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3243-9DD0-444A-A5A9-A62CAF91DDA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>
        <a:scene3d>
          <a:camera prst="orthographicFront"/>
          <a:lightRig rig="chilly" dir="t"/>
        </a:scene3d>
      </dgm:spPr>
      <dgm:t>
        <a:bodyPr/>
        <a:lstStyle/>
        <a:p>
          <a:endParaRPr lang="en-US"/>
        </a:p>
      </dgm:t>
    </dgm:pt>
    <dgm:pt modelId="{9506C4E6-C255-4015-A009-22A8E90736DA}">
      <dgm:prSet/>
      <dgm:spPr>
        <a:noFill/>
        <a:effectLst>
          <a:glow rad="101600">
            <a:schemeClr val="accent6">
              <a:lumMod val="40000"/>
              <a:lumOff val="60000"/>
              <a:alpha val="39000"/>
            </a:schemeClr>
          </a:glow>
        </a:effectLst>
        <a:sp3d prstMaterial="translucentPowder"/>
      </dgm:spPr>
      <dgm:t>
        <a:bodyPr/>
        <a:lstStyle/>
        <a:p>
          <a:r>
            <a:rPr lang="fr-FR" dirty="0"/>
            <a:t>Aujourd’hui on est ici pour travailler avec des données d’une boutique de ventes de vins en ligne</a:t>
          </a:r>
          <a:endParaRPr lang="en-US" dirty="0"/>
        </a:p>
      </dgm:t>
    </dgm:pt>
    <dgm:pt modelId="{27111884-3F22-40A8-AAE4-D454E074B5E0}" type="parTrans" cxnId="{6934A3B2-8576-4D32-B77A-E5FC7E081A9E}">
      <dgm:prSet/>
      <dgm:spPr/>
      <dgm:t>
        <a:bodyPr/>
        <a:lstStyle/>
        <a:p>
          <a:endParaRPr lang="en-US"/>
        </a:p>
      </dgm:t>
    </dgm:pt>
    <dgm:pt modelId="{DB0E84F1-D1BA-4377-91A9-5A8FBF7F42F8}" type="sibTrans" cxnId="{6934A3B2-8576-4D32-B77A-E5FC7E081A9E}">
      <dgm:prSet/>
      <dgm:spPr/>
      <dgm:t>
        <a:bodyPr/>
        <a:lstStyle/>
        <a:p>
          <a:endParaRPr lang="en-US"/>
        </a:p>
      </dgm:t>
    </dgm:pt>
    <dgm:pt modelId="{11138CBA-4E0C-4590-9D5D-E918E2F21B30}">
      <dgm:prSet/>
      <dgm:spPr>
        <a:noFill/>
        <a:effectLst>
          <a:glow rad="101600">
            <a:schemeClr val="accent6">
              <a:lumMod val="40000"/>
              <a:lumOff val="60000"/>
              <a:alpha val="39000"/>
            </a:schemeClr>
          </a:glow>
        </a:effectLst>
      </dgm:spPr>
      <dgm:t>
        <a:bodyPr/>
        <a:lstStyle/>
        <a:p>
          <a:r>
            <a:rPr lang="fr-FR" dirty="0"/>
            <a:t>Nous allons travailler avec notebook et pandas, et nous allons visualiser les résultats de nos requêtes en incluant certains graphiques </a:t>
          </a:r>
          <a:endParaRPr lang="en-US" dirty="0"/>
        </a:p>
      </dgm:t>
    </dgm:pt>
    <dgm:pt modelId="{FE1FB6D9-0FA3-403A-8EBB-66F2D0F8600B}" type="sibTrans" cxnId="{F1AF0852-29D6-4CD0-A70A-A62C1F85C7BA}">
      <dgm:prSet/>
      <dgm:spPr/>
      <dgm:t>
        <a:bodyPr/>
        <a:lstStyle/>
        <a:p>
          <a:endParaRPr lang="en-US"/>
        </a:p>
      </dgm:t>
    </dgm:pt>
    <dgm:pt modelId="{8012C59A-343A-467C-9432-889B83F070E5}" type="parTrans" cxnId="{F1AF0852-29D6-4CD0-A70A-A62C1F85C7BA}">
      <dgm:prSet/>
      <dgm:spPr/>
      <dgm:t>
        <a:bodyPr/>
        <a:lstStyle/>
        <a:p>
          <a:endParaRPr lang="en-US"/>
        </a:p>
      </dgm:t>
    </dgm:pt>
    <dgm:pt modelId="{4F5151DA-A9B3-8446-9DC7-89F1B533F693}" type="pres">
      <dgm:prSet presAssocID="{EEA63243-9DD0-444A-A5A9-A62CAF91DDAB}" presName="linear" presStyleCnt="0">
        <dgm:presLayoutVars>
          <dgm:animLvl val="lvl"/>
          <dgm:resizeHandles val="exact"/>
        </dgm:presLayoutVars>
      </dgm:prSet>
      <dgm:spPr/>
    </dgm:pt>
    <dgm:pt modelId="{5AC5EF0B-A589-F14E-881A-8F9B4CC85F47}" type="pres">
      <dgm:prSet presAssocID="{9506C4E6-C255-4015-A009-22A8E90736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A6672C-F942-2641-BDC1-5B171E577C42}" type="pres">
      <dgm:prSet presAssocID="{DB0E84F1-D1BA-4377-91A9-5A8FBF7F42F8}" presName="spacer" presStyleCnt="0"/>
      <dgm:spPr/>
    </dgm:pt>
    <dgm:pt modelId="{88E06A67-E830-B04F-B3F2-A5679758129B}" type="pres">
      <dgm:prSet presAssocID="{11138CBA-4E0C-4590-9D5D-E918E2F21B3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D33709-3B39-D342-A6C8-676CD1E08684}" type="presOf" srcId="{9506C4E6-C255-4015-A009-22A8E90736DA}" destId="{5AC5EF0B-A589-F14E-881A-8F9B4CC85F47}" srcOrd="0" destOrd="0" presId="urn:microsoft.com/office/officeart/2005/8/layout/vList2"/>
    <dgm:cxn modelId="{798E3950-4DC0-7A45-A417-CFC16E7B3830}" type="presOf" srcId="{11138CBA-4E0C-4590-9D5D-E918E2F21B30}" destId="{88E06A67-E830-B04F-B3F2-A5679758129B}" srcOrd="0" destOrd="0" presId="urn:microsoft.com/office/officeart/2005/8/layout/vList2"/>
    <dgm:cxn modelId="{F1AF0852-29D6-4CD0-A70A-A62C1F85C7BA}" srcId="{EEA63243-9DD0-444A-A5A9-A62CAF91DDAB}" destId="{11138CBA-4E0C-4590-9D5D-E918E2F21B30}" srcOrd="1" destOrd="0" parTransId="{8012C59A-343A-467C-9432-889B83F070E5}" sibTransId="{FE1FB6D9-0FA3-403A-8EBB-66F2D0F8600B}"/>
    <dgm:cxn modelId="{6934A3B2-8576-4D32-B77A-E5FC7E081A9E}" srcId="{EEA63243-9DD0-444A-A5A9-A62CAF91DDAB}" destId="{9506C4E6-C255-4015-A009-22A8E90736DA}" srcOrd="0" destOrd="0" parTransId="{27111884-3F22-40A8-AAE4-D454E074B5E0}" sibTransId="{DB0E84F1-D1BA-4377-91A9-5A8FBF7F42F8}"/>
    <dgm:cxn modelId="{E9D5E1F9-321B-A349-9F33-EF3FFFA98A81}" type="presOf" srcId="{EEA63243-9DD0-444A-A5A9-A62CAF91DDAB}" destId="{4F5151DA-A9B3-8446-9DC7-89F1B533F693}" srcOrd="0" destOrd="0" presId="urn:microsoft.com/office/officeart/2005/8/layout/vList2"/>
    <dgm:cxn modelId="{DFCAB6E4-47C4-C744-B5DB-6536F6CA77F8}" type="presParOf" srcId="{4F5151DA-A9B3-8446-9DC7-89F1B533F693}" destId="{5AC5EF0B-A589-F14E-881A-8F9B4CC85F47}" srcOrd="0" destOrd="0" presId="urn:microsoft.com/office/officeart/2005/8/layout/vList2"/>
    <dgm:cxn modelId="{A3A99EEA-788E-F344-BF82-71E69EC22D26}" type="presParOf" srcId="{4F5151DA-A9B3-8446-9DC7-89F1B533F693}" destId="{2BA6672C-F942-2641-BDC1-5B171E577C42}" srcOrd="1" destOrd="0" presId="urn:microsoft.com/office/officeart/2005/8/layout/vList2"/>
    <dgm:cxn modelId="{6A79C0DF-8E07-D142-A464-D77DCA94BA63}" type="presParOf" srcId="{4F5151DA-A9B3-8446-9DC7-89F1B533F693}" destId="{88E06A67-E830-B04F-B3F2-A5679758129B}" srcOrd="2" destOrd="0" presId="urn:microsoft.com/office/officeart/2005/8/layout/vList2"/>
  </dgm:cxnLst>
  <dgm:bg>
    <a:noFill/>
    <a:effectLst>
      <a:glow rad="63500">
        <a:schemeClr val="accent6">
          <a:lumMod val="40000"/>
          <a:lumOff val="60000"/>
          <a:alpha val="40000"/>
        </a:schemeClr>
      </a:glow>
      <a:outerShdw blurRad="50800" dist="50800" dir="5400000" algn="ctr" rotWithShape="0">
        <a:srgbClr val="000000"/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1BF40-0278-4F30-94F8-9C8ACA7946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262405-4B29-4EF6-BD64-CF6F5BD9D7E5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Faire des analyses de la boutique</a:t>
          </a:r>
          <a:endParaRPr lang="en-US" b="0" dirty="0"/>
        </a:p>
      </dgm:t>
    </dgm:pt>
    <dgm:pt modelId="{B4EE0B85-979B-4058-9906-24B9A3C5CBAF}" type="parTrans" cxnId="{709C190F-9271-45B3-B9EB-B87D54C03FB8}">
      <dgm:prSet/>
      <dgm:spPr/>
      <dgm:t>
        <a:bodyPr/>
        <a:lstStyle/>
        <a:p>
          <a:endParaRPr lang="en-US"/>
        </a:p>
      </dgm:t>
    </dgm:pt>
    <dgm:pt modelId="{8EFCBF7C-3439-4C12-A43A-1CB7408D9930}" type="sibTrans" cxnId="{709C190F-9271-45B3-B9EB-B87D54C03FB8}">
      <dgm:prSet/>
      <dgm:spPr/>
      <dgm:t>
        <a:bodyPr/>
        <a:lstStyle/>
        <a:p>
          <a:endParaRPr lang="en-US"/>
        </a:p>
      </dgm:t>
    </dgm:pt>
    <dgm:pt modelId="{D48F4783-2499-4382-B5EA-148C8CCF7AF6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Nous avons besoin de faire l’union des trois tables en choisissant bien les variables et trouver la </a:t>
          </a:r>
          <a:r>
            <a:rPr lang="fr-FR" b="0" dirty="0" err="1"/>
            <a:t>primary</a:t>
          </a:r>
          <a:r>
            <a:rPr lang="fr-FR" b="0" dirty="0"/>
            <a:t> key.</a:t>
          </a:r>
          <a:endParaRPr lang="en-US" b="0" dirty="0"/>
        </a:p>
      </dgm:t>
    </dgm:pt>
    <dgm:pt modelId="{84BD4EB5-5C93-4E86-B94F-40B8348DF645}" type="parTrans" cxnId="{E076B439-1613-4DE1-8677-4D27E2381F4C}">
      <dgm:prSet/>
      <dgm:spPr/>
      <dgm:t>
        <a:bodyPr/>
        <a:lstStyle/>
        <a:p>
          <a:endParaRPr lang="en-US"/>
        </a:p>
      </dgm:t>
    </dgm:pt>
    <dgm:pt modelId="{634F05F1-CC41-40B5-8F88-B5F150F60CC3}" type="sibTrans" cxnId="{E076B439-1613-4DE1-8677-4D27E2381F4C}">
      <dgm:prSet/>
      <dgm:spPr/>
      <dgm:t>
        <a:bodyPr/>
        <a:lstStyle/>
        <a:p>
          <a:endParaRPr lang="en-US"/>
        </a:p>
      </dgm:t>
    </dgm:pt>
    <dgm:pt modelId="{F6A4CE2E-CA26-4322-B390-D52B72AE8136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On va calculer les chiffres d’affaires pour chaque produit et le total</a:t>
          </a:r>
          <a:endParaRPr lang="en-US" b="0" dirty="0"/>
        </a:p>
      </dgm:t>
    </dgm:pt>
    <dgm:pt modelId="{1CABF5EF-0773-42B2-A282-F8703E70A476}" type="parTrans" cxnId="{AAB0ACC7-1DEB-4D9B-A00A-4051B51E2311}">
      <dgm:prSet/>
      <dgm:spPr/>
      <dgm:t>
        <a:bodyPr/>
        <a:lstStyle/>
        <a:p>
          <a:endParaRPr lang="en-US"/>
        </a:p>
      </dgm:t>
    </dgm:pt>
    <dgm:pt modelId="{18EEAA2B-4F57-4B47-958E-625A242F4004}" type="sibTrans" cxnId="{AAB0ACC7-1DEB-4D9B-A00A-4051B51E2311}">
      <dgm:prSet/>
      <dgm:spPr/>
      <dgm:t>
        <a:bodyPr/>
        <a:lstStyle/>
        <a:p>
          <a:endParaRPr lang="en-US"/>
        </a:p>
      </dgm:t>
    </dgm:pt>
    <dgm:pt modelId="{CF0D5167-991E-4D67-ABC4-8BD89F13461E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On va analyser la variable </a:t>
          </a:r>
          <a:r>
            <a:rPr lang="fr-FR" b="0" dirty="0" err="1"/>
            <a:t>price</a:t>
          </a:r>
          <a:endParaRPr lang="en-US" b="0" dirty="0"/>
        </a:p>
      </dgm:t>
    </dgm:pt>
    <dgm:pt modelId="{F2526518-7D24-4E13-810A-5EE44D89E508}" type="parTrans" cxnId="{D71B39B7-C33A-430C-8DF6-6BAD952820AA}">
      <dgm:prSet/>
      <dgm:spPr/>
      <dgm:t>
        <a:bodyPr/>
        <a:lstStyle/>
        <a:p>
          <a:endParaRPr lang="en-US"/>
        </a:p>
      </dgm:t>
    </dgm:pt>
    <dgm:pt modelId="{2D57C972-9937-4BCF-AD2A-C341C12CAB55}" type="sibTrans" cxnId="{D71B39B7-C33A-430C-8DF6-6BAD952820AA}">
      <dgm:prSet/>
      <dgm:spPr/>
      <dgm:t>
        <a:bodyPr/>
        <a:lstStyle/>
        <a:p>
          <a:endParaRPr lang="en-US"/>
        </a:p>
      </dgm:t>
    </dgm:pt>
    <dgm:pt modelId="{26908D50-DEB0-47FF-A8AC-393FC85D45C4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Pour finir, on va trouver des valeurs aberrantes </a:t>
          </a:r>
          <a:endParaRPr lang="en-US" b="0" dirty="0"/>
        </a:p>
      </dgm:t>
    </dgm:pt>
    <dgm:pt modelId="{DB452526-B0E5-4C7B-8155-3914EEC71760}" type="parTrans" cxnId="{19D86E42-AA52-4B10-AF97-CA213698A603}">
      <dgm:prSet/>
      <dgm:spPr/>
      <dgm:t>
        <a:bodyPr/>
        <a:lstStyle/>
        <a:p>
          <a:endParaRPr lang="en-US"/>
        </a:p>
      </dgm:t>
    </dgm:pt>
    <dgm:pt modelId="{2DC110CB-09E2-4708-8142-7327F02A2178}" type="sibTrans" cxnId="{19D86E42-AA52-4B10-AF97-CA213698A603}">
      <dgm:prSet/>
      <dgm:spPr/>
      <dgm:t>
        <a:bodyPr/>
        <a:lstStyle/>
        <a:p>
          <a:endParaRPr lang="en-US"/>
        </a:p>
      </dgm:t>
    </dgm:pt>
    <dgm:pt modelId="{6B705553-BB78-5242-B6A9-80E9A0C3BD92}" type="pres">
      <dgm:prSet presAssocID="{C201BF40-0278-4F30-94F8-9C8ACA7946D4}" presName="linear" presStyleCnt="0">
        <dgm:presLayoutVars>
          <dgm:animLvl val="lvl"/>
          <dgm:resizeHandles val="exact"/>
        </dgm:presLayoutVars>
      </dgm:prSet>
      <dgm:spPr/>
    </dgm:pt>
    <dgm:pt modelId="{253BF400-9622-C740-B819-9231A9239947}" type="pres">
      <dgm:prSet presAssocID="{63262405-4B29-4EF6-BD64-CF6F5BD9D7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7371BE4-67C9-BA4F-AB59-0814ED5F05B8}" type="pres">
      <dgm:prSet presAssocID="{8EFCBF7C-3439-4C12-A43A-1CB7408D9930}" presName="spacer" presStyleCnt="0"/>
      <dgm:spPr/>
    </dgm:pt>
    <dgm:pt modelId="{32855E8D-113C-C541-9115-130A97CD881D}" type="pres">
      <dgm:prSet presAssocID="{D48F4783-2499-4382-B5EA-148C8CCF7A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6A855FE-FA9B-D743-8C7F-066933EC5C6B}" type="pres">
      <dgm:prSet presAssocID="{634F05F1-CC41-40B5-8F88-B5F150F60CC3}" presName="spacer" presStyleCnt="0"/>
      <dgm:spPr/>
    </dgm:pt>
    <dgm:pt modelId="{CFC99CC1-FFFF-4746-A06F-4D38381CBEB9}" type="pres">
      <dgm:prSet presAssocID="{F6A4CE2E-CA26-4322-B390-D52B72AE81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213F02-2ECA-774F-9329-6F14E3AD96EA}" type="pres">
      <dgm:prSet presAssocID="{18EEAA2B-4F57-4B47-958E-625A242F4004}" presName="spacer" presStyleCnt="0"/>
      <dgm:spPr/>
    </dgm:pt>
    <dgm:pt modelId="{9EC4D9DD-D1B1-CF49-9C57-83852870847A}" type="pres">
      <dgm:prSet presAssocID="{CF0D5167-991E-4D67-ABC4-8BD89F1346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0B83FC-AD42-1247-992E-CDA527A2C606}" type="pres">
      <dgm:prSet presAssocID="{2D57C972-9937-4BCF-AD2A-C341C12CAB55}" presName="spacer" presStyleCnt="0"/>
      <dgm:spPr/>
    </dgm:pt>
    <dgm:pt modelId="{6B6C2B54-9A48-774D-9B50-A237DA8402D8}" type="pres">
      <dgm:prSet presAssocID="{26908D50-DEB0-47FF-A8AC-393FC85D45C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9C190F-9271-45B3-B9EB-B87D54C03FB8}" srcId="{C201BF40-0278-4F30-94F8-9C8ACA7946D4}" destId="{63262405-4B29-4EF6-BD64-CF6F5BD9D7E5}" srcOrd="0" destOrd="0" parTransId="{B4EE0B85-979B-4058-9906-24B9A3C5CBAF}" sibTransId="{8EFCBF7C-3439-4C12-A43A-1CB7408D9930}"/>
    <dgm:cxn modelId="{D19E890F-0782-2B4D-81A7-CFBDA514FBA6}" type="presOf" srcId="{D48F4783-2499-4382-B5EA-148C8CCF7AF6}" destId="{32855E8D-113C-C541-9115-130A97CD881D}" srcOrd="0" destOrd="0" presId="urn:microsoft.com/office/officeart/2005/8/layout/vList2"/>
    <dgm:cxn modelId="{E076B439-1613-4DE1-8677-4D27E2381F4C}" srcId="{C201BF40-0278-4F30-94F8-9C8ACA7946D4}" destId="{D48F4783-2499-4382-B5EA-148C8CCF7AF6}" srcOrd="1" destOrd="0" parTransId="{84BD4EB5-5C93-4E86-B94F-40B8348DF645}" sibTransId="{634F05F1-CC41-40B5-8F88-B5F150F60CC3}"/>
    <dgm:cxn modelId="{308C613B-B665-8A4C-9EA0-34C29067D244}" type="presOf" srcId="{C201BF40-0278-4F30-94F8-9C8ACA7946D4}" destId="{6B705553-BB78-5242-B6A9-80E9A0C3BD92}" srcOrd="0" destOrd="0" presId="urn:microsoft.com/office/officeart/2005/8/layout/vList2"/>
    <dgm:cxn modelId="{19D86E42-AA52-4B10-AF97-CA213698A603}" srcId="{C201BF40-0278-4F30-94F8-9C8ACA7946D4}" destId="{26908D50-DEB0-47FF-A8AC-393FC85D45C4}" srcOrd="4" destOrd="0" parTransId="{DB452526-B0E5-4C7B-8155-3914EEC71760}" sibTransId="{2DC110CB-09E2-4708-8142-7327F02A2178}"/>
    <dgm:cxn modelId="{0CB67C7D-FE13-424F-BF08-37857DF46B8B}" type="presOf" srcId="{F6A4CE2E-CA26-4322-B390-D52B72AE8136}" destId="{CFC99CC1-FFFF-4746-A06F-4D38381CBEB9}" srcOrd="0" destOrd="0" presId="urn:microsoft.com/office/officeart/2005/8/layout/vList2"/>
    <dgm:cxn modelId="{973E3C99-2029-2744-BA6C-C036537EF795}" type="presOf" srcId="{63262405-4B29-4EF6-BD64-CF6F5BD9D7E5}" destId="{253BF400-9622-C740-B819-9231A9239947}" srcOrd="0" destOrd="0" presId="urn:microsoft.com/office/officeart/2005/8/layout/vList2"/>
    <dgm:cxn modelId="{D88B9FAB-983B-A045-B06A-6C8555B5C640}" type="presOf" srcId="{CF0D5167-991E-4D67-ABC4-8BD89F13461E}" destId="{9EC4D9DD-D1B1-CF49-9C57-83852870847A}" srcOrd="0" destOrd="0" presId="urn:microsoft.com/office/officeart/2005/8/layout/vList2"/>
    <dgm:cxn modelId="{D71B39B7-C33A-430C-8DF6-6BAD952820AA}" srcId="{C201BF40-0278-4F30-94F8-9C8ACA7946D4}" destId="{CF0D5167-991E-4D67-ABC4-8BD89F13461E}" srcOrd="3" destOrd="0" parTransId="{F2526518-7D24-4E13-810A-5EE44D89E508}" sibTransId="{2D57C972-9937-4BCF-AD2A-C341C12CAB55}"/>
    <dgm:cxn modelId="{2D47C6B9-E9A4-6548-B733-6A5E950CF69D}" type="presOf" srcId="{26908D50-DEB0-47FF-A8AC-393FC85D45C4}" destId="{6B6C2B54-9A48-774D-9B50-A237DA8402D8}" srcOrd="0" destOrd="0" presId="urn:microsoft.com/office/officeart/2005/8/layout/vList2"/>
    <dgm:cxn modelId="{AAB0ACC7-1DEB-4D9B-A00A-4051B51E2311}" srcId="{C201BF40-0278-4F30-94F8-9C8ACA7946D4}" destId="{F6A4CE2E-CA26-4322-B390-D52B72AE8136}" srcOrd="2" destOrd="0" parTransId="{1CABF5EF-0773-42B2-A282-F8703E70A476}" sibTransId="{18EEAA2B-4F57-4B47-958E-625A242F4004}"/>
    <dgm:cxn modelId="{025521EB-E3B3-8945-A4E5-563C09AFE7B1}" type="presParOf" srcId="{6B705553-BB78-5242-B6A9-80E9A0C3BD92}" destId="{253BF400-9622-C740-B819-9231A9239947}" srcOrd="0" destOrd="0" presId="urn:microsoft.com/office/officeart/2005/8/layout/vList2"/>
    <dgm:cxn modelId="{AC18EE30-B896-744D-A4E9-B187F40798D9}" type="presParOf" srcId="{6B705553-BB78-5242-B6A9-80E9A0C3BD92}" destId="{B7371BE4-67C9-BA4F-AB59-0814ED5F05B8}" srcOrd="1" destOrd="0" presId="urn:microsoft.com/office/officeart/2005/8/layout/vList2"/>
    <dgm:cxn modelId="{7E1D4E57-8900-E94A-8012-F2DEB6C8D943}" type="presParOf" srcId="{6B705553-BB78-5242-B6A9-80E9A0C3BD92}" destId="{32855E8D-113C-C541-9115-130A97CD881D}" srcOrd="2" destOrd="0" presId="urn:microsoft.com/office/officeart/2005/8/layout/vList2"/>
    <dgm:cxn modelId="{8210F95D-E4B8-4E4C-971C-EA4D5EC7DC53}" type="presParOf" srcId="{6B705553-BB78-5242-B6A9-80E9A0C3BD92}" destId="{16A855FE-FA9B-D743-8C7F-066933EC5C6B}" srcOrd="3" destOrd="0" presId="urn:microsoft.com/office/officeart/2005/8/layout/vList2"/>
    <dgm:cxn modelId="{F8135FDA-C281-0641-B8E0-AE3114F8656A}" type="presParOf" srcId="{6B705553-BB78-5242-B6A9-80E9A0C3BD92}" destId="{CFC99CC1-FFFF-4746-A06F-4D38381CBEB9}" srcOrd="4" destOrd="0" presId="urn:microsoft.com/office/officeart/2005/8/layout/vList2"/>
    <dgm:cxn modelId="{F6CBA9CC-2A8D-A148-A831-0C743468F236}" type="presParOf" srcId="{6B705553-BB78-5242-B6A9-80E9A0C3BD92}" destId="{3E213F02-2ECA-774F-9329-6F14E3AD96EA}" srcOrd="5" destOrd="0" presId="urn:microsoft.com/office/officeart/2005/8/layout/vList2"/>
    <dgm:cxn modelId="{67A6CC50-7887-FB4C-8D88-8A10A73E29E5}" type="presParOf" srcId="{6B705553-BB78-5242-B6A9-80E9A0C3BD92}" destId="{9EC4D9DD-D1B1-CF49-9C57-83852870847A}" srcOrd="6" destOrd="0" presId="urn:microsoft.com/office/officeart/2005/8/layout/vList2"/>
    <dgm:cxn modelId="{39F81004-E289-154C-84C3-AD26AF25A9A4}" type="presParOf" srcId="{6B705553-BB78-5242-B6A9-80E9A0C3BD92}" destId="{1B0B83FC-AD42-1247-992E-CDA527A2C606}" srcOrd="7" destOrd="0" presId="urn:microsoft.com/office/officeart/2005/8/layout/vList2"/>
    <dgm:cxn modelId="{9A397956-FAD4-5D45-AA7D-857B556B0CDC}" type="presParOf" srcId="{6B705553-BB78-5242-B6A9-80E9A0C3BD92}" destId="{6B6C2B54-9A48-774D-9B50-A237DA8402D8}" srcOrd="8" destOrd="0" presId="urn:microsoft.com/office/officeart/2005/8/layout/vList2"/>
  </dgm:cxnLst>
  <dgm:bg>
    <a:effectLst>
      <a:glow rad="63500">
        <a:schemeClr val="accent1"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CA640-B9D5-4BD8-B36A-4F272472B9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32FF8A-D37E-419B-B711-D47818E6DD00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On a trois fichiers </a:t>
          </a:r>
          <a:r>
            <a:rPr lang="fr-FR" b="0" dirty="0" err="1"/>
            <a:t>excel</a:t>
          </a:r>
          <a:r>
            <a:rPr lang="fr-FR" b="0" dirty="0"/>
            <a:t>. Le ERP, La WEB et LIAISON, qui fait le lien entre le deux.</a:t>
          </a:r>
          <a:endParaRPr lang="en-US" b="0" dirty="0"/>
        </a:p>
      </dgm:t>
    </dgm:pt>
    <dgm:pt modelId="{4EAD3D5C-1474-4563-B01E-25F027D731A8}" type="parTrans" cxnId="{6B07AA4A-0233-439A-9E7A-8DC251578A90}">
      <dgm:prSet/>
      <dgm:spPr/>
      <dgm:t>
        <a:bodyPr/>
        <a:lstStyle/>
        <a:p>
          <a:endParaRPr lang="en-US"/>
        </a:p>
      </dgm:t>
    </dgm:pt>
    <dgm:pt modelId="{2FC44A84-FDB5-4FC3-89EB-8A5F938FACF5}" type="sibTrans" cxnId="{6B07AA4A-0233-439A-9E7A-8DC251578A90}">
      <dgm:prSet/>
      <dgm:spPr/>
      <dgm:t>
        <a:bodyPr/>
        <a:lstStyle/>
        <a:p>
          <a:endParaRPr lang="en-US"/>
        </a:p>
      </dgm:t>
    </dgm:pt>
    <dgm:pt modelId="{193D9E1E-0960-431A-A12C-39C4E909EBCA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en-US" b="0" dirty="0"/>
            <a:t>ERP a </a:t>
          </a:r>
          <a:r>
            <a:rPr lang="en-US" b="0" dirty="0" err="1"/>
            <a:t>comme</a:t>
          </a:r>
          <a:r>
            <a:rPr lang="en-US" b="0" dirty="0"/>
            <a:t> primary key: </a:t>
          </a:r>
          <a:r>
            <a:rPr lang="en-US" b="0" dirty="0" err="1"/>
            <a:t>product_id</a:t>
          </a:r>
          <a:endParaRPr lang="en-US" b="0" dirty="0"/>
        </a:p>
      </dgm:t>
    </dgm:pt>
    <dgm:pt modelId="{E0088031-CA38-4EA8-8D24-C33D37B7A750}" type="parTrans" cxnId="{2CE5B811-B96B-4765-A1B4-21C387B20CFA}">
      <dgm:prSet/>
      <dgm:spPr/>
      <dgm:t>
        <a:bodyPr/>
        <a:lstStyle/>
        <a:p>
          <a:endParaRPr lang="en-US"/>
        </a:p>
      </dgm:t>
    </dgm:pt>
    <dgm:pt modelId="{7AD547C3-F069-4414-A790-65C1331DFA16}" type="sibTrans" cxnId="{2CE5B811-B96B-4765-A1B4-21C387B20CFA}">
      <dgm:prSet/>
      <dgm:spPr/>
      <dgm:t>
        <a:bodyPr/>
        <a:lstStyle/>
        <a:p>
          <a:endParaRPr lang="en-US"/>
        </a:p>
      </dgm:t>
    </dgm:pt>
    <dgm:pt modelId="{09B2A264-6F6B-4FA3-8FF0-887ED4C842EF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en-US" b="0" dirty="0"/>
            <a:t>WEB a </a:t>
          </a:r>
          <a:r>
            <a:rPr lang="en-US" b="0" dirty="0" err="1"/>
            <a:t>comme</a:t>
          </a:r>
          <a:r>
            <a:rPr lang="en-US" b="0" dirty="0"/>
            <a:t> primary key: </a:t>
          </a:r>
          <a:r>
            <a:rPr lang="en-US" b="0" dirty="0" err="1"/>
            <a:t>sku</a:t>
          </a:r>
          <a:endParaRPr lang="en-US" b="0" dirty="0"/>
        </a:p>
      </dgm:t>
    </dgm:pt>
    <dgm:pt modelId="{E555FC28-33E9-408D-8F83-FD08C951824A}" type="parTrans" cxnId="{008305D4-5BFF-4163-BF31-7DDB54083E14}">
      <dgm:prSet/>
      <dgm:spPr/>
      <dgm:t>
        <a:bodyPr/>
        <a:lstStyle/>
        <a:p>
          <a:endParaRPr lang="en-US"/>
        </a:p>
      </dgm:t>
    </dgm:pt>
    <dgm:pt modelId="{5D0AFEEA-0B1B-4B43-8FEB-D61C88702D51}" type="sibTrans" cxnId="{008305D4-5BFF-4163-BF31-7DDB54083E14}">
      <dgm:prSet/>
      <dgm:spPr/>
      <dgm:t>
        <a:bodyPr/>
        <a:lstStyle/>
        <a:p>
          <a:endParaRPr lang="en-US"/>
        </a:p>
      </dgm:t>
    </dgm:pt>
    <dgm:pt modelId="{E6F578E5-BBF7-4A08-A278-DDA6CFABE865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en-US" b="0" dirty="0"/>
            <a:t>LIAISON a </a:t>
          </a:r>
          <a:r>
            <a:rPr lang="en-US" b="0" dirty="0" err="1"/>
            <a:t>comme</a:t>
          </a:r>
          <a:r>
            <a:rPr lang="en-US" b="0" dirty="0"/>
            <a:t> primary key </a:t>
          </a:r>
          <a:r>
            <a:rPr lang="en-US" b="0" dirty="0" err="1"/>
            <a:t>id_web</a:t>
          </a:r>
          <a:endParaRPr lang="en-US" b="0" dirty="0"/>
        </a:p>
      </dgm:t>
    </dgm:pt>
    <dgm:pt modelId="{8D8FB4A0-EEDE-4246-9508-27FF3232D71C}" type="parTrans" cxnId="{5FC44CC3-FA75-4BAD-A97F-E1FF89CE2B82}">
      <dgm:prSet/>
      <dgm:spPr/>
      <dgm:t>
        <a:bodyPr/>
        <a:lstStyle/>
        <a:p>
          <a:endParaRPr lang="en-US"/>
        </a:p>
      </dgm:t>
    </dgm:pt>
    <dgm:pt modelId="{569A1DBA-AB4B-4D46-83DB-171A1F75CE9C}" type="sibTrans" cxnId="{5FC44CC3-FA75-4BAD-A97F-E1FF89CE2B82}">
      <dgm:prSet/>
      <dgm:spPr/>
      <dgm:t>
        <a:bodyPr/>
        <a:lstStyle/>
        <a:p>
          <a:endParaRPr lang="en-US"/>
        </a:p>
      </dgm:t>
    </dgm:pt>
    <dgm:pt modelId="{43B2162D-B6BF-4BDB-B3A5-4F7C7F8187B3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/>
            <a:t>De plus, LIAISON a la variable </a:t>
          </a:r>
          <a:r>
            <a:rPr lang="fr-FR" b="0" dirty="0" err="1"/>
            <a:t>product_id</a:t>
          </a:r>
          <a:r>
            <a:rPr lang="fr-FR" b="0" dirty="0"/>
            <a:t> qui se relie avec </a:t>
          </a:r>
          <a:r>
            <a:rPr lang="fr-FR" b="0" dirty="0" err="1"/>
            <a:t>product_id</a:t>
          </a:r>
          <a:r>
            <a:rPr lang="fr-FR" b="0" dirty="0"/>
            <a:t> de ERP</a:t>
          </a:r>
          <a:endParaRPr lang="en-US" b="0" dirty="0"/>
        </a:p>
      </dgm:t>
    </dgm:pt>
    <dgm:pt modelId="{E176184E-FE23-4628-927D-0DAFF7998B25}" type="parTrans" cxnId="{07EA8D18-2AD9-47F5-80F4-6CB939455969}">
      <dgm:prSet/>
      <dgm:spPr/>
      <dgm:t>
        <a:bodyPr/>
        <a:lstStyle/>
        <a:p>
          <a:endParaRPr lang="en-US"/>
        </a:p>
      </dgm:t>
    </dgm:pt>
    <dgm:pt modelId="{D8A3DDF5-18E7-41E7-AA49-1381C24E82F2}" type="sibTrans" cxnId="{07EA8D18-2AD9-47F5-80F4-6CB939455969}">
      <dgm:prSet/>
      <dgm:spPr/>
      <dgm:t>
        <a:bodyPr/>
        <a:lstStyle/>
        <a:p>
          <a:endParaRPr lang="en-US"/>
        </a:p>
      </dgm:t>
    </dgm:pt>
    <dgm:pt modelId="{58C92A5C-62AD-4DFC-8D7C-4933BD1349BA}">
      <dgm:prSet/>
      <dgm:spPr>
        <a:noFill/>
        <a:effectLst>
          <a:glow rad="63500">
            <a:schemeClr val="accent6">
              <a:alpha val="40000"/>
            </a:schemeClr>
          </a:glow>
        </a:effectLst>
      </dgm:spPr>
      <dgm:t>
        <a:bodyPr/>
        <a:lstStyle/>
        <a:p>
          <a:r>
            <a:rPr lang="fr-FR" b="0" dirty="0" err="1"/>
            <a:t>id_web</a:t>
          </a:r>
          <a:r>
            <a:rPr lang="fr-FR" b="0" dirty="0"/>
            <a:t> (LIAISON) se relie avec </a:t>
          </a:r>
          <a:r>
            <a:rPr lang="fr-FR" b="0" dirty="0" err="1"/>
            <a:t>sku</a:t>
          </a:r>
          <a:r>
            <a:rPr lang="fr-FR" b="0" dirty="0"/>
            <a:t> (WEB)</a:t>
          </a:r>
          <a:r>
            <a:rPr lang="fr-FR" dirty="0"/>
            <a:t> </a:t>
          </a:r>
          <a:endParaRPr lang="en-US" dirty="0"/>
        </a:p>
      </dgm:t>
    </dgm:pt>
    <dgm:pt modelId="{2EBC151F-D2C8-4D49-BF0B-C573F83FEEF3}" type="parTrans" cxnId="{33C2A81F-568E-4066-A68E-B76B69DD2F1F}">
      <dgm:prSet/>
      <dgm:spPr/>
      <dgm:t>
        <a:bodyPr/>
        <a:lstStyle/>
        <a:p>
          <a:endParaRPr lang="en-US"/>
        </a:p>
      </dgm:t>
    </dgm:pt>
    <dgm:pt modelId="{DCB7843A-8479-4DEC-84CC-42C5D92DAEA3}" type="sibTrans" cxnId="{33C2A81F-568E-4066-A68E-B76B69DD2F1F}">
      <dgm:prSet/>
      <dgm:spPr/>
      <dgm:t>
        <a:bodyPr/>
        <a:lstStyle/>
        <a:p>
          <a:endParaRPr lang="en-US"/>
        </a:p>
      </dgm:t>
    </dgm:pt>
    <dgm:pt modelId="{ED9EFBD3-7989-054A-B40E-6F2FD447D677}" type="pres">
      <dgm:prSet presAssocID="{20BCA640-B9D5-4BD8-B36A-4F272472B9D6}" presName="linear" presStyleCnt="0">
        <dgm:presLayoutVars>
          <dgm:animLvl val="lvl"/>
          <dgm:resizeHandles val="exact"/>
        </dgm:presLayoutVars>
      </dgm:prSet>
      <dgm:spPr/>
    </dgm:pt>
    <dgm:pt modelId="{10C9A10A-55A5-9847-8DD4-9A89431AD771}" type="pres">
      <dgm:prSet presAssocID="{BB32FF8A-D37E-419B-B711-D47818E6DD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380947-6ADF-B142-97D0-D513DBE2C97A}" type="pres">
      <dgm:prSet presAssocID="{2FC44A84-FDB5-4FC3-89EB-8A5F938FACF5}" presName="spacer" presStyleCnt="0"/>
      <dgm:spPr/>
    </dgm:pt>
    <dgm:pt modelId="{D07979DF-6302-E148-B634-6B75AB6DCE47}" type="pres">
      <dgm:prSet presAssocID="{193D9E1E-0960-431A-A12C-39C4E909EB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9CF4DF-C1F6-CD41-B483-CA2A58D61C07}" type="pres">
      <dgm:prSet presAssocID="{7AD547C3-F069-4414-A790-65C1331DFA16}" presName="spacer" presStyleCnt="0"/>
      <dgm:spPr/>
    </dgm:pt>
    <dgm:pt modelId="{538C882C-CD1F-5A4A-A8A7-5AAA9D695FF1}" type="pres">
      <dgm:prSet presAssocID="{09B2A264-6F6B-4FA3-8FF0-887ED4C842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B6D4CF2-CF37-4E49-8B45-5282ABED869B}" type="pres">
      <dgm:prSet presAssocID="{5D0AFEEA-0B1B-4B43-8FEB-D61C88702D51}" presName="spacer" presStyleCnt="0"/>
      <dgm:spPr/>
    </dgm:pt>
    <dgm:pt modelId="{023F75D3-8006-3449-BE00-A62BE9A69162}" type="pres">
      <dgm:prSet presAssocID="{E6F578E5-BBF7-4A08-A278-DDA6CFABE86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9E371A2-79F8-974B-82B6-1102D5DAB826}" type="pres">
      <dgm:prSet presAssocID="{569A1DBA-AB4B-4D46-83DB-171A1F75CE9C}" presName="spacer" presStyleCnt="0"/>
      <dgm:spPr/>
    </dgm:pt>
    <dgm:pt modelId="{ACDA9531-6675-9B49-8D1A-6731EDAE8B19}" type="pres">
      <dgm:prSet presAssocID="{43B2162D-B6BF-4BDB-B3A5-4F7C7F8187B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B12833-769E-D041-BE10-D93B30E5ABFF}" type="pres">
      <dgm:prSet presAssocID="{D8A3DDF5-18E7-41E7-AA49-1381C24E82F2}" presName="spacer" presStyleCnt="0"/>
      <dgm:spPr/>
    </dgm:pt>
    <dgm:pt modelId="{4BB38D86-63A7-0E47-925A-7416ADA1724F}" type="pres">
      <dgm:prSet presAssocID="{58C92A5C-62AD-4DFC-8D7C-4933BD1349B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459AE11-B11C-FB4A-A12B-75B8B29CD0FF}" type="presOf" srcId="{E6F578E5-BBF7-4A08-A278-DDA6CFABE865}" destId="{023F75D3-8006-3449-BE00-A62BE9A69162}" srcOrd="0" destOrd="0" presId="urn:microsoft.com/office/officeart/2005/8/layout/vList2"/>
    <dgm:cxn modelId="{2CE5B811-B96B-4765-A1B4-21C387B20CFA}" srcId="{20BCA640-B9D5-4BD8-B36A-4F272472B9D6}" destId="{193D9E1E-0960-431A-A12C-39C4E909EBCA}" srcOrd="1" destOrd="0" parTransId="{E0088031-CA38-4EA8-8D24-C33D37B7A750}" sibTransId="{7AD547C3-F069-4414-A790-65C1331DFA16}"/>
    <dgm:cxn modelId="{07EA8D18-2AD9-47F5-80F4-6CB939455969}" srcId="{20BCA640-B9D5-4BD8-B36A-4F272472B9D6}" destId="{43B2162D-B6BF-4BDB-B3A5-4F7C7F8187B3}" srcOrd="4" destOrd="0" parTransId="{E176184E-FE23-4628-927D-0DAFF7998B25}" sibTransId="{D8A3DDF5-18E7-41E7-AA49-1381C24E82F2}"/>
    <dgm:cxn modelId="{33C2A81F-568E-4066-A68E-B76B69DD2F1F}" srcId="{20BCA640-B9D5-4BD8-B36A-4F272472B9D6}" destId="{58C92A5C-62AD-4DFC-8D7C-4933BD1349BA}" srcOrd="5" destOrd="0" parTransId="{2EBC151F-D2C8-4D49-BF0B-C573F83FEEF3}" sibTransId="{DCB7843A-8479-4DEC-84CC-42C5D92DAEA3}"/>
    <dgm:cxn modelId="{6B07AA4A-0233-439A-9E7A-8DC251578A90}" srcId="{20BCA640-B9D5-4BD8-B36A-4F272472B9D6}" destId="{BB32FF8A-D37E-419B-B711-D47818E6DD00}" srcOrd="0" destOrd="0" parTransId="{4EAD3D5C-1474-4563-B01E-25F027D731A8}" sibTransId="{2FC44A84-FDB5-4FC3-89EB-8A5F938FACF5}"/>
    <dgm:cxn modelId="{D08E1759-E71E-1C4E-8710-E7200E1D81F8}" type="presOf" srcId="{20BCA640-B9D5-4BD8-B36A-4F272472B9D6}" destId="{ED9EFBD3-7989-054A-B40E-6F2FD447D677}" srcOrd="0" destOrd="0" presId="urn:microsoft.com/office/officeart/2005/8/layout/vList2"/>
    <dgm:cxn modelId="{AE8C2667-04CA-264E-BD6F-F39EC11A84F6}" type="presOf" srcId="{BB32FF8A-D37E-419B-B711-D47818E6DD00}" destId="{10C9A10A-55A5-9847-8DD4-9A89431AD771}" srcOrd="0" destOrd="0" presId="urn:microsoft.com/office/officeart/2005/8/layout/vList2"/>
    <dgm:cxn modelId="{1702A668-9F22-654D-8B87-14473878FFBC}" type="presOf" srcId="{09B2A264-6F6B-4FA3-8FF0-887ED4C842EF}" destId="{538C882C-CD1F-5A4A-A8A7-5AAA9D695FF1}" srcOrd="0" destOrd="0" presId="urn:microsoft.com/office/officeart/2005/8/layout/vList2"/>
    <dgm:cxn modelId="{A4AA389A-A3FF-DB47-B6E4-5F4B1DEF6A41}" type="presOf" srcId="{58C92A5C-62AD-4DFC-8D7C-4933BD1349BA}" destId="{4BB38D86-63A7-0E47-925A-7416ADA1724F}" srcOrd="0" destOrd="0" presId="urn:microsoft.com/office/officeart/2005/8/layout/vList2"/>
    <dgm:cxn modelId="{5FC44CC3-FA75-4BAD-A97F-E1FF89CE2B82}" srcId="{20BCA640-B9D5-4BD8-B36A-4F272472B9D6}" destId="{E6F578E5-BBF7-4A08-A278-DDA6CFABE865}" srcOrd="3" destOrd="0" parTransId="{8D8FB4A0-EEDE-4246-9508-27FF3232D71C}" sibTransId="{569A1DBA-AB4B-4D46-83DB-171A1F75CE9C}"/>
    <dgm:cxn modelId="{13534CCD-86AE-8549-A107-A34670FA2053}" type="presOf" srcId="{43B2162D-B6BF-4BDB-B3A5-4F7C7F8187B3}" destId="{ACDA9531-6675-9B49-8D1A-6731EDAE8B19}" srcOrd="0" destOrd="0" presId="urn:microsoft.com/office/officeart/2005/8/layout/vList2"/>
    <dgm:cxn modelId="{008305D4-5BFF-4163-BF31-7DDB54083E14}" srcId="{20BCA640-B9D5-4BD8-B36A-4F272472B9D6}" destId="{09B2A264-6F6B-4FA3-8FF0-887ED4C842EF}" srcOrd="2" destOrd="0" parTransId="{E555FC28-33E9-408D-8F83-FD08C951824A}" sibTransId="{5D0AFEEA-0B1B-4B43-8FEB-D61C88702D51}"/>
    <dgm:cxn modelId="{58F0D4EB-0083-504C-95CC-72C735134DFD}" type="presOf" srcId="{193D9E1E-0960-431A-A12C-39C4E909EBCA}" destId="{D07979DF-6302-E148-B634-6B75AB6DCE47}" srcOrd="0" destOrd="0" presId="urn:microsoft.com/office/officeart/2005/8/layout/vList2"/>
    <dgm:cxn modelId="{CC756CF9-40B3-4544-B271-8E5139A2D435}" type="presParOf" srcId="{ED9EFBD3-7989-054A-B40E-6F2FD447D677}" destId="{10C9A10A-55A5-9847-8DD4-9A89431AD771}" srcOrd="0" destOrd="0" presId="urn:microsoft.com/office/officeart/2005/8/layout/vList2"/>
    <dgm:cxn modelId="{A4486779-7A00-174C-BF35-AC185BAB605F}" type="presParOf" srcId="{ED9EFBD3-7989-054A-B40E-6F2FD447D677}" destId="{15380947-6ADF-B142-97D0-D513DBE2C97A}" srcOrd="1" destOrd="0" presId="urn:microsoft.com/office/officeart/2005/8/layout/vList2"/>
    <dgm:cxn modelId="{24428208-313B-8648-8D82-FD14064D94CD}" type="presParOf" srcId="{ED9EFBD3-7989-054A-B40E-6F2FD447D677}" destId="{D07979DF-6302-E148-B634-6B75AB6DCE47}" srcOrd="2" destOrd="0" presId="urn:microsoft.com/office/officeart/2005/8/layout/vList2"/>
    <dgm:cxn modelId="{83FE57EB-2B12-234E-BE21-45CDB5F1CC66}" type="presParOf" srcId="{ED9EFBD3-7989-054A-B40E-6F2FD447D677}" destId="{2F9CF4DF-C1F6-CD41-B483-CA2A58D61C07}" srcOrd="3" destOrd="0" presId="urn:microsoft.com/office/officeart/2005/8/layout/vList2"/>
    <dgm:cxn modelId="{22B858CA-6236-FA44-A74C-756448608BE3}" type="presParOf" srcId="{ED9EFBD3-7989-054A-B40E-6F2FD447D677}" destId="{538C882C-CD1F-5A4A-A8A7-5AAA9D695FF1}" srcOrd="4" destOrd="0" presId="urn:microsoft.com/office/officeart/2005/8/layout/vList2"/>
    <dgm:cxn modelId="{B47AE071-F855-AE48-A4E3-59BA7761D203}" type="presParOf" srcId="{ED9EFBD3-7989-054A-B40E-6F2FD447D677}" destId="{6B6D4CF2-CF37-4E49-8B45-5282ABED869B}" srcOrd="5" destOrd="0" presId="urn:microsoft.com/office/officeart/2005/8/layout/vList2"/>
    <dgm:cxn modelId="{FD21E618-799C-F14B-8769-979F24A02282}" type="presParOf" srcId="{ED9EFBD3-7989-054A-B40E-6F2FD447D677}" destId="{023F75D3-8006-3449-BE00-A62BE9A69162}" srcOrd="6" destOrd="0" presId="urn:microsoft.com/office/officeart/2005/8/layout/vList2"/>
    <dgm:cxn modelId="{23B63472-A927-1D4E-B5FE-303B2F569B0A}" type="presParOf" srcId="{ED9EFBD3-7989-054A-B40E-6F2FD447D677}" destId="{79E371A2-79F8-974B-82B6-1102D5DAB826}" srcOrd="7" destOrd="0" presId="urn:microsoft.com/office/officeart/2005/8/layout/vList2"/>
    <dgm:cxn modelId="{056B8350-28DB-A443-935F-E3B60AD0DAE9}" type="presParOf" srcId="{ED9EFBD3-7989-054A-B40E-6F2FD447D677}" destId="{ACDA9531-6675-9B49-8D1A-6731EDAE8B19}" srcOrd="8" destOrd="0" presId="urn:microsoft.com/office/officeart/2005/8/layout/vList2"/>
    <dgm:cxn modelId="{4569C264-199F-9C4B-88B4-32D3CD680799}" type="presParOf" srcId="{ED9EFBD3-7989-054A-B40E-6F2FD447D677}" destId="{0AB12833-769E-D041-BE10-D93B30E5ABFF}" srcOrd="9" destOrd="0" presId="urn:microsoft.com/office/officeart/2005/8/layout/vList2"/>
    <dgm:cxn modelId="{A244F6BD-970A-3D49-A465-5627A380243D}" type="presParOf" srcId="{ED9EFBD3-7989-054A-B40E-6F2FD447D677}" destId="{4BB38D86-63A7-0E47-925A-7416ADA1724F}" srcOrd="1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5EF0B-A589-F14E-881A-8F9B4CC85F47}">
      <dsp:nvSpPr>
        <dsp:cNvPr id="0" name=""/>
        <dsp:cNvSpPr/>
      </dsp:nvSpPr>
      <dsp:spPr>
        <a:xfrm>
          <a:off x="0" y="277279"/>
          <a:ext cx="6215943" cy="211367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01600">
            <a:schemeClr val="accent6">
              <a:lumMod val="40000"/>
              <a:lumOff val="60000"/>
              <a:alpha val="39000"/>
            </a:schemeClr>
          </a:glow>
        </a:effectLst>
        <a:scene3d>
          <a:camera prst="orthographicFront"/>
          <a:lightRig rig="chilly" dir="t"/>
        </a:scene3d>
        <a:sp3d prstMaterial="translucent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Aujourd’hui on est ici pour travailler avec des données d’une boutique de ventes de vins en ligne</a:t>
          </a:r>
          <a:endParaRPr lang="en-US" sz="3000" kern="1200" dirty="0"/>
        </a:p>
      </dsp:txBody>
      <dsp:txXfrm>
        <a:off x="103181" y="380460"/>
        <a:ext cx="6009581" cy="1907316"/>
      </dsp:txXfrm>
    </dsp:sp>
    <dsp:sp modelId="{88E06A67-E830-B04F-B3F2-A5679758129B}">
      <dsp:nvSpPr>
        <dsp:cNvPr id="0" name=""/>
        <dsp:cNvSpPr/>
      </dsp:nvSpPr>
      <dsp:spPr>
        <a:xfrm>
          <a:off x="0" y="2477357"/>
          <a:ext cx="6215943" cy="211367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01600">
            <a:schemeClr val="accent6">
              <a:lumMod val="40000"/>
              <a:lumOff val="60000"/>
              <a:alpha val="39000"/>
            </a:schemeClr>
          </a:glow>
        </a:effectLst>
        <a:scene3d>
          <a:camera prst="orthographicFront"/>
          <a:lightRig rig="chilly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Nous allons travailler avec notebook et pandas, et nous allons visualiser les résultats de nos requêtes en incluant certains graphiques </a:t>
          </a:r>
          <a:endParaRPr lang="en-US" sz="3000" kern="1200" dirty="0"/>
        </a:p>
      </dsp:txBody>
      <dsp:txXfrm>
        <a:off x="103181" y="2580538"/>
        <a:ext cx="6009581" cy="1907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BF400-9622-C740-B819-9231A9239947}">
      <dsp:nvSpPr>
        <dsp:cNvPr id="0" name=""/>
        <dsp:cNvSpPr/>
      </dsp:nvSpPr>
      <dsp:spPr>
        <a:xfrm>
          <a:off x="0" y="545813"/>
          <a:ext cx="6263640" cy="83422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Faire des analyses de la boutique</a:t>
          </a:r>
          <a:endParaRPr lang="en-US" sz="2100" b="0" kern="1200" dirty="0"/>
        </a:p>
      </dsp:txBody>
      <dsp:txXfrm>
        <a:off x="40724" y="586537"/>
        <a:ext cx="6182192" cy="752780"/>
      </dsp:txXfrm>
    </dsp:sp>
    <dsp:sp modelId="{32855E8D-113C-C541-9115-130A97CD881D}">
      <dsp:nvSpPr>
        <dsp:cNvPr id="0" name=""/>
        <dsp:cNvSpPr/>
      </dsp:nvSpPr>
      <dsp:spPr>
        <a:xfrm>
          <a:off x="0" y="1440521"/>
          <a:ext cx="6263640" cy="83422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Nous avons besoin de faire l’union des trois tables en choisissant bien les variables et trouver la </a:t>
          </a:r>
          <a:r>
            <a:rPr lang="fr-FR" sz="2100" b="0" kern="1200" dirty="0" err="1"/>
            <a:t>primary</a:t>
          </a:r>
          <a:r>
            <a:rPr lang="fr-FR" sz="2100" b="0" kern="1200" dirty="0"/>
            <a:t> key.</a:t>
          </a:r>
          <a:endParaRPr lang="en-US" sz="2100" b="0" kern="1200" dirty="0"/>
        </a:p>
      </dsp:txBody>
      <dsp:txXfrm>
        <a:off x="40724" y="1481245"/>
        <a:ext cx="6182192" cy="752780"/>
      </dsp:txXfrm>
    </dsp:sp>
    <dsp:sp modelId="{CFC99CC1-FFFF-4746-A06F-4D38381CBEB9}">
      <dsp:nvSpPr>
        <dsp:cNvPr id="0" name=""/>
        <dsp:cNvSpPr/>
      </dsp:nvSpPr>
      <dsp:spPr>
        <a:xfrm>
          <a:off x="0" y="2335229"/>
          <a:ext cx="6263640" cy="83422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On va calculer les chiffres d’affaires pour chaque produit et le total</a:t>
          </a:r>
          <a:endParaRPr lang="en-US" sz="2100" b="0" kern="1200" dirty="0"/>
        </a:p>
      </dsp:txBody>
      <dsp:txXfrm>
        <a:off x="40724" y="2375953"/>
        <a:ext cx="6182192" cy="752780"/>
      </dsp:txXfrm>
    </dsp:sp>
    <dsp:sp modelId="{9EC4D9DD-D1B1-CF49-9C57-83852870847A}">
      <dsp:nvSpPr>
        <dsp:cNvPr id="0" name=""/>
        <dsp:cNvSpPr/>
      </dsp:nvSpPr>
      <dsp:spPr>
        <a:xfrm>
          <a:off x="0" y="3229938"/>
          <a:ext cx="6263640" cy="83422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On va analyser la variable </a:t>
          </a:r>
          <a:r>
            <a:rPr lang="fr-FR" sz="2100" b="0" kern="1200" dirty="0" err="1"/>
            <a:t>price</a:t>
          </a:r>
          <a:endParaRPr lang="en-US" sz="2100" b="0" kern="1200" dirty="0"/>
        </a:p>
      </dsp:txBody>
      <dsp:txXfrm>
        <a:off x="40724" y="3270662"/>
        <a:ext cx="6182192" cy="752780"/>
      </dsp:txXfrm>
    </dsp:sp>
    <dsp:sp modelId="{6B6C2B54-9A48-774D-9B50-A237DA8402D8}">
      <dsp:nvSpPr>
        <dsp:cNvPr id="0" name=""/>
        <dsp:cNvSpPr/>
      </dsp:nvSpPr>
      <dsp:spPr>
        <a:xfrm>
          <a:off x="0" y="4124646"/>
          <a:ext cx="6263640" cy="83422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Pour finir, on va trouver des valeurs aberrantes </a:t>
          </a:r>
          <a:endParaRPr lang="en-US" sz="2100" b="0" kern="1200" dirty="0"/>
        </a:p>
      </dsp:txBody>
      <dsp:txXfrm>
        <a:off x="40724" y="4165370"/>
        <a:ext cx="6182192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9A10A-55A5-9847-8DD4-9A89431AD771}">
      <dsp:nvSpPr>
        <dsp:cNvPr id="0" name=""/>
        <dsp:cNvSpPr/>
      </dsp:nvSpPr>
      <dsp:spPr>
        <a:xfrm>
          <a:off x="0" y="95003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On a trois fichiers </a:t>
          </a:r>
          <a:r>
            <a:rPr lang="fr-FR" sz="2100" b="0" kern="1200" dirty="0" err="1"/>
            <a:t>excel</a:t>
          </a:r>
          <a:r>
            <a:rPr lang="fr-FR" sz="2100" b="0" kern="1200" dirty="0"/>
            <a:t>. Le ERP, La WEB et LIAISON, qui fait le lien entre le deux.</a:t>
          </a:r>
          <a:endParaRPr lang="en-US" sz="2100" b="0" kern="1200" dirty="0"/>
        </a:p>
      </dsp:txBody>
      <dsp:txXfrm>
        <a:off x="40780" y="135783"/>
        <a:ext cx="6182080" cy="753819"/>
      </dsp:txXfrm>
    </dsp:sp>
    <dsp:sp modelId="{D07979DF-6302-E148-B634-6B75AB6DCE47}">
      <dsp:nvSpPr>
        <dsp:cNvPr id="0" name=""/>
        <dsp:cNvSpPr/>
      </dsp:nvSpPr>
      <dsp:spPr>
        <a:xfrm>
          <a:off x="0" y="990863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ERP a </a:t>
          </a:r>
          <a:r>
            <a:rPr lang="en-US" sz="2100" b="0" kern="1200" dirty="0" err="1"/>
            <a:t>comme</a:t>
          </a:r>
          <a:r>
            <a:rPr lang="en-US" sz="2100" b="0" kern="1200" dirty="0"/>
            <a:t> primary key: </a:t>
          </a:r>
          <a:r>
            <a:rPr lang="en-US" sz="2100" b="0" kern="1200" dirty="0" err="1"/>
            <a:t>product_id</a:t>
          </a:r>
          <a:endParaRPr lang="en-US" sz="2100" b="0" kern="1200" dirty="0"/>
        </a:p>
      </dsp:txBody>
      <dsp:txXfrm>
        <a:off x="40780" y="1031643"/>
        <a:ext cx="6182080" cy="753819"/>
      </dsp:txXfrm>
    </dsp:sp>
    <dsp:sp modelId="{538C882C-CD1F-5A4A-A8A7-5AAA9D695FF1}">
      <dsp:nvSpPr>
        <dsp:cNvPr id="0" name=""/>
        <dsp:cNvSpPr/>
      </dsp:nvSpPr>
      <dsp:spPr>
        <a:xfrm>
          <a:off x="0" y="1886723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WEB a </a:t>
          </a:r>
          <a:r>
            <a:rPr lang="en-US" sz="2100" b="0" kern="1200" dirty="0" err="1"/>
            <a:t>comme</a:t>
          </a:r>
          <a:r>
            <a:rPr lang="en-US" sz="2100" b="0" kern="1200" dirty="0"/>
            <a:t> primary key: </a:t>
          </a:r>
          <a:r>
            <a:rPr lang="en-US" sz="2100" b="0" kern="1200" dirty="0" err="1"/>
            <a:t>sku</a:t>
          </a:r>
          <a:endParaRPr lang="en-US" sz="2100" b="0" kern="1200" dirty="0"/>
        </a:p>
      </dsp:txBody>
      <dsp:txXfrm>
        <a:off x="40780" y="1927503"/>
        <a:ext cx="6182080" cy="753819"/>
      </dsp:txXfrm>
    </dsp:sp>
    <dsp:sp modelId="{023F75D3-8006-3449-BE00-A62BE9A69162}">
      <dsp:nvSpPr>
        <dsp:cNvPr id="0" name=""/>
        <dsp:cNvSpPr/>
      </dsp:nvSpPr>
      <dsp:spPr>
        <a:xfrm>
          <a:off x="0" y="2782584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LIAISON a </a:t>
          </a:r>
          <a:r>
            <a:rPr lang="en-US" sz="2100" b="0" kern="1200" dirty="0" err="1"/>
            <a:t>comme</a:t>
          </a:r>
          <a:r>
            <a:rPr lang="en-US" sz="2100" b="0" kern="1200" dirty="0"/>
            <a:t> primary key </a:t>
          </a:r>
          <a:r>
            <a:rPr lang="en-US" sz="2100" b="0" kern="1200" dirty="0" err="1"/>
            <a:t>id_web</a:t>
          </a:r>
          <a:endParaRPr lang="en-US" sz="2100" b="0" kern="1200" dirty="0"/>
        </a:p>
      </dsp:txBody>
      <dsp:txXfrm>
        <a:off x="40780" y="2823364"/>
        <a:ext cx="6182080" cy="753819"/>
      </dsp:txXfrm>
    </dsp:sp>
    <dsp:sp modelId="{ACDA9531-6675-9B49-8D1A-6731EDAE8B19}">
      <dsp:nvSpPr>
        <dsp:cNvPr id="0" name=""/>
        <dsp:cNvSpPr/>
      </dsp:nvSpPr>
      <dsp:spPr>
        <a:xfrm>
          <a:off x="0" y="3678444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/>
            <a:t>De plus, LIAISON a la variable </a:t>
          </a:r>
          <a:r>
            <a:rPr lang="fr-FR" sz="2100" b="0" kern="1200" dirty="0" err="1"/>
            <a:t>product_id</a:t>
          </a:r>
          <a:r>
            <a:rPr lang="fr-FR" sz="2100" b="0" kern="1200" dirty="0"/>
            <a:t> qui se relie avec </a:t>
          </a:r>
          <a:r>
            <a:rPr lang="fr-FR" sz="2100" b="0" kern="1200" dirty="0" err="1"/>
            <a:t>product_id</a:t>
          </a:r>
          <a:r>
            <a:rPr lang="fr-FR" sz="2100" b="0" kern="1200" dirty="0"/>
            <a:t> de ERP</a:t>
          </a:r>
          <a:endParaRPr lang="en-US" sz="2100" b="0" kern="1200" dirty="0"/>
        </a:p>
      </dsp:txBody>
      <dsp:txXfrm>
        <a:off x="40780" y="3719224"/>
        <a:ext cx="6182080" cy="753819"/>
      </dsp:txXfrm>
    </dsp:sp>
    <dsp:sp modelId="{4BB38D86-63A7-0E47-925A-7416ADA1724F}">
      <dsp:nvSpPr>
        <dsp:cNvPr id="0" name=""/>
        <dsp:cNvSpPr/>
      </dsp:nvSpPr>
      <dsp:spPr>
        <a:xfrm>
          <a:off x="0" y="4574304"/>
          <a:ext cx="6263640" cy="835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 dirty="0" err="1"/>
            <a:t>id_web</a:t>
          </a:r>
          <a:r>
            <a:rPr lang="fr-FR" sz="2100" b="0" kern="1200" dirty="0"/>
            <a:t> (LIAISON) se relie avec </a:t>
          </a:r>
          <a:r>
            <a:rPr lang="fr-FR" sz="2100" b="0" kern="1200" dirty="0" err="1"/>
            <a:t>sku</a:t>
          </a:r>
          <a:r>
            <a:rPr lang="fr-FR" sz="2100" b="0" kern="1200" dirty="0"/>
            <a:t> (WEB)</a:t>
          </a:r>
          <a:r>
            <a:rPr lang="fr-FR" sz="2100" kern="1200" dirty="0"/>
            <a:t> </a:t>
          </a:r>
          <a:endParaRPr lang="en-US" sz="2100" kern="1200" dirty="0"/>
        </a:p>
      </dsp:txBody>
      <dsp:txXfrm>
        <a:off x="40780" y="4615084"/>
        <a:ext cx="618208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CF7A-4A38-4B47-80B9-A607451A8FE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578B2-520F-674E-BC1D-C627E92FF72B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7541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578B2-520F-674E-BC1D-C627E92FF72B}" type="slidenum">
              <a:rPr lang="fr-ES" smtClean="0"/>
              <a:t>2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58154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4233-64F1-A64F-F4D9-6759DF83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982197-AE80-3B6B-0805-AB888E360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F707D-8565-8F0D-2323-3682DB69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2E33E-C1CC-7B69-20CD-2371E25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F3402-97C4-6719-81D9-30C8A78E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7705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4079A-BA84-7E67-6E7C-BCC6B0A9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DFFBA5-7862-49F4-5DA9-DC6AADB6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5B22B-6429-82BD-EFF9-5711FE6A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F8505C-3082-2395-05EB-23FCD88E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25920-5412-64E3-68F5-16A8D22D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4185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55DD74-D370-D68D-E1EC-8D9843BEC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58B062-3458-C19F-CDAD-BF0CA9DC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86DB7-377E-BBF4-1851-A0162C6F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CC77E-2810-2C10-8F71-CC5B632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41C09-16B9-325E-72CE-05CD185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40326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1CEF6-3CB1-D52D-CA86-676CDA59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70DA6-2F78-FD2E-A65C-690A1BFB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26BFC-CAF3-EF12-F9C0-3DF7F230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9CB10-8C4C-FFFA-51CE-068DC005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6CD15-AACE-B29F-1554-A8C4656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42462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C9C0D-7274-21F8-4877-2886CDB6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B828-7A73-BA88-F7F5-CDCFEBC7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3405C-D2D2-D02C-B59C-EB3080B4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68140-73A0-2EA5-C146-AAACA271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B9FE0-D095-189E-3E28-7E7535DC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5888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CB4E3-3EEF-ECED-CF94-5377D2B6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E71BA-DEE7-1BC9-B3CE-4A595D97D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045960-7F13-AEEE-C156-30D78EF85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774B7A-4F2A-CF30-ABC5-B0D1101E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BF756-0D62-BE07-618B-F3F72C00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73F729-FB6A-9543-5DF3-394B013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5176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62C0B-D01B-E5E4-FF84-9E6FAD37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5A428-4120-5B67-426F-C2BB6C99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461929-FF61-9B4E-40DE-7AA12A75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841674-BF8E-D80B-840D-39938E93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C9322A-F6A4-DE38-72F3-CE3BE3CA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1AAE07-393D-A517-419A-3C0AB826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71EC03-F478-8513-53BD-AE63BBB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5C6821-24F4-D497-0DE4-1624FA72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3374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9F6B8-F18B-1DE9-9D36-E76D9BFE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C513D8-EF05-A65D-68BE-2F5028AC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568984-E926-D2BF-2CD4-B6A52B78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98185C-6C52-CA2D-AADA-FF6389EC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58654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A22084-1431-BB91-25BA-575BB76A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26CB76-D6FE-620B-328C-E393FD28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309D32-A9CB-22B7-F712-FBB74DC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05452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4F192-A34A-9632-ED4F-89B51B7F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7F18B-0C31-E969-2B7F-EF41104F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AD5582-73C1-B34E-095A-4B8DE9D2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D4ACB5-DD2B-1E9A-9F79-FEE3275C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A27C9-D423-85B8-B971-8BCA364A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02E196-6965-8F6F-6780-C2A02B1F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2429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7B45-5890-7791-4FDF-36D0B367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EE34A9-A41A-43C1-7987-604491DB5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4E22D-1861-1F6C-969D-E78845BF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EE1CA3-E979-790E-0260-F59E4D3B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6E7F24-1318-5AF3-40ED-8538F36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B226A9-8996-4E23-EADB-6A7424E3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16820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CB0452-F37D-E450-6725-5D3C1F6B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A5D7B-49F7-0845-30F7-053449C9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105C6D-A828-F2DA-B037-D3159F22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A136-E81D-D746-B8BE-50F0E262FA58}" type="datetimeFigureOut">
              <a:rPr lang="fr-ES" smtClean="0"/>
              <a:t>27/9/22</a:t>
            </a:fld>
            <a:endParaRPr lang="fr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4852C-C34A-ED11-EC49-46C7A5F6E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B6AC15-7034-AAB5-1094-D9496C63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BB7C-1153-F14C-A542-0DF55E14E15D}" type="slidenum">
              <a:rPr lang="fr-ES" smtClean="0"/>
              <a:t>‹N°›</a:t>
            </a:fld>
            <a:endParaRPr lang="fr-ES"/>
          </a:p>
        </p:txBody>
      </p:sp>
    </p:spTree>
    <p:extLst>
      <p:ext uri="{BB962C8B-B14F-4D97-AF65-F5344CB8AC3E}">
        <p14:creationId xmlns:p14="http://schemas.microsoft.com/office/powerpoint/2010/main" val="397043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user.oc-static.com/upload/2020/11/23/16061348800222_Capture%20d%E2%80%99e%CC%81cran%202020-11-23%20a%CC%80%2013.33.23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e image contenant texte, personne, portable, intérieur&#10;&#10;Description générée automatiquement">
            <a:extLst>
              <a:ext uri="{FF2B5EF4-FFF2-40B4-BE49-F238E27FC236}">
                <a16:creationId xmlns:a16="http://schemas.microsoft.com/office/drawing/2014/main" id="{013DB10C-C36B-99CA-10BF-02FC42DF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1" r="5509" b="-1"/>
          <a:stretch/>
        </p:blipFill>
        <p:spPr>
          <a:xfrm>
            <a:off x="-4412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32" name="Picture 8" descr="Home | The Bottleneck">
            <a:extLst>
              <a:ext uri="{FF2B5EF4-FFF2-40B4-BE49-F238E27FC236}">
                <a16:creationId xmlns:a16="http://schemas.microsoft.com/office/drawing/2014/main" id="{039332C6-5051-7F33-63E0-5A6DD487F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5" r="2574" b="-1"/>
          <a:stretch/>
        </p:blipFill>
        <p:spPr bwMode="auto">
          <a:xfrm>
            <a:off x="5900738" y="155909"/>
            <a:ext cx="6115050" cy="6546182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557ADA24-F07F-4AF3-A108-8B0538C1B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FB8E53-43F2-17D5-B650-DF8C7E55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12" y="2110178"/>
            <a:ext cx="5479856" cy="3310306"/>
          </a:xfrm>
          <a:noFill/>
        </p:spPr>
        <p:txBody>
          <a:bodyPr anchor="t">
            <a:normAutofit/>
          </a:bodyPr>
          <a:lstStyle/>
          <a:p>
            <a:r>
              <a:rPr lang="fr-FR" sz="5000" b="1" dirty="0"/>
              <a:t>P5: Optimisez la gestion des données d'une boutique</a:t>
            </a:r>
            <a:endParaRPr lang="fr-ES" sz="50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2B61A-E26E-4FF0-DDFB-D2464BDC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6635" y="4720971"/>
            <a:ext cx="4167376" cy="699513"/>
          </a:xfrm>
        </p:spPr>
        <p:txBody>
          <a:bodyPr anchor="b">
            <a:normAutofit/>
          </a:bodyPr>
          <a:lstStyle/>
          <a:p>
            <a:pPr algn="l"/>
            <a:r>
              <a:rPr lang="fr-ES" sz="2000" dirty="0">
                <a:solidFill>
                  <a:schemeClr val="tx2">
                    <a:lumMod val="75000"/>
                  </a:schemeClr>
                </a:solidFill>
              </a:rPr>
              <a:t>Juan Luis Acebal Rico</a:t>
            </a:r>
          </a:p>
          <a:p>
            <a:pPr algn="l"/>
            <a:endParaRPr lang="fr-E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1" name="Picture 2" descr="Logo de Bottleneck">
            <a:hlinkClick r:id="rId4"/>
            <a:extLst>
              <a:ext uri="{FF2B5EF4-FFF2-40B4-BE49-F238E27FC236}">
                <a16:creationId xmlns:a16="http://schemas.microsoft.com/office/drawing/2014/main" id="{C59E7E4B-029E-1797-0767-9376C0C7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26" y="5658833"/>
            <a:ext cx="1585834" cy="9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7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F6940-7970-3587-3921-73535C60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464" y="0"/>
            <a:ext cx="6387616" cy="1158857"/>
          </a:xfrm>
        </p:spPr>
        <p:txBody>
          <a:bodyPr anchor="b">
            <a:normAutofit/>
          </a:bodyPr>
          <a:lstStyle/>
          <a:p>
            <a:pPr algn="ctr"/>
            <a:r>
              <a:rPr lang="fr-ES" sz="3900" b="1" dirty="0">
                <a:solidFill>
                  <a:schemeClr val="bg1"/>
                </a:solidFill>
              </a:rPr>
              <a:t>INTRODUCTION : LE CONTEXTE </a:t>
            </a:r>
          </a:p>
        </p:txBody>
      </p:sp>
      <p:grpSp>
        <p:nvGrpSpPr>
          <p:cNvPr id="88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29" name="Freeform: Shape 88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ABE1A6-3BBC-F8DD-3223-184E38710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8" r="28656" b="-2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96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0" name="Freeform: Shape 96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5" name="Espace réservé du contenu 2">
            <a:extLst>
              <a:ext uri="{FF2B5EF4-FFF2-40B4-BE49-F238E27FC236}">
                <a16:creationId xmlns:a16="http://schemas.microsoft.com/office/drawing/2014/main" id="{A15C351D-B450-87C4-84ED-3F2FBF717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28832"/>
              </p:ext>
            </p:extLst>
          </p:nvPr>
        </p:nvGraphicFramePr>
        <p:xfrm>
          <a:off x="5602137" y="1609743"/>
          <a:ext cx="6215943" cy="486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474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238BAB-E0B8-F821-313F-E6500461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ES" sz="6000" dirty="0">
                <a:solidFill>
                  <a:schemeClr val="bg1"/>
                </a:solidFill>
              </a:rPr>
              <a:t>OBJECTIFS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0171E1E1-853A-ACF4-5C21-A7E00A81B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60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8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1C1E7-3B35-253D-3F60-2E1496B1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ES" sz="6000" dirty="0">
                <a:solidFill>
                  <a:schemeClr val="bg1"/>
                </a:solidFill>
              </a:rPr>
              <a:t>DONNEES </a:t>
            </a:r>
          </a:p>
        </p:txBody>
      </p:sp>
      <p:graphicFrame>
        <p:nvGraphicFramePr>
          <p:cNvPr id="22" name="Espace réservé du contenu 2">
            <a:extLst>
              <a:ext uri="{FF2B5EF4-FFF2-40B4-BE49-F238E27FC236}">
                <a16:creationId xmlns:a16="http://schemas.microsoft.com/office/drawing/2014/main" id="{569F0913-BBEB-8C6E-D1B1-BA8908C80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1984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8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ED1F3F-F4A9-2B1D-93CF-1DE5CCB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29585"/>
            <a:ext cx="4834021" cy="1314996"/>
          </a:xfrm>
        </p:spPr>
        <p:txBody>
          <a:bodyPr anchor="b">
            <a:normAutofit/>
          </a:bodyPr>
          <a:lstStyle/>
          <a:p>
            <a:pPr algn="ctr"/>
            <a:r>
              <a:rPr lang="fr-ES" b="1" dirty="0">
                <a:solidFill>
                  <a:schemeClr val="bg1"/>
                </a:solidFill>
              </a:rPr>
              <a:t>METODOLGIE UTILISEE</a:t>
            </a:r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95E3F243-5648-7D9F-1337-4E7FD87F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650" y="2183952"/>
            <a:ext cx="4834021" cy="4044463"/>
          </a:xfrm>
        </p:spPr>
        <p:txBody>
          <a:bodyPr>
            <a:normAutofit fontScale="92500" lnSpcReduction="20000"/>
          </a:bodyPr>
          <a:lstStyle/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IMPORTATION DES DONNEES</a:t>
            </a:r>
            <a:b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ES" sz="2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NETTOYAGE DES DONNEES</a:t>
            </a:r>
            <a:b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ES" sz="2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 PROCESSING DES DONNEES</a:t>
            </a:r>
            <a:b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ES" sz="2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MERGE DES TABLES DE DONNEES </a:t>
            </a:r>
            <a:b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ES" sz="2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REQUETES DES DONNEES</a:t>
            </a:r>
          </a:p>
          <a:p>
            <a:endParaRPr lang="es-ES" sz="2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2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ANALYSES DES DONNÉES</a:t>
            </a:r>
            <a:endParaRPr lang="fr-ES" sz="2600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C28DB3-C657-F721-0F5F-A9EA1652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28" y="2947396"/>
            <a:ext cx="4072815" cy="2297067"/>
          </a:xfrm>
          <a:prstGeom prst="rect">
            <a:avLst/>
          </a:prstGeom>
        </p:spPr>
      </p:pic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293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216</Words>
  <Application>Microsoft Macintosh PowerPoint</Application>
  <PresentationFormat>Grand écran</PresentationFormat>
  <Paragraphs>27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P5: Optimisez la gestion des données d'une boutique</vt:lpstr>
      <vt:lpstr>INTRODUCTION : LE CONTEXTE </vt:lpstr>
      <vt:lpstr>OBJECTIFS</vt:lpstr>
      <vt:lpstr>DONNEES </vt:lpstr>
      <vt:lpstr>METODOLGIE UTILISEE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P5: Optimisez la gestion des données d'une boutique</dc:title>
  <dc:creator>Juan Luis Acebal Rico</dc:creator>
  <cp:lastModifiedBy>Juan Luis Acebal Rico</cp:lastModifiedBy>
  <cp:revision>9</cp:revision>
  <dcterms:created xsi:type="dcterms:W3CDTF">2022-09-19T13:27:10Z</dcterms:created>
  <dcterms:modified xsi:type="dcterms:W3CDTF">2022-09-27T19:11:35Z</dcterms:modified>
</cp:coreProperties>
</file>