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/>
    <p:restoredTop sz="94626"/>
  </p:normalViewPr>
  <p:slideViewPr>
    <p:cSldViewPr snapToGrid="0">
      <p:cViewPr varScale="1">
        <p:scale>
          <a:sx n="121" d="100"/>
          <a:sy n="121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162C3-C6D0-454E-9544-6121258B5A8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2AD71D-56C8-43CB-B65E-6418FF728EAE}">
      <dgm:prSet/>
      <dgm:spPr/>
      <dgm:t>
        <a:bodyPr/>
        <a:lstStyle/>
        <a:p>
          <a:r>
            <a:rPr lang="fr-FR" dirty="0"/>
            <a:t>Aujourd’hui on est ici pour travailler avec des données de la boutique de ventes de livre en ligne : La Page</a:t>
          </a:r>
          <a:endParaRPr lang="en-US" dirty="0"/>
        </a:p>
      </dgm:t>
    </dgm:pt>
    <dgm:pt modelId="{323BE17A-3CE0-4383-8252-1E6C7DA8D515}" type="parTrans" cxnId="{5D5270D5-1423-4FF6-8943-13980EEF7F63}">
      <dgm:prSet/>
      <dgm:spPr/>
      <dgm:t>
        <a:bodyPr/>
        <a:lstStyle/>
        <a:p>
          <a:endParaRPr lang="en-US"/>
        </a:p>
      </dgm:t>
    </dgm:pt>
    <dgm:pt modelId="{ECCBD128-866C-4A90-A5F4-9FEE99298F00}" type="sibTrans" cxnId="{5D5270D5-1423-4FF6-8943-13980EEF7F63}">
      <dgm:prSet/>
      <dgm:spPr/>
      <dgm:t>
        <a:bodyPr/>
        <a:lstStyle/>
        <a:p>
          <a:endParaRPr lang="en-US"/>
        </a:p>
      </dgm:t>
    </dgm:pt>
    <dgm:pt modelId="{79053565-DD7A-49FD-8381-80A37F07537E}">
      <dgm:prSet/>
      <dgm:spPr/>
      <dgm:t>
        <a:bodyPr/>
        <a:lstStyle/>
        <a:p>
          <a:r>
            <a:rPr lang="fr-FR" dirty="0"/>
            <a:t>Nous allons travailler avec notebook et pandas, et nous allons visualiser les résultats de nos requêtes en incluant certains graphiques </a:t>
          </a:r>
          <a:endParaRPr lang="en-US" dirty="0"/>
        </a:p>
      </dgm:t>
    </dgm:pt>
    <dgm:pt modelId="{4FA74986-7119-4D33-9F9A-F95C7D8971EE}" type="parTrans" cxnId="{90A016D8-B0BE-4280-A113-26D84B753C9B}">
      <dgm:prSet/>
      <dgm:spPr/>
      <dgm:t>
        <a:bodyPr/>
        <a:lstStyle/>
        <a:p>
          <a:endParaRPr lang="en-US"/>
        </a:p>
      </dgm:t>
    </dgm:pt>
    <dgm:pt modelId="{84E5A9E6-D3EF-4D29-8737-5EF6CDBE0375}" type="sibTrans" cxnId="{90A016D8-B0BE-4280-A113-26D84B753C9B}">
      <dgm:prSet/>
      <dgm:spPr/>
      <dgm:t>
        <a:bodyPr/>
        <a:lstStyle/>
        <a:p>
          <a:endParaRPr lang="en-US"/>
        </a:p>
      </dgm:t>
    </dgm:pt>
    <dgm:pt modelId="{69563C61-A7E2-6C43-BC81-293D831D7721}" type="pres">
      <dgm:prSet presAssocID="{ED2162C3-C6D0-454E-9544-6121258B5A86}" presName="diagram" presStyleCnt="0">
        <dgm:presLayoutVars>
          <dgm:dir/>
          <dgm:resizeHandles val="exact"/>
        </dgm:presLayoutVars>
      </dgm:prSet>
      <dgm:spPr/>
    </dgm:pt>
    <dgm:pt modelId="{47B62795-D146-F041-948D-443ACB2BA9A0}" type="pres">
      <dgm:prSet presAssocID="{C42AD71D-56C8-43CB-B65E-6418FF728EAE}" presName="node" presStyleLbl="node1" presStyleIdx="0" presStyleCnt="2" custScaleX="89871" custScaleY="77410" custLinFactNeighborX="13509" custLinFactNeighborY="4956">
        <dgm:presLayoutVars>
          <dgm:bulletEnabled val="1"/>
        </dgm:presLayoutVars>
      </dgm:prSet>
      <dgm:spPr/>
    </dgm:pt>
    <dgm:pt modelId="{94E2541C-D746-E242-95B6-2851840B4C3B}" type="pres">
      <dgm:prSet presAssocID="{ECCBD128-866C-4A90-A5F4-9FEE99298F00}" presName="sibTrans" presStyleCnt="0"/>
      <dgm:spPr/>
    </dgm:pt>
    <dgm:pt modelId="{34CBA8E0-17D8-DF4F-9EC3-54D78E4454A1}" type="pres">
      <dgm:prSet presAssocID="{79053565-DD7A-49FD-8381-80A37F07537E}" presName="node" presStyleLbl="node1" presStyleIdx="1" presStyleCnt="2" custScaleX="91766" custScaleY="86090" custLinFactNeighborX="14016" custLinFactNeighborY="-8942">
        <dgm:presLayoutVars>
          <dgm:bulletEnabled val="1"/>
        </dgm:presLayoutVars>
      </dgm:prSet>
      <dgm:spPr/>
    </dgm:pt>
  </dgm:ptLst>
  <dgm:cxnLst>
    <dgm:cxn modelId="{A5E13F1F-8EE8-6E45-B7C6-78B1B36E6BFC}" type="presOf" srcId="{79053565-DD7A-49FD-8381-80A37F07537E}" destId="{34CBA8E0-17D8-DF4F-9EC3-54D78E4454A1}" srcOrd="0" destOrd="0" presId="urn:microsoft.com/office/officeart/2005/8/layout/default"/>
    <dgm:cxn modelId="{559B84CF-8F1E-454E-890C-3958A984A290}" type="presOf" srcId="{ED2162C3-C6D0-454E-9544-6121258B5A86}" destId="{69563C61-A7E2-6C43-BC81-293D831D7721}" srcOrd="0" destOrd="0" presId="urn:microsoft.com/office/officeart/2005/8/layout/default"/>
    <dgm:cxn modelId="{5D5270D5-1423-4FF6-8943-13980EEF7F63}" srcId="{ED2162C3-C6D0-454E-9544-6121258B5A86}" destId="{C42AD71D-56C8-43CB-B65E-6418FF728EAE}" srcOrd="0" destOrd="0" parTransId="{323BE17A-3CE0-4383-8252-1E6C7DA8D515}" sibTransId="{ECCBD128-866C-4A90-A5F4-9FEE99298F00}"/>
    <dgm:cxn modelId="{90A016D8-B0BE-4280-A113-26D84B753C9B}" srcId="{ED2162C3-C6D0-454E-9544-6121258B5A86}" destId="{79053565-DD7A-49FD-8381-80A37F07537E}" srcOrd="1" destOrd="0" parTransId="{4FA74986-7119-4D33-9F9A-F95C7D8971EE}" sibTransId="{84E5A9E6-D3EF-4D29-8737-5EF6CDBE0375}"/>
    <dgm:cxn modelId="{2076B3F7-F4D3-2E47-90B7-9A746166FC8D}" type="presOf" srcId="{C42AD71D-56C8-43CB-B65E-6418FF728EAE}" destId="{47B62795-D146-F041-948D-443ACB2BA9A0}" srcOrd="0" destOrd="0" presId="urn:microsoft.com/office/officeart/2005/8/layout/default"/>
    <dgm:cxn modelId="{1FA0FF34-E582-CA4B-BD26-F86F177DD07D}" type="presParOf" srcId="{69563C61-A7E2-6C43-BC81-293D831D7721}" destId="{47B62795-D146-F041-948D-443ACB2BA9A0}" srcOrd="0" destOrd="0" presId="urn:microsoft.com/office/officeart/2005/8/layout/default"/>
    <dgm:cxn modelId="{F4427CA9-7C72-104B-AA63-358D226DFF5E}" type="presParOf" srcId="{69563C61-A7E2-6C43-BC81-293D831D7721}" destId="{94E2541C-D746-E242-95B6-2851840B4C3B}" srcOrd="1" destOrd="0" presId="urn:microsoft.com/office/officeart/2005/8/layout/default"/>
    <dgm:cxn modelId="{9755A202-87B5-9F42-9551-A12E6DC07A8F}" type="presParOf" srcId="{69563C61-A7E2-6C43-BC81-293D831D7721}" destId="{34CBA8E0-17D8-DF4F-9EC3-54D78E4454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6A2E5-381E-4BAA-9070-AFD1E9DB3EE7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F5AED96-C2B7-44B9-ACCF-BDA81C5BFFC5}">
      <dgm:prSet/>
      <dgm:spPr/>
      <dgm:t>
        <a:bodyPr/>
        <a:lstStyle/>
        <a:p>
          <a:r>
            <a:rPr lang="fr-FR" dirty="0"/>
            <a:t>Faire des analyses de la boutique La Page</a:t>
          </a:r>
          <a:endParaRPr lang="en-US" dirty="0"/>
        </a:p>
      </dgm:t>
    </dgm:pt>
    <dgm:pt modelId="{082FF185-4B7F-4109-81C8-2D3B57FD7845}" type="parTrans" cxnId="{532C9FC3-B507-47B2-9BDA-722A250B6B51}">
      <dgm:prSet/>
      <dgm:spPr/>
      <dgm:t>
        <a:bodyPr/>
        <a:lstStyle/>
        <a:p>
          <a:endParaRPr lang="en-US"/>
        </a:p>
      </dgm:t>
    </dgm:pt>
    <dgm:pt modelId="{67DE7D52-B2DE-4021-A95D-493B37C2D23D}" type="sibTrans" cxnId="{532C9FC3-B507-47B2-9BDA-722A250B6B51}">
      <dgm:prSet/>
      <dgm:spPr/>
      <dgm:t>
        <a:bodyPr/>
        <a:lstStyle/>
        <a:p>
          <a:endParaRPr lang="en-US"/>
        </a:p>
      </dgm:t>
    </dgm:pt>
    <dgm:pt modelId="{528088E1-A76E-457C-930F-3BBAA134941A}">
      <dgm:prSet/>
      <dgm:spPr/>
      <dgm:t>
        <a:bodyPr/>
        <a:lstStyle/>
        <a:p>
          <a:r>
            <a:rPr lang="fr-FR" dirty="0"/>
            <a:t>On va calculer les chiffres d’affaires pour chaque produit et le total</a:t>
          </a:r>
          <a:endParaRPr lang="en-US" dirty="0"/>
        </a:p>
      </dgm:t>
    </dgm:pt>
    <dgm:pt modelId="{2C5EF72C-E872-43EA-B7E3-CDD4EC65B498}" type="parTrans" cxnId="{486F67E8-1A05-4115-97E3-749DA392D142}">
      <dgm:prSet/>
      <dgm:spPr/>
      <dgm:t>
        <a:bodyPr/>
        <a:lstStyle/>
        <a:p>
          <a:endParaRPr lang="en-US"/>
        </a:p>
      </dgm:t>
    </dgm:pt>
    <dgm:pt modelId="{76BF3286-FF46-42C2-B7C1-593EAF8EFF5B}" type="sibTrans" cxnId="{486F67E8-1A05-4115-97E3-749DA392D142}">
      <dgm:prSet/>
      <dgm:spPr/>
      <dgm:t>
        <a:bodyPr/>
        <a:lstStyle/>
        <a:p>
          <a:endParaRPr lang="en-US"/>
        </a:p>
      </dgm:t>
    </dgm:pt>
    <dgm:pt modelId="{0E9860F2-28FB-4D0A-93A3-613087A98B6D}">
      <dgm:prSet/>
      <dgm:spPr/>
      <dgm:t>
        <a:bodyPr/>
        <a:lstStyle/>
        <a:p>
          <a:r>
            <a:rPr lang="fr-FR" dirty="0"/>
            <a:t>On va analyser la variable prix, âge et sexe</a:t>
          </a:r>
          <a:endParaRPr lang="en-US" dirty="0"/>
        </a:p>
      </dgm:t>
    </dgm:pt>
    <dgm:pt modelId="{A99FBD21-D98C-466B-97C9-5B215FBCAE6A}" type="parTrans" cxnId="{651DDF83-CA65-4406-82CD-EC34EF436902}">
      <dgm:prSet/>
      <dgm:spPr/>
      <dgm:t>
        <a:bodyPr/>
        <a:lstStyle/>
        <a:p>
          <a:endParaRPr lang="en-US"/>
        </a:p>
      </dgm:t>
    </dgm:pt>
    <dgm:pt modelId="{9A9D47B4-F6E3-4D59-BEFA-0DD9F4827139}" type="sibTrans" cxnId="{651DDF83-CA65-4406-82CD-EC34EF436902}">
      <dgm:prSet/>
      <dgm:spPr/>
      <dgm:t>
        <a:bodyPr/>
        <a:lstStyle/>
        <a:p>
          <a:endParaRPr lang="en-US"/>
        </a:p>
      </dgm:t>
    </dgm:pt>
    <dgm:pt modelId="{9594F366-EA96-4C2C-AE8B-3F8C6AACACF4}">
      <dgm:prSet/>
      <dgm:spPr/>
      <dgm:t>
        <a:bodyPr/>
        <a:lstStyle/>
        <a:p>
          <a:r>
            <a:rPr lang="fr-FR" dirty="0"/>
            <a:t>On va trouver des valeurs aberrantes/manquants </a:t>
          </a:r>
          <a:endParaRPr lang="en-US" dirty="0"/>
        </a:p>
      </dgm:t>
    </dgm:pt>
    <dgm:pt modelId="{9F5C2EE2-3768-4F30-90D2-32831B80B9B7}" type="parTrans" cxnId="{BC0FD0D3-A4DD-43B8-98A0-72229ED5A43E}">
      <dgm:prSet/>
      <dgm:spPr/>
      <dgm:t>
        <a:bodyPr/>
        <a:lstStyle/>
        <a:p>
          <a:endParaRPr lang="en-US"/>
        </a:p>
      </dgm:t>
    </dgm:pt>
    <dgm:pt modelId="{53D221BC-BF55-46B9-8F50-A5C07F8D6A2D}" type="sibTrans" cxnId="{BC0FD0D3-A4DD-43B8-98A0-72229ED5A43E}">
      <dgm:prSet/>
      <dgm:spPr/>
      <dgm:t>
        <a:bodyPr/>
        <a:lstStyle/>
        <a:p>
          <a:endParaRPr lang="en-US"/>
        </a:p>
      </dgm:t>
    </dgm:pt>
    <dgm:pt modelId="{B5E7C8B0-C946-4153-A488-32795A3F86F9}">
      <dgm:prSet/>
      <dgm:spPr/>
      <dgm:t>
        <a:bodyPr/>
        <a:lstStyle/>
        <a:p>
          <a:r>
            <a:rPr lang="fr-FR"/>
            <a:t>Pour finir, on va chercher le lien entre certains variables</a:t>
          </a:r>
          <a:endParaRPr lang="en-US"/>
        </a:p>
      </dgm:t>
    </dgm:pt>
    <dgm:pt modelId="{91DD44B3-8482-485F-A9A4-6E502E2FC6A0}" type="parTrans" cxnId="{916B3E67-ADE4-4E2C-A968-622B5FB463A4}">
      <dgm:prSet/>
      <dgm:spPr/>
      <dgm:t>
        <a:bodyPr/>
        <a:lstStyle/>
        <a:p>
          <a:endParaRPr lang="en-US"/>
        </a:p>
      </dgm:t>
    </dgm:pt>
    <dgm:pt modelId="{D8237196-FD26-460C-977C-BAC378746A9A}" type="sibTrans" cxnId="{916B3E67-ADE4-4E2C-A968-622B5FB463A4}">
      <dgm:prSet/>
      <dgm:spPr/>
      <dgm:t>
        <a:bodyPr/>
        <a:lstStyle/>
        <a:p>
          <a:endParaRPr lang="en-US"/>
        </a:p>
      </dgm:t>
    </dgm:pt>
    <dgm:pt modelId="{38CF7C1A-61D5-F743-A802-EE043F413275}" type="pres">
      <dgm:prSet presAssocID="{3AE6A2E5-381E-4BAA-9070-AFD1E9DB3EE7}" presName="vert0" presStyleCnt="0">
        <dgm:presLayoutVars>
          <dgm:dir/>
          <dgm:animOne val="branch"/>
          <dgm:animLvl val="lvl"/>
        </dgm:presLayoutVars>
      </dgm:prSet>
      <dgm:spPr/>
    </dgm:pt>
    <dgm:pt modelId="{79CE84E7-8479-4D42-82F7-1C95F3980F47}" type="pres">
      <dgm:prSet presAssocID="{0F5AED96-C2B7-44B9-ACCF-BDA81C5BFFC5}" presName="thickLine" presStyleLbl="alignNode1" presStyleIdx="0" presStyleCnt="5"/>
      <dgm:spPr/>
    </dgm:pt>
    <dgm:pt modelId="{EB5A387C-A22B-184B-90FF-3BD814B9E2AC}" type="pres">
      <dgm:prSet presAssocID="{0F5AED96-C2B7-44B9-ACCF-BDA81C5BFFC5}" presName="horz1" presStyleCnt="0"/>
      <dgm:spPr/>
    </dgm:pt>
    <dgm:pt modelId="{A7F9AB91-AC03-ED44-A2A4-7EE64BB04FD8}" type="pres">
      <dgm:prSet presAssocID="{0F5AED96-C2B7-44B9-ACCF-BDA81C5BFFC5}" presName="tx1" presStyleLbl="revTx" presStyleIdx="0" presStyleCnt="5"/>
      <dgm:spPr/>
    </dgm:pt>
    <dgm:pt modelId="{F97BBB8E-5CB7-D547-A862-3F24DDA6F399}" type="pres">
      <dgm:prSet presAssocID="{0F5AED96-C2B7-44B9-ACCF-BDA81C5BFFC5}" presName="vert1" presStyleCnt="0"/>
      <dgm:spPr/>
    </dgm:pt>
    <dgm:pt modelId="{1E82FB0B-EBD5-0141-87D2-0B6EBD7D45FE}" type="pres">
      <dgm:prSet presAssocID="{528088E1-A76E-457C-930F-3BBAA134941A}" presName="thickLine" presStyleLbl="alignNode1" presStyleIdx="1" presStyleCnt="5"/>
      <dgm:spPr/>
    </dgm:pt>
    <dgm:pt modelId="{390D85A0-B9CD-A849-9D78-FE1983359106}" type="pres">
      <dgm:prSet presAssocID="{528088E1-A76E-457C-930F-3BBAA134941A}" presName="horz1" presStyleCnt="0"/>
      <dgm:spPr/>
    </dgm:pt>
    <dgm:pt modelId="{2898C445-37BF-BA43-89E8-3B46B31F00A5}" type="pres">
      <dgm:prSet presAssocID="{528088E1-A76E-457C-930F-3BBAA134941A}" presName="tx1" presStyleLbl="revTx" presStyleIdx="1" presStyleCnt="5"/>
      <dgm:spPr/>
    </dgm:pt>
    <dgm:pt modelId="{D92B6A21-0AA3-024B-B976-0A2DB02FAF3F}" type="pres">
      <dgm:prSet presAssocID="{528088E1-A76E-457C-930F-3BBAA134941A}" presName="vert1" presStyleCnt="0"/>
      <dgm:spPr/>
    </dgm:pt>
    <dgm:pt modelId="{56623004-FC42-AA4B-9649-3B7142DFE5E2}" type="pres">
      <dgm:prSet presAssocID="{0E9860F2-28FB-4D0A-93A3-613087A98B6D}" presName="thickLine" presStyleLbl="alignNode1" presStyleIdx="2" presStyleCnt="5"/>
      <dgm:spPr/>
    </dgm:pt>
    <dgm:pt modelId="{366D02FF-7DFD-E741-AAA7-759AE56A177E}" type="pres">
      <dgm:prSet presAssocID="{0E9860F2-28FB-4D0A-93A3-613087A98B6D}" presName="horz1" presStyleCnt="0"/>
      <dgm:spPr/>
    </dgm:pt>
    <dgm:pt modelId="{4EC94005-0C8F-9E42-8D73-F553356CD2C6}" type="pres">
      <dgm:prSet presAssocID="{0E9860F2-28FB-4D0A-93A3-613087A98B6D}" presName="tx1" presStyleLbl="revTx" presStyleIdx="2" presStyleCnt="5"/>
      <dgm:spPr/>
    </dgm:pt>
    <dgm:pt modelId="{E1E4381E-A2C9-6D43-B3E6-F18006206A8B}" type="pres">
      <dgm:prSet presAssocID="{0E9860F2-28FB-4D0A-93A3-613087A98B6D}" presName="vert1" presStyleCnt="0"/>
      <dgm:spPr/>
    </dgm:pt>
    <dgm:pt modelId="{98D31002-B057-0549-AB20-77EE9E48D5B0}" type="pres">
      <dgm:prSet presAssocID="{9594F366-EA96-4C2C-AE8B-3F8C6AACACF4}" presName="thickLine" presStyleLbl="alignNode1" presStyleIdx="3" presStyleCnt="5"/>
      <dgm:spPr/>
    </dgm:pt>
    <dgm:pt modelId="{620BF780-B0E6-C04C-B5CE-CBC82794B676}" type="pres">
      <dgm:prSet presAssocID="{9594F366-EA96-4C2C-AE8B-3F8C6AACACF4}" presName="horz1" presStyleCnt="0"/>
      <dgm:spPr/>
    </dgm:pt>
    <dgm:pt modelId="{020EEB4D-FE81-DB4C-A7F0-FC56491F9983}" type="pres">
      <dgm:prSet presAssocID="{9594F366-EA96-4C2C-AE8B-3F8C6AACACF4}" presName="tx1" presStyleLbl="revTx" presStyleIdx="3" presStyleCnt="5"/>
      <dgm:spPr/>
    </dgm:pt>
    <dgm:pt modelId="{DB61857B-4ACA-7445-B973-A47B0825EA57}" type="pres">
      <dgm:prSet presAssocID="{9594F366-EA96-4C2C-AE8B-3F8C6AACACF4}" presName="vert1" presStyleCnt="0"/>
      <dgm:spPr/>
    </dgm:pt>
    <dgm:pt modelId="{F66F4E22-C72A-2541-8CAE-C8CA84C85EC0}" type="pres">
      <dgm:prSet presAssocID="{B5E7C8B0-C946-4153-A488-32795A3F86F9}" presName="thickLine" presStyleLbl="alignNode1" presStyleIdx="4" presStyleCnt="5"/>
      <dgm:spPr/>
    </dgm:pt>
    <dgm:pt modelId="{AD117628-A9B0-0F4A-8210-73CD524F44B9}" type="pres">
      <dgm:prSet presAssocID="{B5E7C8B0-C946-4153-A488-32795A3F86F9}" presName="horz1" presStyleCnt="0"/>
      <dgm:spPr/>
    </dgm:pt>
    <dgm:pt modelId="{2F613044-80B9-C548-B682-6E03FB2896F3}" type="pres">
      <dgm:prSet presAssocID="{B5E7C8B0-C946-4153-A488-32795A3F86F9}" presName="tx1" presStyleLbl="revTx" presStyleIdx="4" presStyleCnt="5"/>
      <dgm:spPr/>
    </dgm:pt>
    <dgm:pt modelId="{62A252B2-8AF9-0845-BE8E-02BEE035AA25}" type="pres">
      <dgm:prSet presAssocID="{B5E7C8B0-C946-4153-A488-32795A3F86F9}" presName="vert1" presStyleCnt="0"/>
      <dgm:spPr/>
    </dgm:pt>
  </dgm:ptLst>
  <dgm:cxnLst>
    <dgm:cxn modelId="{916B3E67-ADE4-4E2C-A968-622B5FB463A4}" srcId="{3AE6A2E5-381E-4BAA-9070-AFD1E9DB3EE7}" destId="{B5E7C8B0-C946-4153-A488-32795A3F86F9}" srcOrd="4" destOrd="0" parTransId="{91DD44B3-8482-485F-A9A4-6E502E2FC6A0}" sibTransId="{D8237196-FD26-460C-977C-BAC378746A9A}"/>
    <dgm:cxn modelId="{651DDF83-CA65-4406-82CD-EC34EF436902}" srcId="{3AE6A2E5-381E-4BAA-9070-AFD1E9DB3EE7}" destId="{0E9860F2-28FB-4D0A-93A3-613087A98B6D}" srcOrd="2" destOrd="0" parTransId="{A99FBD21-D98C-466B-97C9-5B215FBCAE6A}" sibTransId="{9A9D47B4-F6E3-4D59-BEFA-0DD9F4827139}"/>
    <dgm:cxn modelId="{D98C1F98-C0B8-A64D-AA20-191AF8C552E2}" type="presOf" srcId="{3AE6A2E5-381E-4BAA-9070-AFD1E9DB3EE7}" destId="{38CF7C1A-61D5-F743-A802-EE043F413275}" srcOrd="0" destOrd="0" presId="urn:microsoft.com/office/officeart/2008/layout/LinedList"/>
    <dgm:cxn modelId="{41BAD6AA-9231-BD46-ADDA-7E5F18E92FDF}" type="presOf" srcId="{528088E1-A76E-457C-930F-3BBAA134941A}" destId="{2898C445-37BF-BA43-89E8-3B46B31F00A5}" srcOrd="0" destOrd="0" presId="urn:microsoft.com/office/officeart/2008/layout/LinedList"/>
    <dgm:cxn modelId="{03C857BC-8BDD-884E-88C7-549920201D38}" type="presOf" srcId="{0E9860F2-28FB-4D0A-93A3-613087A98B6D}" destId="{4EC94005-0C8F-9E42-8D73-F553356CD2C6}" srcOrd="0" destOrd="0" presId="urn:microsoft.com/office/officeart/2008/layout/LinedList"/>
    <dgm:cxn modelId="{532C9FC3-B507-47B2-9BDA-722A250B6B51}" srcId="{3AE6A2E5-381E-4BAA-9070-AFD1E9DB3EE7}" destId="{0F5AED96-C2B7-44B9-ACCF-BDA81C5BFFC5}" srcOrd="0" destOrd="0" parTransId="{082FF185-4B7F-4109-81C8-2D3B57FD7845}" sibTransId="{67DE7D52-B2DE-4021-A95D-493B37C2D23D}"/>
    <dgm:cxn modelId="{BC0FD0D3-A4DD-43B8-98A0-72229ED5A43E}" srcId="{3AE6A2E5-381E-4BAA-9070-AFD1E9DB3EE7}" destId="{9594F366-EA96-4C2C-AE8B-3F8C6AACACF4}" srcOrd="3" destOrd="0" parTransId="{9F5C2EE2-3768-4F30-90D2-32831B80B9B7}" sibTransId="{53D221BC-BF55-46B9-8F50-A5C07F8D6A2D}"/>
    <dgm:cxn modelId="{06689FE4-4E07-0F43-989A-6A1CA1ACF099}" type="presOf" srcId="{9594F366-EA96-4C2C-AE8B-3F8C6AACACF4}" destId="{020EEB4D-FE81-DB4C-A7F0-FC56491F9983}" srcOrd="0" destOrd="0" presId="urn:microsoft.com/office/officeart/2008/layout/LinedList"/>
    <dgm:cxn modelId="{486F67E8-1A05-4115-97E3-749DA392D142}" srcId="{3AE6A2E5-381E-4BAA-9070-AFD1E9DB3EE7}" destId="{528088E1-A76E-457C-930F-3BBAA134941A}" srcOrd="1" destOrd="0" parTransId="{2C5EF72C-E872-43EA-B7E3-CDD4EC65B498}" sibTransId="{76BF3286-FF46-42C2-B7C1-593EAF8EFF5B}"/>
    <dgm:cxn modelId="{FD1B31F3-A12B-3140-9257-97AB18CC39CB}" type="presOf" srcId="{0F5AED96-C2B7-44B9-ACCF-BDA81C5BFFC5}" destId="{A7F9AB91-AC03-ED44-A2A4-7EE64BB04FD8}" srcOrd="0" destOrd="0" presId="urn:microsoft.com/office/officeart/2008/layout/LinedList"/>
    <dgm:cxn modelId="{DD3875F6-5B7B-9F4C-A109-382A9125492B}" type="presOf" srcId="{B5E7C8B0-C946-4153-A488-32795A3F86F9}" destId="{2F613044-80B9-C548-B682-6E03FB2896F3}" srcOrd="0" destOrd="0" presId="urn:microsoft.com/office/officeart/2008/layout/LinedList"/>
    <dgm:cxn modelId="{5F2FEDC3-EF0B-F74D-B683-DE8F349C092C}" type="presParOf" srcId="{38CF7C1A-61D5-F743-A802-EE043F413275}" destId="{79CE84E7-8479-4D42-82F7-1C95F3980F47}" srcOrd="0" destOrd="0" presId="urn:microsoft.com/office/officeart/2008/layout/LinedList"/>
    <dgm:cxn modelId="{AD19113E-8F66-2647-81D1-A161090D9B01}" type="presParOf" srcId="{38CF7C1A-61D5-F743-A802-EE043F413275}" destId="{EB5A387C-A22B-184B-90FF-3BD814B9E2AC}" srcOrd="1" destOrd="0" presId="urn:microsoft.com/office/officeart/2008/layout/LinedList"/>
    <dgm:cxn modelId="{46CB7D76-D1B1-D948-909A-72262C15FA97}" type="presParOf" srcId="{EB5A387C-A22B-184B-90FF-3BD814B9E2AC}" destId="{A7F9AB91-AC03-ED44-A2A4-7EE64BB04FD8}" srcOrd="0" destOrd="0" presId="urn:microsoft.com/office/officeart/2008/layout/LinedList"/>
    <dgm:cxn modelId="{2385233F-8052-2144-982D-23C307894D4D}" type="presParOf" srcId="{EB5A387C-A22B-184B-90FF-3BD814B9E2AC}" destId="{F97BBB8E-5CB7-D547-A862-3F24DDA6F399}" srcOrd="1" destOrd="0" presId="urn:microsoft.com/office/officeart/2008/layout/LinedList"/>
    <dgm:cxn modelId="{B59E473E-B4FB-D548-9E13-5F5EB442F437}" type="presParOf" srcId="{38CF7C1A-61D5-F743-A802-EE043F413275}" destId="{1E82FB0B-EBD5-0141-87D2-0B6EBD7D45FE}" srcOrd="2" destOrd="0" presId="urn:microsoft.com/office/officeart/2008/layout/LinedList"/>
    <dgm:cxn modelId="{243B637C-AEEF-E04D-88AF-7711781ACA67}" type="presParOf" srcId="{38CF7C1A-61D5-F743-A802-EE043F413275}" destId="{390D85A0-B9CD-A849-9D78-FE1983359106}" srcOrd="3" destOrd="0" presId="urn:microsoft.com/office/officeart/2008/layout/LinedList"/>
    <dgm:cxn modelId="{4DC5570A-83F9-8749-9BF8-6B8D7DCE3019}" type="presParOf" srcId="{390D85A0-B9CD-A849-9D78-FE1983359106}" destId="{2898C445-37BF-BA43-89E8-3B46B31F00A5}" srcOrd="0" destOrd="0" presId="urn:microsoft.com/office/officeart/2008/layout/LinedList"/>
    <dgm:cxn modelId="{A5140933-39A2-1E45-A0A6-DC05D3E7FC9C}" type="presParOf" srcId="{390D85A0-B9CD-A849-9D78-FE1983359106}" destId="{D92B6A21-0AA3-024B-B976-0A2DB02FAF3F}" srcOrd="1" destOrd="0" presId="urn:microsoft.com/office/officeart/2008/layout/LinedList"/>
    <dgm:cxn modelId="{3FFD7F91-C5C3-A74F-B771-DBCE98E5885C}" type="presParOf" srcId="{38CF7C1A-61D5-F743-A802-EE043F413275}" destId="{56623004-FC42-AA4B-9649-3B7142DFE5E2}" srcOrd="4" destOrd="0" presId="urn:microsoft.com/office/officeart/2008/layout/LinedList"/>
    <dgm:cxn modelId="{4C7DD800-3F3C-A44C-A2CD-3F6A9650EDE0}" type="presParOf" srcId="{38CF7C1A-61D5-F743-A802-EE043F413275}" destId="{366D02FF-7DFD-E741-AAA7-759AE56A177E}" srcOrd="5" destOrd="0" presId="urn:microsoft.com/office/officeart/2008/layout/LinedList"/>
    <dgm:cxn modelId="{89BEBF13-5A28-8C4D-9123-95FD1F8DAFA0}" type="presParOf" srcId="{366D02FF-7DFD-E741-AAA7-759AE56A177E}" destId="{4EC94005-0C8F-9E42-8D73-F553356CD2C6}" srcOrd="0" destOrd="0" presId="urn:microsoft.com/office/officeart/2008/layout/LinedList"/>
    <dgm:cxn modelId="{B77F2460-496D-6B4A-907B-E42EDFAA5269}" type="presParOf" srcId="{366D02FF-7DFD-E741-AAA7-759AE56A177E}" destId="{E1E4381E-A2C9-6D43-B3E6-F18006206A8B}" srcOrd="1" destOrd="0" presId="urn:microsoft.com/office/officeart/2008/layout/LinedList"/>
    <dgm:cxn modelId="{10C6C4CD-182C-6D4F-9653-0870365018FE}" type="presParOf" srcId="{38CF7C1A-61D5-F743-A802-EE043F413275}" destId="{98D31002-B057-0549-AB20-77EE9E48D5B0}" srcOrd="6" destOrd="0" presId="urn:microsoft.com/office/officeart/2008/layout/LinedList"/>
    <dgm:cxn modelId="{A8CF1B50-C0F4-ED48-A596-CA4DD5E7B182}" type="presParOf" srcId="{38CF7C1A-61D5-F743-A802-EE043F413275}" destId="{620BF780-B0E6-C04C-B5CE-CBC82794B676}" srcOrd="7" destOrd="0" presId="urn:microsoft.com/office/officeart/2008/layout/LinedList"/>
    <dgm:cxn modelId="{455DED68-9666-ED4F-A8EE-EC6C26A99884}" type="presParOf" srcId="{620BF780-B0E6-C04C-B5CE-CBC82794B676}" destId="{020EEB4D-FE81-DB4C-A7F0-FC56491F9983}" srcOrd="0" destOrd="0" presId="urn:microsoft.com/office/officeart/2008/layout/LinedList"/>
    <dgm:cxn modelId="{5181CC4C-4114-CA49-8F6D-8B5F1C7A3A6A}" type="presParOf" srcId="{620BF780-B0E6-C04C-B5CE-CBC82794B676}" destId="{DB61857B-4ACA-7445-B973-A47B0825EA57}" srcOrd="1" destOrd="0" presId="urn:microsoft.com/office/officeart/2008/layout/LinedList"/>
    <dgm:cxn modelId="{6D301178-6E2E-7A43-BA47-F576431143FA}" type="presParOf" srcId="{38CF7C1A-61D5-F743-A802-EE043F413275}" destId="{F66F4E22-C72A-2541-8CAE-C8CA84C85EC0}" srcOrd="8" destOrd="0" presId="urn:microsoft.com/office/officeart/2008/layout/LinedList"/>
    <dgm:cxn modelId="{D39310A8-5998-5F40-AB01-877140DCEAD0}" type="presParOf" srcId="{38CF7C1A-61D5-F743-A802-EE043F413275}" destId="{AD117628-A9B0-0F4A-8210-73CD524F44B9}" srcOrd="9" destOrd="0" presId="urn:microsoft.com/office/officeart/2008/layout/LinedList"/>
    <dgm:cxn modelId="{3E7ABE5D-D629-484F-BE51-568CD6B9CD31}" type="presParOf" srcId="{AD117628-A9B0-0F4A-8210-73CD524F44B9}" destId="{2F613044-80B9-C548-B682-6E03FB2896F3}" srcOrd="0" destOrd="0" presId="urn:microsoft.com/office/officeart/2008/layout/LinedList"/>
    <dgm:cxn modelId="{3185F0D3-D81D-DB49-B0E3-56A8D8B45221}" type="presParOf" srcId="{AD117628-A9B0-0F4A-8210-73CD524F44B9}" destId="{62A252B2-8AF9-0845-BE8E-02BEE035AA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62795-D146-F041-948D-443ACB2BA9A0}">
      <dsp:nvSpPr>
        <dsp:cNvPr id="0" name=""/>
        <dsp:cNvSpPr/>
      </dsp:nvSpPr>
      <dsp:spPr>
        <a:xfrm>
          <a:off x="1613727" y="175175"/>
          <a:ext cx="5249342" cy="2712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Aujourd’hui on est ici pour travailler avec des données de la boutique de ventes de livre en ligne : La Page</a:t>
          </a:r>
          <a:endParaRPr lang="en-US" sz="3400" kern="1200" dirty="0"/>
        </a:p>
      </dsp:txBody>
      <dsp:txXfrm>
        <a:off x="1613727" y="175175"/>
        <a:ext cx="5249342" cy="2712899"/>
      </dsp:txXfrm>
    </dsp:sp>
    <dsp:sp modelId="{34CBA8E0-17D8-DF4F-9EC3-54D78E4454A1}">
      <dsp:nvSpPr>
        <dsp:cNvPr id="0" name=""/>
        <dsp:cNvSpPr/>
      </dsp:nvSpPr>
      <dsp:spPr>
        <a:xfrm>
          <a:off x="1538654" y="2985105"/>
          <a:ext cx="5360028" cy="3017097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Nous allons travailler avec notebook et pandas, et nous allons visualiser les résultats de nos requêtes en incluant certains graphiques </a:t>
          </a:r>
          <a:endParaRPr lang="en-US" sz="3400" kern="1200" dirty="0"/>
        </a:p>
      </dsp:txBody>
      <dsp:txXfrm>
        <a:off x="1538654" y="2985105"/>
        <a:ext cx="5360028" cy="3017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E84E7-8479-4D42-82F7-1C95F3980F47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AB91-AC03-ED44-A2A4-7EE64BB04FD8}">
      <dsp:nvSpPr>
        <dsp:cNvPr id="0" name=""/>
        <dsp:cNvSpPr/>
      </dsp:nvSpPr>
      <dsp:spPr>
        <a:xfrm>
          <a:off x="0" y="454"/>
          <a:ext cx="9604375" cy="7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Faire des analyses de la boutique La Page</a:t>
          </a:r>
          <a:endParaRPr lang="en-US" sz="2700" kern="1200" dirty="0"/>
        </a:p>
      </dsp:txBody>
      <dsp:txXfrm>
        <a:off x="0" y="454"/>
        <a:ext cx="9604375" cy="744463"/>
      </dsp:txXfrm>
    </dsp:sp>
    <dsp:sp modelId="{1E82FB0B-EBD5-0141-87D2-0B6EBD7D45FE}">
      <dsp:nvSpPr>
        <dsp:cNvPr id="0" name=""/>
        <dsp:cNvSpPr/>
      </dsp:nvSpPr>
      <dsp:spPr>
        <a:xfrm>
          <a:off x="0" y="744918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8C445-37BF-BA43-89E8-3B46B31F00A5}">
      <dsp:nvSpPr>
        <dsp:cNvPr id="0" name=""/>
        <dsp:cNvSpPr/>
      </dsp:nvSpPr>
      <dsp:spPr>
        <a:xfrm>
          <a:off x="0" y="744918"/>
          <a:ext cx="9604375" cy="7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On va calculer les chiffres d’affaires pour chaque produit et le total</a:t>
          </a:r>
          <a:endParaRPr lang="en-US" sz="2700" kern="1200" dirty="0"/>
        </a:p>
      </dsp:txBody>
      <dsp:txXfrm>
        <a:off x="0" y="744918"/>
        <a:ext cx="9604375" cy="744463"/>
      </dsp:txXfrm>
    </dsp:sp>
    <dsp:sp modelId="{56623004-FC42-AA4B-9649-3B7142DFE5E2}">
      <dsp:nvSpPr>
        <dsp:cNvPr id="0" name=""/>
        <dsp:cNvSpPr/>
      </dsp:nvSpPr>
      <dsp:spPr>
        <a:xfrm>
          <a:off x="0" y="1489381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94005-0C8F-9E42-8D73-F553356CD2C6}">
      <dsp:nvSpPr>
        <dsp:cNvPr id="0" name=""/>
        <dsp:cNvSpPr/>
      </dsp:nvSpPr>
      <dsp:spPr>
        <a:xfrm>
          <a:off x="0" y="1489381"/>
          <a:ext cx="9604375" cy="7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On va analyser la variable prix, âge et sexe</a:t>
          </a:r>
          <a:endParaRPr lang="en-US" sz="2700" kern="1200" dirty="0"/>
        </a:p>
      </dsp:txBody>
      <dsp:txXfrm>
        <a:off x="0" y="1489381"/>
        <a:ext cx="9604375" cy="744463"/>
      </dsp:txXfrm>
    </dsp:sp>
    <dsp:sp modelId="{98D31002-B057-0549-AB20-77EE9E48D5B0}">
      <dsp:nvSpPr>
        <dsp:cNvPr id="0" name=""/>
        <dsp:cNvSpPr/>
      </dsp:nvSpPr>
      <dsp:spPr>
        <a:xfrm>
          <a:off x="0" y="2233845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EEB4D-FE81-DB4C-A7F0-FC56491F9983}">
      <dsp:nvSpPr>
        <dsp:cNvPr id="0" name=""/>
        <dsp:cNvSpPr/>
      </dsp:nvSpPr>
      <dsp:spPr>
        <a:xfrm>
          <a:off x="0" y="2233845"/>
          <a:ext cx="9604375" cy="7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On va trouver des valeurs aberrantes/manquants </a:t>
          </a:r>
          <a:endParaRPr lang="en-US" sz="2700" kern="1200" dirty="0"/>
        </a:p>
      </dsp:txBody>
      <dsp:txXfrm>
        <a:off x="0" y="2233845"/>
        <a:ext cx="9604375" cy="744463"/>
      </dsp:txXfrm>
    </dsp:sp>
    <dsp:sp modelId="{F66F4E22-C72A-2541-8CAE-C8CA84C85EC0}">
      <dsp:nvSpPr>
        <dsp:cNvPr id="0" name=""/>
        <dsp:cNvSpPr/>
      </dsp:nvSpPr>
      <dsp:spPr>
        <a:xfrm>
          <a:off x="0" y="2978308"/>
          <a:ext cx="96043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3044-80B9-C548-B682-6E03FB2896F3}">
      <dsp:nvSpPr>
        <dsp:cNvPr id="0" name=""/>
        <dsp:cNvSpPr/>
      </dsp:nvSpPr>
      <dsp:spPr>
        <a:xfrm>
          <a:off x="0" y="2978308"/>
          <a:ext cx="9604375" cy="7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Pour finir, on va chercher le lien entre certains variables</a:t>
          </a:r>
          <a:endParaRPr lang="en-US" sz="2700" kern="1200"/>
        </a:p>
      </dsp:txBody>
      <dsp:txXfrm>
        <a:off x="0" y="2978308"/>
        <a:ext cx="9604375" cy="74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2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1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9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9070-51DD-21FF-BB42-CE04C6A5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BF698-B12E-037A-20BA-89967D236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6433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Image 4" descr="Une image contenant texte, intérieur, rayon, table&#10;&#10;Description générée automatiquement">
            <a:extLst>
              <a:ext uri="{FF2B5EF4-FFF2-40B4-BE49-F238E27FC236}">
                <a16:creationId xmlns:a16="http://schemas.microsoft.com/office/drawing/2014/main" id="{01C56516-AF81-D3AF-A51B-A5C3B3474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453" r="15972"/>
          <a:stretch/>
        </p:blipFill>
        <p:spPr>
          <a:xfrm>
            <a:off x="4648234" y="0"/>
            <a:ext cx="7908098" cy="6857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64331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9D374AA-3077-C8C9-2CB0-07368FBD427F}"/>
              </a:ext>
            </a:extLst>
          </p:cNvPr>
          <p:cNvSpPr>
            <a:spLocks noGrp="1"/>
          </p:cNvSpPr>
          <p:nvPr/>
        </p:nvSpPr>
        <p:spPr>
          <a:xfrm>
            <a:off x="364331" y="195624"/>
            <a:ext cx="4349206" cy="3287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Analysez les ventes </a:t>
            </a:r>
            <a:r>
              <a:rPr lang="fr-FR" sz="54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fr-FR" sz="5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fr-FR" sz="54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librairie      LA PAGE</a:t>
            </a:r>
            <a:endParaRPr lang="fr-ES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F11CDB9F-EE57-33D3-5B09-46A9CC7D18A5}"/>
              </a:ext>
            </a:extLst>
          </p:cNvPr>
          <p:cNvSpPr>
            <a:spLocks noGrp="1"/>
          </p:cNvSpPr>
          <p:nvPr/>
        </p:nvSpPr>
        <p:spPr>
          <a:xfrm>
            <a:off x="990124" y="3857387"/>
            <a:ext cx="3592100" cy="1350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E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 6</a:t>
            </a:r>
          </a:p>
          <a:p>
            <a:r>
              <a:rPr lang="fr-ES" sz="2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Juan Luis Acebal Rico</a:t>
            </a:r>
          </a:p>
        </p:txBody>
      </p:sp>
      <p:cxnSp>
        <p:nvCxnSpPr>
          <p:cNvPr id="9" name="Straight Connector 2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-235746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249A40C-07A7-8F53-19CF-B4AED8E3CB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82172" y="5383607"/>
            <a:ext cx="3271214" cy="822947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  <a:softEdge rad="169431"/>
          </a:effectLst>
        </p:spPr>
      </p:pic>
    </p:spTree>
    <p:extLst>
      <p:ext uri="{BB962C8B-B14F-4D97-AF65-F5344CB8AC3E}">
        <p14:creationId xmlns:p14="http://schemas.microsoft.com/office/powerpoint/2010/main" val="50362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Un estante con libros&#10;&#10;Descripción generada automáticamente con confianza media">
            <a:extLst>
              <a:ext uri="{FF2B5EF4-FFF2-40B4-BE49-F238E27FC236}">
                <a16:creationId xmlns:a16="http://schemas.microsoft.com/office/drawing/2014/main" id="{65FD79AF-B145-4DA8-E8A6-7D31C7959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D3CD670-F515-4863-D1EE-C46CD62C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6" y="1193800"/>
            <a:ext cx="3919555" cy="4699000"/>
          </a:xfrm>
        </p:spPr>
        <p:txBody>
          <a:bodyPr anchor="ctr">
            <a:normAutofit/>
          </a:bodyPr>
          <a:lstStyle/>
          <a:p>
            <a:pPr algn="ctr"/>
            <a:r>
              <a:rPr lang="fr-ES" sz="4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INTRODUCTION: LE CONTEXTE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Espace réservé du contenu 17">
            <a:extLst>
              <a:ext uri="{FF2B5EF4-FFF2-40B4-BE49-F238E27FC236}">
                <a16:creationId xmlns:a16="http://schemas.microsoft.com/office/drawing/2014/main" id="{9DD1CAB0-32C8-7AC0-5952-14403385F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785548"/>
              </p:ext>
            </p:extLst>
          </p:nvPr>
        </p:nvGraphicFramePr>
        <p:xfrm>
          <a:off x="4976635" y="540919"/>
          <a:ext cx="6898683" cy="631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309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BD0917-1572-51CF-29E0-26C1E500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fr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OBJECTIFS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D6C890-6980-D629-5187-C7747FE02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6315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3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A7817-6BA5-7624-63C0-224FE0947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4B80D6-1C08-B8F0-89AF-0236F2C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fr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DONNEES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366EB-775E-CEE3-0DE2-31514E50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lvl="0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Nous avons trois tables CSV. Le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products.csv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, le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customers.csv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et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transactions.csv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, qui fait le lien entre le deux.</a:t>
            </a:r>
          </a:p>
          <a:p>
            <a:pPr lvl="0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On va joindre le ficher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transactions.csv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avec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products.csv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Pour finir, le ficher résultat se relie avec 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customers.csv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On a 679532 transactions, 3287 produits et 8623 clients </a:t>
            </a:r>
          </a:p>
          <a:p>
            <a:pPr lvl="0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ES" dirty="0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B2FE1C-45D0-BF05-94BE-30EF506F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fr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METHODOLOGIE UTILSEE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CE5FF-E820-996C-536C-1D24D1C1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IMPORTATION DES DONNEES</a:t>
            </a:r>
          </a:p>
          <a:p>
            <a:r>
              <a:rPr lang="es-E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NETTOYAGE ET PRE PROCESSING DES DONNEES</a:t>
            </a:r>
          </a:p>
          <a:p>
            <a:r>
              <a:rPr lang="es-E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MERGE DES TABLES DE DONNEES</a:t>
            </a:r>
          </a:p>
          <a:p>
            <a:r>
              <a:rPr lang="es-E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REQUÊTES DES DONNEES</a:t>
            </a:r>
          </a:p>
          <a:p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ANALYSES DES DONNÉES</a:t>
            </a:r>
            <a:endParaRPr lang="fr-ES" dirty="0"/>
          </a:p>
          <a:p>
            <a:pPr marL="0" indent="0">
              <a:buNone/>
            </a:pPr>
            <a:endParaRPr lang="es-E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B2FE1C-45D0-BF05-94BE-30EF506F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8" y="1600199"/>
            <a:ext cx="4169984" cy="4297680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ES" sz="2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METHODOLOGIE UTILSEE</a:t>
            </a:r>
            <a:br>
              <a:rPr lang="fr-ES" sz="2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fr-ES" sz="2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fr-ES" sz="2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fr-ES" sz="2400" b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ES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CE5FF-E820-996C-536C-1D24D1C1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lvl="1"/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CHIFFRE D’AFFAIRES, MOYENNES MOBILES</a:t>
            </a:r>
          </a:p>
          <a:p>
            <a:pPr lvl="1"/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VISUALISATION DES DONNÉES</a:t>
            </a:r>
          </a:p>
          <a:p>
            <a:pPr lvl="1"/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INDICATEURS DE CORRÉLATION</a:t>
            </a:r>
          </a:p>
          <a:p>
            <a:pPr lvl="1"/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TEST STATISTIQUES</a:t>
            </a:r>
            <a:endParaRPr lang="fr-ES" dirty="0"/>
          </a:p>
          <a:p>
            <a:pPr marL="0" indent="0">
              <a:buNone/>
            </a:pPr>
            <a:endParaRPr lang="es-E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1A09638-9911-9C60-7080-933D02770F41}"/>
              </a:ext>
            </a:extLst>
          </p:cNvPr>
          <p:cNvSpPr txBox="1">
            <a:spLocks/>
          </p:cNvSpPr>
          <p:nvPr/>
        </p:nvSpPr>
        <p:spPr>
          <a:xfrm>
            <a:off x="282125" y="2529446"/>
            <a:ext cx="4169984" cy="282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Wingdings" pitchFamily="2" charset="2"/>
              <a:buChar char="Ø"/>
            </a:pP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ANALYSES DES DONNÉES</a:t>
            </a:r>
            <a:endParaRPr lang="fr-E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23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216</Words>
  <Application>Microsoft Macintosh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Gill Sans MT</vt:lpstr>
      <vt:lpstr>Neue Haas Grotesk Text Pro</vt:lpstr>
      <vt:lpstr>Wingdings</vt:lpstr>
      <vt:lpstr>Galerie</vt:lpstr>
      <vt:lpstr>Présentation PowerPoint</vt:lpstr>
      <vt:lpstr>INTRODUCTION: LE CONTEXTE</vt:lpstr>
      <vt:lpstr>OBJECTIFS</vt:lpstr>
      <vt:lpstr>DONNEES</vt:lpstr>
      <vt:lpstr>METHODOLOGIE UTILSEE</vt:lpstr>
      <vt:lpstr>METHODOLOGIE UTILSEE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ventes d'une librairie avec R ou PythON</dc:title>
  <dc:creator>Juan Luis Acebal Rico</dc:creator>
  <cp:lastModifiedBy>Juan Luis Acebal Rico</cp:lastModifiedBy>
  <cp:revision>10</cp:revision>
  <dcterms:created xsi:type="dcterms:W3CDTF">2022-09-30T17:50:02Z</dcterms:created>
  <dcterms:modified xsi:type="dcterms:W3CDTF">2022-11-25T17:39:43Z</dcterms:modified>
</cp:coreProperties>
</file>