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6" r:id="rId7"/>
    <p:sldId id="263" r:id="rId8"/>
    <p:sldId id="272" r:id="rId9"/>
    <p:sldId id="261" r:id="rId10"/>
    <p:sldId id="266" r:id="rId11"/>
    <p:sldId id="262" r:id="rId12"/>
    <p:sldId id="267" r:id="rId13"/>
    <p:sldId id="264" r:id="rId14"/>
    <p:sldId id="271" r:id="rId15"/>
    <p:sldId id="265" r:id="rId16"/>
    <p:sldId id="270" r:id="rId17"/>
    <p:sldId id="269" r:id="rId18"/>
    <p:sldId id="273" r:id="rId19"/>
    <p:sldId id="268" r:id="rId20"/>
    <p:sldId id="274" r:id="rId21"/>
  </p:sldIdLst>
  <p:sldSz cx="12192000" cy="6858000"/>
  <p:notesSz cx="6858000" cy="9144000"/>
  <p:defaultTextStyle>
    <a:defPPr>
      <a:defRPr lang="fr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0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5"/>
    <p:restoredTop sz="94701"/>
  </p:normalViewPr>
  <p:slideViewPr>
    <p:cSldViewPr snapToGrid="0">
      <p:cViewPr>
        <p:scale>
          <a:sx n="110" d="100"/>
          <a:sy n="110" d="100"/>
        </p:scale>
        <p:origin x="150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E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06491-0B93-8440-A644-7119CDC06389}" type="datetimeFigureOut">
              <a:rPr lang="fr-ES" smtClean="0"/>
              <a:t>21/12/22</a:t>
            </a:fld>
            <a:endParaRPr lang="fr-E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E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E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E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D388B-A1DF-E843-8339-D29039FDCB12}" type="slidenum">
              <a:rPr lang="fr-ES" smtClean="0"/>
              <a:t>‹N°›</a:t>
            </a:fld>
            <a:endParaRPr lang="fr-ES"/>
          </a:p>
        </p:txBody>
      </p:sp>
    </p:spTree>
    <p:extLst>
      <p:ext uri="{BB962C8B-B14F-4D97-AF65-F5344CB8AC3E}">
        <p14:creationId xmlns:p14="http://schemas.microsoft.com/office/powerpoint/2010/main" val="351407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E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D388B-A1DF-E843-8339-D29039FDCB12}" type="slidenum">
              <a:rPr lang="fr-ES" smtClean="0"/>
              <a:t>7</a:t>
            </a:fld>
            <a:endParaRPr lang="fr-ES"/>
          </a:p>
        </p:txBody>
      </p:sp>
    </p:spTree>
    <p:extLst>
      <p:ext uri="{BB962C8B-B14F-4D97-AF65-F5344CB8AC3E}">
        <p14:creationId xmlns:p14="http://schemas.microsoft.com/office/powerpoint/2010/main" val="331982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83B9-3632-9D41-94BD-8084FFEC1740}" type="datetime1">
              <a:rPr lang="fr-FR" smtClean="0"/>
              <a:t>22/12/2022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3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96A5-5B6A-3341-BAC3-46B90B6D4381}" type="datetime1">
              <a:rPr lang="fr-FR" smtClean="0"/>
              <a:t>22/12/2022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A61-AB40-EF4A-9BAC-E26F86116B8E}" type="datetime1">
              <a:rPr lang="fr-FR" smtClean="0"/>
              <a:t>22/12/2022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9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EC36-B68F-EC40-8A2C-6DE396BB574F}" type="datetime1">
              <a:rPr lang="fr-FR" smtClean="0"/>
              <a:t>22/12/2022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7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8D03-6923-6543-9098-A1FBB98B11DB}" type="datetime1">
              <a:rPr lang="fr-FR" smtClean="0"/>
              <a:t>22/12/2022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F757-D85D-1147-8401-532520AE3F22}" type="datetime1">
              <a:rPr lang="fr-FR" smtClean="0"/>
              <a:t>22/12/2022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6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A6A6-C4BA-7046-B91B-86075A6B04CB}" type="datetime1">
              <a:rPr lang="fr-FR" smtClean="0"/>
              <a:t>22/12/2022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1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084B-DC06-E447-8CC0-B9BF82B51550}" type="datetime1">
              <a:rPr lang="fr-FR" smtClean="0"/>
              <a:t>22/12/2022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5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FCDD-E73C-DA41-9026-9F8B71EFC80E}" type="datetime1">
              <a:rPr lang="fr-FR" smtClean="0"/>
              <a:t>22/12/2022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0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9BA4-0E31-8E49-A2CF-414D6CFC7468}" type="datetime1">
              <a:rPr lang="fr-FR" smtClean="0"/>
              <a:t>22/12/2022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6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6298-ACD3-934D-83C7-72552C6EA1C2}" type="datetime1">
              <a:rPr lang="fr-FR" smtClean="0"/>
              <a:t>22/12/2022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0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2693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D4B13C18-16A5-1F4A-9348-C20A414B6242}" type="datetime1">
              <a:rPr lang="fr-FR" smtClean="0"/>
              <a:t>22/12/2022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98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Image 4" descr="Une image contenant graphiques vectoriels&#10;&#10;Description générée automatiquement">
            <a:extLst>
              <a:ext uri="{FF2B5EF4-FFF2-40B4-BE49-F238E27FC236}">
                <a16:creationId xmlns:a16="http://schemas.microsoft.com/office/drawing/2014/main" id="{6A20019B-9BC1-6E5B-D931-07F7A97FF4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5" r="27570" b="-1"/>
          <a:stretch/>
        </p:blipFill>
        <p:spPr>
          <a:xfrm>
            <a:off x="5091546" y="619123"/>
            <a:ext cx="7100454" cy="6238874"/>
          </a:xfrm>
          <a:custGeom>
            <a:avLst/>
            <a:gdLst/>
            <a:ahLst/>
            <a:cxnLst/>
            <a:rect l="l" t="t" r="r" b="b"/>
            <a:pathLst>
              <a:path w="7100454" h="6238874">
                <a:moveTo>
                  <a:pt x="5221938" y="783"/>
                </a:moveTo>
                <a:cubicBezTo>
                  <a:pt x="5784158" y="15914"/>
                  <a:pt x="6301398" y="253541"/>
                  <a:pt x="6756828" y="979302"/>
                </a:cubicBezTo>
                <a:cubicBezTo>
                  <a:pt x="6870382" y="1160214"/>
                  <a:pt x="6969391" y="1352970"/>
                  <a:pt x="7057114" y="1554417"/>
                </a:cubicBezTo>
                <a:lnTo>
                  <a:pt x="7100454" y="1659685"/>
                </a:lnTo>
                <a:lnTo>
                  <a:pt x="7100454" y="6238874"/>
                </a:lnTo>
                <a:lnTo>
                  <a:pt x="0" y="6238874"/>
                </a:lnTo>
                <a:lnTo>
                  <a:pt x="14064" y="6003370"/>
                </a:lnTo>
                <a:cubicBezTo>
                  <a:pt x="69537" y="5262783"/>
                  <a:pt x="191580" y="4496548"/>
                  <a:pt x="334789" y="3724830"/>
                </a:cubicBezTo>
                <a:cubicBezTo>
                  <a:pt x="778352" y="1333290"/>
                  <a:pt x="2184944" y="696602"/>
                  <a:pt x="3836378" y="244282"/>
                </a:cubicBezTo>
                <a:cubicBezTo>
                  <a:pt x="4320163" y="111842"/>
                  <a:pt x="4784656" y="-10986"/>
                  <a:pt x="5221938" y="783"/>
                </a:cubicBezTo>
                <a:close/>
              </a:path>
            </a:pathLst>
          </a:custGeom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A0F8916-44ED-4BA2-B4A8-BFF92E4B4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254705" y="-79298"/>
            <a:ext cx="6064089" cy="78105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81BD3E-D3C2-D8CD-90F4-03EAFF1B6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706" y="423805"/>
            <a:ext cx="4984531" cy="4228965"/>
          </a:xfrm>
        </p:spPr>
        <p:txBody>
          <a:bodyPr>
            <a:noAutofit/>
          </a:bodyPr>
          <a:lstStyle/>
          <a:p>
            <a:pPr algn="l"/>
            <a:r>
              <a:rPr lang="fr-FR" sz="4800" b="1" i="0" u="none" strike="noStrike" dirty="0">
                <a:solidFill>
                  <a:srgbClr val="271A38"/>
                </a:solidFill>
                <a:effectLst/>
                <a:latin typeface="Inter"/>
              </a:rPr>
              <a:t>Analysez des indicateurs de l'égalité femme-homme avec </a:t>
            </a:r>
            <a:r>
              <a:rPr lang="fr-FR" sz="4800" b="1" i="0" u="none" strike="noStrike" dirty="0" err="1">
                <a:solidFill>
                  <a:srgbClr val="271A38"/>
                </a:solidFill>
                <a:effectLst/>
                <a:latin typeface="Inter"/>
              </a:rPr>
              <a:t>Knime</a:t>
            </a:r>
            <a:br>
              <a:rPr lang="fr-FR" sz="4800" b="1" i="0" u="none" strike="noStrike" dirty="0">
                <a:solidFill>
                  <a:srgbClr val="271A38"/>
                </a:solidFill>
                <a:effectLst/>
                <a:latin typeface="Inter"/>
              </a:rPr>
            </a:br>
            <a:endParaRPr lang="fr-ES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48C0C1-8F7D-BB6F-33BA-94D084677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706" y="5076575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fr-ES" dirty="0">
                <a:latin typeface="Calibri Light" panose="020F0302020204030204" pitchFamily="34" charset="0"/>
                <a:cs typeface="Calibri Light" panose="020F0302020204030204" pitchFamily="34" charset="0"/>
              </a:rPr>
              <a:t>PROJET 7</a:t>
            </a:r>
          </a:p>
          <a:p>
            <a:pPr algn="l"/>
            <a:r>
              <a:rPr lang="fr-E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Juan luis Acebal Rico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61BF19-C26A-2511-F2B5-94C601B9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8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5C0BA-868F-EBB8-1A14-626A895C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ES" dirty="0"/>
              <a:t>INDICATEUR 2:</a:t>
            </a:r>
            <a:br>
              <a:rPr lang="fr-ES" dirty="0"/>
            </a:br>
            <a:r>
              <a:rPr lang="fr-ES" dirty="0"/>
              <a:t>	</a:t>
            </a:r>
            <a:r>
              <a:rPr lang="fr-FR" dirty="0"/>
              <a:t>REPARTITION DES ACCIDENS DU 	TRAVAIL</a:t>
            </a:r>
            <a:endParaRPr lang="fr-E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C3D2405-AA9A-D250-2B1E-CF9F0738F691}"/>
              </a:ext>
            </a:extLst>
          </p:cNvPr>
          <p:cNvSpPr txBox="1"/>
          <p:nvPr/>
        </p:nvSpPr>
        <p:spPr>
          <a:xfrm>
            <a:off x="5754812" y="2118341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ES" sz="14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Accidents du travail</a:t>
            </a:r>
          </a:p>
        </p:txBody>
      </p:sp>
      <p:grpSp>
        <p:nvGrpSpPr>
          <p:cNvPr id="5" name="Espace réservé du contenu 6">
            <a:extLst>
              <a:ext uri="{FF2B5EF4-FFF2-40B4-BE49-F238E27FC236}">
                <a16:creationId xmlns:a16="http://schemas.microsoft.com/office/drawing/2014/main" id="{FFECE2A8-CA82-9C2C-CDD9-51A734DFBF4C}"/>
              </a:ext>
            </a:extLst>
          </p:cNvPr>
          <p:cNvGrpSpPr/>
          <p:nvPr/>
        </p:nvGrpSpPr>
        <p:grpSpPr>
          <a:xfrm>
            <a:off x="5008435" y="2211746"/>
            <a:ext cx="5778727" cy="3758704"/>
            <a:chOff x="5008435" y="2211746"/>
            <a:chExt cx="5778727" cy="3758704"/>
          </a:xfrm>
        </p:grpSpPr>
        <p:grpSp>
          <p:nvGrpSpPr>
            <p:cNvPr id="6" name="Espace réservé du contenu 6">
              <a:extLst>
                <a:ext uri="{FF2B5EF4-FFF2-40B4-BE49-F238E27FC236}">
                  <a16:creationId xmlns:a16="http://schemas.microsoft.com/office/drawing/2014/main" id="{412B88C1-CDFC-0F0D-AD6C-1159F9A06B07}"/>
                </a:ext>
              </a:extLst>
            </p:cNvPr>
            <p:cNvGrpSpPr/>
            <p:nvPr/>
          </p:nvGrpSpPr>
          <p:grpSpPr>
            <a:xfrm>
              <a:off x="5386153" y="2494949"/>
              <a:ext cx="4725595" cy="3475501"/>
              <a:chOff x="5386153" y="2494949"/>
              <a:chExt cx="4725595" cy="3475501"/>
            </a:xfrm>
          </p:grpSpPr>
          <p:grpSp>
            <p:nvGrpSpPr>
              <p:cNvPr id="8" name="Espace réservé du contenu 6">
                <a:extLst>
                  <a:ext uri="{FF2B5EF4-FFF2-40B4-BE49-F238E27FC236}">
                    <a16:creationId xmlns:a16="http://schemas.microsoft.com/office/drawing/2014/main" id="{9DBA689E-F62F-4EE0-39BE-B1689000A4DB}"/>
                  </a:ext>
                </a:extLst>
              </p:cNvPr>
              <p:cNvGrpSpPr/>
              <p:nvPr/>
            </p:nvGrpSpPr>
            <p:grpSpPr>
              <a:xfrm>
                <a:off x="6401921" y="2494949"/>
                <a:ext cx="443772" cy="3365774"/>
                <a:chOff x="6401921" y="2494949"/>
                <a:chExt cx="443772" cy="3365774"/>
              </a:xfrm>
              <a:solidFill>
                <a:srgbClr val="000000"/>
              </a:solidFill>
            </p:grpSpPr>
            <p:sp>
              <p:nvSpPr>
                <p:cNvPr id="10" name="Forme libre 9">
                  <a:extLst>
                    <a:ext uri="{FF2B5EF4-FFF2-40B4-BE49-F238E27FC236}">
                      <a16:creationId xmlns:a16="http://schemas.microsoft.com/office/drawing/2014/main" id="{4C28BE58-5265-8EE9-B945-4FDB84C0C56E}"/>
                    </a:ext>
                  </a:extLst>
                </p:cNvPr>
                <p:cNvSpPr/>
                <p:nvPr/>
              </p:nvSpPr>
              <p:spPr>
                <a:xfrm>
                  <a:off x="6623807" y="2494949"/>
                  <a:ext cx="6363" cy="3067076"/>
                </a:xfrm>
                <a:custGeom>
                  <a:avLst/>
                  <a:gdLst>
                    <a:gd name="connsiteX0" fmla="*/ 252 w 6363"/>
                    <a:gd name="connsiteY0" fmla="*/ 3067619 h 3067076"/>
                    <a:gd name="connsiteX1" fmla="*/ 252 w 6363"/>
                    <a:gd name="connsiteY1" fmla="*/ 542 h 3067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363" h="3067076">
                      <a:moveTo>
                        <a:pt x="252" y="3067619"/>
                      </a:moveTo>
                      <a:lnTo>
                        <a:pt x="252" y="542"/>
                      </a:lnTo>
                    </a:path>
                  </a:pathLst>
                </a:custGeom>
                <a:ln w="6358" cap="flat">
                  <a:solidFill>
                    <a:srgbClr val="E5E5E5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BD641DA9-11A8-C08C-6A03-F546222417AA}"/>
                    </a:ext>
                  </a:extLst>
                </p:cNvPr>
                <p:cNvSpPr txBox="1"/>
                <p:nvPr/>
              </p:nvSpPr>
              <p:spPr>
                <a:xfrm>
                  <a:off x="6401921" y="5680198"/>
                  <a:ext cx="443772" cy="180525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l"/>
                  <a:r>
                    <a:rPr lang="fr-ES" sz="1800" spc="0" baseline="35500" dirty="0">
                      <a:ln/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Femme</a:t>
                  </a:r>
                </a:p>
              </p:txBody>
            </p:sp>
          </p:grpSp>
          <p:grpSp>
            <p:nvGrpSpPr>
              <p:cNvPr id="12" name="Espace réservé du contenu 6">
                <a:extLst>
                  <a:ext uri="{FF2B5EF4-FFF2-40B4-BE49-F238E27FC236}">
                    <a16:creationId xmlns:a16="http://schemas.microsoft.com/office/drawing/2014/main" id="{10368181-8250-236F-3A68-D2DFA7E347DB}"/>
                  </a:ext>
                </a:extLst>
              </p:cNvPr>
              <p:cNvGrpSpPr/>
              <p:nvPr/>
            </p:nvGrpSpPr>
            <p:grpSpPr>
              <a:xfrm>
                <a:off x="8649026" y="2494949"/>
                <a:ext cx="450135" cy="3365774"/>
                <a:chOff x="8649026" y="2494949"/>
                <a:chExt cx="450135" cy="3365774"/>
              </a:xfrm>
              <a:solidFill>
                <a:srgbClr val="000000"/>
              </a:solidFill>
            </p:grpSpPr>
            <p:sp>
              <p:nvSpPr>
                <p:cNvPr id="13" name="Forme libre 12">
                  <a:extLst>
                    <a:ext uri="{FF2B5EF4-FFF2-40B4-BE49-F238E27FC236}">
                      <a16:creationId xmlns:a16="http://schemas.microsoft.com/office/drawing/2014/main" id="{46C49C38-D6FA-2E75-FB7F-30001CC01F7C}"/>
                    </a:ext>
                  </a:extLst>
                </p:cNvPr>
                <p:cNvSpPr/>
                <p:nvPr/>
              </p:nvSpPr>
              <p:spPr>
                <a:xfrm>
                  <a:off x="8874093" y="2494949"/>
                  <a:ext cx="6363" cy="3067076"/>
                </a:xfrm>
                <a:custGeom>
                  <a:avLst/>
                  <a:gdLst>
                    <a:gd name="connsiteX0" fmla="*/ 605 w 6363"/>
                    <a:gd name="connsiteY0" fmla="*/ 3067619 h 3067076"/>
                    <a:gd name="connsiteX1" fmla="*/ 605 w 6363"/>
                    <a:gd name="connsiteY1" fmla="*/ 542 h 3067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363" h="3067076">
                      <a:moveTo>
                        <a:pt x="605" y="3067619"/>
                      </a:moveTo>
                      <a:lnTo>
                        <a:pt x="605" y="542"/>
                      </a:lnTo>
                    </a:path>
                  </a:pathLst>
                </a:custGeom>
                <a:ln w="6358" cap="flat">
                  <a:solidFill>
                    <a:srgbClr val="E5E5E5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6E0CD21D-1101-ACA1-E128-70203D859138}"/>
                    </a:ext>
                  </a:extLst>
                </p:cNvPr>
                <p:cNvSpPr txBox="1"/>
                <p:nvPr/>
              </p:nvSpPr>
              <p:spPr>
                <a:xfrm>
                  <a:off x="8649026" y="5680198"/>
                  <a:ext cx="450135" cy="180525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l"/>
                  <a:r>
                    <a:rPr lang="fr-ES" sz="1800" spc="0" baseline="35500">
                      <a:ln/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Homme</a:t>
                  </a:r>
                </a:p>
              </p:txBody>
            </p:sp>
          </p:grpSp>
          <p:sp>
            <p:nvSpPr>
              <p:cNvPr id="15" name="Forme libre 14">
                <a:extLst>
                  <a:ext uri="{FF2B5EF4-FFF2-40B4-BE49-F238E27FC236}">
                    <a16:creationId xmlns:a16="http://schemas.microsoft.com/office/drawing/2014/main" id="{B160F5C9-456E-D7D3-8208-3DDA64D96838}"/>
                  </a:ext>
                </a:extLst>
              </p:cNvPr>
              <p:cNvSpPr/>
              <p:nvPr/>
            </p:nvSpPr>
            <p:spPr>
              <a:xfrm>
                <a:off x="5386153" y="5562026"/>
                <a:ext cx="4725595" cy="6363"/>
              </a:xfrm>
              <a:custGeom>
                <a:avLst/>
                <a:gdLst>
                  <a:gd name="connsiteX0" fmla="*/ 57 w 4725595"/>
                  <a:gd name="connsiteY0" fmla="*/ 542 h 6363"/>
                  <a:gd name="connsiteX1" fmla="*/ 57 w 4725595"/>
                  <a:gd name="connsiteY1" fmla="*/ 542 h 6363"/>
                  <a:gd name="connsiteX2" fmla="*/ 4725653 w 4725595"/>
                  <a:gd name="connsiteY2" fmla="*/ 542 h 6363"/>
                  <a:gd name="connsiteX3" fmla="*/ 4725653 w 4725595"/>
                  <a:gd name="connsiteY3" fmla="*/ 542 h 6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5595" h="6363">
                    <a:moveTo>
                      <a:pt x="57" y="542"/>
                    </a:moveTo>
                    <a:lnTo>
                      <a:pt x="57" y="542"/>
                    </a:lnTo>
                    <a:lnTo>
                      <a:pt x="4725653" y="542"/>
                    </a:lnTo>
                    <a:lnTo>
                      <a:pt x="4725653" y="542"/>
                    </a:lnTo>
                  </a:path>
                </a:pathLst>
              </a:custGeom>
              <a:noFill/>
              <a:ln w="6358" cap="flat">
                <a:solidFill>
                  <a:srgbClr val="000000">
                    <a:alpha val="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AB1A987-2967-7B16-92B3-4BE70150257E}"/>
                  </a:ext>
                </a:extLst>
              </p:cNvPr>
              <p:cNvSpPr txBox="1"/>
              <p:nvPr/>
            </p:nvSpPr>
            <p:spPr>
              <a:xfrm>
                <a:off x="7364799" y="5789925"/>
                <a:ext cx="768297" cy="180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ES" sz="12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Homme/Femmes</a:t>
                </a:r>
              </a:p>
            </p:txBody>
          </p:sp>
        </p:grpSp>
        <p:grpSp>
          <p:nvGrpSpPr>
            <p:cNvPr id="17" name="Espace réservé du contenu 6">
              <a:extLst>
                <a:ext uri="{FF2B5EF4-FFF2-40B4-BE49-F238E27FC236}">
                  <a16:creationId xmlns:a16="http://schemas.microsoft.com/office/drawing/2014/main" id="{1E88FD3C-12FF-158F-B324-5385FB89D21D}"/>
                </a:ext>
              </a:extLst>
            </p:cNvPr>
            <p:cNvGrpSpPr/>
            <p:nvPr/>
          </p:nvGrpSpPr>
          <p:grpSpPr>
            <a:xfrm>
              <a:off x="5008435" y="2449389"/>
              <a:ext cx="5103313" cy="3156162"/>
              <a:chOff x="5008435" y="2449389"/>
              <a:chExt cx="5103313" cy="3156162"/>
            </a:xfrm>
          </p:grpSpPr>
          <p:grpSp>
            <p:nvGrpSpPr>
              <p:cNvPr id="18" name="Espace réservé du contenu 6">
                <a:extLst>
                  <a:ext uri="{FF2B5EF4-FFF2-40B4-BE49-F238E27FC236}">
                    <a16:creationId xmlns:a16="http://schemas.microsoft.com/office/drawing/2014/main" id="{A833F80E-D22F-D72C-1DD6-3912F1AA1E30}"/>
                  </a:ext>
                </a:extLst>
              </p:cNvPr>
              <p:cNvGrpSpPr/>
              <p:nvPr/>
            </p:nvGrpSpPr>
            <p:grpSpPr>
              <a:xfrm>
                <a:off x="5008435" y="2494949"/>
                <a:ext cx="5103313" cy="3110601"/>
                <a:chOff x="5008435" y="2494949"/>
                <a:chExt cx="5103313" cy="3110601"/>
              </a:xfrm>
            </p:grpSpPr>
            <p:grpSp>
              <p:nvGrpSpPr>
                <p:cNvPr id="19" name="Espace réservé du contenu 6">
                  <a:extLst>
                    <a:ext uri="{FF2B5EF4-FFF2-40B4-BE49-F238E27FC236}">
                      <a16:creationId xmlns:a16="http://schemas.microsoft.com/office/drawing/2014/main" id="{D1BCCE3B-FCCD-F8CC-E450-C2B4D5E13551}"/>
                    </a:ext>
                  </a:extLst>
                </p:cNvPr>
                <p:cNvGrpSpPr/>
                <p:nvPr/>
              </p:nvGrpSpPr>
              <p:grpSpPr>
                <a:xfrm>
                  <a:off x="5322520" y="5516465"/>
                  <a:ext cx="4789227" cy="89085"/>
                  <a:chOff x="5322520" y="5516465"/>
                  <a:chExt cx="4789227" cy="89085"/>
                </a:xfrm>
                <a:solidFill>
                  <a:srgbClr val="000000">
                    <a:alpha val="0"/>
                  </a:srgbClr>
                </a:solidFill>
              </p:grpSpPr>
              <p:sp>
                <p:nvSpPr>
                  <p:cNvPr id="20" name="Forme libre 19">
                    <a:extLst>
                      <a:ext uri="{FF2B5EF4-FFF2-40B4-BE49-F238E27FC236}">
                        <a16:creationId xmlns:a16="http://schemas.microsoft.com/office/drawing/2014/main" id="{43885133-F6D0-02E5-F5AC-EA8B0BFF1F78}"/>
                      </a:ext>
                    </a:extLst>
                  </p:cNvPr>
                  <p:cNvSpPr/>
                  <p:nvPr/>
                </p:nvSpPr>
                <p:spPr>
                  <a:xfrm>
                    <a:off x="5386153" y="5562026"/>
                    <a:ext cx="4725595" cy="6363"/>
                  </a:xfrm>
                  <a:custGeom>
                    <a:avLst/>
                    <a:gdLst>
                      <a:gd name="connsiteX0" fmla="*/ 57 w 4725595"/>
                      <a:gd name="connsiteY0" fmla="*/ 542 h 6363"/>
                      <a:gd name="connsiteX1" fmla="*/ 4725653 w 4725595"/>
                      <a:gd name="connsiteY1" fmla="*/ 542 h 63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725595" h="6363">
                        <a:moveTo>
                          <a:pt x="57" y="542"/>
                        </a:moveTo>
                        <a:lnTo>
                          <a:pt x="4725653" y="542"/>
                        </a:lnTo>
                      </a:path>
                    </a:pathLst>
                  </a:custGeom>
                  <a:ln w="6358" cap="flat">
                    <a:solidFill>
                      <a:srgbClr val="E5E5E5">
                        <a:alpha val="75000"/>
                      </a:srgbClr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ES"/>
                  </a:p>
                </p:txBody>
              </p:sp>
              <p:sp>
                <p:nvSpPr>
                  <p:cNvPr id="21" name="ZoneTexte 20">
                    <a:extLst>
                      <a:ext uri="{FF2B5EF4-FFF2-40B4-BE49-F238E27FC236}">
                        <a16:creationId xmlns:a16="http://schemas.microsoft.com/office/drawing/2014/main" id="{624C15DF-37FA-F753-EF6B-6BF87AAD1E74}"/>
                      </a:ext>
                    </a:extLst>
                  </p:cNvPr>
                  <p:cNvSpPr txBox="1"/>
                  <p:nvPr/>
                </p:nvSpPr>
                <p:spPr>
                  <a:xfrm>
                    <a:off x="5231080" y="5470745"/>
                    <a:ext cx="227422" cy="18052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pPr algn="l"/>
                    <a:r>
                      <a:rPr lang="fr-ES" sz="1800" spc="0" baseline="16000">
                        <a:ln/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0</a:t>
                    </a:r>
                  </a:p>
                </p:txBody>
              </p:sp>
            </p:grpSp>
            <p:grpSp>
              <p:nvGrpSpPr>
                <p:cNvPr id="22" name="Espace réservé du contenu 6">
                  <a:extLst>
                    <a:ext uri="{FF2B5EF4-FFF2-40B4-BE49-F238E27FC236}">
                      <a16:creationId xmlns:a16="http://schemas.microsoft.com/office/drawing/2014/main" id="{39F385C4-3BE2-2E99-CFEC-40CD5EE46664}"/>
                    </a:ext>
                  </a:extLst>
                </p:cNvPr>
                <p:cNvGrpSpPr/>
                <p:nvPr/>
              </p:nvGrpSpPr>
              <p:grpSpPr>
                <a:xfrm>
                  <a:off x="5284341" y="4587046"/>
                  <a:ext cx="4827407" cy="89085"/>
                  <a:chOff x="5284341" y="4587046"/>
                  <a:chExt cx="4827407" cy="89085"/>
                </a:xfrm>
                <a:solidFill>
                  <a:srgbClr val="000000"/>
                </a:solidFill>
              </p:grpSpPr>
              <p:sp>
                <p:nvSpPr>
                  <p:cNvPr id="23" name="Forme libre 22">
                    <a:extLst>
                      <a:ext uri="{FF2B5EF4-FFF2-40B4-BE49-F238E27FC236}">
                        <a16:creationId xmlns:a16="http://schemas.microsoft.com/office/drawing/2014/main" id="{8D5E202F-DB28-0DD5-E9B4-38047A1BEBAD}"/>
                      </a:ext>
                    </a:extLst>
                  </p:cNvPr>
                  <p:cNvSpPr/>
                  <p:nvPr/>
                </p:nvSpPr>
                <p:spPr>
                  <a:xfrm>
                    <a:off x="5386153" y="4632606"/>
                    <a:ext cx="4725595" cy="6363"/>
                  </a:xfrm>
                  <a:custGeom>
                    <a:avLst/>
                    <a:gdLst>
                      <a:gd name="connsiteX0" fmla="*/ 57 w 4725595"/>
                      <a:gd name="connsiteY0" fmla="*/ 396 h 6363"/>
                      <a:gd name="connsiteX1" fmla="*/ 4725653 w 4725595"/>
                      <a:gd name="connsiteY1" fmla="*/ 396 h 63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725595" h="6363">
                        <a:moveTo>
                          <a:pt x="57" y="396"/>
                        </a:moveTo>
                        <a:lnTo>
                          <a:pt x="4725653" y="396"/>
                        </a:lnTo>
                      </a:path>
                    </a:pathLst>
                  </a:custGeom>
                  <a:ln w="6358" cap="flat">
                    <a:solidFill>
                      <a:srgbClr val="E5E5E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ES"/>
                  </a:p>
                </p:txBody>
              </p:sp>
              <p:sp>
                <p:nvSpPr>
                  <p:cNvPr id="24" name="ZoneTexte 23">
                    <a:extLst>
                      <a:ext uri="{FF2B5EF4-FFF2-40B4-BE49-F238E27FC236}">
                        <a16:creationId xmlns:a16="http://schemas.microsoft.com/office/drawing/2014/main" id="{9A553BE6-A7C8-3BBE-8261-111EDCD73B0E}"/>
                      </a:ext>
                    </a:extLst>
                  </p:cNvPr>
                  <p:cNvSpPr txBox="1"/>
                  <p:nvPr/>
                </p:nvSpPr>
                <p:spPr>
                  <a:xfrm>
                    <a:off x="5192901" y="4541326"/>
                    <a:ext cx="271965" cy="18052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pPr algn="l"/>
                    <a:r>
                      <a:rPr lang="fr-ES" sz="1800" spc="0" baseline="16000">
                        <a:ln/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20</a:t>
                    </a:r>
                  </a:p>
                </p:txBody>
              </p:sp>
            </p:grpSp>
            <p:grpSp>
              <p:nvGrpSpPr>
                <p:cNvPr id="25" name="Espace réservé du contenu 6">
                  <a:extLst>
                    <a:ext uri="{FF2B5EF4-FFF2-40B4-BE49-F238E27FC236}">
                      <a16:creationId xmlns:a16="http://schemas.microsoft.com/office/drawing/2014/main" id="{478A46F0-A1F7-36E3-1CA0-595BFB35F146}"/>
                    </a:ext>
                  </a:extLst>
                </p:cNvPr>
                <p:cNvGrpSpPr/>
                <p:nvPr/>
              </p:nvGrpSpPr>
              <p:grpSpPr>
                <a:xfrm>
                  <a:off x="5284341" y="3657632"/>
                  <a:ext cx="4827407" cy="89085"/>
                  <a:chOff x="5284341" y="3657632"/>
                  <a:chExt cx="4827407" cy="89085"/>
                </a:xfrm>
                <a:solidFill>
                  <a:srgbClr val="000000"/>
                </a:solidFill>
              </p:grpSpPr>
              <p:sp>
                <p:nvSpPr>
                  <p:cNvPr id="26" name="Forme libre 25">
                    <a:extLst>
                      <a:ext uri="{FF2B5EF4-FFF2-40B4-BE49-F238E27FC236}">
                        <a16:creationId xmlns:a16="http://schemas.microsoft.com/office/drawing/2014/main" id="{CA590602-B4E9-2A8C-5EDB-BBBF206D515B}"/>
                      </a:ext>
                    </a:extLst>
                  </p:cNvPr>
                  <p:cNvSpPr/>
                  <p:nvPr/>
                </p:nvSpPr>
                <p:spPr>
                  <a:xfrm>
                    <a:off x="5386153" y="3703193"/>
                    <a:ext cx="4725595" cy="6363"/>
                  </a:xfrm>
                  <a:custGeom>
                    <a:avLst/>
                    <a:gdLst>
                      <a:gd name="connsiteX0" fmla="*/ 57 w 4725595"/>
                      <a:gd name="connsiteY0" fmla="*/ 250 h 6363"/>
                      <a:gd name="connsiteX1" fmla="*/ 4725653 w 4725595"/>
                      <a:gd name="connsiteY1" fmla="*/ 250 h 63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725595" h="6363">
                        <a:moveTo>
                          <a:pt x="57" y="250"/>
                        </a:moveTo>
                        <a:lnTo>
                          <a:pt x="4725653" y="250"/>
                        </a:lnTo>
                      </a:path>
                    </a:pathLst>
                  </a:custGeom>
                  <a:ln w="6358" cap="flat">
                    <a:solidFill>
                      <a:srgbClr val="E5E5E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ES"/>
                  </a:p>
                </p:txBody>
              </p:sp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25E7CD67-DDC7-917A-2FFE-1836AA9AB156}"/>
                      </a:ext>
                    </a:extLst>
                  </p:cNvPr>
                  <p:cNvSpPr txBox="1"/>
                  <p:nvPr/>
                </p:nvSpPr>
                <p:spPr>
                  <a:xfrm>
                    <a:off x="5192901" y="3611912"/>
                    <a:ext cx="271965" cy="18052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pPr algn="l"/>
                    <a:r>
                      <a:rPr lang="fr-ES" sz="1800" spc="0" baseline="16000">
                        <a:ln/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40</a:t>
                    </a:r>
                  </a:p>
                </p:txBody>
              </p:sp>
            </p:grpSp>
            <p:grpSp>
              <p:nvGrpSpPr>
                <p:cNvPr id="28" name="Espace réservé du contenu 6">
                  <a:extLst>
                    <a:ext uri="{FF2B5EF4-FFF2-40B4-BE49-F238E27FC236}">
                      <a16:creationId xmlns:a16="http://schemas.microsoft.com/office/drawing/2014/main" id="{7859C07B-53FB-A120-8A76-A04334F84491}"/>
                    </a:ext>
                  </a:extLst>
                </p:cNvPr>
                <p:cNvGrpSpPr/>
                <p:nvPr/>
              </p:nvGrpSpPr>
              <p:grpSpPr>
                <a:xfrm>
                  <a:off x="5284341" y="2728214"/>
                  <a:ext cx="4827407" cy="89085"/>
                  <a:chOff x="5284341" y="2728214"/>
                  <a:chExt cx="4827407" cy="89085"/>
                </a:xfrm>
                <a:solidFill>
                  <a:srgbClr val="000000"/>
                </a:solidFill>
              </p:grpSpPr>
              <p:sp>
                <p:nvSpPr>
                  <p:cNvPr id="29" name="Forme libre 28">
                    <a:extLst>
                      <a:ext uri="{FF2B5EF4-FFF2-40B4-BE49-F238E27FC236}">
                        <a16:creationId xmlns:a16="http://schemas.microsoft.com/office/drawing/2014/main" id="{2145F566-33B2-D914-66D1-D0DE53D6438D}"/>
                      </a:ext>
                    </a:extLst>
                  </p:cNvPr>
                  <p:cNvSpPr/>
                  <p:nvPr/>
                </p:nvSpPr>
                <p:spPr>
                  <a:xfrm>
                    <a:off x="5386153" y="2773775"/>
                    <a:ext cx="4725595" cy="6363"/>
                  </a:xfrm>
                  <a:custGeom>
                    <a:avLst/>
                    <a:gdLst>
                      <a:gd name="connsiteX0" fmla="*/ 57 w 4725595"/>
                      <a:gd name="connsiteY0" fmla="*/ 104 h 6363"/>
                      <a:gd name="connsiteX1" fmla="*/ 4725653 w 4725595"/>
                      <a:gd name="connsiteY1" fmla="*/ 104 h 63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725595" h="6363">
                        <a:moveTo>
                          <a:pt x="57" y="104"/>
                        </a:moveTo>
                        <a:lnTo>
                          <a:pt x="4725653" y="104"/>
                        </a:lnTo>
                      </a:path>
                    </a:pathLst>
                  </a:custGeom>
                  <a:ln w="6358" cap="flat">
                    <a:solidFill>
                      <a:srgbClr val="E5E5E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ES"/>
                  </a:p>
                </p:txBody>
              </p:sp>
              <p:sp>
                <p:nvSpPr>
                  <p:cNvPr id="30" name="ZoneTexte 29">
                    <a:extLst>
                      <a:ext uri="{FF2B5EF4-FFF2-40B4-BE49-F238E27FC236}">
                        <a16:creationId xmlns:a16="http://schemas.microsoft.com/office/drawing/2014/main" id="{D95DF88F-A9C8-8F84-9C86-82B2B76F0F45}"/>
                      </a:ext>
                    </a:extLst>
                  </p:cNvPr>
                  <p:cNvSpPr txBox="1"/>
                  <p:nvPr/>
                </p:nvSpPr>
                <p:spPr>
                  <a:xfrm>
                    <a:off x="5192901" y="2682494"/>
                    <a:ext cx="271965" cy="18052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pPr algn="l"/>
                    <a:r>
                      <a:rPr lang="fr-ES" sz="1800" spc="0" baseline="16000" dirty="0">
                        <a:ln/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60</a:t>
                    </a:r>
                  </a:p>
                </p:txBody>
              </p:sp>
            </p:grpSp>
            <p:sp>
              <p:nvSpPr>
                <p:cNvPr id="31" name="Forme libre 30">
                  <a:extLst>
                    <a:ext uri="{FF2B5EF4-FFF2-40B4-BE49-F238E27FC236}">
                      <a16:creationId xmlns:a16="http://schemas.microsoft.com/office/drawing/2014/main" id="{5D784965-C8BA-08B4-B37D-933352597DF9}"/>
                    </a:ext>
                  </a:extLst>
                </p:cNvPr>
                <p:cNvSpPr/>
                <p:nvPr/>
              </p:nvSpPr>
              <p:spPr>
                <a:xfrm>
                  <a:off x="5386153" y="2494949"/>
                  <a:ext cx="6363" cy="3067076"/>
                </a:xfrm>
                <a:custGeom>
                  <a:avLst/>
                  <a:gdLst>
                    <a:gd name="connsiteX0" fmla="*/ 57 w 6363"/>
                    <a:gd name="connsiteY0" fmla="*/ 60 h 3067076"/>
                    <a:gd name="connsiteX1" fmla="*/ 57 w 6363"/>
                    <a:gd name="connsiteY1" fmla="*/ 60 h 3067076"/>
                    <a:gd name="connsiteX2" fmla="*/ 57 w 6363"/>
                    <a:gd name="connsiteY2" fmla="*/ 3067137 h 3067076"/>
                    <a:gd name="connsiteX3" fmla="*/ 57 w 6363"/>
                    <a:gd name="connsiteY3" fmla="*/ 3067137 h 3067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363" h="3067076">
                      <a:moveTo>
                        <a:pt x="57" y="60"/>
                      </a:moveTo>
                      <a:lnTo>
                        <a:pt x="57" y="60"/>
                      </a:lnTo>
                      <a:lnTo>
                        <a:pt x="57" y="3067137"/>
                      </a:lnTo>
                      <a:lnTo>
                        <a:pt x="57" y="3067137"/>
                      </a:lnTo>
                    </a:path>
                  </a:pathLst>
                </a:custGeom>
                <a:noFill/>
                <a:ln w="6358" cap="flat">
                  <a:solidFill>
                    <a:srgbClr val="000000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33761B7A-3954-C208-6C10-F9B8341D6F17}"/>
                    </a:ext>
                  </a:extLst>
                </p:cNvPr>
                <p:cNvSpPr txBox="1"/>
                <p:nvPr/>
              </p:nvSpPr>
              <p:spPr>
                <a:xfrm rot="-5400000">
                  <a:off x="4624286" y="3938225"/>
                  <a:ext cx="857382" cy="1805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fr-ES" sz="1200" spc="0" baseline="0">
                      <a:ln/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Nombre d'accidents</a:t>
                  </a:r>
                </a:p>
              </p:txBody>
            </p:sp>
          </p:grp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F952E9BE-FCF0-337E-9942-73AC662EC1D3}"/>
                  </a:ext>
                </a:extLst>
              </p:cNvPr>
              <p:cNvSpPr txBox="1"/>
              <p:nvPr/>
            </p:nvSpPr>
            <p:spPr>
              <a:xfrm>
                <a:off x="5231080" y="5470745"/>
                <a:ext cx="227422" cy="18052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fr-ES" sz="1800" b="1" spc="0" baseline="1600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B5B0CF6B-F164-A265-0A5B-62FC858ACCCA}"/>
                  </a:ext>
                </a:extLst>
              </p:cNvPr>
              <p:cNvSpPr txBox="1"/>
              <p:nvPr/>
            </p:nvSpPr>
            <p:spPr>
              <a:xfrm>
                <a:off x="5192901" y="2403669"/>
                <a:ext cx="271965" cy="18052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fr-ES" sz="1800" b="1" spc="0" baseline="1600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66</a:t>
                </a:r>
              </a:p>
            </p:txBody>
          </p:sp>
        </p:grpSp>
        <p:grpSp>
          <p:nvGrpSpPr>
            <p:cNvPr id="35" name="Espace réservé du contenu 6">
              <a:extLst>
                <a:ext uri="{FF2B5EF4-FFF2-40B4-BE49-F238E27FC236}">
                  <a16:creationId xmlns:a16="http://schemas.microsoft.com/office/drawing/2014/main" id="{3FA999F2-60D2-0D61-0E32-874798092BE5}"/>
                </a:ext>
              </a:extLst>
            </p:cNvPr>
            <p:cNvGrpSpPr/>
            <p:nvPr/>
          </p:nvGrpSpPr>
          <p:grpSpPr>
            <a:xfrm>
              <a:off x="5611181" y="2494949"/>
              <a:ext cx="4275538" cy="3067077"/>
              <a:chOff x="5611181" y="2494949"/>
              <a:chExt cx="4275538" cy="3067077"/>
            </a:xfrm>
            <a:solidFill>
              <a:srgbClr val="1F77B4">
                <a:alpha val="75000"/>
              </a:srgbClr>
            </a:solidFill>
          </p:grpSpPr>
          <p:sp>
            <p:nvSpPr>
              <p:cNvPr id="36" name="Forme libre 35">
                <a:extLst>
                  <a:ext uri="{FF2B5EF4-FFF2-40B4-BE49-F238E27FC236}">
                    <a16:creationId xmlns:a16="http://schemas.microsoft.com/office/drawing/2014/main" id="{9963B283-3784-6B44-4C13-E6597E5E0B96}"/>
                  </a:ext>
                </a:extLst>
              </p:cNvPr>
              <p:cNvSpPr/>
              <p:nvPr/>
            </p:nvSpPr>
            <p:spPr>
              <a:xfrm>
                <a:off x="5611181" y="2634362"/>
                <a:ext cx="2025257" cy="2927664"/>
              </a:xfrm>
              <a:custGeom>
                <a:avLst/>
                <a:gdLst>
                  <a:gd name="connsiteX0" fmla="*/ 93 w 2025257"/>
                  <a:gd name="connsiteY0" fmla="*/ 60 h 2927664"/>
                  <a:gd name="connsiteX1" fmla="*/ 2025350 w 2025257"/>
                  <a:gd name="connsiteY1" fmla="*/ 60 h 2927664"/>
                  <a:gd name="connsiteX2" fmla="*/ 2025350 w 2025257"/>
                  <a:gd name="connsiteY2" fmla="*/ 2927725 h 2927664"/>
                  <a:gd name="connsiteX3" fmla="*/ 93 w 2025257"/>
                  <a:gd name="connsiteY3" fmla="*/ 2927725 h 2927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5257" h="2927664">
                    <a:moveTo>
                      <a:pt x="93" y="60"/>
                    </a:moveTo>
                    <a:lnTo>
                      <a:pt x="2025350" y="60"/>
                    </a:lnTo>
                    <a:lnTo>
                      <a:pt x="2025350" y="2927725"/>
                    </a:lnTo>
                    <a:lnTo>
                      <a:pt x="93" y="2927725"/>
                    </a:lnTo>
                    <a:close/>
                  </a:path>
                </a:pathLst>
              </a:custGeom>
              <a:solidFill>
                <a:srgbClr val="CC00CC">
                  <a:alpha val="75000"/>
                </a:srgbClr>
              </a:solidFill>
              <a:ln w="6358" cap="flat">
                <a:solidFill>
                  <a:srgbClr val="1F77B4">
                    <a:alpha val="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37" name="Forme libre 36">
                <a:extLst>
                  <a:ext uri="{FF2B5EF4-FFF2-40B4-BE49-F238E27FC236}">
                    <a16:creationId xmlns:a16="http://schemas.microsoft.com/office/drawing/2014/main" id="{CA539D70-A782-52CC-6C4D-DA23C86AA5D4}"/>
                  </a:ext>
                </a:extLst>
              </p:cNvPr>
              <p:cNvSpPr/>
              <p:nvPr/>
            </p:nvSpPr>
            <p:spPr>
              <a:xfrm>
                <a:off x="7861462" y="2494949"/>
                <a:ext cx="2025257" cy="3067076"/>
              </a:xfrm>
              <a:custGeom>
                <a:avLst/>
                <a:gdLst>
                  <a:gd name="connsiteX0" fmla="*/ 446 w 2025257"/>
                  <a:gd name="connsiteY0" fmla="*/ 60 h 3067076"/>
                  <a:gd name="connsiteX1" fmla="*/ 2025703 w 2025257"/>
                  <a:gd name="connsiteY1" fmla="*/ 60 h 3067076"/>
                  <a:gd name="connsiteX2" fmla="*/ 2025703 w 2025257"/>
                  <a:gd name="connsiteY2" fmla="*/ 3067137 h 3067076"/>
                  <a:gd name="connsiteX3" fmla="*/ 446 w 2025257"/>
                  <a:gd name="connsiteY3" fmla="*/ 3067137 h 306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5257" h="3067076">
                    <a:moveTo>
                      <a:pt x="446" y="60"/>
                    </a:moveTo>
                    <a:lnTo>
                      <a:pt x="2025703" y="60"/>
                    </a:lnTo>
                    <a:lnTo>
                      <a:pt x="2025703" y="3067137"/>
                    </a:lnTo>
                    <a:lnTo>
                      <a:pt x="446" y="3067137"/>
                    </a:lnTo>
                    <a:close/>
                  </a:path>
                </a:pathLst>
              </a:custGeom>
              <a:solidFill>
                <a:srgbClr val="036699">
                  <a:alpha val="75000"/>
                </a:srgbClr>
              </a:solidFill>
              <a:ln w="6358" cap="flat">
                <a:solidFill>
                  <a:srgbClr val="1F77B4">
                    <a:alpha val="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 dirty="0"/>
              </a:p>
            </p:txBody>
          </p:sp>
        </p:grpSp>
        <p:grpSp>
          <p:nvGrpSpPr>
            <p:cNvPr id="38" name="Espace réservé du contenu 6">
              <a:extLst>
                <a:ext uri="{FF2B5EF4-FFF2-40B4-BE49-F238E27FC236}">
                  <a16:creationId xmlns:a16="http://schemas.microsoft.com/office/drawing/2014/main" id="{09D9F524-589F-5805-0642-1F3E3925A832}"/>
                </a:ext>
              </a:extLst>
            </p:cNvPr>
            <p:cNvGrpSpPr/>
            <p:nvPr/>
          </p:nvGrpSpPr>
          <p:grpSpPr>
            <a:xfrm>
              <a:off x="9247958" y="2211746"/>
              <a:ext cx="1539204" cy="276999"/>
              <a:chOff x="9247958" y="2211746"/>
              <a:chExt cx="1539204" cy="276999"/>
            </a:xfrm>
          </p:grpSpPr>
          <p:sp>
            <p:nvSpPr>
              <p:cNvPr id="39" name="Forme libre 38">
                <a:extLst>
                  <a:ext uri="{FF2B5EF4-FFF2-40B4-BE49-F238E27FC236}">
                    <a16:creationId xmlns:a16="http://schemas.microsoft.com/office/drawing/2014/main" id="{3A604FD4-F3C2-2AC5-0AFC-420122BE7270}"/>
                  </a:ext>
                </a:extLst>
              </p:cNvPr>
              <p:cNvSpPr/>
              <p:nvPr/>
            </p:nvSpPr>
            <p:spPr>
              <a:xfrm>
                <a:off x="9256676" y="2367685"/>
                <a:ext cx="63632" cy="63632"/>
              </a:xfrm>
              <a:custGeom>
                <a:avLst/>
                <a:gdLst>
                  <a:gd name="connsiteX0" fmla="*/ 64303 w 63632"/>
                  <a:gd name="connsiteY0" fmla="*/ 31861 h 63632"/>
                  <a:gd name="connsiteX1" fmla="*/ 32487 w 63632"/>
                  <a:gd name="connsiteY1" fmla="*/ 63677 h 63632"/>
                  <a:gd name="connsiteX2" fmla="*/ 671 w 63632"/>
                  <a:gd name="connsiteY2" fmla="*/ 31861 h 63632"/>
                  <a:gd name="connsiteX3" fmla="*/ 32487 w 63632"/>
                  <a:gd name="connsiteY3" fmla="*/ 45 h 63632"/>
                  <a:gd name="connsiteX4" fmla="*/ 64303 w 63632"/>
                  <a:gd name="connsiteY4" fmla="*/ 31861 h 63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632" h="63632">
                    <a:moveTo>
                      <a:pt x="64303" y="31861"/>
                    </a:moveTo>
                    <a:cubicBezTo>
                      <a:pt x="64303" y="49433"/>
                      <a:pt x="50058" y="63677"/>
                      <a:pt x="32487" y="63677"/>
                    </a:cubicBezTo>
                    <a:cubicBezTo>
                      <a:pt x="14915" y="63677"/>
                      <a:pt x="671" y="49433"/>
                      <a:pt x="671" y="31861"/>
                    </a:cubicBezTo>
                    <a:cubicBezTo>
                      <a:pt x="671" y="14290"/>
                      <a:pt x="14915" y="45"/>
                      <a:pt x="32487" y="45"/>
                    </a:cubicBezTo>
                    <a:cubicBezTo>
                      <a:pt x="50058" y="45"/>
                      <a:pt x="64303" y="14290"/>
                      <a:pt x="64303" y="31861"/>
                    </a:cubicBezTo>
                    <a:close/>
                  </a:path>
                </a:pathLst>
              </a:custGeom>
              <a:solidFill>
                <a:srgbClr val="1F77B4"/>
              </a:solidFill>
              <a:ln w="12716" cap="flat">
                <a:solidFill>
                  <a:srgbClr val="1F77B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DEE461B3-2252-873B-EE27-247F702CDEDF}"/>
                  </a:ext>
                </a:extLst>
              </p:cNvPr>
              <p:cNvSpPr txBox="1"/>
              <p:nvPr/>
            </p:nvSpPr>
            <p:spPr>
              <a:xfrm>
                <a:off x="9247958" y="2211746"/>
                <a:ext cx="1539204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fr-ES" sz="1800" spc="0" baseline="1600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Nombre d’accidents</a:t>
                </a:r>
              </a:p>
            </p:txBody>
          </p:sp>
        </p:grp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BF93F505-2D45-BD40-043B-447AEB58D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08" y="3123514"/>
            <a:ext cx="2438400" cy="1574800"/>
          </a:xfrm>
          <a:prstGeom prst="rect">
            <a:avLst/>
          </a:prstGeom>
        </p:spPr>
      </p:pic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F43B783B-A0C3-3555-914C-4A5A2B23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10</a:t>
            </a:fld>
            <a:endParaRPr lang="en-US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30495FC-A353-632F-48D4-59D10BEA9521}"/>
              </a:ext>
            </a:extLst>
          </p:cNvPr>
          <p:cNvSpPr txBox="1"/>
          <p:nvPr/>
        </p:nvSpPr>
        <p:spPr>
          <a:xfrm>
            <a:off x="8492042" y="3626394"/>
            <a:ext cx="112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ES" dirty="0"/>
          </a:p>
          <a:p>
            <a:r>
              <a:rPr lang="fr-ES" dirty="0"/>
              <a:t>50,38%</a:t>
            </a:r>
          </a:p>
          <a:p>
            <a:endParaRPr lang="fr-ES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3839E8A-3C76-1DBE-0783-4EF298095564}"/>
              </a:ext>
            </a:extLst>
          </p:cNvPr>
          <p:cNvSpPr txBox="1"/>
          <p:nvPr/>
        </p:nvSpPr>
        <p:spPr>
          <a:xfrm>
            <a:off x="6214556" y="3566822"/>
            <a:ext cx="112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ES" dirty="0"/>
          </a:p>
          <a:p>
            <a:r>
              <a:rPr lang="fr-ES" dirty="0"/>
              <a:t>50,4%</a:t>
            </a:r>
          </a:p>
          <a:p>
            <a:endParaRPr lang="fr-ES" dirty="0"/>
          </a:p>
        </p:txBody>
      </p:sp>
    </p:spTree>
    <p:extLst>
      <p:ext uri="{BB962C8B-B14F-4D97-AF65-F5344CB8AC3E}">
        <p14:creationId xmlns:p14="http://schemas.microsoft.com/office/powerpoint/2010/main" val="291356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3C95A-92BC-CA91-9F4C-2D4C9CFA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ES" dirty="0"/>
              <a:t>INDICATEUR 3:</a:t>
            </a:r>
            <a:br>
              <a:rPr lang="fr-ES" dirty="0"/>
            </a:br>
            <a:r>
              <a:rPr lang="fr-ES" dirty="0"/>
              <a:t>	REMUNERATION EFFECTIVE (obligatoire)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B84D709-E9B1-CC84-5F5E-13BC2782D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2019987"/>
            <a:ext cx="5981700" cy="812800"/>
          </a:xfrm>
          <a:prstGeom prst="rect">
            <a:avLst/>
          </a:prstGeom>
        </p:spPr>
      </p:pic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FDE39994-26E0-C01B-B5CE-5B9AA05BD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264" y="3089202"/>
            <a:ext cx="4708499" cy="3531374"/>
          </a:xfrm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A2CE2336-2405-FD0D-CB1D-5BC19B710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92239" y="3089202"/>
            <a:ext cx="4708498" cy="3531374"/>
          </a:xfrm>
          <a:prstGeom prst="rect">
            <a:avLst/>
          </a:prstGeom>
        </p:spPr>
      </p:pic>
      <p:sp>
        <p:nvSpPr>
          <p:cNvPr id="85" name="ZoneTexte 84">
            <a:extLst>
              <a:ext uri="{FF2B5EF4-FFF2-40B4-BE49-F238E27FC236}">
                <a16:creationId xmlns:a16="http://schemas.microsoft.com/office/drawing/2014/main" id="{9603F0CD-CA7E-3D3E-9ABA-97A7DAD874CB}"/>
              </a:ext>
            </a:extLst>
          </p:cNvPr>
          <p:cNvSpPr txBox="1"/>
          <p:nvPr/>
        </p:nvSpPr>
        <p:spPr>
          <a:xfrm>
            <a:off x="9113858" y="2074564"/>
            <a:ext cx="2518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ES" dirty="0"/>
              <a:t>Écart: salaire total 189€  </a:t>
            </a:r>
            <a:r>
              <a:rPr lang="fr-FR" dirty="0"/>
              <a:t>qui représente un 2,92 %</a:t>
            </a:r>
            <a:endParaRPr lang="fr-ES" dirty="0"/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0D774292-06B9-022F-3731-2749F4EF0320}"/>
              </a:ext>
            </a:extLst>
          </p:cNvPr>
          <p:cNvSpPr txBox="1"/>
          <p:nvPr/>
        </p:nvSpPr>
        <p:spPr>
          <a:xfrm>
            <a:off x="703780" y="2020303"/>
            <a:ext cx="2518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ES" dirty="0"/>
              <a:t>Écart: salaire de base 116,17€  </a:t>
            </a:r>
            <a:r>
              <a:rPr lang="fr-FR" dirty="0"/>
              <a:t>qui représente un 2,15 %</a:t>
            </a:r>
            <a:endParaRPr lang="fr-ES" dirty="0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0604521A-F882-A2AE-E5E0-D4CEE6132AF5}"/>
              </a:ext>
            </a:extLst>
          </p:cNvPr>
          <p:cNvSpPr txBox="1"/>
          <p:nvPr/>
        </p:nvSpPr>
        <p:spPr>
          <a:xfrm>
            <a:off x="5099762" y="3135370"/>
            <a:ext cx="19924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ES" dirty="0"/>
              <a:t>Écart: salaire de base entre medianes </a:t>
            </a:r>
            <a:r>
              <a:rPr lang="es-ES" dirty="0"/>
              <a:t>474,24</a:t>
            </a:r>
            <a:r>
              <a:rPr lang="fr-FR" dirty="0"/>
              <a:t>€ qui représente un 8,70%</a:t>
            </a:r>
          </a:p>
          <a:p>
            <a:r>
              <a:rPr lang="fr-FR" dirty="0"/>
              <a:t>Écart du salaire total   103, 85€ qui représente un 1,72 %</a:t>
            </a:r>
          </a:p>
          <a:p>
            <a:r>
              <a:rPr lang="fr-FR" dirty="0"/>
              <a:t>(</a:t>
            </a:r>
            <a:r>
              <a:rPr lang="fr-FR"/>
              <a:t>Toujours de </a:t>
            </a:r>
            <a:r>
              <a:rPr lang="fr-FR" dirty="0"/>
              <a:t>femme à homme)</a:t>
            </a:r>
            <a:endParaRPr lang="fr-ES" dirty="0"/>
          </a:p>
        </p:txBody>
      </p:sp>
    </p:spTree>
    <p:extLst>
      <p:ext uri="{BB962C8B-B14F-4D97-AF65-F5344CB8AC3E}">
        <p14:creationId xmlns:p14="http://schemas.microsoft.com/office/powerpoint/2010/main" val="2577445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3C95A-92BC-CA91-9F4C-2D4C9CFA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ES" dirty="0"/>
              <a:t>INDICATEUR 3:</a:t>
            </a:r>
            <a:br>
              <a:rPr lang="fr-ES" dirty="0"/>
            </a:br>
            <a:r>
              <a:rPr lang="fr-ES" dirty="0"/>
              <a:t>	REMUNERATION EFFECTIVE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B84D709-E9B1-CC84-5F5E-13BC2782D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2019987"/>
            <a:ext cx="5981700" cy="812800"/>
          </a:xfrm>
          <a:prstGeom prst="rect">
            <a:avLst/>
          </a:prstGeom>
        </p:spPr>
      </p:pic>
      <p:grpSp>
        <p:nvGrpSpPr>
          <p:cNvPr id="108" name="Espace réservé du contenu 5">
            <a:extLst>
              <a:ext uri="{FF2B5EF4-FFF2-40B4-BE49-F238E27FC236}">
                <a16:creationId xmlns:a16="http://schemas.microsoft.com/office/drawing/2014/main" id="{64DD9A42-2F69-4C44-1600-2D8C8DB2291A}"/>
              </a:ext>
            </a:extLst>
          </p:cNvPr>
          <p:cNvGrpSpPr/>
          <p:nvPr/>
        </p:nvGrpSpPr>
        <p:grpSpPr>
          <a:xfrm>
            <a:off x="6517219" y="2812157"/>
            <a:ext cx="5654175" cy="3810869"/>
            <a:chOff x="6517219" y="2812157"/>
            <a:chExt cx="5654175" cy="3810869"/>
          </a:xfrm>
        </p:grpSpPr>
        <p:grpSp>
          <p:nvGrpSpPr>
            <p:cNvPr id="109" name="Espace réservé du contenu 5">
              <a:extLst>
                <a:ext uri="{FF2B5EF4-FFF2-40B4-BE49-F238E27FC236}">
                  <a16:creationId xmlns:a16="http://schemas.microsoft.com/office/drawing/2014/main" id="{9C273828-FFF7-CDEC-D211-3BFA8B75E3EF}"/>
                </a:ext>
              </a:extLst>
            </p:cNvPr>
            <p:cNvGrpSpPr/>
            <p:nvPr/>
          </p:nvGrpSpPr>
          <p:grpSpPr>
            <a:xfrm>
              <a:off x="6783608" y="3194676"/>
              <a:ext cx="4700224" cy="3428350"/>
              <a:chOff x="6783608" y="3194676"/>
              <a:chExt cx="4700224" cy="3428350"/>
            </a:xfrm>
            <a:solidFill>
              <a:srgbClr val="CC00CC"/>
            </a:solidFill>
          </p:grpSpPr>
          <p:grpSp>
            <p:nvGrpSpPr>
              <p:cNvPr id="110" name="Espace réservé du contenu 5">
                <a:extLst>
                  <a:ext uri="{FF2B5EF4-FFF2-40B4-BE49-F238E27FC236}">
                    <a16:creationId xmlns:a16="http://schemas.microsoft.com/office/drawing/2014/main" id="{51E6E4CF-AE3E-4AA7-4E4A-5F8CC03316CF}"/>
                  </a:ext>
                </a:extLst>
              </p:cNvPr>
              <p:cNvGrpSpPr/>
              <p:nvPr/>
            </p:nvGrpSpPr>
            <p:grpSpPr>
              <a:xfrm>
                <a:off x="6913892" y="3194676"/>
                <a:ext cx="696024" cy="3428350"/>
                <a:chOff x="6913892" y="3194676"/>
                <a:chExt cx="696024" cy="3428350"/>
              </a:xfrm>
              <a:solidFill>
                <a:srgbClr val="CC00CC"/>
              </a:solidFill>
            </p:grpSpPr>
            <p:sp>
              <p:nvSpPr>
                <p:cNvPr id="111" name="Forme libre 110">
                  <a:extLst>
                    <a:ext uri="{FF2B5EF4-FFF2-40B4-BE49-F238E27FC236}">
                      <a16:creationId xmlns:a16="http://schemas.microsoft.com/office/drawing/2014/main" id="{8B7999BB-B873-4BAE-AA35-5F34A99A6270}"/>
                    </a:ext>
                  </a:extLst>
                </p:cNvPr>
                <p:cNvSpPr/>
                <p:nvPr/>
              </p:nvSpPr>
              <p:spPr>
                <a:xfrm>
                  <a:off x="7257383" y="3194676"/>
                  <a:ext cx="6091" cy="3112606"/>
                </a:xfrm>
                <a:custGeom>
                  <a:avLst/>
                  <a:gdLst>
                    <a:gd name="connsiteX0" fmla="*/ 106 w 6091"/>
                    <a:gd name="connsiteY0" fmla="*/ 3113178 h 3112606"/>
                    <a:gd name="connsiteX1" fmla="*/ 106 w 6091"/>
                    <a:gd name="connsiteY1" fmla="*/ 571 h 3112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1" h="3112606">
                      <a:moveTo>
                        <a:pt x="106" y="3113178"/>
                      </a:moveTo>
                      <a:lnTo>
                        <a:pt x="106" y="571"/>
                      </a:lnTo>
                    </a:path>
                  </a:pathLst>
                </a:custGeom>
                <a:ln w="6084" cap="flat">
                  <a:solidFill>
                    <a:srgbClr val="E5E5E5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sp>
              <p:nvSpPr>
                <p:cNvPr id="112" name="ZoneTexte 111">
                  <a:extLst>
                    <a:ext uri="{FF2B5EF4-FFF2-40B4-BE49-F238E27FC236}">
                      <a16:creationId xmlns:a16="http://schemas.microsoft.com/office/drawing/2014/main" id="{702D6B73-E1B7-9142-B6CB-488AAC9365AD}"/>
                    </a:ext>
                  </a:extLst>
                </p:cNvPr>
                <p:cNvSpPr txBox="1"/>
                <p:nvPr/>
              </p:nvSpPr>
              <p:spPr>
                <a:xfrm>
                  <a:off x="6913892" y="6346027"/>
                  <a:ext cx="696024" cy="276999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l"/>
                  <a:r>
                    <a:rPr lang="fr-ES" sz="1800" spc="0" baseline="35500" dirty="0">
                      <a:ln/>
                      <a:solidFill>
                        <a:schemeClr val="bg1"/>
                      </a:solidFill>
                      <a:latin typeface="Arial"/>
                      <a:cs typeface="Arial"/>
                      <a:sym typeface="Arial"/>
                      <a:rtl val="0"/>
                    </a:rPr>
                    <a:t>2.313,3</a:t>
                  </a:r>
                </a:p>
              </p:txBody>
            </p:sp>
          </p:grpSp>
          <p:grpSp>
            <p:nvGrpSpPr>
              <p:cNvPr id="113" name="Espace réservé du contenu 5">
                <a:extLst>
                  <a:ext uri="{FF2B5EF4-FFF2-40B4-BE49-F238E27FC236}">
                    <a16:creationId xmlns:a16="http://schemas.microsoft.com/office/drawing/2014/main" id="{D0627764-82F0-2A99-25D2-3414A3BA9FFD}"/>
                  </a:ext>
                </a:extLst>
              </p:cNvPr>
              <p:cNvGrpSpPr/>
              <p:nvPr/>
            </p:nvGrpSpPr>
            <p:grpSpPr>
              <a:xfrm>
                <a:off x="7845131" y="3194676"/>
                <a:ext cx="696024" cy="3428350"/>
                <a:chOff x="7845131" y="3194676"/>
                <a:chExt cx="696024" cy="3428350"/>
              </a:xfrm>
              <a:solidFill>
                <a:srgbClr val="CC00CC"/>
              </a:solidFill>
            </p:grpSpPr>
            <p:sp>
              <p:nvSpPr>
                <p:cNvPr id="114" name="Forme libre 113">
                  <a:extLst>
                    <a:ext uri="{FF2B5EF4-FFF2-40B4-BE49-F238E27FC236}">
                      <a16:creationId xmlns:a16="http://schemas.microsoft.com/office/drawing/2014/main" id="{8EB27BBC-84E1-0A5E-DBB2-F8234C827CBD}"/>
                    </a:ext>
                  </a:extLst>
                </p:cNvPr>
                <p:cNvSpPr/>
                <p:nvPr/>
              </p:nvSpPr>
              <p:spPr>
                <a:xfrm>
                  <a:off x="8195550" y="3194676"/>
                  <a:ext cx="6091" cy="3112606"/>
                </a:xfrm>
                <a:custGeom>
                  <a:avLst/>
                  <a:gdLst>
                    <a:gd name="connsiteX0" fmla="*/ 260 w 6091"/>
                    <a:gd name="connsiteY0" fmla="*/ 3113178 h 3112606"/>
                    <a:gd name="connsiteX1" fmla="*/ 260 w 6091"/>
                    <a:gd name="connsiteY1" fmla="*/ 571 h 3112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1" h="3112606">
                      <a:moveTo>
                        <a:pt x="260" y="3113178"/>
                      </a:moveTo>
                      <a:lnTo>
                        <a:pt x="260" y="571"/>
                      </a:lnTo>
                    </a:path>
                  </a:pathLst>
                </a:custGeom>
                <a:ln w="6084" cap="flat">
                  <a:solidFill>
                    <a:srgbClr val="E5E5E5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EF37550C-229F-B9AD-4A8F-BDD59A4A0A1C}"/>
                    </a:ext>
                  </a:extLst>
                </p:cNvPr>
                <p:cNvSpPr txBox="1"/>
                <p:nvPr/>
              </p:nvSpPr>
              <p:spPr>
                <a:xfrm>
                  <a:off x="7845131" y="6346027"/>
                  <a:ext cx="696024" cy="276999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l"/>
                  <a:r>
                    <a:rPr lang="fr-ES" sz="1800" spc="0" baseline="35500" dirty="0">
                      <a:ln/>
                      <a:solidFill>
                        <a:schemeClr val="bg1"/>
                      </a:solidFill>
                      <a:latin typeface="Arial"/>
                      <a:cs typeface="Arial"/>
                      <a:sym typeface="Arial"/>
                      <a:rtl val="0"/>
                    </a:rPr>
                    <a:t>4.799,2</a:t>
                  </a:r>
                </a:p>
              </p:txBody>
            </p:sp>
          </p:grpSp>
          <p:grpSp>
            <p:nvGrpSpPr>
              <p:cNvPr id="116" name="Espace réservé du contenu 5">
                <a:extLst>
                  <a:ext uri="{FF2B5EF4-FFF2-40B4-BE49-F238E27FC236}">
                    <a16:creationId xmlns:a16="http://schemas.microsoft.com/office/drawing/2014/main" id="{29D759C8-4B04-39A3-371C-C116B166A2FD}"/>
                  </a:ext>
                </a:extLst>
              </p:cNvPr>
              <p:cNvGrpSpPr/>
              <p:nvPr/>
            </p:nvGrpSpPr>
            <p:grpSpPr>
              <a:xfrm>
                <a:off x="8783298" y="3194676"/>
                <a:ext cx="696024" cy="3428350"/>
                <a:chOff x="8783298" y="3194676"/>
                <a:chExt cx="696024" cy="3428350"/>
              </a:xfrm>
              <a:solidFill>
                <a:srgbClr val="CC00CC"/>
              </a:solidFill>
            </p:grpSpPr>
            <p:sp>
              <p:nvSpPr>
                <p:cNvPr id="117" name="Forme libre 116">
                  <a:extLst>
                    <a:ext uri="{FF2B5EF4-FFF2-40B4-BE49-F238E27FC236}">
                      <a16:creationId xmlns:a16="http://schemas.microsoft.com/office/drawing/2014/main" id="{8C2EE8DA-9FD9-6B15-3C66-AF1C48DA4EE9}"/>
                    </a:ext>
                  </a:extLst>
                </p:cNvPr>
                <p:cNvSpPr/>
                <p:nvPr/>
              </p:nvSpPr>
              <p:spPr>
                <a:xfrm>
                  <a:off x="9133718" y="3194676"/>
                  <a:ext cx="6091" cy="3112606"/>
                </a:xfrm>
                <a:custGeom>
                  <a:avLst/>
                  <a:gdLst>
                    <a:gd name="connsiteX0" fmla="*/ 414 w 6091"/>
                    <a:gd name="connsiteY0" fmla="*/ 3113178 h 3112606"/>
                    <a:gd name="connsiteX1" fmla="*/ 414 w 6091"/>
                    <a:gd name="connsiteY1" fmla="*/ 571 h 3112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1" h="3112606">
                      <a:moveTo>
                        <a:pt x="414" y="3113178"/>
                      </a:moveTo>
                      <a:lnTo>
                        <a:pt x="414" y="571"/>
                      </a:lnTo>
                    </a:path>
                  </a:pathLst>
                </a:custGeom>
                <a:ln w="6084" cap="flat">
                  <a:solidFill>
                    <a:srgbClr val="E5E5E5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sp>
              <p:nvSpPr>
                <p:cNvPr id="118" name="ZoneTexte 117">
                  <a:extLst>
                    <a:ext uri="{FF2B5EF4-FFF2-40B4-BE49-F238E27FC236}">
                      <a16:creationId xmlns:a16="http://schemas.microsoft.com/office/drawing/2014/main" id="{560C9072-550E-18B2-2A83-4322A568DB88}"/>
                    </a:ext>
                  </a:extLst>
                </p:cNvPr>
                <p:cNvSpPr txBox="1"/>
                <p:nvPr/>
              </p:nvSpPr>
              <p:spPr>
                <a:xfrm>
                  <a:off x="8783298" y="6346027"/>
                  <a:ext cx="696024" cy="276999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l"/>
                  <a:r>
                    <a:rPr lang="fr-ES" sz="1800" spc="0" baseline="35500" dirty="0">
                      <a:ln/>
                      <a:solidFill>
                        <a:schemeClr val="bg1"/>
                      </a:solidFill>
                      <a:latin typeface="Arial"/>
                      <a:cs typeface="Arial"/>
                      <a:sym typeface="Arial"/>
                      <a:rtl val="0"/>
                    </a:rPr>
                    <a:t>7.285,1</a:t>
                  </a:r>
                </a:p>
              </p:txBody>
            </p:sp>
          </p:grpSp>
          <p:grpSp>
            <p:nvGrpSpPr>
              <p:cNvPr id="119" name="Espace réservé du contenu 5">
                <a:extLst>
                  <a:ext uri="{FF2B5EF4-FFF2-40B4-BE49-F238E27FC236}">
                    <a16:creationId xmlns:a16="http://schemas.microsoft.com/office/drawing/2014/main" id="{5CCCF52A-714E-AA8D-8408-64C26B935F49}"/>
                  </a:ext>
                </a:extLst>
              </p:cNvPr>
              <p:cNvGrpSpPr/>
              <p:nvPr/>
            </p:nvGrpSpPr>
            <p:grpSpPr>
              <a:xfrm>
                <a:off x="9790737" y="3194676"/>
                <a:ext cx="567784" cy="3428350"/>
                <a:chOff x="9790737" y="3194676"/>
                <a:chExt cx="567784" cy="3428350"/>
              </a:xfrm>
              <a:solidFill>
                <a:srgbClr val="CC00CC"/>
              </a:solidFill>
            </p:grpSpPr>
            <p:sp>
              <p:nvSpPr>
                <p:cNvPr id="120" name="Forme libre 119">
                  <a:extLst>
                    <a:ext uri="{FF2B5EF4-FFF2-40B4-BE49-F238E27FC236}">
                      <a16:creationId xmlns:a16="http://schemas.microsoft.com/office/drawing/2014/main" id="{48FD9FB8-3A32-11D8-2ED9-2AC508B5C589}"/>
                    </a:ext>
                  </a:extLst>
                </p:cNvPr>
                <p:cNvSpPr/>
                <p:nvPr/>
              </p:nvSpPr>
              <p:spPr>
                <a:xfrm>
                  <a:off x="10071885" y="3194676"/>
                  <a:ext cx="6091" cy="3112606"/>
                </a:xfrm>
                <a:custGeom>
                  <a:avLst/>
                  <a:gdLst>
                    <a:gd name="connsiteX0" fmla="*/ 568 w 6091"/>
                    <a:gd name="connsiteY0" fmla="*/ 3113178 h 3112606"/>
                    <a:gd name="connsiteX1" fmla="*/ 568 w 6091"/>
                    <a:gd name="connsiteY1" fmla="*/ 571 h 3112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1" h="3112606">
                      <a:moveTo>
                        <a:pt x="568" y="3113178"/>
                      </a:moveTo>
                      <a:lnTo>
                        <a:pt x="568" y="571"/>
                      </a:lnTo>
                    </a:path>
                  </a:pathLst>
                </a:custGeom>
                <a:ln w="6084" cap="flat">
                  <a:solidFill>
                    <a:srgbClr val="E5E5E5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sp>
              <p:nvSpPr>
                <p:cNvPr id="121" name="ZoneTexte 120">
                  <a:extLst>
                    <a:ext uri="{FF2B5EF4-FFF2-40B4-BE49-F238E27FC236}">
                      <a16:creationId xmlns:a16="http://schemas.microsoft.com/office/drawing/2014/main" id="{36303763-C913-E3D0-CB0C-7583AA3255A5}"/>
                    </a:ext>
                  </a:extLst>
                </p:cNvPr>
                <p:cNvSpPr txBox="1"/>
                <p:nvPr/>
              </p:nvSpPr>
              <p:spPr>
                <a:xfrm>
                  <a:off x="9790737" y="6346027"/>
                  <a:ext cx="567784" cy="276999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l"/>
                  <a:r>
                    <a:rPr lang="fr-ES" sz="1800" spc="0" baseline="35500" dirty="0">
                      <a:ln/>
                      <a:solidFill>
                        <a:schemeClr val="bg1"/>
                      </a:solidFill>
                      <a:latin typeface="Arial"/>
                      <a:cs typeface="Arial"/>
                      <a:sym typeface="Arial"/>
                      <a:rtl val="0"/>
                    </a:rPr>
                    <a:t>9.771</a:t>
                  </a:r>
                </a:p>
              </p:txBody>
            </p:sp>
          </p:grpSp>
          <p:grpSp>
            <p:nvGrpSpPr>
              <p:cNvPr id="122" name="Espace réservé du contenu 5">
                <a:extLst>
                  <a:ext uri="{FF2B5EF4-FFF2-40B4-BE49-F238E27FC236}">
                    <a16:creationId xmlns:a16="http://schemas.microsoft.com/office/drawing/2014/main" id="{9E77C8C6-CE6D-95AC-43E0-337D5A20CE1A}"/>
                  </a:ext>
                </a:extLst>
              </p:cNvPr>
              <p:cNvGrpSpPr/>
              <p:nvPr/>
            </p:nvGrpSpPr>
            <p:grpSpPr>
              <a:xfrm>
                <a:off x="10620996" y="3194676"/>
                <a:ext cx="780983" cy="3428350"/>
                <a:chOff x="10620996" y="3194676"/>
                <a:chExt cx="780983" cy="3428350"/>
              </a:xfrm>
              <a:solidFill>
                <a:srgbClr val="CC00CC"/>
              </a:solidFill>
            </p:grpSpPr>
            <p:sp>
              <p:nvSpPr>
                <p:cNvPr id="123" name="Forme libre 122">
                  <a:extLst>
                    <a:ext uri="{FF2B5EF4-FFF2-40B4-BE49-F238E27FC236}">
                      <a16:creationId xmlns:a16="http://schemas.microsoft.com/office/drawing/2014/main" id="{53D26656-BB22-29E4-C9B6-C438A38E864D}"/>
                    </a:ext>
                  </a:extLst>
                </p:cNvPr>
                <p:cNvSpPr/>
                <p:nvPr/>
              </p:nvSpPr>
              <p:spPr>
                <a:xfrm>
                  <a:off x="11010053" y="3194676"/>
                  <a:ext cx="6091" cy="3112606"/>
                </a:xfrm>
                <a:custGeom>
                  <a:avLst/>
                  <a:gdLst>
                    <a:gd name="connsiteX0" fmla="*/ 722 w 6091"/>
                    <a:gd name="connsiteY0" fmla="*/ 3113178 h 3112606"/>
                    <a:gd name="connsiteX1" fmla="*/ 722 w 6091"/>
                    <a:gd name="connsiteY1" fmla="*/ 571 h 3112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1" h="3112606">
                      <a:moveTo>
                        <a:pt x="722" y="3113178"/>
                      </a:moveTo>
                      <a:lnTo>
                        <a:pt x="722" y="571"/>
                      </a:lnTo>
                    </a:path>
                  </a:pathLst>
                </a:custGeom>
                <a:ln w="6084" cap="flat">
                  <a:solidFill>
                    <a:srgbClr val="E5E5E5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3A047464-B56B-565C-80AA-B39965B5B0B5}"/>
                    </a:ext>
                  </a:extLst>
                </p:cNvPr>
                <p:cNvSpPr txBox="1"/>
                <p:nvPr/>
              </p:nvSpPr>
              <p:spPr>
                <a:xfrm>
                  <a:off x="10620996" y="6346027"/>
                  <a:ext cx="780983" cy="276999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l"/>
                  <a:r>
                    <a:rPr lang="fr-ES" sz="1800" spc="0" baseline="35500" dirty="0">
                      <a:ln/>
                      <a:solidFill>
                        <a:schemeClr val="bg1"/>
                      </a:solidFill>
                      <a:latin typeface="Arial"/>
                      <a:cs typeface="Arial"/>
                      <a:sym typeface="Arial"/>
                      <a:rtl val="0"/>
                    </a:rPr>
                    <a:t>12.256,9</a:t>
                  </a:r>
                </a:p>
              </p:txBody>
            </p:sp>
          </p:grpSp>
          <p:sp>
            <p:nvSpPr>
              <p:cNvPr id="125" name="Forme libre 124">
                <a:extLst>
                  <a:ext uri="{FF2B5EF4-FFF2-40B4-BE49-F238E27FC236}">
                    <a16:creationId xmlns:a16="http://schemas.microsoft.com/office/drawing/2014/main" id="{B1F4A1BF-CC50-D6BD-B13B-0B90C854713B}"/>
                  </a:ext>
                </a:extLst>
              </p:cNvPr>
              <p:cNvSpPr/>
              <p:nvPr/>
            </p:nvSpPr>
            <p:spPr>
              <a:xfrm>
                <a:off x="6783608" y="6307283"/>
                <a:ext cx="4700224" cy="6091"/>
              </a:xfrm>
              <a:custGeom>
                <a:avLst/>
                <a:gdLst>
                  <a:gd name="connsiteX0" fmla="*/ 28 w 4700224"/>
                  <a:gd name="connsiteY0" fmla="*/ 571 h 6091"/>
                  <a:gd name="connsiteX1" fmla="*/ 28 w 4700224"/>
                  <a:gd name="connsiteY1" fmla="*/ 571 h 6091"/>
                  <a:gd name="connsiteX2" fmla="*/ 4700253 w 4700224"/>
                  <a:gd name="connsiteY2" fmla="*/ 571 h 6091"/>
                  <a:gd name="connsiteX3" fmla="*/ 4700253 w 4700224"/>
                  <a:gd name="connsiteY3" fmla="*/ 571 h 6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00224" h="6091">
                    <a:moveTo>
                      <a:pt x="28" y="571"/>
                    </a:moveTo>
                    <a:lnTo>
                      <a:pt x="28" y="571"/>
                    </a:lnTo>
                    <a:lnTo>
                      <a:pt x="4700253" y="571"/>
                    </a:lnTo>
                    <a:lnTo>
                      <a:pt x="4700253" y="571"/>
                    </a:lnTo>
                  </a:path>
                </a:pathLst>
              </a:custGeom>
              <a:solidFill>
                <a:srgbClr val="CC00CC"/>
              </a:solidFill>
              <a:ln w="6084" cap="flat">
                <a:solidFill>
                  <a:srgbClr val="000000">
                    <a:alpha val="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</p:grpSp>
        <p:grpSp>
          <p:nvGrpSpPr>
            <p:cNvPr id="126" name="Espace réservé du contenu 5">
              <a:extLst>
                <a:ext uri="{FF2B5EF4-FFF2-40B4-BE49-F238E27FC236}">
                  <a16:creationId xmlns:a16="http://schemas.microsoft.com/office/drawing/2014/main" id="{C5275653-2DD7-7DAF-CD99-2ABEC31F19BF}"/>
                </a:ext>
              </a:extLst>
            </p:cNvPr>
            <p:cNvGrpSpPr/>
            <p:nvPr/>
          </p:nvGrpSpPr>
          <p:grpSpPr>
            <a:xfrm>
              <a:off x="6517219" y="3005060"/>
              <a:ext cx="4966613" cy="3389605"/>
              <a:chOff x="6517219" y="3005060"/>
              <a:chExt cx="4966613" cy="3389605"/>
            </a:xfrm>
          </p:grpSpPr>
          <p:grpSp>
            <p:nvGrpSpPr>
              <p:cNvPr id="127" name="Espace réservé du contenu 5">
                <a:extLst>
                  <a:ext uri="{FF2B5EF4-FFF2-40B4-BE49-F238E27FC236}">
                    <a16:creationId xmlns:a16="http://schemas.microsoft.com/office/drawing/2014/main" id="{A32C78CA-FE5C-782B-D7E4-B5A111A82ACD}"/>
                  </a:ext>
                </a:extLst>
              </p:cNvPr>
              <p:cNvGrpSpPr/>
              <p:nvPr/>
            </p:nvGrpSpPr>
            <p:grpSpPr>
              <a:xfrm>
                <a:off x="6517219" y="3194676"/>
                <a:ext cx="4966613" cy="3118698"/>
                <a:chOff x="6517219" y="3194676"/>
                <a:chExt cx="4966613" cy="3118698"/>
              </a:xfrm>
            </p:grpSpPr>
            <p:sp>
              <p:nvSpPr>
                <p:cNvPr id="129" name="Forme libre 128">
                  <a:extLst>
                    <a:ext uri="{FF2B5EF4-FFF2-40B4-BE49-F238E27FC236}">
                      <a16:creationId xmlns:a16="http://schemas.microsoft.com/office/drawing/2014/main" id="{44361E32-3E62-93DF-74ED-86EFCEDA6655}"/>
                    </a:ext>
                  </a:extLst>
                </p:cNvPr>
                <p:cNvSpPr/>
                <p:nvPr/>
              </p:nvSpPr>
              <p:spPr>
                <a:xfrm>
                  <a:off x="6783608" y="6307283"/>
                  <a:ext cx="4700224" cy="6091"/>
                </a:xfrm>
                <a:custGeom>
                  <a:avLst/>
                  <a:gdLst>
                    <a:gd name="connsiteX0" fmla="*/ 28 w 4700224"/>
                    <a:gd name="connsiteY0" fmla="*/ 571 h 6091"/>
                    <a:gd name="connsiteX1" fmla="*/ 4700253 w 4700224"/>
                    <a:gd name="connsiteY1" fmla="*/ 571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700224" h="6091">
                      <a:moveTo>
                        <a:pt x="28" y="571"/>
                      </a:moveTo>
                      <a:lnTo>
                        <a:pt x="4700253" y="571"/>
                      </a:lnTo>
                    </a:path>
                  </a:pathLst>
                </a:custGeom>
                <a:ln w="6084" cap="flat">
                  <a:solidFill>
                    <a:srgbClr val="E5E5E5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grpSp>
              <p:nvGrpSpPr>
                <p:cNvPr id="131" name="Espace réservé du contenu 5">
                  <a:extLst>
                    <a:ext uri="{FF2B5EF4-FFF2-40B4-BE49-F238E27FC236}">
                      <a16:creationId xmlns:a16="http://schemas.microsoft.com/office/drawing/2014/main" id="{CC8C267C-E1E4-806F-0E3E-480ECAC2A5F1}"/>
                    </a:ext>
                  </a:extLst>
                </p:cNvPr>
                <p:cNvGrpSpPr/>
                <p:nvPr/>
              </p:nvGrpSpPr>
              <p:grpSpPr>
                <a:xfrm>
                  <a:off x="6517219" y="5228350"/>
                  <a:ext cx="4966613" cy="276999"/>
                  <a:chOff x="6517219" y="5228350"/>
                  <a:chExt cx="4966613" cy="276999"/>
                </a:xfrm>
                <a:solidFill>
                  <a:srgbClr val="CC00CC"/>
                </a:solidFill>
              </p:grpSpPr>
              <p:sp>
                <p:nvSpPr>
                  <p:cNvPr id="132" name="Forme libre 131">
                    <a:extLst>
                      <a:ext uri="{FF2B5EF4-FFF2-40B4-BE49-F238E27FC236}">
                        <a16:creationId xmlns:a16="http://schemas.microsoft.com/office/drawing/2014/main" id="{169A8ACC-DCB0-D0DD-C73C-745377938384}"/>
                      </a:ext>
                    </a:extLst>
                  </p:cNvPr>
                  <p:cNvSpPr/>
                  <p:nvPr/>
                </p:nvSpPr>
                <p:spPr>
                  <a:xfrm>
                    <a:off x="6783608" y="5417966"/>
                    <a:ext cx="4700224" cy="6091"/>
                  </a:xfrm>
                  <a:custGeom>
                    <a:avLst/>
                    <a:gdLst>
                      <a:gd name="connsiteX0" fmla="*/ 28 w 4700224"/>
                      <a:gd name="connsiteY0" fmla="*/ 425 h 6091"/>
                      <a:gd name="connsiteX1" fmla="*/ 4700253 w 4700224"/>
                      <a:gd name="connsiteY1" fmla="*/ 425 h 60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700224" h="6091">
                        <a:moveTo>
                          <a:pt x="28" y="425"/>
                        </a:moveTo>
                        <a:lnTo>
                          <a:pt x="4700253" y="425"/>
                        </a:lnTo>
                      </a:path>
                    </a:pathLst>
                  </a:custGeom>
                  <a:ln w="6084" cap="flat">
                    <a:solidFill>
                      <a:srgbClr val="E5E5E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ES"/>
                  </a:p>
                </p:txBody>
              </p:sp>
              <p:sp>
                <p:nvSpPr>
                  <p:cNvPr id="133" name="ZoneTexte 132">
                    <a:extLst>
                      <a:ext uri="{FF2B5EF4-FFF2-40B4-BE49-F238E27FC236}">
                        <a16:creationId xmlns:a16="http://schemas.microsoft.com/office/drawing/2014/main" id="{40A293FA-E9C3-820B-83B7-03E1EB104E04}"/>
                      </a:ext>
                    </a:extLst>
                  </p:cNvPr>
                  <p:cNvSpPr txBox="1"/>
                  <p:nvPr/>
                </p:nvSpPr>
                <p:spPr>
                  <a:xfrm>
                    <a:off x="6517219" y="5228350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pPr algn="l"/>
                    <a:r>
                      <a:rPr lang="fr-ES" sz="1800" spc="0" baseline="16000">
                        <a:ln/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10</a:t>
                    </a:r>
                  </a:p>
                </p:txBody>
              </p:sp>
            </p:grpSp>
            <p:grpSp>
              <p:nvGrpSpPr>
                <p:cNvPr id="134" name="Espace réservé du contenu 5">
                  <a:extLst>
                    <a:ext uri="{FF2B5EF4-FFF2-40B4-BE49-F238E27FC236}">
                      <a16:creationId xmlns:a16="http://schemas.microsoft.com/office/drawing/2014/main" id="{E0D1E8E5-D2CF-A482-8D00-1D3A3C9CDC49}"/>
                    </a:ext>
                  </a:extLst>
                </p:cNvPr>
                <p:cNvGrpSpPr/>
                <p:nvPr/>
              </p:nvGrpSpPr>
              <p:grpSpPr>
                <a:xfrm>
                  <a:off x="6517219" y="4339034"/>
                  <a:ext cx="4966613" cy="276999"/>
                  <a:chOff x="6517219" y="4339034"/>
                  <a:chExt cx="4966613" cy="276999"/>
                </a:xfrm>
                <a:solidFill>
                  <a:srgbClr val="CC00CC"/>
                </a:solidFill>
              </p:grpSpPr>
              <p:sp>
                <p:nvSpPr>
                  <p:cNvPr id="135" name="Forme libre 134">
                    <a:extLst>
                      <a:ext uri="{FF2B5EF4-FFF2-40B4-BE49-F238E27FC236}">
                        <a16:creationId xmlns:a16="http://schemas.microsoft.com/office/drawing/2014/main" id="{1CFE3B0E-189E-AF3B-019D-A8E60F27B83E}"/>
                      </a:ext>
                    </a:extLst>
                  </p:cNvPr>
                  <p:cNvSpPr/>
                  <p:nvPr/>
                </p:nvSpPr>
                <p:spPr>
                  <a:xfrm>
                    <a:off x="6783608" y="4528650"/>
                    <a:ext cx="4700224" cy="6091"/>
                  </a:xfrm>
                  <a:custGeom>
                    <a:avLst/>
                    <a:gdLst>
                      <a:gd name="connsiteX0" fmla="*/ 28 w 4700224"/>
                      <a:gd name="connsiteY0" fmla="*/ 279 h 6091"/>
                      <a:gd name="connsiteX1" fmla="*/ 4700253 w 4700224"/>
                      <a:gd name="connsiteY1" fmla="*/ 279 h 60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700224" h="6091">
                        <a:moveTo>
                          <a:pt x="28" y="279"/>
                        </a:moveTo>
                        <a:lnTo>
                          <a:pt x="4700253" y="279"/>
                        </a:lnTo>
                      </a:path>
                    </a:pathLst>
                  </a:custGeom>
                  <a:ln w="6084" cap="flat">
                    <a:solidFill>
                      <a:srgbClr val="E5E5E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ES"/>
                  </a:p>
                </p:txBody>
              </p:sp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6B093E4-0D43-9ADF-BB81-E13E7CD2E604}"/>
                      </a:ext>
                    </a:extLst>
                  </p:cNvPr>
                  <p:cNvSpPr txBox="1"/>
                  <p:nvPr/>
                </p:nvSpPr>
                <p:spPr>
                  <a:xfrm>
                    <a:off x="6517219" y="4339034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pPr algn="l"/>
                    <a:r>
                      <a:rPr lang="fr-ES" sz="1800" spc="0" baseline="16000">
                        <a:ln/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20</a:t>
                    </a:r>
                  </a:p>
                </p:txBody>
              </p:sp>
            </p:grpSp>
            <p:grpSp>
              <p:nvGrpSpPr>
                <p:cNvPr id="137" name="Espace réservé du contenu 5">
                  <a:extLst>
                    <a:ext uri="{FF2B5EF4-FFF2-40B4-BE49-F238E27FC236}">
                      <a16:creationId xmlns:a16="http://schemas.microsoft.com/office/drawing/2014/main" id="{37425170-4AEB-0DF7-63C3-D2CC9967377C}"/>
                    </a:ext>
                  </a:extLst>
                </p:cNvPr>
                <p:cNvGrpSpPr/>
                <p:nvPr/>
              </p:nvGrpSpPr>
              <p:grpSpPr>
                <a:xfrm>
                  <a:off x="6517219" y="3449718"/>
                  <a:ext cx="4966613" cy="276999"/>
                  <a:chOff x="6517219" y="3449718"/>
                  <a:chExt cx="4966613" cy="276999"/>
                </a:xfrm>
                <a:solidFill>
                  <a:srgbClr val="CC00CC"/>
                </a:solidFill>
              </p:grpSpPr>
              <p:sp>
                <p:nvSpPr>
                  <p:cNvPr id="138" name="Forme libre 137">
                    <a:extLst>
                      <a:ext uri="{FF2B5EF4-FFF2-40B4-BE49-F238E27FC236}">
                        <a16:creationId xmlns:a16="http://schemas.microsoft.com/office/drawing/2014/main" id="{373558A8-CAB1-C528-B54A-02C955BAAA3C}"/>
                      </a:ext>
                    </a:extLst>
                  </p:cNvPr>
                  <p:cNvSpPr/>
                  <p:nvPr/>
                </p:nvSpPr>
                <p:spPr>
                  <a:xfrm>
                    <a:off x="6783608" y="3639334"/>
                    <a:ext cx="4700224" cy="6091"/>
                  </a:xfrm>
                  <a:custGeom>
                    <a:avLst/>
                    <a:gdLst>
                      <a:gd name="connsiteX0" fmla="*/ 28 w 4700224"/>
                      <a:gd name="connsiteY0" fmla="*/ 133 h 6091"/>
                      <a:gd name="connsiteX1" fmla="*/ 4700253 w 4700224"/>
                      <a:gd name="connsiteY1" fmla="*/ 133 h 60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700224" h="6091">
                        <a:moveTo>
                          <a:pt x="28" y="133"/>
                        </a:moveTo>
                        <a:lnTo>
                          <a:pt x="4700253" y="133"/>
                        </a:lnTo>
                      </a:path>
                    </a:pathLst>
                  </a:custGeom>
                  <a:ln w="6084" cap="flat">
                    <a:solidFill>
                      <a:srgbClr val="E5E5E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ES"/>
                  </a:p>
                </p:txBody>
              </p:sp>
              <p:sp>
                <p:nvSpPr>
                  <p:cNvPr id="139" name="ZoneTexte 138">
                    <a:extLst>
                      <a:ext uri="{FF2B5EF4-FFF2-40B4-BE49-F238E27FC236}">
                        <a16:creationId xmlns:a16="http://schemas.microsoft.com/office/drawing/2014/main" id="{0DD6BFF7-A02C-BAE4-FAE4-879E4BD73BC4}"/>
                      </a:ext>
                    </a:extLst>
                  </p:cNvPr>
                  <p:cNvSpPr txBox="1"/>
                  <p:nvPr/>
                </p:nvSpPr>
                <p:spPr>
                  <a:xfrm>
                    <a:off x="6517219" y="3449718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pPr algn="l"/>
                    <a:r>
                      <a:rPr lang="fr-ES" sz="1800" spc="0" baseline="16000">
                        <a:ln/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30</a:t>
                    </a:r>
                  </a:p>
                </p:txBody>
              </p:sp>
            </p:grpSp>
            <p:sp>
              <p:nvSpPr>
                <p:cNvPr id="140" name="Forme libre 139">
                  <a:extLst>
                    <a:ext uri="{FF2B5EF4-FFF2-40B4-BE49-F238E27FC236}">
                      <a16:creationId xmlns:a16="http://schemas.microsoft.com/office/drawing/2014/main" id="{E7F3731C-AB11-3221-8404-4646BE70238C}"/>
                    </a:ext>
                  </a:extLst>
                </p:cNvPr>
                <p:cNvSpPr/>
                <p:nvPr/>
              </p:nvSpPr>
              <p:spPr>
                <a:xfrm>
                  <a:off x="6783608" y="3194676"/>
                  <a:ext cx="6091" cy="3112606"/>
                </a:xfrm>
                <a:custGeom>
                  <a:avLst/>
                  <a:gdLst>
                    <a:gd name="connsiteX0" fmla="*/ 28 w 6091"/>
                    <a:gd name="connsiteY0" fmla="*/ 60 h 3112606"/>
                    <a:gd name="connsiteX1" fmla="*/ 28 w 6091"/>
                    <a:gd name="connsiteY1" fmla="*/ 60 h 3112606"/>
                    <a:gd name="connsiteX2" fmla="*/ 28 w 6091"/>
                    <a:gd name="connsiteY2" fmla="*/ 3112667 h 3112606"/>
                    <a:gd name="connsiteX3" fmla="*/ 28 w 6091"/>
                    <a:gd name="connsiteY3" fmla="*/ 3112667 h 3112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91" h="3112606">
                      <a:moveTo>
                        <a:pt x="28" y="60"/>
                      </a:moveTo>
                      <a:lnTo>
                        <a:pt x="28" y="60"/>
                      </a:lnTo>
                      <a:lnTo>
                        <a:pt x="28" y="3112667"/>
                      </a:lnTo>
                      <a:lnTo>
                        <a:pt x="28" y="3112667"/>
                      </a:lnTo>
                    </a:path>
                  </a:pathLst>
                </a:custGeom>
                <a:solidFill>
                  <a:srgbClr val="CC00CC"/>
                </a:solidFill>
                <a:ln w="6084" cap="flat">
                  <a:solidFill>
                    <a:srgbClr val="000000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</p:grpSp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0FCBB183-6F5B-5235-7579-70F0B4F8F8EF}"/>
                  </a:ext>
                </a:extLst>
              </p:cNvPr>
              <p:cNvSpPr txBox="1"/>
              <p:nvPr/>
            </p:nvSpPr>
            <p:spPr>
              <a:xfrm>
                <a:off x="6553766" y="611766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fr-ES" sz="1800" b="1" spc="0" baseline="16000" dirty="0">
                    <a:ln/>
                    <a:solidFill>
                      <a:schemeClr val="bg1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59C7AAA2-3185-D191-4463-A25DD2615F27}"/>
                  </a:ext>
                </a:extLst>
              </p:cNvPr>
              <p:cNvSpPr txBox="1"/>
              <p:nvPr/>
            </p:nvSpPr>
            <p:spPr>
              <a:xfrm>
                <a:off x="6517219" y="3005060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fr-ES" sz="1800" b="1" spc="0" baseline="16000" dirty="0">
                    <a:ln/>
                    <a:solidFill>
                      <a:schemeClr val="bg1"/>
                    </a:solidFill>
                    <a:latin typeface="Arial"/>
                    <a:cs typeface="Arial"/>
                    <a:sym typeface="Arial"/>
                    <a:rtl val="0"/>
                  </a:rPr>
                  <a:t>35</a:t>
                </a:r>
              </a:p>
            </p:txBody>
          </p:sp>
        </p:grpSp>
        <p:grpSp>
          <p:nvGrpSpPr>
            <p:cNvPr id="143" name="Espace réservé du contenu 5">
              <a:extLst>
                <a:ext uri="{FF2B5EF4-FFF2-40B4-BE49-F238E27FC236}">
                  <a16:creationId xmlns:a16="http://schemas.microsoft.com/office/drawing/2014/main" id="{FEE263F6-7915-D266-1C9A-62CBBC1D2FC3}"/>
                </a:ext>
              </a:extLst>
            </p:cNvPr>
            <p:cNvGrpSpPr/>
            <p:nvPr/>
          </p:nvGrpSpPr>
          <p:grpSpPr>
            <a:xfrm>
              <a:off x="6792990" y="3194676"/>
              <a:ext cx="4681462" cy="3112606"/>
              <a:chOff x="6792990" y="3194676"/>
              <a:chExt cx="4681462" cy="3112606"/>
            </a:xfrm>
            <a:solidFill>
              <a:srgbClr val="CC00CC">
                <a:alpha val="75000"/>
              </a:srgbClr>
            </a:solidFill>
          </p:grpSpPr>
          <p:sp>
            <p:nvSpPr>
              <p:cNvPr id="144" name="Forme libre 143">
                <a:extLst>
                  <a:ext uri="{FF2B5EF4-FFF2-40B4-BE49-F238E27FC236}">
                    <a16:creationId xmlns:a16="http://schemas.microsoft.com/office/drawing/2014/main" id="{C24B451A-E587-3B0B-A36A-A0CD138B8A95}"/>
                  </a:ext>
                </a:extLst>
              </p:cNvPr>
              <p:cNvSpPr/>
              <p:nvPr/>
            </p:nvSpPr>
            <p:spPr>
              <a:xfrm>
                <a:off x="6792990" y="3817197"/>
                <a:ext cx="928787" cy="2490085"/>
              </a:xfrm>
              <a:custGeom>
                <a:avLst/>
                <a:gdLst>
                  <a:gd name="connsiteX0" fmla="*/ 30 w 928787"/>
                  <a:gd name="connsiteY0" fmla="*/ 60 h 2490085"/>
                  <a:gd name="connsiteX1" fmla="*/ 928817 w 928787"/>
                  <a:gd name="connsiteY1" fmla="*/ 60 h 2490085"/>
                  <a:gd name="connsiteX2" fmla="*/ 928817 w 928787"/>
                  <a:gd name="connsiteY2" fmla="*/ 2490145 h 2490085"/>
                  <a:gd name="connsiteX3" fmla="*/ 30 w 928787"/>
                  <a:gd name="connsiteY3" fmla="*/ 2490145 h 249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8787" h="2490085">
                    <a:moveTo>
                      <a:pt x="30" y="60"/>
                    </a:moveTo>
                    <a:lnTo>
                      <a:pt x="928817" y="60"/>
                    </a:lnTo>
                    <a:lnTo>
                      <a:pt x="928817" y="2490145"/>
                    </a:lnTo>
                    <a:lnTo>
                      <a:pt x="30" y="2490145"/>
                    </a:lnTo>
                    <a:close/>
                  </a:path>
                </a:pathLst>
              </a:custGeom>
              <a:solidFill>
                <a:srgbClr val="CC00CC">
                  <a:alpha val="75000"/>
                </a:srgbClr>
              </a:solidFill>
              <a:ln w="6084" cap="flat">
                <a:solidFill>
                  <a:srgbClr val="1F77B4">
                    <a:alpha val="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145" name="Forme libre 144">
                <a:extLst>
                  <a:ext uri="{FF2B5EF4-FFF2-40B4-BE49-F238E27FC236}">
                    <a16:creationId xmlns:a16="http://schemas.microsoft.com/office/drawing/2014/main" id="{688FD43B-AB34-C892-716F-47C9B316F533}"/>
                  </a:ext>
                </a:extLst>
              </p:cNvPr>
              <p:cNvSpPr/>
              <p:nvPr/>
            </p:nvSpPr>
            <p:spPr>
              <a:xfrm>
                <a:off x="7731156" y="3194676"/>
                <a:ext cx="928787" cy="3112606"/>
              </a:xfrm>
              <a:custGeom>
                <a:avLst/>
                <a:gdLst>
                  <a:gd name="connsiteX0" fmla="*/ 184 w 928787"/>
                  <a:gd name="connsiteY0" fmla="*/ 60 h 3112606"/>
                  <a:gd name="connsiteX1" fmla="*/ 928971 w 928787"/>
                  <a:gd name="connsiteY1" fmla="*/ 60 h 3112606"/>
                  <a:gd name="connsiteX2" fmla="*/ 928971 w 928787"/>
                  <a:gd name="connsiteY2" fmla="*/ 3112667 h 3112606"/>
                  <a:gd name="connsiteX3" fmla="*/ 184 w 928787"/>
                  <a:gd name="connsiteY3" fmla="*/ 3112667 h 311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8787" h="3112606">
                    <a:moveTo>
                      <a:pt x="184" y="60"/>
                    </a:moveTo>
                    <a:lnTo>
                      <a:pt x="928971" y="60"/>
                    </a:lnTo>
                    <a:lnTo>
                      <a:pt x="928971" y="3112667"/>
                    </a:lnTo>
                    <a:lnTo>
                      <a:pt x="184" y="3112667"/>
                    </a:lnTo>
                    <a:close/>
                  </a:path>
                </a:pathLst>
              </a:custGeom>
              <a:solidFill>
                <a:srgbClr val="CC00CC">
                  <a:alpha val="75000"/>
                </a:srgbClr>
              </a:solidFill>
              <a:ln w="6084" cap="flat">
                <a:solidFill>
                  <a:srgbClr val="1F77B4">
                    <a:alpha val="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146" name="Forme libre 145">
                <a:extLst>
                  <a:ext uri="{FF2B5EF4-FFF2-40B4-BE49-F238E27FC236}">
                    <a16:creationId xmlns:a16="http://schemas.microsoft.com/office/drawing/2014/main" id="{CE99D4B5-678C-19F9-A380-455D2FFB62D3}"/>
                  </a:ext>
                </a:extLst>
              </p:cNvPr>
              <p:cNvSpPr/>
              <p:nvPr/>
            </p:nvSpPr>
            <p:spPr>
              <a:xfrm>
                <a:off x="8669324" y="3728266"/>
                <a:ext cx="928787" cy="2579016"/>
              </a:xfrm>
              <a:custGeom>
                <a:avLst/>
                <a:gdLst>
                  <a:gd name="connsiteX0" fmla="*/ 338 w 928787"/>
                  <a:gd name="connsiteY0" fmla="*/ 60 h 2579016"/>
                  <a:gd name="connsiteX1" fmla="*/ 929125 w 928787"/>
                  <a:gd name="connsiteY1" fmla="*/ 60 h 2579016"/>
                  <a:gd name="connsiteX2" fmla="*/ 929125 w 928787"/>
                  <a:gd name="connsiteY2" fmla="*/ 2579077 h 2579016"/>
                  <a:gd name="connsiteX3" fmla="*/ 338 w 928787"/>
                  <a:gd name="connsiteY3" fmla="*/ 2579077 h 257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8787" h="2579016">
                    <a:moveTo>
                      <a:pt x="338" y="60"/>
                    </a:moveTo>
                    <a:lnTo>
                      <a:pt x="929125" y="60"/>
                    </a:lnTo>
                    <a:lnTo>
                      <a:pt x="929125" y="2579077"/>
                    </a:lnTo>
                    <a:lnTo>
                      <a:pt x="338" y="2579077"/>
                    </a:lnTo>
                    <a:close/>
                  </a:path>
                </a:pathLst>
              </a:custGeom>
              <a:solidFill>
                <a:srgbClr val="CC00CC">
                  <a:alpha val="75000"/>
                </a:srgbClr>
              </a:solidFill>
              <a:ln w="6084" cap="flat">
                <a:solidFill>
                  <a:srgbClr val="1F77B4">
                    <a:alpha val="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147" name="Forme libre 146">
                <a:extLst>
                  <a:ext uri="{FF2B5EF4-FFF2-40B4-BE49-F238E27FC236}">
                    <a16:creationId xmlns:a16="http://schemas.microsoft.com/office/drawing/2014/main" id="{86C1A4F1-998E-B5E6-381D-C269A0AFAB40}"/>
                  </a:ext>
                </a:extLst>
              </p:cNvPr>
              <p:cNvSpPr/>
              <p:nvPr/>
            </p:nvSpPr>
            <p:spPr>
              <a:xfrm>
                <a:off x="9607492" y="4083992"/>
                <a:ext cx="928787" cy="2223290"/>
              </a:xfrm>
              <a:custGeom>
                <a:avLst/>
                <a:gdLst>
                  <a:gd name="connsiteX0" fmla="*/ 492 w 928787"/>
                  <a:gd name="connsiteY0" fmla="*/ 60 h 2223290"/>
                  <a:gd name="connsiteX1" fmla="*/ 929279 w 928787"/>
                  <a:gd name="connsiteY1" fmla="*/ 60 h 2223290"/>
                  <a:gd name="connsiteX2" fmla="*/ 929279 w 928787"/>
                  <a:gd name="connsiteY2" fmla="*/ 2223351 h 2223290"/>
                  <a:gd name="connsiteX3" fmla="*/ 492 w 928787"/>
                  <a:gd name="connsiteY3" fmla="*/ 2223351 h 222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8787" h="2223290">
                    <a:moveTo>
                      <a:pt x="492" y="60"/>
                    </a:moveTo>
                    <a:lnTo>
                      <a:pt x="929279" y="60"/>
                    </a:lnTo>
                    <a:lnTo>
                      <a:pt x="929279" y="2223351"/>
                    </a:lnTo>
                    <a:lnTo>
                      <a:pt x="492" y="2223351"/>
                    </a:lnTo>
                    <a:close/>
                  </a:path>
                </a:pathLst>
              </a:custGeom>
              <a:solidFill>
                <a:srgbClr val="CC00CC">
                  <a:alpha val="75000"/>
                </a:srgbClr>
              </a:solidFill>
              <a:ln w="6084" cap="flat">
                <a:solidFill>
                  <a:srgbClr val="1F77B4">
                    <a:alpha val="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148" name="Forme libre 147">
                <a:extLst>
                  <a:ext uri="{FF2B5EF4-FFF2-40B4-BE49-F238E27FC236}">
                    <a16:creationId xmlns:a16="http://schemas.microsoft.com/office/drawing/2014/main" id="{A44C8704-C1BF-737E-C4E2-FB1B1351CDAD}"/>
                  </a:ext>
                </a:extLst>
              </p:cNvPr>
              <p:cNvSpPr/>
              <p:nvPr/>
            </p:nvSpPr>
            <p:spPr>
              <a:xfrm>
                <a:off x="10545665" y="5595830"/>
                <a:ext cx="928787" cy="711452"/>
              </a:xfrm>
              <a:custGeom>
                <a:avLst/>
                <a:gdLst>
                  <a:gd name="connsiteX0" fmla="*/ 646 w 928787"/>
                  <a:gd name="connsiteY0" fmla="*/ 60 h 711452"/>
                  <a:gd name="connsiteX1" fmla="*/ 929433 w 928787"/>
                  <a:gd name="connsiteY1" fmla="*/ 60 h 711452"/>
                  <a:gd name="connsiteX2" fmla="*/ 929433 w 928787"/>
                  <a:gd name="connsiteY2" fmla="*/ 711513 h 711452"/>
                  <a:gd name="connsiteX3" fmla="*/ 646 w 928787"/>
                  <a:gd name="connsiteY3" fmla="*/ 711513 h 711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8787" h="711452">
                    <a:moveTo>
                      <a:pt x="646" y="60"/>
                    </a:moveTo>
                    <a:lnTo>
                      <a:pt x="929433" y="60"/>
                    </a:lnTo>
                    <a:lnTo>
                      <a:pt x="929433" y="711513"/>
                    </a:lnTo>
                    <a:lnTo>
                      <a:pt x="646" y="711513"/>
                    </a:lnTo>
                    <a:close/>
                  </a:path>
                </a:pathLst>
              </a:custGeom>
              <a:solidFill>
                <a:srgbClr val="CC00CC">
                  <a:alpha val="75000"/>
                </a:srgbClr>
              </a:solidFill>
              <a:ln w="6084" cap="flat">
                <a:solidFill>
                  <a:srgbClr val="1F77B4">
                    <a:alpha val="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</p:grpSp>
        <p:grpSp>
          <p:nvGrpSpPr>
            <p:cNvPr id="149" name="Espace réservé du contenu 5">
              <a:extLst>
                <a:ext uri="{FF2B5EF4-FFF2-40B4-BE49-F238E27FC236}">
                  <a16:creationId xmlns:a16="http://schemas.microsoft.com/office/drawing/2014/main" id="{B12C2EFB-8BD8-D3FC-68EB-286A7179A6B3}"/>
                </a:ext>
              </a:extLst>
            </p:cNvPr>
            <p:cNvGrpSpPr/>
            <p:nvPr/>
          </p:nvGrpSpPr>
          <p:grpSpPr>
            <a:xfrm>
              <a:off x="10749210" y="2812157"/>
              <a:ext cx="1422184" cy="461665"/>
              <a:chOff x="10749210" y="2812157"/>
              <a:chExt cx="1422184" cy="461665"/>
            </a:xfrm>
            <a:solidFill>
              <a:srgbClr val="CC00CC"/>
            </a:solidFill>
          </p:grpSpPr>
          <p:sp>
            <p:nvSpPr>
              <p:cNvPr id="150" name="Forme libre 149">
                <a:extLst>
                  <a:ext uri="{FF2B5EF4-FFF2-40B4-BE49-F238E27FC236}">
                    <a16:creationId xmlns:a16="http://schemas.microsoft.com/office/drawing/2014/main" id="{ED2B68AF-FE6C-698A-A94E-1CCC006933E5}"/>
                  </a:ext>
                </a:extLst>
              </p:cNvPr>
              <p:cNvSpPr/>
              <p:nvPr/>
            </p:nvSpPr>
            <p:spPr>
              <a:xfrm>
                <a:off x="10761465" y="3072852"/>
                <a:ext cx="60912" cy="60912"/>
              </a:xfrm>
              <a:custGeom>
                <a:avLst/>
                <a:gdLst>
                  <a:gd name="connsiteX0" fmla="*/ 61598 w 60912"/>
                  <a:gd name="connsiteY0" fmla="*/ 30501 h 60912"/>
                  <a:gd name="connsiteX1" fmla="*/ 31142 w 60912"/>
                  <a:gd name="connsiteY1" fmla="*/ 60957 h 60912"/>
                  <a:gd name="connsiteX2" fmla="*/ 686 w 60912"/>
                  <a:gd name="connsiteY2" fmla="*/ 30501 h 60912"/>
                  <a:gd name="connsiteX3" fmla="*/ 31142 w 60912"/>
                  <a:gd name="connsiteY3" fmla="*/ 45 h 60912"/>
                  <a:gd name="connsiteX4" fmla="*/ 61598 w 60912"/>
                  <a:gd name="connsiteY4" fmla="*/ 30501 h 60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12" h="60912">
                    <a:moveTo>
                      <a:pt x="61598" y="30501"/>
                    </a:moveTo>
                    <a:cubicBezTo>
                      <a:pt x="61598" y="47321"/>
                      <a:pt x="47963" y="60957"/>
                      <a:pt x="31142" y="60957"/>
                    </a:cubicBezTo>
                    <a:cubicBezTo>
                      <a:pt x="14322" y="60957"/>
                      <a:pt x="686" y="47321"/>
                      <a:pt x="686" y="30501"/>
                    </a:cubicBezTo>
                    <a:cubicBezTo>
                      <a:pt x="686" y="13681"/>
                      <a:pt x="14322" y="45"/>
                      <a:pt x="31142" y="45"/>
                    </a:cubicBezTo>
                    <a:cubicBezTo>
                      <a:pt x="47963" y="45"/>
                      <a:pt x="61598" y="13681"/>
                      <a:pt x="61598" y="30501"/>
                    </a:cubicBezTo>
                    <a:close/>
                  </a:path>
                </a:pathLst>
              </a:custGeom>
              <a:solidFill>
                <a:srgbClr val="CC00CC"/>
              </a:solidFill>
              <a:ln w="6084" cap="flat">
                <a:solidFill>
                  <a:srgbClr val="1F77B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151" name="ZoneTexte 150">
                <a:extLst>
                  <a:ext uri="{FF2B5EF4-FFF2-40B4-BE49-F238E27FC236}">
                    <a16:creationId xmlns:a16="http://schemas.microsoft.com/office/drawing/2014/main" id="{7DC79AE6-3B56-DC5D-1ACD-C43BEF60E7E9}"/>
                  </a:ext>
                </a:extLst>
              </p:cNvPr>
              <p:cNvSpPr txBox="1"/>
              <p:nvPr/>
            </p:nvSpPr>
            <p:spPr>
              <a:xfrm>
                <a:off x="10749210" y="2812157"/>
                <a:ext cx="1422184" cy="46166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fr-ES" sz="1800" spc="0" baseline="16000" dirty="0">
                    <a:ln/>
                    <a:solidFill>
                      <a:schemeClr val="bg1"/>
                    </a:solidFill>
                    <a:latin typeface="Arial"/>
                    <a:cs typeface="Arial"/>
                    <a:sym typeface="Arial"/>
                    <a:rtl val="0"/>
                  </a:rPr>
                  <a:t>Salaire_TOTAL</a:t>
                </a:r>
              </a:p>
              <a:p>
                <a:pPr algn="l"/>
                <a:r>
                  <a:rPr lang="fr-ES" baseline="16000" dirty="0">
                    <a:ln/>
                    <a:solidFill>
                      <a:schemeClr val="bg1"/>
                    </a:solidFill>
                    <a:latin typeface="Arial"/>
                    <a:cs typeface="Arial"/>
                    <a:sym typeface="Arial"/>
                    <a:rtl val="0"/>
                  </a:rPr>
                  <a:t>Chez des femmes</a:t>
                </a:r>
                <a:endParaRPr lang="fr-ES" sz="1800" spc="0" baseline="16000" dirty="0">
                  <a:ln/>
                  <a:solidFill>
                    <a:schemeClr val="bg1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</p:grpSp>
      <p:grpSp>
        <p:nvGrpSpPr>
          <p:cNvPr id="154" name="Graphique 7">
            <a:extLst>
              <a:ext uri="{FF2B5EF4-FFF2-40B4-BE49-F238E27FC236}">
                <a16:creationId xmlns:a16="http://schemas.microsoft.com/office/drawing/2014/main" id="{25A11E5B-1FE5-AFBA-252B-4B421142C58C}"/>
              </a:ext>
            </a:extLst>
          </p:cNvPr>
          <p:cNvGrpSpPr/>
          <p:nvPr/>
        </p:nvGrpSpPr>
        <p:grpSpPr>
          <a:xfrm>
            <a:off x="414409" y="2743694"/>
            <a:ext cx="5773288" cy="3869632"/>
            <a:chOff x="414409" y="2743694"/>
            <a:chExt cx="5773288" cy="3869632"/>
          </a:xfrm>
        </p:grpSpPr>
        <p:grpSp>
          <p:nvGrpSpPr>
            <p:cNvPr id="155" name="Graphique 7">
              <a:extLst>
                <a:ext uri="{FF2B5EF4-FFF2-40B4-BE49-F238E27FC236}">
                  <a16:creationId xmlns:a16="http://schemas.microsoft.com/office/drawing/2014/main" id="{2A16B1A9-C1A5-413D-6F58-404975931CB4}"/>
                </a:ext>
              </a:extLst>
            </p:cNvPr>
            <p:cNvGrpSpPr/>
            <p:nvPr/>
          </p:nvGrpSpPr>
          <p:grpSpPr>
            <a:xfrm>
              <a:off x="675047" y="3127234"/>
              <a:ext cx="4796597" cy="3486092"/>
              <a:chOff x="675047" y="3127234"/>
              <a:chExt cx="4796597" cy="3486092"/>
            </a:xfrm>
            <a:solidFill>
              <a:srgbClr val="036699"/>
            </a:solidFill>
          </p:grpSpPr>
          <p:grpSp>
            <p:nvGrpSpPr>
              <p:cNvPr id="156" name="Graphique 7">
                <a:extLst>
                  <a:ext uri="{FF2B5EF4-FFF2-40B4-BE49-F238E27FC236}">
                    <a16:creationId xmlns:a16="http://schemas.microsoft.com/office/drawing/2014/main" id="{4124452A-A7DF-6C8A-7E27-07E1476E327B}"/>
                  </a:ext>
                </a:extLst>
              </p:cNvPr>
              <p:cNvGrpSpPr/>
              <p:nvPr/>
            </p:nvGrpSpPr>
            <p:grpSpPr>
              <a:xfrm>
                <a:off x="809382" y="3127234"/>
                <a:ext cx="696024" cy="3486092"/>
                <a:chOff x="809382" y="3127234"/>
                <a:chExt cx="696024" cy="3486092"/>
              </a:xfrm>
              <a:solidFill>
                <a:srgbClr val="036699"/>
              </a:solidFill>
            </p:grpSpPr>
            <p:sp>
              <p:nvSpPr>
                <p:cNvPr id="157" name="Forme libre 156">
                  <a:extLst>
                    <a:ext uri="{FF2B5EF4-FFF2-40B4-BE49-F238E27FC236}">
                      <a16:creationId xmlns:a16="http://schemas.microsoft.com/office/drawing/2014/main" id="{7A0FFCAB-4530-9006-0BA7-5733B2C4D3C2}"/>
                    </a:ext>
                  </a:extLst>
                </p:cNvPr>
                <p:cNvSpPr/>
                <p:nvPr/>
              </p:nvSpPr>
              <p:spPr>
                <a:xfrm>
                  <a:off x="1158536" y="3127234"/>
                  <a:ext cx="6216" cy="3176427"/>
                </a:xfrm>
                <a:custGeom>
                  <a:avLst/>
                  <a:gdLst>
                    <a:gd name="connsiteX0" fmla="*/ 106 w 6216"/>
                    <a:gd name="connsiteY0" fmla="*/ 3176998 h 3176427"/>
                    <a:gd name="connsiteX1" fmla="*/ 106 w 6216"/>
                    <a:gd name="connsiteY1" fmla="*/ 571 h 317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216" h="3176427">
                      <a:moveTo>
                        <a:pt x="106" y="3176998"/>
                      </a:moveTo>
                      <a:lnTo>
                        <a:pt x="106" y="571"/>
                      </a:lnTo>
                    </a:path>
                  </a:pathLst>
                </a:custGeom>
                <a:ln w="6215" cap="flat">
                  <a:solidFill>
                    <a:srgbClr val="E5E5E5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sp>
              <p:nvSpPr>
                <p:cNvPr id="158" name="ZoneTexte 157">
                  <a:extLst>
                    <a:ext uri="{FF2B5EF4-FFF2-40B4-BE49-F238E27FC236}">
                      <a16:creationId xmlns:a16="http://schemas.microsoft.com/office/drawing/2014/main" id="{0297A035-28C5-4864-CABF-62360E7AC270}"/>
                    </a:ext>
                  </a:extLst>
                </p:cNvPr>
                <p:cNvSpPr txBox="1"/>
                <p:nvPr/>
              </p:nvSpPr>
              <p:spPr>
                <a:xfrm>
                  <a:off x="809382" y="6336327"/>
                  <a:ext cx="696024" cy="276999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l"/>
                  <a:r>
                    <a:rPr lang="fr-ES" sz="1800" spc="0" baseline="35500" dirty="0">
                      <a:ln/>
                      <a:solidFill>
                        <a:schemeClr val="bg1"/>
                      </a:solidFill>
                      <a:latin typeface="Arial"/>
                      <a:cs typeface="Arial"/>
                      <a:sym typeface="Arial"/>
                      <a:rtl val="0"/>
                    </a:rPr>
                    <a:t>2.313,3</a:t>
                  </a:r>
                </a:p>
              </p:txBody>
            </p:sp>
          </p:grpSp>
          <p:grpSp>
            <p:nvGrpSpPr>
              <p:cNvPr id="159" name="Graphique 7">
                <a:extLst>
                  <a:ext uri="{FF2B5EF4-FFF2-40B4-BE49-F238E27FC236}">
                    <a16:creationId xmlns:a16="http://schemas.microsoft.com/office/drawing/2014/main" id="{C4AFA653-E34A-ECDC-86E4-2DC88D2DC2A0}"/>
                  </a:ext>
                </a:extLst>
              </p:cNvPr>
              <p:cNvGrpSpPr/>
              <p:nvPr/>
            </p:nvGrpSpPr>
            <p:grpSpPr>
              <a:xfrm>
                <a:off x="1766785" y="3127234"/>
                <a:ext cx="696024" cy="3486092"/>
                <a:chOff x="1766785" y="3127234"/>
                <a:chExt cx="696024" cy="3486092"/>
              </a:xfrm>
              <a:solidFill>
                <a:srgbClr val="036699"/>
              </a:solidFill>
            </p:grpSpPr>
            <p:sp>
              <p:nvSpPr>
                <p:cNvPr id="160" name="Forme libre 159">
                  <a:extLst>
                    <a:ext uri="{FF2B5EF4-FFF2-40B4-BE49-F238E27FC236}">
                      <a16:creationId xmlns:a16="http://schemas.microsoft.com/office/drawing/2014/main" id="{6FBDC6ED-5B88-08C9-6074-25B791FC90C3}"/>
                    </a:ext>
                  </a:extLst>
                </p:cNvPr>
                <p:cNvSpPr/>
                <p:nvPr/>
              </p:nvSpPr>
              <p:spPr>
                <a:xfrm>
                  <a:off x="2115939" y="3127234"/>
                  <a:ext cx="6216" cy="3176427"/>
                </a:xfrm>
                <a:custGeom>
                  <a:avLst/>
                  <a:gdLst>
                    <a:gd name="connsiteX0" fmla="*/ 260 w 6216"/>
                    <a:gd name="connsiteY0" fmla="*/ 3176998 h 3176427"/>
                    <a:gd name="connsiteX1" fmla="*/ 260 w 6216"/>
                    <a:gd name="connsiteY1" fmla="*/ 571 h 317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216" h="3176427">
                      <a:moveTo>
                        <a:pt x="260" y="3176998"/>
                      </a:moveTo>
                      <a:lnTo>
                        <a:pt x="260" y="571"/>
                      </a:lnTo>
                    </a:path>
                  </a:pathLst>
                </a:custGeom>
                <a:ln w="6215" cap="flat">
                  <a:solidFill>
                    <a:srgbClr val="E5E5E5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sp>
              <p:nvSpPr>
                <p:cNvPr id="161" name="ZoneTexte 160">
                  <a:extLst>
                    <a:ext uri="{FF2B5EF4-FFF2-40B4-BE49-F238E27FC236}">
                      <a16:creationId xmlns:a16="http://schemas.microsoft.com/office/drawing/2014/main" id="{2060E85C-B33C-F220-8B8A-ED418676BE15}"/>
                    </a:ext>
                  </a:extLst>
                </p:cNvPr>
                <p:cNvSpPr txBox="1"/>
                <p:nvPr/>
              </p:nvSpPr>
              <p:spPr>
                <a:xfrm>
                  <a:off x="1766785" y="6336327"/>
                  <a:ext cx="696024" cy="276999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l"/>
                  <a:r>
                    <a:rPr lang="fr-ES" sz="1800" spc="0" baseline="35500" dirty="0">
                      <a:ln/>
                      <a:solidFill>
                        <a:schemeClr val="bg1"/>
                      </a:solidFill>
                      <a:latin typeface="Arial"/>
                      <a:cs typeface="Arial"/>
                      <a:sym typeface="Arial"/>
                      <a:rtl val="0"/>
                    </a:rPr>
                    <a:t>4.799,2</a:t>
                  </a:r>
                </a:p>
              </p:txBody>
            </p:sp>
          </p:grpSp>
          <p:grpSp>
            <p:nvGrpSpPr>
              <p:cNvPr id="162" name="Graphique 7">
                <a:extLst>
                  <a:ext uri="{FF2B5EF4-FFF2-40B4-BE49-F238E27FC236}">
                    <a16:creationId xmlns:a16="http://schemas.microsoft.com/office/drawing/2014/main" id="{F86E53B4-02A1-0863-4AA1-7609117F9D62}"/>
                  </a:ext>
                </a:extLst>
              </p:cNvPr>
              <p:cNvGrpSpPr/>
              <p:nvPr/>
            </p:nvGrpSpPr>
            <p:grpSpPr>
              <a:xfrm>
                <a:off x="2727652" y="3127234"/>
                <a:ext cx="696024" cy="3486092"/>
                <a:chOff x="2727652" y="3127234"/>
                <a:chExt cx="696024" cy="3486092"/>
              </a:xfrm>
              <a:solidFill>
                <a:srgbClr val="036699"/>
              </a:solidFill>
            </p:grpSpPr>
            <p:sp>
              <p:nvSpPr>
                <p:cNvPr id="163" name="Forme libre 162">
                  <a:extLst>
                    <a:ext uri="{FF2B5EF4-FFF2-40B4-BE49-F238E27FC236}">
                      <a16:creationId xmlns:a16="http://schemas.microsoft.com/office/drawing/2014/main" id="{8B46B9BD-469B-A3B8-5DA4-16B8CBFC8261}"/>
                    </a:ext>
                  </a:extLst>
                </p:cNvPr>
                <p:cNvSpPr/>
                <p:nvPr/>
              </p:nvSpPr>
              <p:spPr>
                <a:xfrm>
                  <a:off x="3073343" y="3127234"/>
                  <a:ext cx="6216" cy="3176427"/>
                </a:xfrm>
                <a:custGeom>
                  <a:avLst/>
                  <a:gdLst>
                    <a:gd name="connsiteX0" fmla="*/ 414 w 6216"/>
                    <a:gd name="connsiteY0" fmla="*/ 3176998 h 3176427"/>
                    <a:gd name="connsiteX1" fmla="*/ 414 w 6216"/>
                    <a:gd name="connsiteY1" fmla="*/ 571 h 317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216" h="3176427">
                      <a:moveTo>
                        <a:pt x="414" y="3176998"/>
                      </a:moveTo>
                      <a:lnTo>
                        <a:pt x="414" y="571"/>
                      </a:lnTo>
                    </a:path>
                  </a:pathLst>
                </a:custGeom>
                <a:ln w="6215" cap="flat">
                  <a:solidFill>
                    <a:srgbClr val="E5E5E5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sp>
              <p:nvSpPr>
                <p:cNvPr id="164" name="ZoneTexte 163">
                  <a:extLst>
                    <a:ext uri="{FF2B5EF4-FFF2-40B4-BE49-F238E27FC236}">
                      <a16:creationId xmlns:a16="http://schemas.microsoft.com/office/drawing/2014/main" id="{8316AC2B-8E22-D3D3-0130-93F5786F443E}"/>
                    </a:ext>
                  </a:extLst>
                </p:cNvPr>
                <p:cNvSpPr txBox="1"/>
                <p:nvPr/>
              </p:nvSpPr>
              <p:spPr>
                <a:xfrm>
                  <a:off x="2727652" y="6336327"/>
                  <a:ext cx="696024" cy="276999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l"/>
                  <a:r>
                    <a:rPr lang="fr-ES" sz="1800" spc="0" baseline="35500" dirty="0">
                      <a:ln/>
                      <a:solidFill>
                        <a:schemeClr val="bg1"/>
                      </a:solidFill>
                      <a:latin typeface="Arial"/>
                      <a:cs typeface="Arial"/>
                      <a:sym typeface="Arial"/>
                      <a:rtl val="0"/>
                    </a:rPr>
                    <a:t>7.285,1</a:t>
                  </a:r>
                </a:p>
              </p:txBody>
            </p:sp>
          </p:grpSp>
          <p:grpSp>
            <p:nvGrpSpPr>
              <p:cNvPr id="165" name="Graphique 7">
                <a:extLst>
                  <a:ext uri="{FF2B5EF4-FFF2-40B4-BE49-F238E27FC236}">
                    <a16:creationId xmlns:a16="http://schemas.microsoft.com/office/drawing/2014/main" id="{0187D1AD-8190-3990-86CE-05E523E38BA4}"/>
                  </a:ext>
                </a:extLst>
              </p:cNvPr>
              <p:cNvGrpSpPr/>
              <p:nvPr/>
            </p:nvGrpSpPr>
            <p:grpSpPr>
              <a:xfrm>
                <a:off x="3747048" y="3127234"/>
                <a:ext cx="567784" cy="3486092"/>
                <a:chOff x="3747048" y="3127234"/>
                <a:chExt cx="567784" cy="3486092"/>
              </a:xfrm>
              <a:solidFill>
                <a:srgbClr val="036699"/>
              </a:solidFill>
            </p:grpSpPr>
            <p:sp>
              <p:nvSpPr>
                <p:cNvPr id="166" name="Forme libre 165">
                  <a:extLst>
                    <a:ext uri="{FF2B5EF4-FFF2-40B4-BE49-F238E27FC236}">
                      <a16:creationId xmlns:a16="http://schemas.microsoft.com/office/drawing/2014/main" id="{3F52993B-BFCA-0BCF-ED13-D072D1FD729E}"/>
                    </a:ext>
                  </a:extLst>
                </p:cNvPr>
                <p:cNvSpPr/>
                <p:nvPr/>
              </p:nvSpPr>
              <p:spPr>
                <a:xfrm>
                  <a:off x="4030747" y="3127234"/>
                  <a:ext cx="6216" cy="3176427"/>
                </a:xfrm>
                <a:custGeom>
                  <a:avLst/>
                  <a:gdLst>
                    <a:gd name="connsiteX0" fmla="*/ 568 w 6216"/>
                    <a:gd name="connsiteY0" fmla="*/ 3176998 h 3176427"/>
                    <a:gd name="connsiteX1" fmla="*/ 568 w 6216"/>
                    <a:gd name="connsiteY1" fmla="*/ 571 h 317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216" h="3176427">
                      <a:moveTo>
                        <a:pt x="568" y="3176998"/>
                      </a:moveTo>
                      <a:lnTo>
                        <a:pt x="568" y="571"/>
                      </a:lnTo>
                    </a:path>
                  </a:pathLst>
                </a:custGeom>
                <a:ln w="6215" cap="flat">
                  <a:solidFill>
                    <a:srgbClr val="E5E5E5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sp>
              <p:nvSpPr>
                <p:cNvPr id="167" name="ZoneTexte 166">
                  <a:extLst>
                    <a:ext uri="{FF2B5EF4-FFF2-40B4-BE49-F238E27FC236}">
                      <a16:creationId xmlns:a16="http://schemas.microsoft.com/office/drawing/2014/main" id="{15D5F34A-18CC-DCE8-ECA7-EFA5CB5D2A7D}"/>
                    </a:ext>
                  </a:extLst>
                </p:cNvPr>
                <p:cNvSpPr txBox="1"/>
                <p:nvPr/>
              </p:nvSpPr>
              <p:spPr>
                <a:xfrm>
                  <a:off x="3747048" y="6336327"/>
                  <a:ext cx="567784" cy="276999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l"/>
                  <a:r>
                    <a:rPr lang="fr-ES" sz="1800" spc="0" baseline="35500" dirty="0">
                      <a:ln/>
                      <a:solidFill>
                        <a:schemeClr val="bg1"/>
                      </a:solidFill>
                      <a:latin typeface="Arial"/>
                      <a:cs typeface="Arial"/>
                      <a:sym typeface="Arial"/>
                      <a:rtl val="0"/>
                    </a:rPr>
                    <a:t>9.771</a:t>
                  </a:r>
                </a:p>
              </p:txBody>
            </p:sp>
          </p:grpSp>
          <p:grpSp>
            <p:nvGrpSpPr>
              <p:cNvPr id="168" name="Graphique 7">
                <a:extLst>
                  <a:ext uri="{FF2B5EF4-FFF2-40B4-BE49-F238E27FC236}">
                    <a16:creationId xmlns:a16="http://schemas.microsoft.com/office/drawing/2014/main" id="{C0B97CA0-8359-9B19-A97A-8891A3AE9C89}"/>
                  </a:ext>
                </a:extLst>
              </p:cNvPr>
              <p:cNvGrpSpPr/>
              <p:nvPr/>
            </p:nvGrpSpPr>
            <p:grpSpPr>
              <a:xfrm>
                <a:off x="4593993" y="3127234"/>
                <a:ext cx="780983" cy="3486092"/>
                <a:chOff x="4593993" y="3127234"/>
                <a:chExt cx="780983" cy="3486092"/>
              </a:xfrm>
              <a:solidFill>
                <a:srgbClr val="036699"/>
              </a:solidFill>
            </p:grpSpPr>
            <p:sp>
              <p:nvSpPr>
                <p:cNvPr id="169" name="Forme libre 168">
                  <a:extLst>
                    <a:ext uri="{FF2B5EF4-FFF2-40B4-BE49-F238E27FC236}">
                      <a16:creationId xmlns:a16="http://schemas.microsoft.com/office/drawing/2014/main" id="{C44CA503-615C-AF46-170B-48781B8A1F93}"/>
                    </a:ext>
                  </a:extLst>
                </p:cNvPr>
                <p:cNvSpPr/>
                <p:nvPr/>
              </p:nvSpPr>
              <p:spPr>
                <a:xfrm>
                  <a:off x="4988151" y="3127234"/>
                  <a:ext cx="6216" cy="3176427"/>
                </a:xfrm>
                <a:custGeom>
                  <a:avLst/>
                  <a:gdLst>
                    <a:gd name="connsiteX0" fmla="*/ 722 w 6216"/>
                    <a:gd name="connsiteY0" fmla="*/ 3176998 h 3176427"/>
                    <a:gd name="connsiteX1" fmla="*/ 722 w 6216"/>
                    <a:gd name="connsiteY1" fmla="*/ 571 h 317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216" h="3176427">
                      <a:moveTo>
                        <a:pt x="722" y="3176998"/>
                      </a:moveTo>
                      <a:lnTo>
                        <a:pt x="722" y="571"/>
                      </a:lnTo>
                    </a:path>
                  </a:pathLst>
                </a:custGeom>
                <a:ln w="6215" cap="flat">
                  <a:solidFill>
                    <a:srgbClr val="E5E5E5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sp>
              <p:nvSpPr>
                <p:cNvPr id="170" name="ZoneTexte 169">
                  <a:extLst>
                    <a:ext uri="{FF2B5EF4-FFF2-40B4-BE49-F238E27FC236}">
                      <a16:creationId xmlns:a16="http://schemas.microsoft.com/office/drawing/2014/main" id="{C3BD90A6-2BEA-573D-5797-496CE9894048}"/>
                    </a:ext>
                  </a:extLst>
                </p:cNvPr>
                <p:cNvSpPr txBox="1"/>
                <p:nvPr/>
              </p:nvSpPr>
              <p:spPr>
                <a:xfrm>
                  <a:off x="4593993" y="6336327"/>
                  <a:ext cx="780983" cy="276999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l"/>
                  <a:r>
                    <a:rPr lang="fr-ES" sz="1800" spc="0" baseline="35500" dirty="0">
                      <a:ln/>
                      <a:solidFill>
                        <a:schemeClr val="bg1"/>
                      </a:solidFill>
                      <a:latin typeface="Arial"/>
                      <a:cs typeface="Arial"/>
                      <a:sym typeface="Arial"/>
                      <a:rtl val="0"/>
                    </a:rPr>
                    <a:t>12.256,9</a:t>
                  </a:r>
                </a:p>
              </p:txBody>
            </p:sp>
          </p:grpSp>
          <p:sp>
            <p:nvSpPr>
              <p:cNvPr id="171" name="Forme libre 170">
                <a:extLst>
                  <a:ext uri="{FF2B5EF4-FFF2-40B4-BE49-F238E27FC236}">
                    <a16:creationId xmlns:a16="http://schemas.microsoft.com/office/drawing/2014/main" id="{93E3F6A1-E33E-7721-D4DB-16D41717DB77}"/>
                  </a:ext>
                </a:extLst>
              </p:cNvPr>
              <p:cNvSpPr/>
              <p:nvPr/>
            </p:nvSpPr>
            <p:spPr>
              <a:xfrm>
                <a:off x="675047" y="6303661"/>
                <a:ext cx="4796597" cy="6216"/>
              </a:xfrm>
              <a:custGeom>
                <a:avLst/>
                <a:gdLst>
                  <a:gd name="connsiteX0" fmla="*/ 28 w 4796597"/>
                  <a:gd name="connsiteY0" fmla="*/ 571 h 6216"/>
                  <a:gd name="connsiteX1" fmla="*/ 28 w 4796597"/>
                  <a:gd name="connsiteY1" fmla="*/ 571 h 6216"/>
                  <a:gd name="connsiteX2" fmla="*/ 4796626 w 4796597"/>
                  <a:gd name="connsiteY2" fmla="*/ 571 h 6216"/>
                  <a:gd name="connsiteX3" fmla="*/ 4796626 w 4796597"/>
                  <a:gd name="connsiteY3" fmla="*/ 571 h 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96597" h="6216">
                    <a:moveTo>
                      <a:pt x="28" y="571"/>
                    </a:moveTo>
                    <a:lnTo>
                      <a:pt x="28" y="571"/>
                    </a:lnTo>
                    <a:lnTo>
                      <a:pt x="4796626" y="571"/>
                    </a:lnTo>
                    <a:lnTo>
                      <a:pt x="4796626" y="571"/>
                    </a:lnTo>
                  </a:path>
                </a:pathLst>
              </a:custGeom>
              <a:solidFill>
                <a:srgbClr val="036699"/>
              </a:solidFill>
              <a:ln w="6215" cap="flat">
                <a:solidFill>
                  <a:srgbClr val="000000">
                    <a:alpha val="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</p:grpSp>
        <p:grpSp>
          <p:nvGrpSpPr>
            <p:cNvPr id="172" name="Graphique 7">
              <a:extLst>
                <a:ext uri="{FF2B5EF4-FFF2-40B4-BE49-F238E27FC236}">
                  <a16:creationId xmlns:a16="http://schemas.microsoft.com/office/drawing/2014/main" id="{CCBEA1BD-4881-21DD-C2E3-9E26BC61471C}"/>
                </a:ext>
              </a:extLst>
            </p:cNvPr>
            <p:cNvGrpSpPr/>
            <p:nvPr/>
          </p:nvGrpSpPr>
          <p:grpSpPr>
            <a:xfrm>
              <a:off x="414409" y="2938472"/>
              <a:ext cx="5057235" cy="3453426"/>
              <a:chOff x="414409" y="2938472"/>
              <a:chExt cx="5057235" cy="3453426"/>
            </a:xfrm>
          </p:grpSpPr>
          <p:grpSp>
            <p:nvGrpSpPr>
              <p:cNvPr id="173" name="Graphique 7">
                <a:extLst>
                  <a:ext uri="{FF2B5EF4-FFF2-40B4-BE49-F238E27FC236}">
                    <a16:creationId xmlns:a16="http://schemas.microsoft.com/office/drawing/2014/main" id="{B90883CF-7DAD-E5CD-D3DA-16BE148B8497}"/>
                  </a:ext>
                </a:extLst>
              </p:cNvPr>
              <p:cNvGrpSpPr/>
              <p:nvPr/>
            </p:nvGrpSpPr>
            <p:grpSpPr>
              <a:xfrm>
                <a:off x="414409" y="3127234"/>
                <a:ext cx="5057235" cy="3264664"/>
                <a:chOff x="414409" y="3127234"/>
                <a:chExt cx="5057235" cy="3264664"/>
              </a:xfrm>
            </p:grpSpPr>
            <p:grpSp>
              <p:nvGrpSpPr>
                <p:cNvPr id="174" name="Graphique 7">
                  <a:extLst>
                    <a:ext uri="{FF2B5EF4-FFF2-40B4-BE49-F238E27FC236}">
                      <a16:creationId xmlns:a16="http://schemas.microsoft.com/office/drawing/2014/main" id="{CDB91AC5-7CA9-EBF8-A188-BA43B6A0661F}"/>
                    </a:ext>
                  </a:extLst>
                </p:cNvPr>
                <p:cNvGrpSpPr/>
                <p:nvPr/>
              </p:nvGrpSpPr>
              <p:grpSpPr>
                <a:xfrm>
                  <a:off x="521446" y="6114899"/>
                  <a:ext cx="4950198" cy="276999"/>
                  <a:chOff x="521446" y="6114899"/>
                  <a:chExt cx="4950198" cy="276999"/>
                </a:xfrm>
                <a:solidFill>
                  <a:srgbClr val="036699">
                    <a:alpha val="0"/>
                  </a:srgbClr>
                </a:solidFill>
              </p:grpSpPr>
              <p:sp>
                <p:nvSpPr>
                  <p:cNvPr id="175" name="Forme libre 174">
                    <a:extLst>
                      <a:ext uri="{FF2B5EF4-FFF2-40B4-BE49-F238E27FC236}">
                        <a16:creationId xmlns:a16="http://schemas.microsoft.com/office/drawing/2014/main" id="{4A4BAEDA-1CA6-54D8-E56D-96A3EE3FE394}"/>
                      </a:ext>
                    </a:extLst>
                  </p:cNvPr>
                  <p:cNvSpPr/>
                  <p:nvPr/>
                </p:nvSpPr>
                <p:spPr>
                  <a:xfrm>
                    <a:off x="675047" y="6303661"/>
                    <a:ext cx="4796597" cy="6216"/>
                  </a:xfrm>
                  <a:custGeom>
                    <a:avLst/>
                    <a:gdLst>
                      <a:gd name="connsiteX0" fmla="*/ 28 w 4796597"/>
                      <a:gd name="connsiteY0" fmla="*/ 571 h 6216"/>
                      <a:gd name="connsiteX1" fmla="*/ 4796626 w 4796597"/>
                      <a:gd name="connsiteY1" fmla="*/ 571 h 6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796597" h="6216">
                        <a:moveTo>
                          <a:pt x="28" y="571"/>
                        </a:moveTo>
                        <a:lnTo>
                          <a:pt x="4796626" y="571"/>
                        </a:lnTo>
                      </a:path>
                    </a:pathLst>
                  </a:custGeom>
                  <a:ln w="6215" cap="flat">
                    <a:solidFill>
                      <a:srgbClr val="E5E5E5">
                        <a:alpha val="75000"/>
                      </a:srgbClr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ES"/>
                  </a:p>
                </p:txBody>
              </p:sp>
              <p:sp>
                <p:nvSpPr>
                  <p:cNvPr id="176" name="ZoneTexte 175">
                    <a:extLst>
                      <a:ext uri="{FF2B5EF4-FFF2-40B4-BE49-F238E27FC236}">
                        <a16:creationId xmlns:a16="http://schemas.microsoft.com/office/drawing/2014/main" id="{47A42201-CF9B-84AE-BC90-DFD864A8D3AA}"/>
                      </a:ext>
                    </a:extLst>
                  </p:cNvPr>
                  <p:cNvSpPr txBox="1"/>
                  <p:nvPr/>
                </p:nvSpPr>
                <p:spPr>
                  <a:xfrm>
                    <a:off x="521446" y="6114899"/>
                    <a:ext cx="18473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pPr algn="l"/>
                    <a:endParaRPr lang="fr-ES" sz="1800" spc="0" baseline="16000" dirty="0">
                      <a:ln/>
                      <a:solidFill>
                        <a:srgbClr val="036699"/>
                      </a:solidFill>
                      <a:latin typeface="Arial"/>
                      <a:cs typeface="Arial"/>
                      <a:sym typeface="Arial"/>
                      <a:rtl val="0"/>
                    </a:endParaRPr>
                  </a:p>
                </p:txBody>
              </p:sp>
            </p:grpSp>
            <p:grpSp>
              <p:nvGrpSpPr>
                <p:cNvPr id="177" name="Graphique 7">
                  <a:extLst>
                    <a:ext uri="{FF2B5EF4-FFF2-40B4-BE49-F238E27FC236}">
                      <a16:creationId xmlns:a16="http://schemas.microsoft.com/office/drawing/2014/main" id="{61B91F16-700B-A4D7-265B-5ED6DF3E1C17}"/>
                    </a:ext>
                  </a:extLst>
                </p:cNvPr>
                <p:cNvGrpSpPr/>
                <p:nvPr/>
              </p:nvGrpSpPr>
              <p:grpSpPr>
                <a:xfrm>
                  <a:off x="414409" y="5180657"/>
                  <a:ext cx="5057235" cy="276999"/>
                  <a:chOff x="414409" y="5180657"/>
                  <a:chExt cx="5057235" cy="276999"/>
                </a:xfrm>
                <a:solidFill>
                  <a:srgbClr val="036699"/>
                </a:solidFill>
              </p:grpSpPr>
              <p:sp>
                <p:nvSpPr>
                  <p:cNvPr id="178" name="Forme libre 177">
                    <a:extLst>
                      <a:ext uri="{FF2B5EF4-FFF2-40B4-BE49-F238E27FC236}">
                        <a16:creationId xmlns:a16="http://schemas.microsoft.com/office/drawing/2014/main" id="{DF4121D5-DD89-1F80-9FA5-E6D96A0C2847}"/>
                      </a:ext>
                    </a:extLst>
                  </p:cNvPr>
                  <p:cNvSpPr/>
                  <p:nvPr/>
                </p:nvSpPr>
                <p:spPr>
                  <a:xfrm>
                    <a:off x="675047" y="5369418"/>
                    <a:ext cx="4796597" cy="6216"/>
                  </a:xfrm>
                  <a:custGeom>
                    <a:avLst/>
                    <a:gdLst>
                      <a:gd name="connsiteX0" fmla="*/ 28 w 4796597"/>
                      <a:gd name="connsiteY0" fmla="*/ 421 h 6216"/>
                      <a:gd name="connsiteX1" fmla="*/ 4796626 w 4796597"/>
                      <a:gd name="connsiteY1" fmla="*/ 421 h 6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796597" h="6216">
                        <a:moveTo>
                          <a:pt x="28" y="421"/>
                        </a:moveTo>
                        <a:lnTo>
                          <a:pt x="4796626" y="421"/>
                        </a:lnTo>
                      </a:path>
                    </a:pathLst>
                  </a:custGeom>
                  <a:ln w="6215" cap="flat">
                    <a:solidFill>
                      <a:srgbClr val="E5E5E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ES"/>
                  </a:p>
                </p:txBody>
              </p:sp>
              <p:sp>
                <p:nvSpPr>
                  <p:cNvPr id="179" name="ZoneTexte 178">
                    <a:extLst>
                      <a:ext uri="{FF2B5EF4-FFF2-40B4-BE49-F238E27FC236}">
                        <a16:creationId xmlns:a16="http://schemas.microsoft.com/office/drawing/2014/main" id="{BDBEE33B-255D-E989-711C-E7F05174CEF2}"/>
                      </a:ext>
                    </a:extLst>
                  </p:cNvPr>
                  <p:cNvSpPr txBox="1"/>
                  <p:nvPr/>
                </p:nvSpPr>
                <p:spPr>
                  <a:xfrm>
                    <a:off x="414409" y="5180657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pPr algn="l"/>
                    <a:r>
                      <a:rPr lang="fr-ES" sz="1800" spc="0" baseline="16000">
                        <a:ln/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10</a:t>
                    </a:r>
                  </a:p>
                </p:txBody>
              </p:sp>
            </p:grpSp>
            <p:grpSp>
              <p:nvGrpSpPr>
                <p:cNvPr id="180" name="Graphique 7">
                  <a:extLst>
                    <a:ext uri="{FF2B5EF4-FFF2-40B4-BE49-F238E27FC236}">
                      <a16:creationId xmlns:a16="http://schemas.microsoft.com/office/drawing/2014/main" id="{5892F287-C446-A8A1-CEE5-D48A75711162}"/>
                    </a:ext>
                  </a:extLst>
                </p:cNvPr>
                <p:cNvGrpSpPr/>
                <p:nvPr/>
              </p:nvGrpSpPr>
              <p:grpSpPr>
                <a:xfrm>
                  <a:off x="414409" y="4246414"/>
                  <a:ext cx="5057235" cy="276999"/>
                  <a:chOff x="414409" y="4246414"/>
                  <a:chExt cx="5057235" cy="276999"/>
                </a:xfrm>
                <a:solidFill>
                  <a:srgbClr val="036699"/>
                </a:solidFill>
              </p:grpSpPr>
              <p:sp>
                <p:nvSpPr>
                  <p:cNvPr id="181" name="Forme libre 180">
                    <a:extLst>
                      <a:ext uri="{FF2B5EF4-FFF2-40B4-BE49-F238E27FC236}">
                        <a16:creationId xmlns:a16="http://schemas.microsoft.com/office/drawing/2014/main" id="{0EE5682E-5A0D-FBE3-93C3-6F3963A663B1}"/>
                      </a:ext>
                    </a:extLst>
                  </p:cNvPr>
                  <p:cNvSpPr/>
                  <p:nvPr/>
                </p:nvSpPr>
                <p:spPr>
                  <a:xfrm>
                    <a:off x="675047" y="4435176"/>
                    <a:ext cx="4796597" cy="6216"/>
                  </a:xfrm>
                  <a:custGeom>
                    <a:avLst/>
                    <a:gdLst>
                      <a:gd name="connsiteX0" fmla="*/ 28 w 4796597"/>
                      <a:gd name="connsiteY0" fmla="*/ 270 h 6216"/>
                      <a:gd name="connsiteX1" fmla="*/ 4796626 w 4796597"/>
                      <a:gd name="connsiteY1" fmla="*/ 270 h 6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796597" h="6216">
                        <a:moveTo>
                          <a:pt x="28" y="270"/>
                        </a:moveTo>
                        <a:lnTo>
                          <a:pt x="4796626" y="270"/>
                        </a:lnTo>
                      </a:path>
                    </a:pathLst>
                  </a:custGeom>
                  <a:ln w="6215" cap="flat">
                    <a:solidFill>
                      <a:srgbClr val="E5E5E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ES"/>
                  </a:p>
                </p:txBody>
              </p:sp>
              <p:sp>
                <p:nvSpPr>
                  <p:cNvPr id="182" name="ZoneTexte 181">
                    <a:extLst>
                      <a:ext uri="{FF2B5EF4-FFF2-40B4-BE49-F238E27FC236}">
                        <a16:creationId xmlns:a16="http://schemas.microsoft.com/office/drawing/2014/main" id="{A9E07146-7846-749D-8795-AD1E8BBE8019}"/>
                      </a:ext>
                    </a:extLst>
                  </p:cNvPr>
                  <p:cNvSpPr txBox="1"/>
                  <p:nvPr/>
                </p:nvSpPr>
                <p:spPr>
                  <a:xfrm>
                    <a:off x="414409" y="4246414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pPr algn="l"/>
                    <a:r>
                      <a:rPr lang="fr-ES" sz="1800" spc="0" baseline="16000" dirty="0">
                        <a:ln/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20</a:t>
                    </a:r>
                  </a:p>
                </p:txBody>
              </p:sp>
            </p:grpSp>
            <p:grpSp>
              <p:nvGrpSpPr>
                <p:cNvPr id="183" name="Graphique 7">
                  <a:extLst>
                    <a:ext uri="{FF2B5EF4-FFF2-40B4-BE49-F238E27FC236}">
                      <a16:creationId xmlns:a16="http://schemas.microsoft.com/office/drawing/2014/main" id="{C5226C09-1A6B-C749-8917-22CAED894E13}"/>
                    </a:ext>
                  </a:extLst>
                </p:cNvPr>
                <p:cNvGrpSpPr/>
                <p:nvPr/>
              </p:nvGrpSpPr>
              <p:grpSpPr>
                <a:xfrm>
                  <a:off x="414409" y="3312169"/>
                  <a:ext cx="5057235" cy="276999"/>
                  <a:chOff x="414409" y="3312169"/>
                  <a:chExt cx="5057235" cy="276999"/>
                </a:xfrm>
                <a:solidFill>
                  <a:srgbClr val="036699"/>
                </a:solidFill>
              </p:grpSpPr>
              <p:sp>
                <p:nvSpPr>
                  <p:cNvPr id="184" name="Forme libre 183">
                    <a:extLst>
                      <a:ext uri="{FF2B5EF4-FFF2-40B4-BE49-F238E27FC236}">
                        <a16:creationId xmlns:a16="http://schemas.microsoft.com/office/drawing/2014/main" id="{CA9ED2AA-1B0E-87A7-F9CE-D6BE0D01B0A0}"/>
                      </a:ext>
                    </a:extLst>
                  </p:cNvPr>
                  <p:cNvSpPr/>
                  <p:nvPr/>
                </p:nvSpPr>
                <p:spPr>
                  <a:xfrm>
                    <a:off x="675047" y="3500931"/>
                    <a:ext cx="4796597" cy="6216"/>
                  </a:xfrm>
                  <a:custGeom>
                    <a:avLst/>
                    <a:gdLst>
                      <a:gd name="connsiteX0" fmla="*/ 28 w 4796597"/>
                      <a:gd name="connsiteY0" fmla="*/ 120 h 6216"/>
                      <a:gd name="connsiteX1" fmla="*/ 4796626 w 4796597"/>
                      <a:gd name="connsiteY1" fmla="*/ 120 h 6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796597" h="6216">
                        <a:moveTo>
                          <a:pt x="28" y="120"/>
                        </a:moveTo>
                        <a:lnTo>
                          <a:pt x="4796626" y="120"/>
                        </a:lnTo>
                      </a:path>
                    </a:pathLst>
                  </a:custGeom>
                  <a:ln w="6215" cap="flat">
                    <a:solidFill>
                      <a:srgbClr val="E5E5E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ES"/>
                  </a:p>
                </p:txBody>
              </p:sp>
              <p:sp>
                <p:nvSpPr>
                  <p:cNvPr id="185" name="ZoneTexte 184">
                    <a:extLst>
                      <a:ext uri="{FF2B5EF4-FFF2-40B4-BE49-F238E27FC236}">
                        <a16:creationId xmlns:a16="http://schemas.microsoft.com/office/drawing/2014/main" id="{908CD396-F7D7-3175-2F20-F901F3AF807E}"/>
                      </a:ext>
                    </a:extLst>
                  </p:cNvPr>
                  <p:cNvSpPr txBox="1"/>
                  <p:nvPr/>
                </p:nvSpPr>
                <p:spPr>
                  <a:xfrm>
                    <a:off x="414409" y="331216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pPr algn="l"/>
                    <a:r>
                      <a:rPr lang="fr-ES" sz="1800" spc="0" baseline="16000" dirty="0">
                        <a:ln/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30</a:t>
                    </a:r>
                  </a:p>
                </p:txBody>
              </p:sp>
            </p:grpSp>
            <p:sp>
              <p:nvSpPr>
                <p:cNvPr id="186" name="Forme libre 185">
                  <a:extLst>
                    <a:ext uri="{FF2B5EF4-FFF2-40B4-BE49-F238E27FC236}">
                      <a16:creationId xmlns:a16="http://schemas.microsoft.com/office/drawing/2014/main" id="{17F334AF-9192-206C-E76E-9FE2609FFCD9}"/>
                    </a:ext>
                  </a:extLst>
                </p:cNvPr>
                <p:cNvSpPr/>
                <p:nvPr/>
              </p:nvSpPr>
              <p:spPr>
                <a:xfrm>
                  <a:off x="675047" y="3127234"/>
                  <a:ext cx="6216" cy="3176427"/>
                </a:xfrm>
                <a:custGeom>
                  <a:avLst/>
                  <a:gdLst>
                    <a:gd name="connsiteX0" fmla="*/ 28 w 6216"/>
                    <a:gd name="connsiteY0" fmla="*/ 60 h 3176427"/>
                    <a:gd name="connsiteX1" fmla="*/ 28 w 6216"/>
                    <a:gd name="connsiteY1" fmla="*/ 60 h 3176427"/>
                    <a:gd name="connsiteX2" fmla="*/ 28 w 6216"/>
                    <a:gd name="connsiteY2" fmla="*/ 3176487 h 3176427"/>
                    <a:gd name="connsiteX3" fmla="*/ 28 w 6216"/>
                    <a:gd name="connsiteY3" fmla="*/ 3176487 h 317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16" h="3176427">
                      <a:moveTo>
                        <a:pt x="28" y="60"/>
                      </a:moveTo>
                      <a:lnTo>
                        <a:pt x="28" y="60"/>
                      </a:lnTo>
                      <a:lnTo>
                        <a:pt x="28" y="3176487"/>
                      </a:lnTo>
                      <a:lnTo>
                        <a:pt x="28" y="3176487"/>
                      </a:lnTo>
                    </a:path>
                  </a:pathLst>
                </a:custGeom>
                <a:solidFill>
                  <a:srgbClr val="036699"/>
                </a:solidFill>
                <a:ln w="6215" cap="flat">
                  <a:solidFill>
                    <a:srgbClr val="000000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</p:grpSp>
          <p:sp>
            <p:nvSpPr>
              <p:cNvPr id="187" name="ZoneTexte 186">
                <a:extLst>
                  <a:ext uri="{FF2B5EF4-FFF2-40B4-BE49-F238E27FC236}">
                    <a16:creationId xmlns:a16="http://schemas.microsoft.com/office/drawing/2014/main" id="{DE6C8D3E-DF52-D328-6E96-22C556D9519E}"/>
                  </a:ext>
                </a:extLst>
              </p:cNvPr>
              <p:cNvSpPr txBox="1"/>
              <p:nvPr/>
            </p:nvSpPr>
            <p:spPr>
              <a:xfrm>
                <a:off x="484429" y="611489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fr-ES" sz="1800" b="1" spc="0" baseline="16000" dirty="0">
                    <a:ln/>
                    <a:solidFill>
                      <a:schemeClr val="bg1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188" name="ZoneTexte 187">
                <a:extLst>
                  <a:ext uri="{FF2B5EF4-FFF2-40B4-BE49-F238E27FC236}">
                    <a16:creationId xmlns:a16="http://schemas.microsoft.com/office/drawing/2014/main" id="{DAF8E681-E908-D51E-7555-F2D6F0D8F06E}"/>
                  </a:ext>
                </a:extLst>
              </p:cNvPr>
              <p:cNvSpPr txBox="1"/>
              <p:nvPr/>
            </p:nvSpPr>
            <p:spPr>
              <a:xfrm>
                <a:off x="484150" y="2938472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fr-ES" sz="1800" b="1" spc="0" baseline="16000" dirty="0">
                    <a:ln/>
                    <a:solidFill>
                      <a:schemeClr val="bg1"/>
                    </a:solidFill>
                    <a:latin typeface="Arial"/>
                    <a:cs typeface="Arial"/>
                    <a:sym typeface="Arial"/>
                    <a:rtl val="0"/>
                  </a:rPr>
                  <a:t>34</a:t>
                </a:r>
              </a:p>
            </p:txBody>
          </p:sp>
        </p:grpSp>
        <p:grpSp>
          <p:nvGrpSpPr>
            <p:cNvPr id="189" name="Graphique 7">
              <a:extLst>
                <a:ext uri="{FF2B5EF4-FFF2-40B4-BE49-F238E27FC236}">
                  <a16:creationId xmlns:a16="http://schemas.microsoft.com/office/drawing/2014/main" id="{C695DC0B-A9AA-A33F-8B4D-4897300455D4}"/>
                </a:ext>
              </a:extLst>
            </p:cNvPr>
            <p:cNvGrpSpPr/>
            <p:nvPr/>
          </p:nvGrpSpPr>
          <p:grpSpPr>
            <a:xfrm>
              <a:off x="684621" y="3127234"/>
              <a:ext cx="4777450" cy="3176428"/>
              <a:chOff x="684621" y="3127234"/>
              <a:chExt cx="4777450" cy="3176428"/>
            </a:xfrm>
            <a:solidFill>
              <a:srgbClr val="036699">
                <a:alpha val="75000"/>
              </a:srgbClr>
            </a:solidFill>
          </p:grpSpPr>
          <p:sp>
            <p:nvSpPr>
              <p:cNvPr id="190" name="Forme libre 189">
                <a:extLst>
                  <a:ext uri="{FF2B5EF4-FFF2-40B4-BE49-F238E27FC236}">
                    <a16:creationId xmlns:a16="http://schemas.microsoft.com/office/drawing/2014/main" id="{F8161019-E55A-D40D-1E3C-9304813511CE}"/>
                  </a:ext>
                </a:extLst>
              </p:cNvPr>
              <p:cNvSpPr/>
              <p:nvPr/>
            </p:nvSpPr>
            <p:spPr>
              <a:xfrm>
                <a:off x="684621" y="3407506"/>
                <a:ext cx="947830" cy="2896155"/>
              </a:xfrm>
              <a:custGeom>
                <a:avLst/>
                <a:gdLst>
                  <a:gd name="connsiteX0" fmla="*/ 30 w 947830"/>
                  <a:gd name="connsiteY0" fmla="*/ 60 h 2896155"/>
                  <a:gd name="connsiteX1" fmla="*/ 947861 w 947830"/>
                  <a:gd name="connsiteY1" fmla="*/ 60 h 2896155"/>
                  <a:gd name="connsiteX2" fmla="*/ 947861 w 947830"/>
                  <a:gd name="connsiteY2" fmla="*/ 2896216 h 2896155"/>
                  <a:gd name="connsiteX3" fmla="*/ 30 w 947830"/>
                  <a:gd name="connsiteY3" fmla="*/ 2896216 h 2896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7830" h="2896155">
                    <a:moveTo>
                      <a:pt x="30" y="60"/>
                    </a:moveTo>
                    <a:lnTo>
                      <a:pt x="947861" y="60"/>
                    </a:lnTo>
                    <a:lnTo>
                      <a:pt x="947861" y="2896216"/>
                    </a:lnTo>
                    <a:lnTo>
                      <a:pt x="30" y="2896216"/>
                    </a:lnTo>
                    <a:close/>
                  </a:path>
                </a:pathLst>
              </a:custGeom>
              <a:solidFill>
                <a:srgbClr val="036699">
                  <a:alpha val="75000"/>
                </a:srgbClr>
              </a:solidFill>
              <a:ln w="6215" cap="flat">
                <a:solidFill>
                  <a:srgbClr val="1F77B4">
                    <a:alpha val="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191" name="Forme libre 190">
                <a:extLst>
                  <a:ext uri="{FF2B5EF4-FFF2-40B4-BE49-F238E27FC236}">
                    <a16:creationId xmlns:a16="http://schemas.microsoft.com/office/drawing/2014/main" id="{41C6557C-73D9-BE00-0B85-20B722D67A4B}"/>
                  </a:ext>
                </a:extLst>
              </p:cNvPr>
              <p:cNvSpPr/>
              <p:nvPr/>
            </p:nvSpPr>
            <p:spPr>
              <a:xfrm>
                <a:off x="1642024" y="3127234"/>
                <a:ext cx="947830" cy="3176427"/>
              </a:xfrm>
              <a:custGeom>
                <a:avLst/>
                <a:gdLst>
                  <a:gd name="connsiteX0" fmla="*/ 184 w 947830"/>
                  <a:gd name="connsiteY0" fmla="*/ 60 h 3176427"/>
                  <a:gd name="connsiteX1" fmla="*/ 948015 w 947830"/>
                  <a:gd name="connsiteY1" fmla="*/ 60 h 3176427"/>
                  <a:gd name="connsiteX2" fmla="*/ 948015 w 947830"/>
                  <a:gd name="connsiteY2" fmla="*/ 3176487 h 3176427"/>
                  <a:gd name="connsiteX3" fmla="*/ 184 w 947830"/>
                  <a:gd name="connsiteY3" fmla="*/ 3176487 h 3176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7830" h="3176427">
                    <a:moveTo>
                      <a:pt x="184" y="60"/>
                    </a:moveTo>
                    <a:lnTo>
                      <a:pt x="948015" y="60"/>
                    </a:lnTo>
                    <a:lnTo>
                      <a:pt x="948015" y="3176487"/>
                    </a:lnTo>
                    <a:lnTo>
                      <a:pt x="184" y="3176487"/>
                    </a:lnTo>
                    <a:close/>
                  </a:path>
                </a:pathLst>
              </a:custGeom>
              <a:solidFill>
                <a:srgbClr val="036699">
                  <a:alpha val="75000"/>
                </a:srgbClr>
              </a:solidFill>
              <a:ln w="6215" cap="flat">
                <a:solidFill>
                  <a:srgbClr val="1F77B4">
                    <a:alpha val="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192" name="Forme libre 191">
                <a:extLst>
                  <a:ext uri="{FF2B5EF4-FFF2-40B4-BE49-F238E27FC236}">
                    <a16:creationId xmlns:a16="http://schemas.microsoft.com/office/drawing/2014/main" id="{3F7088ED-C16A-BE23-2645-F11719D6EC53}"/>
                  </a:ext>
                </a:extLst>
              </p:cNvPr>
              <p:cNvSpPr/>
              <p:nvPr/>
            </p:nvSpPr>
            <p:spPr>
              <a:xfrm>
                <a:off x="2599428" y="3781205"/>
                <a:ext cx="947830" cy="2522456"/>
              </a:xfrm>
              <a:custGeom>
                <a:avLst/>
                <a:gdLst>
                  <a:gd name="connsiteX0" fmla="*/ 338 w 947830"/>
                  <a:gd name="connsiteY0" fmla="*/ 60 h 2522456"/>
                  <a:gd name="connsiteX1" fmla="*/ 948169 w 947830"/>
                  <a:gd name="connsiteY1" fmla="*/ 60 h 2522456"/>
                  <a:gd name="connsiteX2" fmla="*/ 948169 w 947830"/>
                  <a:gd name="connsiteY2" fmla="*/ 2522516 h 2522456"/>
                  <a:gd name="connsiteX3" fmla="*/ 338 w 947830"/>
                  <a:gd name="connsiteY3" fmla="*/ 2522516 h 2522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7830" h="2522456">
                    <a:moveTo>
                      <a:pt x="338" y="60"/>
                    </a:moveTo>
                    <a:lnTo>
                      <a:pt x="948169" y="60"/>
                    </a:lnTo>
                    <a:lnTo>
                      <a:pt x="948169" y="2522516"/>
                    </a:lnTo>
                    <a:lnTo>
                      <a:pt x="338" y="2522516"/>
                    </a:lnTo>
                    <a:close/>
                  </a:path>
                </a:pathLst>
              </a:custGeom>
              <a:solidFill>
                <a:srgbClr val="036699">
                  <a:alpha val="75000"/>
                </a:srgbClr>
              </a:solidFill>
              <a:ln w="6215" cap="flat">
                <a:solidFill>
                  <a:srgbClr val="1F77B4">
                    <a:alpha val="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193" name="Forme libre 192">
                <a:extLst>
                  <a:ext uri="{FF2B5EF4-FFF2-40B4-BE49-F238E27FC236}">
                    <a16:creationId xmlns:a16="http://schemas.microsoft.com/office/drawing/2014/main" id="{52D811A1-70C7-B8E2-F4DD-C4CB49B13D0F}"/>
                  </a:ext>
                </a:extLst>
              </p:cNvPr>
              <p:cNvSpPr/>
              <p:nvPr/>
            </p:nvSpPr>
            <p:spPr>
              <a:xfrm>
                <a:off x="3556831" y="3781205"/>
                <a:ext cx="947830" cy="2522456"/>
              </a:xfrm>
              <a:custGeom>
                <a:avLst/>
                <a:gdLst>
                  <a:gd name="connsiteX0" fmla="*/ 492 w 947830"/>
                  <a:gd name="connsiteY0" fmla="*/ 60 h 2522456"/>
                  <a:gd name="connsiteX1" fmla="*/ 948323 w 947830"/>
                  <a:gd name="connsiteY1" fmla="*/ 60 h 2522456"/>
                  <a:gd name="connsiteX2" fmla="*/ 948323 w 947830"/>
                  <a:gd name="connsiteY2" fmla="*/ 2522516 h 2522456"/>
                  <a:gd name="connsiteX3" fmla="*/ 492 w 947830"/>
                  <a:gd name="connsiteY3" fmla="*/ 2522516 h 2522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7830" h="2522456">
                    <a:moveTo>
                      <a:pt x="492" y="60"/>
                    </a:moveTo>
                    <a:lnTo>
                      <a:pt x="948323" y="60"/>
                    </a:lnTo>
                    <a:lnTo>
                      <a:pt x="948323" y="2522516"/>
                    </a:lnTo>
                    <a:lnTo>
                      <a:pt x="492" y="2522516"/>
                    </a:lnTo>
                    <a:close/>
                  </a:path>
                </a:pathLst>
              </a:custGeom>
              <a:solidFill>
                <a:srgbClr val="036699">
                  <a:alpha val="75000"/>
                </a:srgbClr>
              </a:solidFill>
              <a:ln w="6215" cap="flat">
                <a:solidFill>
                  <a:srgbClr val="1F77B4">
                    <a:alpha val="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194" name="Forme libre 193">
                <a:extLst>
                  <a:ext uri="{FF2B5EF4-FFF2-40B4-BE49-F238E27FC236}">
                    <a16:creationId xmlns:a16="http://schemas.microsoft.com/office/drawing/2014/main" id="{B9335848-1DEB-284A-0BB2-8485D14D12F1}"/>
                  </a:ext>
                </a:extLst>
              </p:cNvPr>
              <p:cNvSpPr/>
              <p:nvPr/>
            </p:nvSpPr>
            <p:spPr>
              <a:xfrm>
                <a:off x="4514241" y="5182568"/>
                <a:ext cx="947830" cy="1121092"/>
              </a:xfrm>
              <a:custGeom>
                <a:avLst/>
                <a:gdLst>
                  <a:gd name="connsiteX0" fmla="*/ 646 w 947830"/>
                  <a:gd name="connsiteY0" fmla="*/ 60 h 1121092"/>
                  <a:gd name="connsiteX1" fmla="*/ 948477 w 947830"/>
                  <a:gd name="connsiteY1" fmla="*/ 60 h 1121092"/>
                  <a:gd name="connsiteX2" fmla="*/ 948477 w 947830"/>
                  <a:gd name="connsiteY2" fmla="*/ 1121152 h 1121092"/>
                  <a:gd name="connsiteX3" fmla="*/ 646 w 947830"/>
                  <a:gd name="connsiteY3" fmla="*/ 1121152 h 1121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7830" h="1121092">
                    <a:moveTo>
                      <a:pt x="646" y="60"/>
                    </a:moveTo>
                    <a:lnTo>
                      <a:pt x="948477" y="60"/>
                    </a:lnTo>
                    <a:lnTo>
                      <a:pt x="948477" y="1121152"/>
                    </a:lnTo>
                    <a:lnTo>
                      <a:pt x="646" y="1121152"/>
                    </a:lnTo>
                    <a:close/>
                  </a:path>
                </a:pathLst>
              </a:custGeom>
              <a:solidFill>
                <a:srgbClr val="036699">
                  <a:alpha val="75000"/>
                </a:srgbClr>
              </a:solidFill>
              <a:ln w="6215" cap="flat">
                <a:solidFill>
                  <a:srgbClr val="1F77B4">
                    <a:alpha val="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</p:grpSp>
        <p:grpSp>
          <p:nvGrpSpPr>
            <p:cNvPr id="195" name="Graphique 7">
              <a:extLst>
                <a:ext uri="{FF2B5EF4-FFF2-40B4-BE49-F238E27FC236}">
                  <a16:creationId xmlns:a16="http://schemas.microsoft.com/office/drawing/2014/main" id="{EBBC8066-25FF-FDC8-6739-ECF222BA90A5}"/>
                </a:ext>
              </a:extLst>
            </p:cNvPr>
            <p:cNvGrpSpPr/>
            <p:nvPr/>
          </p:nvGrpSpPr>
          <p:grpSpPr>
            <a:xfrm>
              <a:off x="4723835" y="2743694"/>
              <a:ext cx="1463862" cy="461665"/>
              <a:chOff x="4723835" y="2743694"/>
              <a:chExt cx="1463862" cy="461665"/>
            </a:xfrm>
            <a:solidFill>
              <a:srgbClr val="036699"/>
            </a:solidFill>
          </p:grpSpPr>
          <p:sp>
            <p:nvSpPr>
              <p:cNvPr id="196" name="Forme libre 195">
                <a:extLst>
                  <a:ext uri="{FF2B5EF4-FFF2-40B4-BE49-F238E27FC236}">
                    <a16:creationId xmlns:a16="http://schemas.microsoft.com/office/drawing/2014/main" id="{D7304542-17E8-346F-7802-D7997603A019}"/>
                  </a:ext>
                </a:extLst>
              </p:cNvPr>
              <p:cNvSpPr/>
              <p:nvPr/>
            </p:nvSpPr>
            <p:spPr>
              <a:xfrm>
                <a:off x="4734465" y="3002912"/>
                <a:ext cx="62161" cy="62161"/>
              </a:xfrm>
              <a:custGeom>
                <a:avLst/>
                <a:gdLst>
                  <a:gd name="connsiteX0" fmla="*/ 62847 w 62161"/>
                  <a:gd name="connsiteY0" fmla="*/ 31126 h 62161"/>
                  <a:gd name="connsiteX1" fmla="*/ 31767 w 62161"/>
                  <a:gd name="connsiteY1" fmla="*/ 62206 h 62161"/>
                  <a:gd name="connsiteX2" fmla="*/ 686 w 62161"/>
                  <a:gd name="connsiteY2" fmla="*/ 31126 h 62161"/>
                  <a:gd name="connsiteX3" fmla="*/ 31767 w 62161"/>
                  <a:gd name="connsiteY3" fmla="*/ 45 h 62161"/>
                  <a:gd name="connsiteX4" fmla="*/ 62847 w 62161"/>
                  <a:gd name="connsiteY4" fmla="*/ 31126 h 6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161" h="62161">
                    <a:moveTo>
                      <a:pt x="62847" y="31126"/>
                    </a:moveTo>
                    <a:cubicBezTo>
                      <a:pt x="62847" y="48291"/>
                      <a:pt x="48932" y="62206"/>
                      <a:pt x="31767" y="62206"/>
                    </a:cubicBezTo>
                    <a:cubicBezTo>
                      <a:pt x="14602" y="62206"/>
                      <a:pt x="686" y="48291"/>
                      <a:pt x="686" y="31126"/>
                    </a:cubicBezTo>
                    <a:cubicBezTo>
                      <a:pt x="686" y="13960"/>
                      <a:pt x="14602" y="45"/>
                      <a:pt x="31767" y="45"/>
                    </a:cubicBezTo>
                    <a:cubicBezTo>
                      <a:pt x="48932" y="45"/>
                      <a:pt x="62847" y="13960"/>
                      <a:pt x="62847" y="31126"/>
                    </a:cubicBezTo>
                    <a:close/>
                  </a:path>
                </a:pathLst>
              </a:custGeom>
              <a:solidFill>
                <a:srgbClr val="036699"/>
              </a:solidFill>
              <a:ln w="6215" cap="flat">
                <a:solidFill>
                  <a:srgbClr val="1F77B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197" name="ZoneTexte 196">
                <a:extLst>
                  <a:ext uri="{FF2B5EF4-FFF2-40B4-BE49-F238E27FC236}">
                    <a16:creationId xmlns:a16="http://schemas.microsoft.com/office/drawing/2014/main" id="{7B24CF60-8FCD-C728-C778-A314EB4A6CAF}"/>
                  </a:ext>
                </a:extLst>
              </p:cNvPr>
              <p:cNvSpPr txBox="1"/>
              <p:nvPr/>
            </p:nvSpPr>
            <p:spPr>
              <a:xfrm>
                <a:off x="4723835" y="2743694"/>
                <a:ext cx="1463862" cy="46166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fr-ES" sz="1800" spc="0" baseline="16000" dirty="0">
                    <a:ln/>
                    <a:solidFill>
                      <a:schemeClr val="bg1"/>
                    </a:solidFill>
                    <a:latin typeface="Arial"/>
                    <a:cs typeface="Arial"/>
                    <a:sym typeface="Arial"/>
                    <a:rtl val="0"/>
                  </a:rPr>
                  <a:t>Salaire_TOTAL</a:t>
                </a:r>
              </a:p>
              <a:p>
                <a:pPr algn="l"/>
                <a:r>
                  <a:rPr lang="fr-ES" baseline="16000" dirty="0">
                    <a:ln/>
                    <a:solidFill>
                      <a:schemeClr val="bg1"/>
                    </a:solidFill>
                    <a:latin typeface="Arial"/>
                    <a:cs typeface="Arial"/>
                    <a:sym typeface="Arial"/>
                    <a:rtl val="0"/>
                  </a:rPr>
                  <a:t>Chez des hommes</a:t>
                </a:r>
                <a:endParaRPr lang="fr-ES" sz="1800" spc="0" baseline="16000" dirty="0">
                  <a:ln/>
                  <a:solidFill>
                    <a:schemeClr val="bg1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</p:grpSp>
      <p:sp>
        <p:nvSpPr>
          <p:cNvPr id="198" name="Espace réservé du numéro de diapositive 197">
            <a:extLst>
              <a:ext uri="{FF2B5EF4-FFF2-40B4-BE49-F238E27FC236}">
                <a16:creationId xmlns:a16="http://schemas.microsoft.com/office/drawing/2014/main" id="{1C350781-08BD-EDAC-71B0-5E2AA961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12</a:t>
            </a:fld>
            <a:endParaRPr lang="en-US"/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5817A841-79C7-4DD6-4B2E-BF213B6398A2}"/>
              </a:ext>
            </a:extLst>
          </p:cNvPr>
          <p:cNvSpPr txBox="1"/>
          <p:nvPr/>
        </p:nvSpPr>
        <p:spPr>
          <a:xfrm>
            <a:off x="9607492" y="2176041"/>
            <a:ext cx="12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ES" dirty="0"/>
              <a:t>Écart de </a:t>
            </a:r>
          </a:p>
        </p:txBody>
      </p:sp>
    </p:spTree>
    <p:extLst>
      <p:ext uri="{BB962C8B-B14F-4D97-AF65-F5344CB8AC3E}">
        <p14:creationId xmlns:p14="http://schemas.microsoft.com/office/powerpoint/2010/main" val="2748766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AADDE2-CF5E-49B2-18AC-423FE1A3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INDICATEUR 4:</a:t>
            </a:r>
            <a:b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REPARTITION DES EFFECTIFS PAR 	SERVICE</a:t>
            </a: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A0B0D064-49EC-422C-B83B-1EF01546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7BD10BA-973B-4A2D-B0D3-232F303E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87A88DB-DE70-4706-9273-203D5AD3C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A99C8FD-E836-4A5D-A41C-145B88F0E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262" name="ZoneTexte 261">
            <a:extLst>
              <a:ext uri="{FF2B5EF4-FFF2-40B4-BE49-F238E27FC236}">
                <a16:creationId xmlns:a16="http://schemas.microsoft.com/office/drawing/2014/main" id="{9A302428-F72F-9678-4F91-896C5091F25E}"/>
              </a:ext>
            </a:extLst>
          </p:cNvPr>
          <p:cNvSpPr txBox="1"/>
          <p:nvPr/>
        </p:nvSpPr>
        <p:spPr>
          <a:xfrm>
            <a:off x="3303030" y="3392170"/>
            <a:ext cx="1505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ES" sz="1400" spc="0" baseline="0" dirty="0">
                <a:ln/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Effectifs</a:t>
            </a:r>
            <a:r>
              <a:rPr lang="fr-ES" sz="1400" spc="0" baseline="0" dirty="0">
                <a:ln/>
                <a:solidFill>
                  <a:srgbClr val="CC00CC"/>
                </a:solidFill>
                <a:latin typeface="Arial"/>
                <a:cs typeface="Arial"/>
                <a:sym typeface="Arial"/>
                <a:rtl val="0"/>
              </a:rPr>
              <a:t> </a:t>
            </a:r>
            <a:r>
              <a:rPr lang="fr-ES" sz="1400" spc="0" baseline="0" dirty="0">
                <a:ln/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femmes</a:t>
            </a:r>
          </a:p>
        </p:txBody>
      </p:sp>
      <p:grpSp>
        <p:nvGrpSpPr>
          <p:cNvPr id="263" name="Graphique 12">
            <a:extLst>
              <a:ext uri="{FF2B5EF4-FFF2-40B4-BE49-F238E27FC236}">
                <a16:creationId xmlns:a16="http://schemas.microsoft.com/office/drawing/2014/main" id="{D369D2B6-7176-13AD-5953-47138D5014A6}"/>
              </a:ext>
            </a:extLst>
          </p:cNvPr>
          <p:cNvGrpSpPr/>
          <p:nvPr/>
        </p:nvGrpSpPr>
        <p:grpSpPr>
          <a:xfrm>
            <a:off x="2937174" y="3505702"/>
            <a:ext cx="4807853" cy="3328161"/>
            <a:chOff x="2937174" y="3505702"/>
            <a:chExt cx="4807853" cy="3328161"/>
          </a:xfrm>
        </p:grpSpPr>
        <p:grpSp>
          <p:nvGrpSpPr>
            <p:cNvPr id="264" name="Graphique 12">
              <a:extLst>
                <a:ext uri="{FF2B5EF4-FFF2-40B4-BE49-F238E27FC236}">
                  <a16:creationId xmlns:a16="http://schemas.microsoft.com/office/drawing/2014/main" id="{41F15DBF-AA08-FB6B-D8EE-E41A61A54967}"/>
                </a:ext>
              </a:extLst>
            </p:cNvPr>
            <p:cNvGrpSpPr/>
            <p:nvPr/>
          </p:nvGrpSpPr>
          <p:grpSpPr>
            <a:xfrm>
              <a:off x="3168413" y="3699927"/>
              <a:ext cx="4225444" cy="3133936"/>
              <a:chOff x="3168413" y="3699927"/>
              <a:chExt cx="4225444" cy="3133936"/>
            </a:xfrm>
            <a:solidFill>
              <a:srgbClr val="CC00CC"/>
            </a:solidFill>
          </p:grpSpPr>
          <p:grpSp>
            <p:nvGrpSpPr>
              <p:cNvPr id="265" name="Graphique 12">
                <a:extLst>
                  <a:ext uri="{FF2B5EF4-FFF2-40B4-BE49-F238E27FC236}">
                    <a16:creationId xmlns:a16="http://schemas.microsoft.com/office/drawing/2014/main" id="{56F90BEA-8E10-689D-D145-4900DFC7A9FA}"/>
                  </a:ext>
                </a:extLst>
              </p:cNvPr>
              <p:cNvGrpSpPr/>
              <p:nvPr/>
            </p:nvGrpSpPr>
            <p:grpSpPr>
              <a:xfrm>
                <a:off x="3168413" y="3699927"/>
                <a:ext cx="825867" cy="3133936"/>
                <a:chOff x="3168413" y="3699927"/>
                <a:chExt cx="825867" cy="3133936"/>
              </a:xfrm>
              <a:solidFill>
                <a:srgbClr val="CC00CC"/>
              </a:solidFill>
            </p:grpSpPr>
            <p:sp>
              <p:nvSpPr>
                <p:cNvPr id="266" name="Forme libre 265">
                  <a:extLst>
                    <a:ext uri="{FF2B5EF4-FFF2-40B4-BE49-F238E27FC236}">
                      <a16:creationId xmlns:a16="http://schemas.microsoft.com/office/drawing/2014/main" id="{9953BECF-C44B-3F92-8339-77D0A9CB21E8}"/>
                    </a:ext>
                  </a:extLst>
                </p:cNvPr>
                <p:cNvSpPr/>
                <p:nvPr/>
              </p:nvSpPr>
              <p:spPr>
                <a:xfrm>
                  <a:off x="3590521" y="3699927"/>
                  <a:ext cx="5417" cy="2649080"/>
                </a:xfrm>
                <a:custGeom>
                  <a:avLst/>
                  <a:gdLst>
                    <a:gd name="connsiteX0" fmla="*/ 98 w 5417"/>
                    <a:gd name="connsiteY0" fmla="*/ 2649630 h 2649080"/>
                    <a:gd name="connsiteX1" fmla="*/ 98 w 5417"/>
                    <a:gd name="connsiteY1" fmla="*/ 549 h 2649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7" h="2649080">
                      <a:moveTo>
                        <a:pt x="98" y="2649630"/>
                      </a:moveTo>
                      <a:lnTo>
                        <a:pt x="98" y="549"/>
                      </a:lnTo>
                    </a:path>
                  </a:pathLst>
                </a:custGeom>
                <a:ln w="5405" cap="flat">
                  <a:solidFill>
                    <a:srgbClr val="E5E5E5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sp>
              <p:nvSpPr>
                <p:cNvPr id="267" name="ZoneTexte 266">
                  <a:extLst>
                    <a:ext uri="{FF2B5EF4-FFF2-40B4-BE49-F238E27FC236}">
                      <a16:creationId xmlns:a16="http://schemas.microsoft.com/office/drawing/2014/main" id="{1431DE32-1AE5-0F66-0110-9BEC61D9848E}"/>
                    </a:ext>
                  </a:extLst>
                </p:cNvPr>
                <p:cNvSpPr txBox="1"/>
                <p:nvPr/>
              </p:nvSpPr>
              <p:spPr>
                <a:xfrm>
                  <a:off x="3168413" y="6597901"/>
                  <a:ext cx="825867" cy="235962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l"/>
                  <a:r>
                    <a:rPr lang="fr-ES" sz="1400" spc="0" baseline="35500" dirty="0">
                      <a:ln/>
                      <a:solidFill>
                        <a:schemeClr val="bg1"/>
                      </a:solidFill>
                      <a:latin typeface="Arial"/>
                      <a:cs typeface="Arial"/>
                      <a:sym typeface="Arial"/>
                      <a:rtl val="0"/>
                    </a:rPr>
                    <a:t>Commercial</a:t>
                  </a:r>
                </a:p>
              </p:txBody>
            </p:sp>
          </p:grpSp>
          <p:grpSp>
            <p:nvGrpSpPr>
              <p:cNvPr id="268" name="Graphique 12">
                <a:extLst>
                  <a:ext uri="{FF2B5EF4-FFF2-40B4-BE49-F238E27FC236}">
                    <a16:creationId xmlns:a16="http://schemas.microsoft.com/office/drawing/2014/main" id="{70F17D7C-3230-76CC-B1FF-70BB04392E5C}"/>
                  </a:ext>
                </a:extLst>
              </p:cNvPr>
              <p:cNvGrpSpPr/>
              <p:nvPr/>
            </p:nvGrpSpPr>
            <p:grpSpPr>
              <a:xfrm>
                <a:off x="3723279" y="3699927"/>
                <a:ext cx="1128835" cy="3009936"/>
                <a:chOff x="3723279" y="3699927"/>
                <a:chExt cx="1128835" cy="3009936"/>
              </a:xfrm>
              <a:solidFill>
                <a:srgbClr val="CC00CC"/>
              </a:solidFill>
            </p:grpSpPr>
            <p:sp>
              <p:nvSpPr>
                <p:cNvPr id="269" name="Forme libre 268">
                  <a:extLst>
                    <a:ext uri="{FF2B5EF4-FFF2-40B4-BE49-F238E27FC236}">
                      <a16:creationId xmlns:a16="http://schemas.microsoft.com/office/drawing/2014/main" id="{2CAAE500-E1A0-DE34-DA93-24C7D4D493E9}"/>
                    </a:ext>
                  </a:extLst>
                </p:cNvPr>
                <p:cNvSpPr/>
                <p:nvPr/>
              </p:nvSpPr>
              <p:spPr>
                <a:xfrm>
                  <a:off x="4275809" y="3699927"/>
                  <a:ext cx="5417" cy="2649080"/>
                </a:xfrm>
                <a:custGeom>
                  <a:avLst/>
                  <a:gdLst>
                    <a:gd name="connsiteX0" fmla="*/ 224 w 5417"/>
                    <a:gd name="connsiteY0" fmla="*/ 2649630 h 2649080"/>
                    <a:gd name="connsiteX1" fmla="*/ 224 w 5417"/>
                    <a:gd name="connsiteY1" fmla="*/ 549 h 2649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7" h="2649080">
                      <a:moveTo>
                        <a:pt x="224" y="2649630"/>
                      </a:moveTo>
                      <a:lnTo>
                        <a:pt x="224" y="549"/>
                      </a:lnTo>
                    </a:path>
                  </a:pathLst>
                </a:custGeom>
                <a:ln w="5405" cap="flat">
                  <a:solidFill>
                    <a:srgbClr val="E5E5E5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sp>
              <p:nvSpPr>
                <p:cNvPr id="270" name="ZoneTexte 269">
                  <a:extLst>
                    <a:ext uri="{FF2B5EF4-FFF2-40B4-BE49-F238E27FC236}">
                      <a16:creationId xmlns:a16="http://schemas.microsoft.com/office/drawing/2014/main" id="{B1B6E6BC-EF0D-AC39-CF17-87CE9FEB21E3}"/>
                    </a:ext>
                  </a:extLst>
                </p:cNvPr>
                <p:cNvSpPr txBox="1"/>
                <p:nvPr/>
              </p:nvSpPr>
              <p:spPr>
                <a:xfrm>
                  <a:off x="3723279" y="6473901"/>
                  <a:ext cx="1128835" cy="235962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l"/>
                  <a:r>
                    <a:rPr lang="fr-ES" sz="1400" spc="0" baseline="35500" dirty="0">
                      <a:ln/>
                      <a:solidFill>
                        <a:schemeClr val="bg1"/>
                      </a:solidFill>
                      <a:latin typeface="Arial"/>
                      <a:cs typeface="Arial"/>
                      <a:sym typeface="Arial"/>
                      <a:rtl val="0"/>
                    </a:rPr>
                    <a:t>Compta Finances</a:t>
                  </a:r>
                </a:p>
              </p:txBody>
            </p:sp>
          </p:grpSp>
          <p:grpSp>
            <p:nvGrpSpPr>
              <p:cNvPr id="271" name="Graphique 12">
                <a:extLst>
                  <a:ext uri="{FF2B5EF4-FFF2-40B4-BE49-F238E27FC236}">
                    <a16:creationId xmlns:a16="http://schemas.microsoft.com/office/drawing/2014/main" id="{582B0696-BB1E-7427-8ACB-9A79BAB3174A}"/>
                  </a:ext>
                </a:extLst>
              </p:cNvPr>
              <p:cNvGrpSpPr/>
              <p:nvPr/>
            </p:nvGrpSpPr>
            <p:grpSpPr>
              <a:xfrm>
                <a:off x="4577608" y="3699927"/>
                <a:ext cx="761747" cy="3133936"/>
                <a:chOff x="4577608" y="3699927"/>
                <a:chExt cx="761747" cy="3133936"/>
              </a:xfrm>
              <a:solidFill>
                <a:srgbClr val="CC00CC"/>
              </a:solidFill>
            </p:grpSpPr>
            <p:sp>
              <p:nvSpPr>
                <p:cNvPr id="272" name="Forme libre 271">
                  <a:extLst>
                    <a:ext uri="{FF2B5EF4-FFF2-40B4-BE49-F238E27FC236}">
                      <a16:creationId xmlns:a16="http://schemas.microsoft.com/office/drawing/2014/main" id="{649A82DD-1213-1452-4C04-39661A75470D}"/>
                    </a:ext>
                  </a:extLst>
                </p:cNvPr>
                <p:cNvSpPr/>
                <p:nvPr/>
              </p:nvSpPr>
              <p:spPr>
                <a:xfrm>
                  <a:off x="4961092" y="3699927"/>
                  <a:ext cx="5417" cy="2649080"/>
                </a:xfrm>
                <a:custGeom>
                  <a:avLst/>
                  <a:gdLst>
                    <a:gd name="connsiteX0" fmla="*/ 351 w 5417"/>
                    <a:gd name="connsiteY0" fmla="*/ 2649630 h 2649080"/>
                    <a:gd name="connsiteX1" fmla="*/ 351 w 5417"/>
                    <a:gd name="connsiteY1" fmla="*/ 549 h 2649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7" h="2649080">
                      <a:moveTo>
                        <a:pt x="351" y="2649630"/>
                      </a:moveTo>
                      <a:lnTo>
                        <a:pt x="351" y="549"/>
                      </a:lnTo>
                    </a:path>
                  </a:pathLst>
                </a:custGeom>
                <a:ln w="5405" cap="flat">
                  <a:solidFill>
                    <a:srgbClr val="E5E5E5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sp>
              <p:nvSpPr>
                <p:cNvPr id="273" name="ZoneTexte 272">
                  <a:extLst>
                    <a:ext uri="{FF2B5EF4-FFF2-40B4-BE49-F238E27FC236}">
                      <a16:creationId xmlns:a16="http://schemas.microsoft.com/office/drawing/2014/main" id="{C9C4A8A1-6A50-8B7D-C234-D3EBDE3E3CE6}"/>
                    </a:ext>
                  </a:extLst>
                </p:cNvPr>
                <p:cNvSpPr txBox="1"/>
                <p:nvPr/>
              </p:nvSpPr>
              <p:spPr>
                <a:xfrm>
                  <a:off x="4577608" y="6597901"/>
                  <a:ext cx="761747" cy="235962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l"/>
                  <a:r>
                    <a:rPr lang="fr-ES" sz="1400" spc="0" baseline="35500" dirty="0">
                      <a:ln/>
                      <a:solidFill>
                        <a:schemeClr val="bg1"/>
                      </a:solidFill>
                      <a:latin typeface="Arial"/>
                      <a:cs typeface="Arial"/>
                      <a:sym typeface="Arial"/>
                      <a:rtl val="0"/>
                    </a:rPr>
                    <a:t>Consultant</a:t>
                  </a:r>
                </a:p>
              </p:txBody>
            </p:sp>
          </p:grpSp>
          <p:grpSp>
            <p:nvGrpSpPr>
              <p:cNvPr id="274" name="Graphique 12">
                <a:extLst>
                  <a:ext uri="{FF2B5EF4-FFF2-40B4-BE49-F238E27FC236}">
                    <a16:creationId xmlns:a16="http://schemas.microsoft.com/office/drawing/2014/main" id="{EB26C97F-AD24-10BE-2C05-C03CD884AC41}"/>
                  </a:ext>
                </a:extLst>
              </p:cNvPr>
              <p:cNvGrpSpPr/>
              <p:nvPr/>
            </p:nvGrpSpPr>
            <p:grpSpPr>
              <a:xfrm>
                <a:off x="5293396" y="3699927"/>
                <a:ext cx="713657" cy="3009936"/>
                <a:chOff x="5293396" y="3699927"/>
                <a:chExt cx="713657" cy="3009936"/>
              </a:xfrm>
              <a:solidFill>
                <a:srgbClr val="CC00CC"/>
              </a:solidFill>
            </p:grpSpPr>
            <p:sp>
              <p:nvSpPr>
                <p:cNvPr id="275" name="Forme libre 274">
                  <a:extLst>
                    <a:ext uri="{FF2B5EF4-FFF2-40B4-BE49-F238E27FC236}">
                      <a16:creationId xmlns:a16="http://schemas.microsoft.com/office/drawing/2014/main" id="{C8A661E2-9D93-AA80-FCA8-53B89BE3E36D}"/>
                    </a:ext>
                  </a:extLst>
                </p:cNvPr>
                <p:cNvSpPr/>
                <p:nvPr/>
              </p:nvSpPr>
              <p:spPr>
                <a:xfrm>
                  <a:off x="5646380" y="3699927"/>
                  <a:ext cx="5417" cy="2649080"/>
                </a:xfrm>
                <a:custGeom>
                  <a:avLst/>
                  <a:gdLst>
                    <a:gd name="connsiteX0" fmla="*/ 477 w 5417"/>
                    <a:gd name="connsiteY0" fmla="*/ 2649630 h 2649080"/>
                    <a:gd name="connsiteX1" fmla="*/ 477 w 5417"/>
                    <a:gd name="connsiteY1" fmla="*/ 549 h 2649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7" h="2649080">
                      <a:moveTo>
                        <a:pt x="477" y="2649630"/>
                      </a:moveTo>
                      <a:lnTo>
                        <a:pt x="477" y="549"/>
                      </a:lnTo>
                    </a:path>
                  </a:pathLst>
                </a:custGeom>
                <a:ln w="5405" cap="flat">
                  <a:solidFill>
                    <a:srgbClr val="E5E5E5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sp>
              <p:nvSpPr>
                <p:cNvPr id="276" name="ZoneTexte 275">
                  <a:extLst>
                    <a:ext uri="{FF2B5EF4-FFF2-40B4-BE49-F238E27FC236}">
                      <a16:creationId xmlns:a16="http://schemas.microsoft.com/office/drawing/2014/main" id="{19B29D69-2729-D174-54A7-368A9D965E8E}"/>
                    </a:ext>
                  </a:extLst>
                </p:cNvPr>
                <p:cNvSpPr txBox="1"/>
                <p:nvPr/>
              </p:nvSpPr>
              <p:spPr>
                <a:xfrm>
                  <a:off x="5293396" y="6473901"/>
                  <a:ext cx="713657" cy="235962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l"/>
                  <a:r>
                    <a:rPr lang="fr-ES" sz="1400" spc="0" baseline="35500">
                      <a:ln/>
                      <a:solidFill>
                        <a:schemeClr val="bg1"/>
                      </a:solidFill>
                      <a:latin typeface="Arial"/>
                      <a:cs typeface="Arial"/>
                      <a:sym typeface="Arial"/>
                      <a:rtl val="0"/>
                    </a:rPr>
                    <a:t>Marketing</a:t>
                  </a:r>
                </a:p>
              </p:txBody>
            </p:sp>
          </p:grpSp>
          <p:grpSp>
            <p:nvGrpSpPr>
              <p:cNvPr id="277" name="Graphique 12">
                <a:extLst>
                  <a:ext uri="{FF2B5EF4-FFF2-40B4-BE49-F238E27FC236}">
                    <a16:creationId xmlns:a16="http://schemas.microsoft.com/office/drawing/2014/main" id="{A9ECC15E-291A-BE35-DD21-F3003F059718}"/>
                  </a:ext>
                </a:extLst>
              </p:cNvPr>
              <p:cNvGrpSpPr/>
              <p:nvPr/>
            </p:nvGrpSpPr>
            <p:grpSpPr>
              <a:xfrm>
                <a:off x="6113513" y="3699927"/>
                <a:ext cx="437940" cy="3133936"/>
                <a:chOff x="6113513" y="3699927"/>
                <a:chExt cx="437940" cy="3133936"/>
              </a:xfrm>
              <a:solidFill>
                <a:srgbClr val="CC00CC"/>
              </a:solidFill>
            </p:grpSpPr>
            <p:sp>
              <p:nvSpPr>
                <p:cNvPr id="278" name="Forme libre 277">
                  <a:extLst>
                    <a:ext uri="{FF2B5EF4-FFF2-40B4-BE49-F238E27FC236}">
                      <a16:creationId xmlns:a16="http://schemas.microsoft.com/office/drawing/2014/main" id="{FBA06D64-626F-F250-3085-5DE82A51E95B}"/>
                    </a:ext>
                  </a:extLst>
                </p:cNvPr>
                <p:cNvSpPr/>
                <p:nvPr/>
              </p:nvSpPr>
              <p:spPr>
                <a:xfrm>
                  <a:off x="6331663" y="3699927"/>
                  <a:ext cx="5417" cy="2649080"/>
                </a:xfrm>
                <a:custGeom>
                  <a:avLst/>
                  <a:gdLst>
                    <a:gd name="connsiteX0" fmla="*/ 604 w 5417"/>
                    <a:gd name="connsiteY0" fmla="*/ 2649630 h 2649080"/>
                    <a:gd name="connsiteX1" fmla="*/ 604 w 5417"/>
                    <a:gd name="connsiteY1" fmla="*/ 549 h 2649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7" h="2649080">
                      <a:moveTo>
                        <a:pt x="604" y="2649630"/>
                      </a:moveTo>
                      <a:lnTo>
                        <a:pt x="604" y="549"/>
                      </a:lnTo>
                    </a:path>
                  </a:pathLst>
                </a:custGeom>
                <a:ln w="5405" cap="flat">
                  <a:solidFill>
                    <a:srgbClr val="E5E5E5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sp>
              <p:nvSpPr>
                <p:cNvPr id="279" name="ZoneTexte 278">
                  <a:extLst>
                    <a:ext uri="{FF2B5EF4-FFF2-40B4-BE49-F238E27FC236}">
                      <a16:creationId xmlns:a16="http://schemas.microsoft.com/office/drawing/2014/main" id="{96FEB6A8-494E-3EAC-6C8C-08342CE98FF5}"/>
                    </a:ext>
                  </a:extLst>
                </p:cNvPr>
                <p:cNvSpPr txBox="1"/>
                <p:nvPr/>
              </p:nvSpPr>
              <p:spPr>
                <a:xfrm>
                  <a:off x="6113513" y="6597901"/>
                  <a:ext cx="437940" cy="235962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l"/>
                  <a:r>
                    <a:rPr lang="fr-ES" sz="1400" spc="0" baseline="35500" dirty="0">
                      <a:ln/>
                      <a:solidFill>
                        <a:schemeClr val="bg1"/>
                      </a:solidFill>
                      <a:latin typeface="Arial"/>
                      <a:cs typeface="Arial"/>
                      <a:sym typeface="Arial"/>
                      <a:rtl val="0"/>
                    </a:rPr>
                    <a:t>R&amp;D</a:t>
                  </a:r>
                </a:p>
              </p:txBody>
            </p:sp>
          </p:grpSp>
          <p:grpSp>
            <p:nvGrpSpPr>
              <p:cNvPr id="280" name="Graphique 12">
                <a:extLst>
                  <a:ext uri="{FF2B5EF4-FFF2-40B4-BE49-F238E27FC236}">
                    <a16:creationId xmlns:a16="http://schemas.microsoft.com/office/drawing/2014/main" id="{D1BF7487-B73B-085E-E284-FE39D3557F8F}"/>
                  </a:ext>
                </a:extLst>
              </p:cNvPr>
              <p:cNvGrpSpPr/>
              <p:nvPr/>
            </p:nvGrpSpPr>
            <p:grpSpPr>
              <a:xfrm>
                <a:off x="6840133" y="3699927"/>
                <a:ext cx="357790" cy="3009936"/>
                <a:chOff x="6840133" y="3699927"/>
                <a:chExt cx="357790" cy="3009936"/>
              </a:xfrm>
              <a:solidFill>
                <a:srgbClr val="CC00CC"/>
              </a:solidFill>
            </p:grpSpPr>
            <p:sp>
              <p:nvSpPr>
                <p:cNvPr id="281" name="Forme libre 280">
                  <a:extLst>
                    <a:ext uri="{FF2B5EF4-FFF2-40B4-BE49-F238E27FC236}">
                      <a16:creationId xmlns:a16="http://schemas.microsoft.com/office/drawing/2014/main" id="{A74A2A9B-ADD8-2049-1CAE-169C751A058A}"/>
                    </a:ext>
                  </a:extLst>
                </p:cNvPr>
                <p:cNvSpPr/>
                <p:nvPr/>
              </p:nvSpPr>
              <p:spPr>
                <a:xfrm>
                  <a:off x="7016946" y="3699927"/>
                  <a:ext cx="5417" cy="2649080"/>
                </a:xfrm>
                <a:custGeom>
                  <a:avLst/>
                  <a:gdLst>
                    <a:gd name="connsiteX0" fmla="*/ 730 w 5417"/>
                    <a:gd name="connsiteY0" fmla="*/ 2649630 h 2649080"/>
                    <a:gd name="connsiteX1" fmla="*/ 730 w 5417"/>
                    <a:gd name="connsiteY1" fmla="*/ 549 h 2649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7" h="2649080">
                      <a:moveTo>
                        <a:pt x="730" y="2649630"/>
                      </a:moveTo>
                      <a:lnTo>
                        <a:pt x="730" y="549"/>
                      </a:lnTo>
                    </a:path>
                  </a:pathLst>
                </a:custGeom>
                <a:ln w="5405" cap="flat">
                  <a:solidFill>
                    <a:srgbClr val="E5E5E5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sp>
              <p:nvSpPr>
                <p:cNvPr id="282" name="ZoneTexte 281">
                  <a:extLst>
                    <a:ext uri="{FF2B5EF4-FFF2-40B4-BE49-F238E27FC236}">
                      <a16:creationId xmlns:a16="http://schemas.microsoft.com/office/drawing/2014/main" id="{9BE1F7EA-8280-360E-4249-0970A46FF0A4}"/>
                    </a:ext>
                  </a:extLst>
                </p:cNvPr>
                <p:cNvSpPr txBox="1"/>
                <p:nvPr/>
              </p:nvSpPr>
              <p:spPr>
                <a:xfrm>
                  <a:off x="6840133" y="6473901"/>
                  <a:ext cx="357790" cy="235962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l"/>
                  <a:r>
                    <a:rPr lang="fr-ES" sz="1400" spc="0" baseline="35500">
                      <a:ln/>
                      <a:solidFill>
                        <a:schemeClr val="bg1"/>
                      </a:solidFill>
                      <a:latin typeface="Arial"/>
                      <a:cs typeface="Arial"/>
                      <a:sym typeface="Arial"/>
                      <a:rtl val="0"/>
                    </a:rPr>
                    <a:t>RH</a:t>
                  </a:r>
                </a:p>
              </p:txBody>
            </p:sp>
          </p:grpSp>
          <p:sp>
            <p:nvSpPr>
              <p:cNvPr id="283" name="Forme libre 282">
                <a:extLst>
                  <a:ext uri="{FF2B5EF4-FFF2-40B4-BE49-F238E27FC236}">
                    <a16:creationId xmlns:a16="http://schemas.microsoft.com/office/drawing/2014/main" id="{1A990FE2-DB42-65E9-26F4-F62257D3286C}"/>
                  </a:ext>
                </a:extLst>
              </p:cNvPr>
              <p:cNvSpPr/>
              <p:nvPr/>
            </p:nvSpPr>
            <p:spPr>
              <a:xfrm>
                <a:off x="3213614" y="6349008"/>
                <a:ext cx="4180243" cy="5417"/>
              </a:xfrm>
              <a:custGeom>
                <a:avLst/>
                <a:gdLst>
                  <a:gd name="connsiteX0" fmla="*/ 28 w 4180243"/>
                  <a:gd name="connsiteY0" fmla="*/ 549 h 5417"/>
                  <a:gd name="connsiteX1" fmla="*/ 28 w 4180243"/>
                  <a:gd name="connsiteY1" fmla="*/ 549 h 5417"/>
                  <a:gd name="connsiteX2" fmla="*/ 4180272 w 4180243"/>
                  <a:gd name="connsiteY2" fmla="*/ 549 h 5417"/>
                  <a:gd name="connsiteX3" fmla="*/ 4180272 w 4180243"/>
                  <a:gd name="connsiteY3" fmla="*/ 549 h 5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0243" h="5417">
                    <a:moveTo>
                      <a:pt x="28" y="549"/>
                    </a:moveTo>
                    <a:lnTo>
                      <a:pt x="28" y="549"/>
                    </a:lnTo>
                    <a:lnTo>
                      <a:pt x="4180272" y="549"/>
                    </a:lnTo>
                    <a:lnTo>
                      <a:pt x="4180272" y="549"/>
                    </a:lnTo>
                  </a:path>
                </a:pathLst>
              </a:custGeom>
              <a:solidFill>
                <a:srgbClr val="CC00CC"/>
              </a:solidFill>
              <a:ln w="5405" cap="flat">
                <a:solidFill>
                  <a:srgbClr val="000000">
                    <a:alpha val="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</p:grpSp>
        <p:grpSp>
          <p:nvGrpSpPr>
            <p:cNvPr id="284" name="Graphique 12">
              <a:extLst>
                <a:ext uri="{FF2B5EF4-FFF2-40B4-BE49-F238E27FC236}">
                  <a16:creationId xmlns:a16="http://schemas.microsoft.com/office/drawing/2014/main" id="{14EC104F-840C-8DC9-2136-770C7D25E422}"/>
                </a:ext>
              </a:extLst>
            </p:cNvPr>
            <p:cNvGrpSpPr/>
            <p:nvPr/>
          </p:nvGrpSpPr>
          <p:grpSpPr>
            <a:xfrm>
              <a:off x="2937174" y="3505702"/>
              <a:ext cx="4456684" cy="3014568"/>
              <a:chOff x="2937174" y="3505702"/>
              <a:chExt cx="4456684" cy="3014568"/>
            </a:xfrm>
          </p:grpSpPr>
          <p:grpSp>
            <p:nvGrpSpPr>
              <p:cNvPr id="285" name="Graphique 12">
                <a:extLst>
                  <a:ext uri="{FF2B5EF4-FFF2-40B4-BE49-F238E27FC236}">
                    <a16:creationId xmlns:a16="http://schemas.microsoft.com/office/drawing/2014/main" id="{EFD93269-8786-1700-219C-804AFDBF7953}"/>
                  </a:ext>
                </a:extLst>
              </p:cNvPr>
              <p:cNvGrpSpPr/>
              <p:nvPr/>
            </p:nvGrpSpPr>
            <p:grpSpPr>
              <a:xfrm>
                <a:off x="2937174" y="3505702"/>
                <a:ext cx="4456684" cy="2880360"/>
                <a:chOff x="2937174" y="3505702"/>
                <a:chExt cx="4456684" cy="2880360"/>
              </a:xfrm>
            </p:grpSpPr>
            <p:grpSp>
              <p:nvGrpSpPr>
                <p:cNvPr id="286" name="Graphique 12">
                  <a:extLst>
                    <a:ext uri="{FF2B5EF4-FFF2-40B4-BE49-F238E27FC236}">
                      <a16:creationId xmlns:a16="http://schemas.microsoft.com/office/drawing/2014/main" id="{B303CB3C-4BF2-6F1A-2435-8108A342CFDC}"/>
                    </a:ext>
                  </a:extLst>
                </p:cNvPr>
                <p:cNvGrpSpPr/>
                <p:nvPr/>
              </p:nvGrpSpPr>
              <p:grpSpPr>
                <a:xfrm>
                  <a:off x="3159441" y="6310220"/>
                  <a:ext cx="4234417" cy="75842"/>
                  <a:chOff x="3159441" y="6310220"/>
                  <a:chExt cx="4234417" cy="75842"/>
                </a:xfrm>
                <a:solidFill>
                  <a:srgbClr val="CC00CC">
                    <a:alpha val="0"/>
                  </a:srgbClr>
                </a:solidFill>
              </p:grpSpPr>
              <p:sp>
                <p:nvSpPr>
                  <p:cNvPr id="287" name="Forme libre 286">
                    <a:extLst>
                      <a:ext uri="{FF2B5EF4-FFF2-40B4-BE49-F238E27FC236}">
                        <a16:creationId xmlns:a16="http://schemas.microsoft.com/office/drawing/2014/main" id="{6FD9C9B8-8905-7496-9019-920486632398}"/>
                      </a:ext>
                    </a:extLst>
                  </p:cNvPr>
                  <p:cNvSpPr/>
                  <p:nvPr/>
                </p:nvSpPr>
                <p:spPr>
                  <a:xfrm>
                    <a:off x="3213614" y="6349008"/>
                    <a:ext cx="4180243" cy="5417"/>
                  </a:xfrm>
                  <a:custGeom>
                    <a:avLst/>
                    <a:gdLst>
                      <a:gd name="connsiteX0" fmla="*/ 28 w 4180243"/>
                      <a:gd name="connsiteY0" fmla="*/ 549 h 5417"/>
                      <a:gd name="connsiteX1" fmla="*/ 4180272 w 4180243"/>
                      <a:gd name="connsiteY1" fmla="*/ 549 h 5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80243" h="5417">
                        <a:moveTo>
                          <a:pt x="28" y="549"/>
                        </a:moveTo>
                        <a:lnTo>
                          <a:pt x="4180272" y="549"/>
                        </a:lnTo>
                      </a:path>
                    </a:pathLst>
                  </a:custGeom>
                  <a:ln w="5405" cap="flat">
                    <a:solidFill>
                      <a:srgbClr val="E5E5E5">
                        <a:alpha val="75000"/>
                      </a:srgbClr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ES"/>
                  </a:p>
                </p:txBody>
              </p:sp>
              <p:sp>
                <p:nvSpPr>
                  <p:cNvPr id="288" name="ZoneTexte 287">
                    <a:extLst>
                      <a:ext uri="{FF2B5EF4-FFF2-40B4-BE49-F238E27FC236}">
                        <a16:creationId xmlns:a16="http://schemas.microsoft.com/office/drawing/2014/main" id="{EEA6D282-6F6F-E145-AA5F-721CDDDACD21}"/>
                      </a:ext>
                    </a:extLst>
                  </p:cNvPr>
                  <p:cNvSpPr txBox="1"/>
                  <p:nvPr/>
                </p:nvSpPr>
                <p:spPr>
                  <a:xfrm>
                    <a:off x="3068001" y="6264500"/>
                    <a:ext cx="220801" cy="16728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pPr algn="l"/>
                    <a:r>
                      <a:rPr lang="fr-ES" sz="1800" spc="0" baseline="16000">
                        <a:ln/>
                        <a:solidFill>
                          <a:srgbClr val="CC00CC"/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0</a:t>
                    </a:r>
                  </a:p>
                </p:txBody>
              </p:sp>
            </p:grpSp>
            <p:grpSp>
              <p:nvGrpSpPr>
                <p:cNvPr id="289" name="Graphique 12">
                  <a:extLst>
                    <a:ext uri="{FF2B5EF4-FFF2-40B4-BE49-F238E27FC236}">
                      <a16:creationId xmlns:a16="http://schemas.microsoft.com/office/drawing/2014/main" id="{07D9B62A-28FD-6A07-8A32-22F0B039CBC3}"/>
                    </a:ext>
                  </a:extLst>
                </p:cNvPr>
                <p:cNvGrpSpPr/>
                <p:nvPr/>
              </p:nvGrpSpPr>
              <p:grpSpPr>
                <a:xfrm>
                  <a:off x="2937174" y="5360244"/>
                  <a:ext cx="4456683" cy="276999"/>
                  <a:chOff x="2937174" y="5360244"/>
                  <a:chExt cx="4456683" cy="276999"/>
                </a:xfrm>
                <a:solidFill>
                  <a:srgbClr val="CC00CC"/>
                </a:solidFill>
              </p:grpSpPr>
              <p:sp>
                <p:nvSpPr>
                  <p:cNvPr id="290" name="Forme libre 289">
                    <a:extLst>
                      <a:ext uri="{FF2B5EF4-FFF2-40B4-BE49-F238E27FC236}">
                        <a16:creationId xmlns:a16="http://schemas.microsoft.com/office/drawing/2014/main" id="{7491E6AC-9C43-F533-82F2-D4EF4AAF3AF8}"/>
                      </a:ext>
                    </a:extLst>
                  </p:cNvPr>
                  <p:cNvSpPr/>
                  <p:nvPr/>
                </p:nvSpPr>
                <p:spPr>
                  <a:xfrm>
                    <a:off x="3213614" y="5465981"/>
                    <a:ext cx="4180243" cy="5417"/>
                  </a:xfrm>
                  <a:custGeom>
                    <a:avLst/>
                    <a:gdLst>
                      <a:gd name="connsiteX0" fmla="*/ 28 w 4180243"/>
                      <a:gd name="connsiteY0" fmla="*/ 386 h 5417"/>
                      <a:gd name="connsiteX1" fmla="*/ 4180272 w 4180243"/>
                      <a:gd name="connsiteY1" fmla="*/ 386 h 5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80243" h="5417">
                        <a:moveTo>
                          <a:pt x="28" y="386"/>
                        </a:moveTo>
                        <a:lnTo>
                          <a:pt x="4180272" y="386"/>
                        </a:lnTo>
                      </a:path>
                    </a:pathLst>
                  </a:custGeom>
                  <a:ln w="5405" cap="flat">
                    <a:solidFill>
                      <a:srgbClr val="E5E5E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ES"/>
                  </a:p>
                </p:txBody>
              </p:sp>
              <p:sp>
                <p:nvSpPr>
                  <p:cNvPr id="291" name="ZoneTexte 290">
                    <a:extLst>
                      <a:ext uri="{FF2B5EF4-FFF2-40B4-BE49-F238E27FC236}">
                        <a16:creationId xmlns:a16="http://schemas.microsoft.com/office/drawing/2014/main" id="{4B4CAA19-75BD-EB04-3569-AA4D9C707237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174" y="5360244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pPr algn="l"/>
                    <a:r>
                      <a:rPr lang="fr-ES" sz="1800" spc="0" baseline="16000" dirty="0">
                        <a:ln/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10</a:t>
                    </a:r>
                  </a:p>
                </p:txBody>
              </p:sp>
            </p:grpSp>
            <p:grpSp>
              <p:nvGrpSpPr>
                <p:cNvPr id="292" name="Graphique 12">
                  <a:extLst>
                    <a:ext uri="{FF2B5EF4-FFF2-40B4-BE49-F238E27FC236}">
                      <a16:creationId xmlns:a16="http://schemas.microsoft.com/office/drawing/2014/main" id="{269B12AD-676A-2360-E6D8-6FF3C1CD4E40}"/>
                    </a:ext>
                  </a:extLst>
                </p:cNvPr>
                <p:cNvGrpSpPr/>
                <p:nvPr/>
              </p:nvGrpSpPr>
              <p:grpSpPr>
                <a:xfrm>
                  <a:off x="2937174" y="4477217"/>
                  <a:ext cx="4456683" cy="276999"/>
                  <a:chOff x="2937174" y="4477217"/>
                  <a:chExt cx="4456683" cy="276999"/>
                </a:xfrm>
                <a:solidFill>
                  <a:srgbClr val="CC00CC"/>
                </a:solidFill>
              </p:grpSpPr>
              <p:sp>
                <p:nvSpPr>
                  <p:cNvPr id="293" name="Forme libre 292">
                    <a:extLst>
                      <a:ext uri="{FF2B5EF4-FFF2-40B4-BE49-F238E27FC236}">
                        <a16:creationId xmlns:a16="http://schemas.microsoft.com/office/drawing/2014/main" id="{379F193B-D799-C29C-BFCF-36591968187B}"/>
                      </a:ext>
                    </a:extLst>
                  </p:cNvPr>
                  <p:cNvSpPr/>
                  <p:nvPr/>
                </p:nvSpPr>
                <p:spPr>
                  <a:xfrm>
                    <a:off x="3213614" y="4582954"/>
                    <a:ext cx="4180243" cy="5417"/>
                  </a:xfrm>
                  <a:custGeom>
                    <a:avLst/>
                    <a:gdLst>
                      <a:gd name="connsiteX0" fmla="*/ 28 w 4180243"/>
                      <a:gd name="connsiteY0" fmla="*/ 223 h 5417"/>
                      <a:gd name="connsiteX1" fmla="*/ 4180272 w 4180243"/>
                      <a:gd name="connsiteY1" fmla="*/ 223 h 5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80243" h="5417">
                        <a:moveTo>
                          <a:pt x="28" y="223"/>
                        </a:moveTo>
                        <a:lnTo>
                          <a:pt x="4180272" y="223"/>
                        </a:lnTo>
                      </a:path>
                    </a:pathLst>
                  </a:custGeom>
                  <a:ln w="5405" cap="flat">
                    <a:solidFill>
                      <a:srgbClr val="E5E5E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ES"/>
                  </a:p>
                </p:txBody>
              </p:sp>
              <p:sp>
                <p:nvSpPr>
                  <p:cNvPr id="294" name="ZoneTexte 293">
                    <a:extLst>
                      <a:ext uri="{FF2B5EF4-FFF2-40B4-BE49-F238E27FC236}">
                        <a16:creationId xmlns:a16="http://schemas.microsoft.com/office/drawing/2014/main" id="{5E83BD6C-0656-DCB8-25F2-B0EAE76F6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174" y="4477217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pPr algn="l"/>
                    <a:r>
                      <a:rPr lang="fr-ES" sz="1800" spc="0" baseline="16000" dirty="0">
                        <a:ln/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20</a:t>
                    </a:r>
                  </a:p>
                </p:txBody>
              </p:sp>
            </p:grpSp>
            <p:grpSp>
              <p:nvGrpSpPr>
                <p:cNvPr id="295" name="Graphique 12">
                  <a:extLst>
                    <a:ext uri="{FF2B5EF4-FFF2-40B4-BE49-F238E27FC236}">
                      <a16:creationId xmlns:a16="http://schemas.microsoft.com/office/drawing/2014/main" id="{BD5644D1-CE77-353D-9723-B19F5DC5F47F}"/>
                    </a:ext>
                  </a:extLst>
                </p:cNvPr>
                <p:cNvGrpSpPr/>
                <p:nvPr/>
              </p:nvGrpSpPr>
              <p:grpSpPr>
                <a:xfrm>
                  <a:off x="3035497" y="3505702"/>
                  <a:ext cx="4358360" cy="276999"/>
                  <a:chOff x="3035497" y="3505702"/>
                  <a:chExt cx="4358360" cy="276999"/>
                </a:xfrm>
                <a:solidFill>
                  <a:srgbClr val="CC00CC">
                    <a:alpha val="0"/>
                  </a:srgbClr>
                </a:solidFill>
              </p:grpSpPr>
              <p:sp>
                <p:nvSpPr>
                  <p:cNvPr id="296" name="Forme libre 295">
                    <a:extLst>
                      <a:ext uri="{FF2B5EF4-FFF2-40B4-BE49-F238E27FC236}">
                        <a16:creationId xmlns:a16="http://schemas.microsoft.com/office/drawing/2014/main" id="{9E718D98-D6B1-F535-D24B-9DB6FDCB85F8}"/>
                      </a:ext>
                    </a:extLst>
                  </p:cNvPr>
                  <p:cNvSpPr/>
                  <p:nvPr/>
                </p:nvSpPr>
                <p:spPr>
                  <a:xfrm>
                    <a:off x="3213614" y="3699927"/>
                    <a:ext cx="4180243" cy="5417"/>
                  </a:xfrm>
                  <a:custGeom>
                    <a:avLst/>
                    <a:gdLst>
                      <a:gd name="connsiteX0" fmla="*/ 28 w 4180243"/>
                      <a:gd name="connsiteY0" fmla="*/ 60 h 5417"/>
                      <a:gd name="connsiteX1" fmla="*/ 4180272 w 4180243"/>
                      <a:gd name="connsiteY1" fmla="*/ 60 h 5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80243" h="5417">
                        <a:moveTo>
                          <a:pt x="28" y="60"/>
                        </a:moveTo>
                        <a:lnTo>
                          <a:pt x="4180272" y="60"/>
                        </a:lnTo>
                      </a:path>
                    </a:pathLst>
                  </a:custGeom>
                  <a:ln w="5405" cap="flat">
                    <a:solidFill>
                      <a:srgbClr val="E5E5E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ES"/>
                  </a:p>
                </p:txBody>
              </p:sp>
              <p:sp>
                <p:nvSpPr>
                  <p:cNvPr id="297" name="ZoneTexte 296">
                    <a:extLst>
                      <a:ext uri="{FF2B5EF4-FFF2-40B4-BE49-F238E27FC236}">
                        <a16:creationId xmlns:a16="http://schemas.microsoft.com/office/drawing/2014/main" id="{58C9F082-567E-5063-9F51-00D9D801FB05}"/>
                      </a:ext>
                    </a:extLst>
                  </p:cNvPr>
                  <p:cNvSpPr txBox="1"/>
                  <p:nvPr/>
                </p:nvSpPr>
                <p:spPr>
                  <a:xfrm>
                    <a:off x="3035497" y="3505702"/>
                    <a:ext cx="18473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pPr algn="l"/>
                    <a:endParaRPr lang="fr-ES" sz="1800" spc="0" baseline="16000" dirty="0">
                      <a:ln/>
                      <a:solidFill>
                        <a:srgbClr val="CC00CC"/>
                      </a:solidFill>
                      <a:latin typeface="Arial"/>
                      <a:cs typeface="Arial"/>
                      <a:sym typeface="Arial"/>
                      <a:rtl val="0"/>
                    </a:endParaRPr>
                  </a:p>
                </p:txBody>
              </p:sp>
            </p:grpSp>
            <p:sp>
              <p:nvSpPr>
                <p:cNvPr id="298" name="Forme libre 297">
                  <a:extLst>
                    <a:ext uri="{FF2B5EF4-FFF2-40B4-BE49-F238E27FC236}">
                      <a16:creationId xmlns:a16="http://schemas.microsoft.com/office/drawing/2014/main" id="{97EE265D-A9F9-59FB-A60E-77D035004B01}"/>
                    </a:ext>
                  </a:extLst>
                </p:cNvPr>
                <p:cNvSpPr/>
                <p:nvPr/>
              </p:nvSpPr>
              <p:spPr>
                <a:xfrm>
                  <a:off x="3213614" y="3699927"/>
                  <a:ext cx="5417" cy="2649080"/>
                </a:xfrm>
                <a:custGeom>
                  <a:avLst/>
                  <a:gdLst>
                    <a:gd name="connsiteX0" fmla="*/ 28 w 5417"/>
                    <a:gd name="connsiteY0" fmla="*/ 60 h 2649080"/>
                    <a:gd name="connsiteX1" fmla="*/ 28 w 5417"/>
                    <a:gd name="connsiteY1" fmla="*/ 60 h 2649080"/>
                    <a:gd name="connsiteX2" fmla="*/ 28 w 5417"/>
                    <a:gd name="connsiteY2" fmla="*/ 2649141 h 2649080"/>
                    <a:gd name="connsiteX3" fmla="*/ 28 w 5417"/>
                    <a:gd name="connsiteY3" fmla="*/ 2649141 h 2649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17" h="2649080">
                      <a:moveTo>
                        <a:pt x="28" y="60"/>
                      </a:moveTo>
                      <a:lnTo>
                        <a:pt x="28" y="60"/>
                      </a:lnTo>
                      <a:lnTo>
                        <a:pt x="28" y="2649141"/>
                      </a:lnTo>
                      <a:lnTo>
                        <a:pt x="28" y="2649141"/>
                      </a:lnTo>
                    </a:path>
                  </a:pathLst>
                </a:custGeom>
                <a:solidFill>
                  <a:srgbClr val="CC00CC"/>
                </a:solidFill>
                <a:ln w="5405" cap="flat">
                  <a:solidFill>
                    <a:srgbClr val="000000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</p:grpSp>
          <p:sp>
            <p:nvSpPr>
              <p:cNvPr id="299" name="ZoneTexte 298">
                <a:extLst>
                  <a:ext uri="{FF2B5EF4-FFF2-40B4-BE49-F238E27FC236}">
                    <a16:creationId xmlns:a16="http://schemas.microsoft.com/office/drawing/2014/main" id="{037BB28B-9278-0BC6-38C6-F82B442EF2AE}"/>
                  </a:ext>
                </a:extLst>
              </p:cNvPr>
              <p:cNvSpPr txBox="1"/>
              <p:nvPr/>
            </p:nvSpPr>
            <p:spPr>
              <a:xfrm>
                <a:off x="2969678" y="624327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fr-ES" sz="1800" b="1" spc="0" baseline="16000" dirty="0">
                    <a:ln/>
                    <a:solidFill>
                      <a:schemeClr val="bg1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300" name="ZoneTexte 299">
                <a:extLst>
                  <a:ext uri="{FF2B5EF4-FFF2-40B4-BE49-F238E27FC236}">
                    <a16:creationId xmlns:a16="http://schemas.microsoft.com/office/drawing/2014/main" id="{2F85B7C1-BB23-9048-0815-780B6C31DB90}"/>
                  </a:ext>
                </a:extLst>
              </p:cNvPr>
              <p:cNvSpPr txBox="1"/>
              <p:nvPr/>
            </p:nvSpPr>
            <p:spPr>
              <a:xfrm>
                <a:off x="2937174" y="3594190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fr-ES" sz="1800" b="1" spc="0" baseline="16000" dirty="0">
                    <a:ln/>
                    <a:solidFill>
                      <a:schemeClr val="bg1"/>
                    </a:solidFill>
                    <a:latin typeface="Arial"/>
                    <a:cs typeface="Arial"/>
                    <a:sym typeface="Arial"/>
                    <a:rtl val="0"/>
                  </a:rPr>
                  <a:t>30</a:t>
                </a:r>
              </a:p>
            </p:txBody>
          </p:sp>
        </p:grpSp>
        <p:grpSp>
          <p:nvGrpSpPr>
            <p:cNvPr id="301" name="Graphique 12">
              <a:extLst>
                <a:ext uri="{FF2B5EF4-FFF2-40B4-BE49-F238E27FC236}">
                  <a16:creationId xmlns:a16="http://schemas.microsoft.com/office/drawing/2014/main" id="{961548AF-72A0-20B7-B250-AA79EEA256F8}"/>
                </a:ext>
              </a:extLst>
            </p:cNvPr>
            <p:cNvGrpSpPr/>
            <p:nvPr/>
          </p:nvGrpSpPr>
          <p:grpSpPr>
            <a:xfrm>
              <a:off x="3282142" y="3699927"/>
              <a:ext cx="4043185" cy="2649080"/>
              <a:chOff x="3282142" y="3699927"/>
              <a:chExt cx="4043185" cy="2649080"/>
            </a:xfrm>
            <a:solidFill>
              <a:srgbClr val="CC00CC">
                <a:alpha val="75000"/>
              </a:srgbClr>
            </a:solidFill>
          </p:grpSpPr>
          <p:sp>
            <p:nvSpPr>
              <p:cNvPr id="302" name="Forme libre 301">
                <a:extLst>
                  <a:ext uri="{FF2B5EF4-FFF2-40B4-BE49-F238E27FC236}">
                    <a16:creationId xmlns:a16="http://schemas.microsoft.com/office/drawing/2014/main" id="{5E22C52B-261B-E520-0311-54ED76FEB8F0}"/>
                  </a:ext>
                </a:extLst>
              </p:cNvPr>
              <p:cNvSpPr/>
              <p:nvPr/>
            </p:nvSpPr>
            <p:spPr>
              <a:xfrm>
                <a:off x="3282142" y="3788230"/>
                <a:ext cx="616759" cy="2560778"/>
              </a:xfrm>
              <a:custGeom>
                <a:avLst/>
                <a:gdLst>
                  <a:gd name="connsiteX0" fmla="*/ 41 w 616759"/>
                  <a:gd name="connsiteY0" fmla="*/ 60 h 2560778"/>
                  <a:gd name="connsiteX1" fmla="*/ 616800 w 616759"/>
                  <a:gd name="connsiteY1" fmla="*/ 60 h 2560778"/>
                  <a:gd name="connsiteX2" fmla="*/ 616800 w 616759"/>
                  <a:gd name="connsiteY2" fmla="*/ 2560838 h 2560778"/>
                  <a:gd name="connsiteX3" fmla="*/ 41 w 616759"/>
                  <a:gd name="connsiteY3" fmla="*/ 2560838 h 2560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6759" h="2560778">
                    <a:moveTo>
                      <a:pt x="41" y="60"/>
                    </a:moveTo>
                    <a:lnTo>
                      <a:pt x="616800" y="60"/>
                    </a:lnTo>
                    <a:lnTo>
                      <a:pt x="616800" y="2560838"/>
                    </a:lnTo>
                    <a:lnTo>
                      <a:pt x="41" y="2560838"/>
                    </a:lnTo>
                    <a:close/>
                  </a:path>
                </a:pathLst>
              </a:custGeom>
              <a:solidFill>
                <a:srgbClr val="CC00CC">
                  <a:alpha val="75000"/>
                </a:srgbClr>
              </a:solidFill>
              <a:ln w="5405" cap="flat">
                <a:solidFill>
                  <a:srgbClr val="1F77B4">
                    <a:alpha val="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303" name="Forme libre 302">
                <a:extLst>
                  <a:ext uri="{FF2B5EF4-FFF2-40B4-BE49-F238E27FC236}">
                    <a16:creationId xmlns:a16="http://schemas.microsoft.com/office/drawing/2014/main" id="{7FC9979E-FF10-45CD-B687-F2A06C69815F}"/>
                  </a:ext>
                </a:extLst>
              </p:cNvPr>
              <p:cNvSpPr/>
              <p:nvPr/>
            </p:nvSpPr>
            <p:spPr>
              <a:xfrm>
                <a:off x="3967426" y="4229743"/>
                <a:ext cx="616759" cy="2119264"/>
              </a:xfrm>
              <a:custGeom>
                <a:avLst/>
                <a:gdLst>
                  <a:gd name="connsiteX0" fmla="*/ 168 w 616759"/>
                  <a:gd name="connsiteY0" fmla="*/ 60 h 2119264"/>
                  <a:gd name="connsiteX1" fmla="*/ 616927 w 616759"/>
                  <a:gd name="connsiteY1" fmla="*/ 60 h 2119264"/>
                  <a:gd name="connsiteX2" fmla="*/ 616927 w 616759"/>
                  <a:gd name="connsiteY2" fmla="*/ 2119325 h 2119264"/>
                  <a:gd name="connsiteX3" fmla="*/ 168 w 616759"/>
                  <a:gd name="connsiteY3" fmla="*/ 2119325 h 2119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6759" h="2119264">
                    <a:moveTo>
                      <a:pt x="168" y="60"/>
                    </a:moveTo>
                    <a:lnTo>
                      <a:pt x="616927" y="60"/>
                    </a:lnTo>
                    <a:lnTo>
                      <a:pt x="616927" y="2119325"/>
                    </a:lnTo>
                    <a:lnTo>
                      <a:pt x="168" y="2119325"/>
                    </a:lnTo>
                    <a:close/>
                  </a:path>
                </a:pathLst>
              </a:custGeom>
              <a:solidFill>
                <a:srgbClr val="CC00CC">
                  <a:alpha val="75000"/>
                </a:srgbClr>
              </a:solidFill>
              <a:ln w="5405" cap="flat">
                <a:solidFill>
                  <a:srgbClr val="1F77B4">
                    <a:alpha val="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304" name="Forme libre 303">
                <a:extLst>
                  <a:ext uri="{FF2B5EF4-FFF2-40B4-BE49-F238E27FC236}">
                    <a16:creationId xmlns:a16="http://schemas.microsoft.com/office/drawing/2014/main" id="{832AD2AE-2CAC-BC56-61F6-08B7B2DA4AA2}"/>
                  </a:ext>
                </a:extLst>
              </p:cNvPr>
              <p:cNvSpPr/>
              <p:nvPr/>
            </p:nvSpPr>
            <p:spPr>
              <a:xfrm>
                <a:off x="4652715" y="3699927"/>
                <a:ext cx="616759" cy="2649080"/>
              </a:xfrm>
              <a:custGeom>
                <a:avLst/>
                <a:gdLst>
                  <a:gd name="connsiteX0" fmla="*/ 294 w 616759"/>
                  <a:gd name="connsiteY0" fmla="*/ 60 h 2649080"/>
                  <a:gd name="connsiteX1" fmla="*/ 617053 w 616759"/>
                  <a:gd name="connsiteY1" fmla="*/ 60 h 2649080"/>
                  <a:gd name="connsiteX2" fmla="*/ 617053 w 616759"/>
                  <a:gd name="connsiteY2" fmla="*/ 2649141 h 2649080"/>
                  <a:gd name="connsiteX3" fmla="*/ 294 w 616759"/>
                  <a:gd name="connsiteY3" fmla="*/ 2649141 h 2649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6759" h="2649080">
                    <a:moveTo>
                      <a:pt x="294" y="60"/>
                    </a:moveTo>
                    <a:lnTo>
                      <a:pt x="617053" y="60"/>
                    </a:lnTo>
                    <a:lnTo>
                      <a:pt x="617053" y="2649141"/>
                    </a:lnTo>
                    <a:lnTo>
                      <a:pt x="294" y="2649141"/>
                    </a:lnTo>
                    <a:close/>
                  </a:path>
                </a:pathLst>
              </a:custGeom>
              <a:solidFill>
                <a:srgbClr val="CC00CC">
                  <a:alpha val="75000"/>
                </a:srgbClr>
              </a:solidFill>
              <a:ln w="5405" cap="flat">
                <a:solidFill>
                  <a:srgbClr val="1F77B4">
                    <a:alpha val="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305" name="Forme libre 304">
                <a:extLst>
                  <a:ext uri="{FF2B5EF4-FFF2-40B4-BE49-F238E27FC236}">
                    <a16:creationId xmlns:a16="http://schemas.microsoft.com/office/drawing/2014/main" id="{DB922842-8EA0-7C49-F864-05911AEA5ECA}"/>
                  </a:ext>
                </a:extLst>
              </p:cNvPr>
              <p:cNvSpPr/>
              <p:nvPr/>
            </p:nvSpPr>
            <p:spPr>
              <a:xfrm>
                <a:off x="5337998" y="5024468"/>
                <a:ext cx="616759" cy="1324540"/>
              </a:xfrm>
              <a:custGeom>
                <a:avLst/>
                <a:gdLst>
                  <a:gd name="connsiteX0" fmla="*/ 421 w 616759"/>
                  <a:gd name="connsiteY0" fmla="*/ 60 h 1324540"/>
                  <a:gd name="connsiteX1" fmla="*/ 617180 w 616759"/>
                  <a:gd name="connsiteY1" fmla="*/ 60 h 1324540"/>
                  <a:gd name="connsiteX2" fmla="*/ 617180 w 616759"/>
                  <a:gd name="connsiteY2" fmla="*/ 1324601 h 1324540"/>
                  <a:gd name="connsiteX3" fmla="*/ 420 w 616759"/>
                  <a:gd name="connsiteY3" fmla="*/ 1324601 h 132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6759" h="1324540">
                    <a:moveTo>
                      <a:pt x="421" y="60"/>
                    </a:moveTo>
                    <a:lnTo>
                      <a:pt x="617180" y="60"/>
                    </a:lnTo>
                    <a:lnTo>
                      <a:pt x="617180" y="1324601"/>
                    </a:lnTo>
                    <a:lnTo>
                      <a:pt x="420" y="1324601"/>
                    </a:lnTo>
                    <a:close/>
                  </a:path>
                </a:pathLst>
              </a:custGeom>
              <a:solidFill>
                <a:srgbClr val="CC00CC">
                  <a:alpha val="75000"/>
                </a:srgbClr>
              </a:solidFill>
              <a:ln w="5405" cap="flat">
                <a:solidFill>
                  <a:srgbClr val="1F77B4">
                    <a:alpha val="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306" name="Forme libre 305">
                <a:extLst>
                  <a:ext uri="{FF2B5EF4-FFF2-40B4-BE49-F238E27FC236}">
                    <a16:creationId xmlns:a16="http://schemas.microsoft.com/office/drawing/2014/main" id="{7CF14F63-73D6-8560-E534-C61861BE05CA}"/>
                  </a:ext>
                </a:extLst>
              </p:cNvPr>
              <p:cNvSpPr/>
              <p:nvPr/>
            </p:nvSpPr>
            <p:spPr>
              <a:xfrm>
                <a:off x="6023286" y="6084100"/>
                <a:ext cx="616759" cy="264908"/>
              </a:xfrm>
              <a:custGeom>
                <a:avLst/>
                <a:gdLst>
                  <a:gd name="connsiteX0" fmla="*/ 547 w 616759"/>
                  <a:gd name="connsiteY0" fmla="*/ 60 h 264908"/>
                  <a:gd name="connsiteX1" fmla="*/ 617306 w 616759"/>
                  <a:gd name="connsiteY1" fmla="*/ 60 h 264908"/>
                  <a:gd name="connsiteX2" fmla="*/ 617306 w 616759"/>
                  <a:gd name="connsiteY2" fmla="*/ 264968 h 264908"/>
                  <a:gd name="connsiteX3" fmla="*/ 547 w 616759"/>
                  <a:gd name="connsiteY3" fmla="*/ 264968 h 264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6759" h="264908">
                    <a:moveTo>
                      <a:pt x="547" y="60"/>
                    </a:moveTo>
                    <a:lnTo>
                      <a:pt x="617306" y="60"/>
                    </a:lnTo>
                    <a:lnTo>
                      <a:pt x="617306" y="264968"/>
                    </a:lnTo>
                    <a:lnTo>
                      <a:pt x="547" y="264968"/>
                    </a:lnTo>
                    <a:close/>
                  </a:path>
                </a:pathLst>
              </a:custGeom>
              <a:solidFill>
                <a:srgbClr val="CC00CC">
                  <a:alpha val="75000"/>
                </a:srgbClr>
              </a:solidFill>
              <a:ln w="5405" cap="flat">
                <a:solidFill>
                  <a:srgbClr val="1F77B4">
                    <a:alpha val="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307" name="Forme libre 306">
                <a:extLst>
                  <a:ext uri="{FF2B5EF4-FFF2-40B4-BE49-F238E27FC236}">
                    <a16:creationId xmlns:a16="http://schemas.microsoft.com/office/drawing/2014/main" id="{7C459761-18FB-77E3-BE18-38E15145BC3E}"/>
                  </a:ext>
                </a:extLst>
              </p:cNvPr>
              <p:cNvSpPr/>
              <p:nvPr/>
            </p:nvSpPr>
            <p:spPr>
              <a:xfrm>
                <a:off x="6708569" y="4229743"/>
                <a:ext cx="616759" cy="2119264"/>
              </a:xfrm>
              <a:custGeom>
                <a:avLst/>
                <a:gdLst>
                  <a:gd name="connsiteX0" fmla="*/ 674 w 616759"/>
                  <a:gd name="connsiteY0" fmla="*/ 60 h 2119264"/>
                  <a:gd name="connsiteX1" fmla="*/ 617433 w 616759"/>
                  <a:gd name="connsiteY1" fmla="*/ 60 h 2119264"/>
                  <a:gd name="connsiteX2" fmla="*/ 617433 w 616759"/>
                  <a:gd name="connsiteY2" fmla="*/ 2119325 h 2119264"/>
                  <a:gd name="connsiteX3" fmla="*/ 673 w 616759"/>
                  <a:gd name="connsiteY3" fmla="*/ 2119325 h 2119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6759" h="2119264">
                    <a:moveTo>
                      <a:pt x="674" y="60"/>
                    </a:moveTo>
                    <a:lnTo>
                      <a:pt x="617433" y="60"/>
                    </a:lnTo>
                    <a:lnTo>
                      <a:pt x="617433" y="2119325"/>
                    </a:lnTo>
                    <a:lnTo>
                      <a:pt x="673" y="2119325"/>
                    </a:lnTo>
                    <a:close/>
                  </a:path>
                </a:pathLst>
              </a:custGeom>
              <a:solidFill>
                <a:srgbClr val="CC00CC">
                  <a:alpha val="75000"/>
                </a:srgbClr>
              </a:solidFill>
              <a:ln w="5405" cap="flat">
                <a:solidFill>
                  <a:srgbClr val="1F77B4">
                    <a:alpha val="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308" name="ZoneTexte 307">
                <a:extLst>
                  <a:ext uri="{FF2B5EF4-FFF2-40B4-BE49-F238E27FC236}">
                    <a16:creationId xmlns:a16="http://schemas.microsoft.com/office/drawing/2014/main" id="{3161E362-BC3B-0886-F36A-35D061FC4F05}"/>
                  </a:ext>
                </a:extLst>
              </p:cNvPr>
              <p:cNvSpPr txBox="1"/>
              <p:nvPr/>
            </p:nvSpPr>
            <p:spPr>
              <a:xfrm>
                <a:off x="3463868" y="3758846"/>
                <a:ext cx="258722" cy="167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ES" sz="1200" spc="0" baseline="0">
                    <a:ln/>
                    <a:solidFill>
                      <a:srgbClr val="CC00CC">
                        <a:alpha val="7500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29</a:t>
                </a:r>
              </a:p>
            </p:txBody>
          </p:sp>
          <p:sp>
            <p:nvSpPr>
              <p:cNvPr id="309" name="ZoneTexte 308">
                <a:extLst>
                  <a:ext uri="{FF2B5EF4-FFF2-40B4-BE49-F238E27FC236}">
                    <a16:creationId xmlns:a16="http://schemas.microsoft.com/office/drawing/2014/main" id="{4A3B1F40-664A-0133-FCBF-07A30C20EB70}"/>
                  </a:ext>
                </a:extLst>
              </p:cNvPr>
              <p:cNvSpPr txBox="1"/>
              <p:nvPr/>
            </p:nvSpPr>
            <p:spPr>
              <a:xfrm>
                <a:off x="4149152" y="4200362"/>
                <a:ext cx="258722" cy="167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ES" sz="1200" spc="0" baseline="0">
                    <a:ln/>
                    <a:solidFill>
                      <a:srgbClr val="CC00CC">
                        <a:alpha val="7500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24</a:t>
                </a:r>
              </a:p>
            </p:txBody>
          </p:sp>
          <p:sp>
            <p:nvSpPr>
              <p:cNvPr id="310" name="ZoneTexte 309">
                <a:extLst>
                  <a:ext uri="{FF2B5EF4-FFF2-40B4-BE49-F238E27FC236}">
                    <a16:creationId xmlns:a16="http://schemas.microsoft.com/office/drawing/2014/main" id="{4C1718C0-4B88-802A-0A14-B1C63E0CF7CF}"/>
                  </a:ext>
                </a:extLst>
              </p:cNvPr>
              <p:cNvSpPr txBox="1"/>
              <p:nvPr/>
            </p:nvSpPr>
            <p:spPr>
              <a:xfrm>
                <a:off x="4834441" y="3670544"/>
                <a:ext cx="258722" cy="167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ES" sz="1200" spc="0" baseline="0">
                    <a:ln/>
                    <a:solidFill>
                      <a:srgbClr val="CC00CC">
                        <a:alpha val="7500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30</a:t>
                </a:r>
              </a:p>
            </p:txBody>
          </p:sp>
          <p:sp>
            <p:nvSpPr>
              <p:cNvPr id="311" name="ZoneTexte 310">
                <a:extLst>
                  <a:ext uri="{FF2B5EF4-FFF2-40B4-BE49-F238E27FC236}">
                    <a16:creationId xmlns:a16="http://schemas.microsoft.com/office/drawing/2014/main" id="{EC3CD8E9-FC4D-EEFF-B38B-82BB8FCAD11B}"/>
                  </a:ext>
                </a:extLst>
              </p:cNvPr>
              <p:cNvSpPr txBox="1"/>
              <p:nvPr/>
            </p:nvSpPr>
            <p:spPr>
              <a:xfrm>
                <a:off x="5519724" y="4995086"/>
                <a:ext cx="258722" cy="167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ES" sz="1200" spc="0" baseline="0">
                    <a:ln/>
                    <a:solidFill>
                      <a:srgbClr val="CC00CC">
                        <a:alpha val="7500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312" name="ZoneTexte 311">
                <a:extLst>
                  <a:ext uri="{FF2B5EF4-FFF2-40B4-BE49-F238E27FC236}">
                    <a16:creationId xmlns:a16="http://schemas.microsoft.com/office/drawing/2014/main" id="{97D7BD1C-2C11-3062-9976-0283953DFA27}"/>
                  </a:ext>
                </a:extLst>
              </p:cNvPr>
              <p:cNvSpPr txBox="1"/>
              <p:nvPr/>
            </p:nvSpPr>
            <p:spPr>
              <a:xfrm>
                <a:off x="6221264" y="6054719"/>
                <a:ext cx="220801" cy="167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ES" sz="1200" spc="0" baseline="0">
                    <a:ln/>
                    <a:solidFill>
                      <a:srgbClr val="CC00CC">
                        <a:alpha val="7500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3</a:t>
                </a:r>
              </a:p>
            </p:txBody>
          </p:sp>
          <p:sp>
            <p:nvSpPr>
              <p:cNvPr id="313" name="ZoneTexte 312">
                <a:extLst>
                  <a:ext uri="{FF2B5EF4-FFF2-40B4-BE49-F238E27FC236}">
                    <a16:creationId xmlns:a16="http://schemas.microsoft.com/office/drawing/2014/main" id="{3D739C35-469F-8083-C15F-0EBBB4C604C5}"/>
                  </a:ext>
                </a:extLst>
              </p:cNvPr>
              <p:cNvSpPr txBox="1"/>
              <p:nvPr/>
            </p:nvSpPr>
            <p:spPr>
              <a:xfrm>
                <a:off x="6890295" y="4200362"/>
                <a:ext cx="258722" cy="167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ES" sz="1200" spc="0" baseline="0">
                    <a:ln/>
                    <a:solidFill>
                      <a:srgbClr val="CC00CC">
                        <a:alpha val="7500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24</a:t>
                </a:r>
              </a:p>
            </p:txBody>
          </p:sp>
        </p:grpSp>
        <p:grpSp>
          <p:nvGrpSpPr>
            <p:cNvPr id="314" name="Graphique 12">
              <a:extLst>
                <a:ext uri="{FF2B5EF4-FFF2-40B4-BE49-F238E27FC236}">
                  <a16:creationId xmlns:a16="http://schemas.microsoft.com/office/drawing/2014/main" id="{538EFB45-7CD0-0457-9DAB-53111DAD9F92}"/>
                </a:ext>
              </a:extLst>
            </p:cNvPr>
            <p:cNvGrpSpPr/>
            <p:nvPr/>
          </p:nvGrpSpPr>
          <p:grpSpPr>
            <a:xfrm>
              <a:off x="6717182" y="3513365"/>
              <a:ext cx="1027845" cy="235962"/>
              <a:chOff x="6717182" y="3513365"/>
              <a:chExt cx="1027845" cy="235962"/>
            </a:xfrm>
            <a:solidFill>
              <a:srgbClr val="CC00CC"/>
            </a:solidFill>
          </p:grpSpPr>
          <p:sp>
            <p:nvSpPr>
              <p:cNvPr id="315" name="Forme libre 314">
                <a:extLst>
                  <a:ext uri="{FF2B5EF4-FFF2-40B4-BE49-F238E27FC236}">
                    <a16:creationId xmlns:a16="http://schemas.microsoft.com/office/drawing/2014/main" id="{933931A1-92F1-751F-6747-3ACD33FD91FB}"/>
                  </a:ext>
                </a:extLst>
              </p:cNvPr>
              <p:cNvSpPr/>
              <p:nvPr/>
            </p:nvSpPr>
            <p:spPr>
              <a:xfrm>
                <a:off x="6738197" y="3591580"/>
                <a:ext cx="54173" cy="54173"/>
              </a:xfrm>
              <a:custGeom>
                <a:avLst/>
                <a:gdLst>
                  <a:gd name="connsiteX0" fmla="*/ 54857 w 54173"/>
                  <a:gd name="connsiteY0" fmla="*/ 27132 h 54173"/>
                  <a:gd name="connsiteX1" fmla="*/ 27771 w 54173"/>
                  <a:gd name="connsiteY1" fmla="*/ 54218 h 54173"/>
                  <a:gd name="connsiteX2" fmla="*/ 684 w 54173"/>
                  <a:gd name="connsiteY2" fmla="*/ 27132 h 54173"/>
                  <a:gd name="connsiteX3" fmla="*/ 27771 w 54173"/>
                  <a:gd name="connsiteY3" fmla="*/ 45 h 54173"/>
                  <a:gd name="connsiteX4" fmla="*/ 54857 w 54173"/>
                  <a:gd name="connsiteY4" fmla="*/ 27132 h 54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73" h="54173">
                    <a:moveTo>
                      <a:pt x="54857" y="27132"/>
                    </a:moveTo>
                    <a:cubicBezTo>
                      <a:pt x="54857" y="42091"/>
                      <a:pt x="42730" y="54218"/>
                      <a:pt x="27771" y="54218"/>
                    </a:cubicBezTo>
                    <a:cubicBezTo>
                      <a:pt x="12811" y="54218"/>
                      <a:pt x="684" y="42091"/>
                      <a:pt x="684" y="27132"/>
                    </a:cubicBezTo>
                    <a:cubicBezTo>
                      <a:pt x="684" y="12172"/>
                      <a:pt x="12811" y="45"/>
                      <a:pt x="27771" y="45"/>
                    </a:cubicBezTo>
                    <a:cubicBezTo>
                      <a:pt x="42730" y="45"/>
                      <a:pt x="54857" y="12172"/>
                      <a:pt x="54857" y="27132"/>
                    </a:cubicBezTo>
                    <a:close/>
                  </a:path>
                </a:pathLst>
              </a:custGeom>
              <a:solidFill>
                <a:srgbClr val="CC00CC"/>
              </a:solidFill>
              <a:ln w="5405" cap="flat">
                <a:solidFill>
                  <a:srgbClr val="1F77B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316" name="ZoneTexte 315">
                <a:extLst>
                  <a:ext uri="{FF2B5EF4-FFF2-40B4-BE49-F238E27FC236}">
                    <a16:creationId xmlns:a16="http://schemas.microsoft.com/office/drawing/2014/main" id="{AFDD3F7C-13FC-F9F3-3948-91DA3DE66501}"/>
                  </a:ext>
                </a:extLst>
              </p:cNvPr>
              <p:cNvSpPr txBox="1"/>
              <p:nvPr/>
            </p:nvSpPr>
            <p:spPr>
              <a:xfrm>
                <a:off x="6717182" y="3513365"/>
                <a:ext cx="1027845" cy="23596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fr-ES" sz="1400" spc="0" baseline="16000" dirty="0">
                    <a:ln/>
                    <a:solidFill>
                      <a:schemeClr val="bg1"/>
                    </a:solidFill>
                    <a:latin typeface="Arial"/>
                    <a:cs typeface="Arial"/>
                    <a:sym typeface="Arial"/>
                    <a:rtl val="0"/>
                  </a:rPr>
                  <a:t>Nombre</a:t>
                </a:r>
                <a:r>
                  <a:rPr lang="fr-ES" sz="1400" spc="0" baseline="16000" dirty="0">
                    <a:ln/>
                    <a:solidFill>
                      <a:srgbClr val="CC00CC"/>
                    </a:solidFill>
                    <a:latin typeface="Arial"/>
                    <a:cs typeface="Arial"/>
                    <a:sym typeface="Arial"/>
                    <a:rtl val="0"/>
                  </a:rPr>
                  <a:t> </a:t>
                </a:r>
                <a:r>
                  <a:rPr lang="fr-ES" sz="1400" spc="0" baseline="16000" dirty="0">
                    <a:ln/>
                    <a:solidFill>
                      <a:schemeClr val="bg1"/>
                    </a:solidFill>
                    <a:latin typeface="Arial"/>
                    <a:cs typeface="Arial"/>
                    <a:sym typeface="Arial"/>
                    <a:rtl val="0"/>
                  </a:rPr>
                  <a:t>efectifs</a:t>
                </a:r>
              </a:p>
            </p:txBody>
          </p:sp>
        </p:grpSp>
      </p:grpSp>
      <p:sp>
        <p:nvSpPr>
          <p:cNvPr id="318" name="ZoneTexte 317">
            <a:extLst>
              <a:ext uri="{FF2B5EF4-FFF2-40B4-BE49-F238E27FC236}">
                <a16:creationId xmlns:a16="http://schemas.microsoft.com/office/drawing/2014/main" id="{301A08E0-6DDD-39FD-7E9D-1D2DE3A8D9F0}"/>
              </a:ext>
            </a:extLst>
          </p:cNvPr>
          <p:cNvSpPr txBox="1"/>
          <p:nvPr/>
        </p:nvSpPr>
        <p:spPr>
          <a:xfrm>
            <a:off x="7848743" y="162601"/>
            <a:ext cx="1555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ES" sz="1400" spc="0" baseline="0" dirty="0">
                <a:ln/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Effectifs hommes</a:t>
            </a:r>
          </a:p>
        </p:txBody>
      </p:sp>
      <p:grpSp>
        <p:nvGrpSpPr>
          <p:cNvPr id="319" name="Espace réservé du contenu 10">
            <a:extLst>
              <a:ext uri="{FF2B5EF4-FFF2-40B4-BE49-F238E27FC236}">
                <a16:creationId xmlns:a16="http://schemas.microsoft.com/office/drawing/2014/main" id="{8D18D532-C02A-72AE-EC39-EC8247783B74}"/>
              </a:ext>
            </a:extLst>
          </p:cNvPr>
          <p:cNvGrpSpPr/>
          <p:nvPr/>
        </p:nvGrpSpPr>
        <p:grpSpPr>
          <a:xfrm>
            <a:off x="6514817" y="277182"/>
            <a:ext cx="4818652" cy="3234976"/>
            <a:chOff x="7280882" y="371239"/>
            <a:chExt cx="4818652" cy="3234976"/>
          </a:xfrm>
        </p:grpSpPr>
        <p:grpSp>
          <p:nvGrpSpPr>
            <p:cNvPr id="320" name="Espace réservé du contenu 10">
              <a:extLst>
                <a:ext uri="{FF2B5EF4-FFF2-40B4-BE49-F238E27FC236}">
                  <a16:creationId xmlns:a16="http://schemas.microsoft.com/office/drawing/2014/main" id="{38277078-3ACA-DD1F-85F6-4746BCD21A70}"/>
                </a:ext>
              </a:extLst>
            </p:cNvPr>
            <p:cNvGrpSpPr/>
            <p:nvPr/>
          </p:nvGrpSpPr>
          <p:grpSpPr>
            <a:xfrm>
              <a:off x="7515110" y="564436"/>
              <a:ext cx="4212621" cy="3041779"/>
              <a:chOff x="7515110" y="564436"/>
              <a:chExt cx="4212621" cy="3041779"/>
            </a:xfrm>
            <a:solidFill>
              <a:srgbClr val="036699"/>
            </a:solidFill>
          </p:grpSpPr>
          <p:grpSp>
            <p:nvGrpSpPr>
              <p:cNvPr id="321" name="Espace réservé du contenu 10">
                <a:extLst>
                  <a:ext uri="{FF2B5EF4-FFF2-40B4-BE49-F238E27FC236}">
                    <a16:creationId xmlns:a16="http://schemas.microsoft.com/office/drawing/2014/main" id="{8EBF1C05-B4A2-2B67-36D3-72703AAC6542}"/>
                  </a:ext>
                </a:extLst>
              </p:cNvPr>
              <p:cNvGrpSpPr/>
              <p:nvPr/>
            </p:nvGrpSpPr>
            <p:grpSpPr>
              <a:xfrm>
                <a:off x="7515110" y="564436"/>
                <a:ext cx="825867" cy="3041779"/>
                <a:chOff x="7515110" y="564436"/>
                <a:chExt cx="825867" cy="3041779"/>
              </a:xfrm>
              <a:solidFill>
                <a:srgbClr val="036699"/>
              </a:solidFill>
            </p:grpSpPr>
            <p:sp>
              <p:nvSpPr>
                <p:cNvPr id="322" name="Forme libre 321">
                  <a:extLst>
                    <a:ext uri="{FF2B5EF4-FFF2-40B4-BE49-F238E27FC236}">
                      <a16:creationId xmlns:a16="http://schemas.microsoft.com/office/drawing/2014/main" id="{FA7BBEF1-2854-FF92-8682-A2CDBCA75E5E}"/>
                    </a:ext>
                  </a:extLst>
                </p:cNvPr>
                <p:cNvSpPr/>
                <p:nvPr/>
              </p:nvSpPr>
              <p:spPr>
                <a:xfrm>
                  <a:off x="7924395" y="564436"/>
                  <a:ext cx="5417" cy="2649080"/>
                </a:xfrm>
                <a:custGeom>
                  <a:avLst/>
                  <a:gdLst>
                    <a:gd name="connsiteX0" fmla="*/ 98 w 5417"/>
                    <a:gd name="connsiteY0" fmla="*/ 2649630 h 2649080"/>
                    <a:gd name="connsiteX1" fmla="*/ 98 w 5417"/>
                    <a:gd name="connsiteY1" fmla="*/ 549 h 2649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7" h="2649080">
                      <a:moveTo>
                        <a:pt x="98" y="2649630"/>
                      </a:moveTo>
                      <a:lnTo>
                        <a:pt x="98" y="549"/>
                      </a:lnTo>
                    </a:path>
                  </a:pathLst>
                </a:custGeom>
                <a:ln w="5405" cap="flat">
                  <a:solidFill>
                    <a:srgbClr val="E5E5E5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sp>
              <p:nvSpPr>
                <p:cNvPr id="323" name="ZoneTexte 322">
                  <a:extLst>
                    <a:ext uri="{FF2B5EF4-FFF2-40B4-BE49-F238E27FC236}">
                      <a16:creationId xmlns:a16="http://schemas.microsoft.com/office/drawing/2014/main" id="{C5E82AD8-0605-4A4B-99DA-B51E50063F48}"/>
                    </a:ext>
                  </a:extLst>
                </p:cNvPr>
                <p:cNvSpPr txBox="1"/>
                <p:nvPr/>
              </p:nvSpPr>
              <p:spPr>
                <a:xfrm>
                  <a:off x="7515110" y="3370253"/>
                  <a:ext cx="825867" cy="235962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l"/>
                  <a:r>
                    <a:rPr lang="fr-ES" sz="1400" spc="0" baseline="35500" dirty="0">
                      <a:ln/>
                      <a:solidFill>
                        <a:schemeClr val="bg1"/>
                      </a:solidFill>
                      <a:latin typeface="Arial"/>
                      <a:cs typeface="Arial"/>
                      <a:sym typeface="Arial"/>
                      <a:rtl val="0"/>
                    </a:rPr>
                    <a:t>Commercial</a:t>
                  </a:r>
                </a:p>
              </p:txBody>
            </p:sp>
          </p:grpSp>
          <p:grpSp>
            <p:nvGrpSpPr>
              <p:cNvPr id="324" name="Espace réservé du contenu 10">
                <a:extLst>
                  <a:ext uri="{FF2B5EF4-FFF2-40B4-BE49-F238E27FC236}">
                    <a16:creationId xmlns:a16="http://schemas.microsoft.com/office/drawing/2014/main" id="{272570AD-DB9A-D5DB-E575-4165080A8A76}"/>
                  </a:ext>
                </a:extLst>
              </p:cNvPr>
              <p:cNvGrpSpPr/>
              <p:nvPr/>
            </p:nvGrpSpPr>
            <p:grpSpPr>
              <a:xfrm>
                <a:off x="8155474" y="564436"/>
                <a:ext cx="1128835" cy="2934379"/>
                <a:chOff x="8155474" y="564436"/>
                <a:chExt cx="1128835" cy="2934379"/>
              </a:xfrm>
              <a:solidFill>
                <a:srgbClr val="036699"/>
              </a:solidFill>
            </p:grpSpPr>
            <p:sp>
              <p:nvSpPr>
                <p:cNvPr id="325" name="Forme libre 324">
                  <a:extLst>
                    <a:ext uri="{FF2B5EF4-FFF2-40B4-BE49-F238E27FC236}">
                      <a16:creationId xmlns:a16="http://schemas.microsoft.com/office/drawing/2014/main" id="{35A29C21-A9B7-9CD7-7AA9-5F888159C9AE}"/>
                    </a:ext>
                  </a:extLst>
                </p:cNvPr>
                <p:cNvSpPr/>
                <p:nvPr/>
              </p:nvSpPr>
              <p:spPr>
                <a:xfrm>
                  <a:off x="8609683" y="564436"/>
                  <a:ext cx="5417" cy="2649080"/>
                </a:xfrm>
                <a:custGeom>
                  <a:avLst/>
                  <a:gdLst>
                    <a:gd name="connsiteX0" fmla="*/ 224 w 5417"/>
                    <a:gd name="connsiteY0" fmla="*/ 2649630 h 2649080"/>
                    <a:gd name="connsiteX1" fmla="*/ 224 w 5417"/>
                    <a:gd name="connsiteY1" fmla="*/ 549 h 2649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7" h="2649080">
                      <a:moveTo>
                        <a:pt x="224" y="2649630"/>
                      </a:moveTo>
                      <a:lnTo>
                        <a:pt x="224" y="549"/>
                      </a:lnTo>
                    </a:path>
                  </a:pathLst>
                </a:custGeom>
                <a:ln w="5405" cap="flat">
                  <a:solidFill>
                    <a:srgbClr val="E5E5E5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sp>
              <p:nvSpPr>
                <p:cNvPr id="326" name="ZoneTexte 325">
                  <a:extLst>
                    <a:ext uri="{FF2B5EF4-FFF2-40B4-BE49-F238E27FC236}">
                      <a16:creationId xmlns:a16="http://schemas.microsoft.com/office/drawing/2014/main" id="{04327FF3-20DD-57A7-BF7A-9619535B43A9}"/>
                    </a:ext>
                  </a:extLst>
                </p:cNvPr>
                <p:cNvSpPr txBox="1"/>
                <p:nvPr/>
              </p:nvSpPr>
              <p:spPr>
                <a:xfrm>
                  <a:off x="8155474" y="3262853"/>
                  <a:ext cx="1128835" cy="235962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l"/>
                  <a:r>
                    <a:rPr lang="fr-ES" sz="1400" spc="0" baseline="35500">
                      <a:ln/>
                      <a:solidFill>
                        <a:schemeClr val="bg1"/>
                      </a:solidFill>
                      <a:latin typeface="Arial"/>
                      <a:cs typeface="Arial"/>
                      <a:sym typeface="Arial"/>
                      <a:rtl val="0"/>
                    </a:rPr>
                    <a:t>Compta Finances</a:t>
                  </a:r>
                </a:p>
              </p:txBody>
            </p:sp>
          </p:grpSp>
          <p:grpSp>
            <p:nvGrpSpPr>
              <p:cNvPr id="327" name="Espace réservé du contenu 10">
                <a:extLst>
                  <a:ext uri="{FF2B5EF4-FFF2-40B4-BE49-F238E27FC236}">
                    <a16:creationId xmlns:a16="http://schemas.microsoft.com/office/drawing/2014/main" id="{B3512572-F3A2-9D63-95F7-15425FFFB48F}"/>
                  </a:ext>
                </a:extLst>
              </p:cNvPr>
              <p:cNvGrpSpPr/>
              <p:nvPr/>
            </p:nvGrpSpPr>
            <p:grpSpPr>
              <a:xfrm>
                <a:off x="8904641" y="564436"/>
                <a:ext cx="761747" cy="3041779"/>
                <a:chOff x="8904641" y="564436"/>
                <a:chExt cx="761747" cy="3041779"/>
              </a:xfrm>
              <a:solidFill>
                <a:srgbClr val="036699"/>
              </a:solidFill>
            </p:grpSpPr>
            <p:sp>
              <p:nvSpPr>
                <p:cNvPr id="328" name="Forme libre 327">
                  <a:extLst>
                    <a:ext uri="{FF2B5EF4-FFF2-40B4-BE49-F238E27FC236}">
                      <a16:creationId xmlns:a16="http://schemas.microsoft.com/office/drawing/2014/main" id="{5C0A2A54-7EDC-FD69-1763-F2C7F0FAFF12}"/>
                    </a:ext>
                  </a:extLst>
                </p:cNvPr>
                <p:cNvSpPr/>
                <p:nvPr/>
              </p:nvSpPr>
              <p:spPr>
                <a:xfrm>
                  <a:off x="9294966" y="564436"/>
                  <a:ext cx="5417" cy="2649080"/>
                </a:xfrm>
                <a:custGeom>
                  <a:avLst/>
                  <a:gdLst>
                    <a:gd name="connsiteX0" fmla="*/ 351 w 5417"/>
                    <a:gd name="connsiteY0" fmla="*/ 2649630 h 2649080"/>
                    <a:gd name="connsiteX1" fmla="*/ 351 w 5417"/>
                    <a:gd name="connsiteY1" fmla="*/ 549 h 2649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7" h="2649080">
                      <a:moveTo>
                        <a:pt x="351" y="2649630"/>
                      </a:moveTo>
                      <a:lnTo>
                        <a:pt x="351" y="549"/>
                      </a:lnTo>
                    </a:path>
                  </a:pathLst>
                </a:custGeom>
                <a:ln w="5405" cap="flat">
                  <a:solidFill>
                    <a:srgbClr val="E5E5E5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sp>
              <p:nvSpPr>
                <p:cNvPr id="329" name="ZoneTexte 328">
                  <a:extLst>
                    <a:ext uri="{FF2B5EF4-FFF2-40B4-BE49-F238E27FC236}">
                      <a16:creationId xmlns:a16="http://schemas.microsoft.com/office/drawing/2014/main" id="{611F1343-4678-B56F-FF13-430F39B4501C}"/>
                    </a:ext>
                  </a:extLst>
                </p:cNvPr>
                <p:cNvSpPr txBox="1"/>
                <p:nvPr/>
              </p:nvSpPr>
              <p:spPr>
                <a:xfrm>
                  <a:off x="8904641" y="3370253"/>
                  <a:ext cx="761747" cy="235962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l"/>
                  <a:r>
                    <a:rPr lang="fr-ES" sz="1400" spc="0" baseline="35500" dirty="0">
                      <a:ln/>
                      <a:solidFill>
                        <a:schemeClr val="bg1"/>
                      </a:solidFill>
                      <a:latin typeface="Arial"/>
                      <a:cs typeface="Arial"/>
                      <a:sym typeface="Arial"/>
                      <a:rtl val="0"/>
                    </a:rPr>
                    <a:t>Consultant</a:t>
                  </a:r>
                </a:p>
              </p:txBody>
            </p:sp>
          </p:grpSp>
          <p:grpSp>
            <p:nvGrpSpPr>
              <p:cNvPr id="330" name="Espace réservé du contenu 10">
                <a:extLst>
                  <a:ext uri="{FF2B5EF4-FFF2-40B4-BE49-F238E27FC236}">
                    <a16:creationId xmlns:a16="http://schemas.microsoft.com/office/drawing/2014/main" id="{FF5894C1-4DCF-073F-6C1A-E2731B1F29A8}"/>
                  </a:ext>
                </a:extLst>
              </p:cNvPr>
              <p:cNvGrpSpPr/>
              <p:nvPr/>
            </p:nvGrpSpPr>
            <p:grpSpPr>
              <a:xfrm>
                <a:off x="9637101" y="564436"/>
                <a:ext cx="713657" cy="2934379"/>
                <a:chOff x="9637101" y="564436"/>
                <a:chExt cx="713657" cy="2934379"/>
              </a:xfrm>
              <a:solidFill>
                <a:srgbClr val="036699"/>
              </a:solidFill>
            </p:grpSpPr>
            <p:sp>
              <p:nvSpPr>
                <p:cNvPr id="331" name="Forme libre 330">
                  <a:extLst>
                    <a:ext uri="{FF2B5EF4-FFF2-40B4-BE49-F238E27FC236}">
                      <a16:creationId xmlns:a16="http://schemas.microsoft.com/office/drawing/2014/main" id="{8C012DAE-0C0B-FC3A-C638-36C68EF1479B}"/>
                    </a:ext>
                  </a:extLst>
                </p:cNvPr>
                <p:cNvSpPr/>
                <p:nvPr/>
              </p:nvSpPr>
              <p:spPr>
                <a:xfrm>
                  <a:off x="9980254" y="564436"/>
                  <a:ext cx="5417" cy="2649080"/>
                </a:xfrm>
                <a:custGeom>
                  <a:avLst/>
                  <a:gdLst>
                    <a:gd name="connsiteX0" fmla="*/ 477 w 5417"/>
                    <a:gd name="connsiteY0" fmla="*/ 2649630 h 2649080"/>
                    <a:gd name="connsiteX1" fmla="*/ 477 w 5417"/>
                    <a:gd name="connsiteY1" fmla="*/ 549 h 2649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7" h="2649080">
                      <a:moveTo>
                        <a:pt x="477" y="2649630"/>
                      </a:moveTo>
                      <a:lnTo>
                        <a:pt x="477" y="549"/>
                      </a:lnTo>
                    </a:path>
                  </a:pathLst>
                </a:custGeom>
                <a:ln w="5405" cap="flat">
                  <a:solidFill>
                    <a:srgbClr val="E5E5E5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sp>
              <p:nvSpPr>
                <p:cNvPr id="332" name="ZoneTexte 331">
                  <a:extLst>
                    <a:ext uri="{FF2B5EF4-FFF2-40B4-BE49-F238E27FC236}">
                      <a16:creationId xmlns:a16="http://schemas.microsoft.com/office/drawing/2014/main" id="{1EA85FCE-19EF-915D-436F-CD8E14026878}"/>
                    </a:ext>
                  </a:extLst>
                </p:cNvPr>
                <p:cNvSpPr txBox="1"/>
                <p:nvPr/>
              </p:nvSpPr>
              <p:spPr>
                <a:xfrm>
                  <a:off x="9637101" y="3262853"/>
                  <a:ext cx="713657" cy="235962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l"/>
                  <a:r>
                    <a:rPr lang="fr-ES" sz="1400" spc="0" baseline="35500">
                      <a:ln/>
                      <a:solidFill>
                        <a:schemeClr val="bg1"/>
                      </a:solidFill>
                      <a:latin typeface="Arial"/>
                      <a:cs typeface="Arial"/>
                      <a:sym typeface="Arial"/>
                      <a:rtl val="0"/>
                    </a:rPr>
                    <a:t>Marketing</a:t>
                  </a:r>
                </a:p>
              </p:txBody>
            </p:sp>
          </p:grpSp>
          <p:grpSp>
            <p:nvGrpSpPr>
              <p:cNvPr id="333" name="Espace réservé du contenu 10">
                <a:extLst>
                  <a:ext uri="{FF2B5EF4-FFF2-40B4-BE49-F238E27FC236}">
                    <a16:creationId xmlns:a16="http://schemas.microsoft.com/office/drawing/2014/main" id="{977C93D2-5035-4BEE-696F-53381AAAAA74}"/>
                  </a:ext>
                </a:extLst>
              </p:cNvPr>
              <p:cNvGrpSpPr/>
              <p:nvPr/>
            </p:nvGrpSpPr>
            <p:grpSpPr>
              <a:xfrm>
                <a:off x="10440614" y="564436"/>
                <a:ext cx="437940" cy="3041779"/>
                <a:chOff x="10440614" y="564436"/>
                <a:chExt cx="437940" cy="3041779"/>
              </a:xfrm>
              <a:solidFill>
                <a:srgbClr val="036699"/>
              </a:solidFill>
            </p:grpSpPr>
            <p:sp>
              <p:nvSpPr>
                <p:cNvPr id="334" name="Forme libre 333">
                  <a:extLst>
                    <a:ext uri="{FF2B5EF4-FFF2-40B4-BE49-F238E27FC236}">
                      <a16:creationId xmlns:a16="http://schemas.microsoft.com/office/drawing/2014/main" id="{255BE8AF-B39E-7D3B-3303-341B6483FEFD}"/>
                    </a:ext>
                  </a:extLst>
                </p:cNvPr>
                <p:cNvSpPr/>
                <p:nvPr/>
              </p:nvSpPr>
              <p:spPr>
                <a:xfrm>
                  <a:off x="10665537" y="564436"/>
                  <a:ext cx="5417" cy="2649080"/>
                </a:xfrm>
                <a:custGeom>
                  <a:avLst/>
                  <a:gdLst>
                    <a:gd name="connsiteX0" fmla="*/ 604 w 5417"/>
                    <a:gd name="connsiteY0" fmla="*/ 2649630 h 2649080"/>
                    <a:gd name="connsiteX1" fmla="*/ 604 w 5417"/>
                    <a:gd name="connsiteY1" fmla="*/ 549 h 2649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7" h="2649080">
                      <a:moveTo>
                        <a:pt x="604" y="2649630"/>
                      </a:moveTo>
                      <a:lnTo>
                        <a:pt x="604" y="549"/>
                      </a:lnTo>
                    </a:path>
                  </a:pathLst>
                </a:custGeom>
                <a:ln w="5405" cap="flat">
                  <a:solidFill>
                    <a:srgbClr val="E5E5E5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sp>
              <p:nvSpPr>
                <p:cNvPr id="335" name="ZoneTexte 334">
                  <a:extLst>
                    <a:ext uri="{FF2B5EF4-FFF2-40B4-BE49-F238E27FC236}">
                      <a16:creationId xmlns:a16="http://schemas.microsoft.com/office/drawing/2014/main" id="{E8FC2F85-7206-9AAB-4C39-67507ED20647}"/>
                    </a:ext>
                  </a:extLst>
                </p:cNvPr>
                <p:cNvSpPr txBox="1"/>
                <p:nvPr/>
              </p:nvSpPr>
              <p:spPr>
                <a:xfrm>
                  <a:off x="10440614" y="3370253"/>
                  <a:ext cx="437940" cy="235962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l"/>
                  <a:r>
                    <a:rPr lang="fr-ES" sz="1400" spc="0" baseline="35500" dirty="0">
                      <a:ln/>
                      <a:solidFill>
                        <a:schemeClr val="bg1"/>
                      </a:solidFill>
                      <a:latin typeface="Arial"/>
                      <a:cs typeface="Arial"/>
                      <a:sym typeface="Arial"/>
                      <a:rtl val="0"/>
                    </a:rPr>
                    <a:t>R&amp;D</a:t>
                  </a:r>
                </a:p>
              </p:txBody>
            </p:sp>
          </p:grpSp>
          <p:grpSp>
            <p:nvGrpSpPr>
              <p:cNvPr id="336" name="Espace réservé du contenu 10">
                <a:extLst>
                  <a:ext uri="{FF2B5EF4-FFF2-40B4-BE49-F238E27FC236}">
                    <a16:creationId xmlns:a16="http://schemas.microsoft.com/office/drawing/2014/main" id="{58A091CB-0A03-0C71-3725-C9A955B5696B}"/>
                  </a:ext>
                </a:extLst>
              </p:cNvPr>
              <p:cNvGrpSpPr/>
              <p:nvPr/>
            </p:nvGrpSpPr>
            <p:grpSpPr>
              <a:xfrm>
                <a:off x="11105179" y="564436"/>
                <a:ext cx="357790" cy="2934379"/>
                <a:chOff x="11105179" y="564436"/>
                <a:chExt cx="357790" cy="2934379"/>
              </a:xfrm>
              <a:solidFill>
                <a:srgbClr val="036699"/>
              </a:solidFill>
            </p:grpSpPr>
            <p:sp>
              <p:nvSpPr>
                <p:cNvPr id="337" name="Forme libre 336">
                  <a:extLst>
                    <a:ext uri="{FF2B5EF4-FFF2-40B4-BE49-F238E27FC236}">
                      <a16:creationId xmlns:a16="http://schemas.microsoft.com/office/drawing/2014/main" id="{C83D5397-F556-1251-C2DB-62B833AE57B2}"/>
                    </a:ext>
                  </a:extLst>
                </p:cNvPr>
                <p:cNvSpPr/>
                <p:nvPr/>
              </p:nvSpPr>
              <p:spPr>
                <a:xfrm>
                  <a:off x="11350820" y="564436"/>
                  <a:ext cx="5417" cy="2649080"/>
                </a:xfrm>
                <a:custGeom>
                  <a:avLst/>
                  <a:gdLst>
                    <a:gd name="connsiteX0" fmla="*/ 730 w 5417"/>
                    <a:gd name="connsiteY0" fmla="*/ 2649630 h 2649080"/>
                    <a:gd name="connsiteX1" fmla="*/ 730 w 5417"/>
                    <a:gd name="connsiteY1" fmla="*/ 549 h 2649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7" h="2649080">
                      <a:moveTo>
                        <a:pt x="730" y="2649630"/>
                      </a:moveTo>
                      <a:lnTo>
                        <a:pt x="730" y="549"/>
                      </a:lnTo>
                    </a:path>
                  </a:pathLst>
                </a:custGeom>
                <a:ln w="5405" cap="flat">
                  <a:solidFill>
                    <a:srgbClr val="E5E5E5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sp>
              <p:nvSpPr>
                <p:cNvPr id="338" name="ZoneTexte 337">
                  <a:extLst>
                    <a:ext uri="{FF2B5EF4-FFF2-40B4-BE49-F238E27FC236}">
                      <a16:creationId xmlns:a16="http://schemas.microsoft.com/office/drawing/2014/main" id="{0663A404-0091-23F2-073E-D8E4F88FAD6E}"/>
                    </a:ext>
                  </a:extLst>
                </p:cNvPr>
                <p:cNvSpPr txBox="1"/>
                <p:nvPr/>
              </p:nvSpPr>
              <p:spPr>
                <a:xfrm>
                  <a:off x="11105179" y="3262853"/>
                  <a:ext cx="357790" cy="235962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l"/>
                  <a:r>
                    <a:rPr lang="fr-ES" sz="1400" spc="0" baseline="35500">
                      <a:ln/>
                      <a:solidFill>
                        <a:schemeClr val="bg1"/>
                      </a:solidFill>
                      <a:latin typeface="Arial"/>
                      <a:cs typeface="Arial"/>
                      <a:sym typeface="Arial"/>
                      <a:rtl val="0"/>
                    </a:rPr>
                    <a:t>RH</a:t>
                  </a:r>
                </a:p>
              </p:txBody>
            </p:sp>
          </p:grpSp>
          <p:sp>
            <p:nvSpPr>
              <p:cNvPr id="339" name="Forme libre 338">
                <a:extLst>
                  <a:ext uri="{FF2B5EF4-FFF2-40B4-BE49-F238E27FC236}">
                    <a16:creationId xmlns:a16="http://schemas.microsoft.com/office/drawing/2014/main" id="{61F5F180-23BE-6E43-F8EF-C31E0D42CEDC}"/>
                  </a:ext>
                </a:extLst>
              </p:cNvPr>
              <p:cNvSpPr/>
              <p:nvPr/>
            </p:nvSpPr>
            <p:spPr>
              <a:xfrm>
                <a:off x="7547488" y="3213517"/>
                <a:ext cx="4180243" cy="5417"/>
              </a:xfrm>
              <a:custGeom>
                <a:avLst/>
                <a:gdLst>
                  <a:gd name="connsiteX0" fmla="*/ 28 w 4180243"/>
                  <a:gd name="connsiteY0" fmla="*/ 549 h 5417"/>
                  <a:gd name="connsiteX1" fmla="*/ 28 w 4180243"/>
                  <a:gd name="connsiteY1" fmla="*/ 549 h 5417"/>
                  <a:gd name="connsiteX2" fmla="*/ 4180272 w 4180243"/>
                  <a:gd name="connsiteY2" fmla="*/ 549 h 5417"/>
                  <a:gd name="connsiteX3" fmla="*/ 4180272 w 4180243"/>
                  <a:gd name="connsiteY3" fmla="*/ 549 h 5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0243" h="5417">
                    <a:moveTo>
                      <a:pt x="28" y="549"/>
                    </a:moveTo>
                    <a:lnTo>
                      <a:pt x="28" y="549"/>
                    </a:lnTo>
                    <a:lnTo>
                      <a:pt x="4180272" y="549"/>
                    </a:lnTo>
                    <a:lnTo>
                      <a:pt x="4180272" y="549"/>
                    </a:lnTo>
                  </a:path>
                </a:pathLst>
              </a:custGeom>
              <a:solidFill>
                <a:srgbClr val="036699"/>
              </a:solidFill>
              <a:ln w="5405" cap="flat">
                <a:solidFill>
                  <a:srgbClr val="000000">
                    <a:alpha val="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</p:grpSp>
        <p:grpSp>
          <p:nvGrpSpPr>
            <p:cNvPr id="340" name="Espace réservé du contenu 10">
              <a:extLst>
                <a:ext uri="{FF2B5EF4-FFF2-40B4-BE49-F238E27FC236}">
                  <a16:creationId xmlns:a16="http://schemas.microsoft.com/office/drawing/2014/main" id="{F9A5DE20-9A55-5171-BAB5-1BBCDAA092DC}"/>
                </a:ext>
              </a:extLst>
            </p:cNvPr>
            <p:cNvGrpSpPr/>
            <p:nvPr/>
          </p:nvGrpSpPr>
          <p:grpSpPr>
            <a:xfrm>
              <a:off x="7280882" y="371239"/>
              <a:ext cx="4446849" cy="2936928"/>
              <a:chOff x="7280882" y="371239"/>
              <a:chExt cx="4446849" cy="2936928"/>
            </a:xfrm>
          </p:grpSpPr>
          <p:grpSp>
            <p:nvGrpSpPr>
              <p:cNvPr id="341" name="Espace réservé du contenu 10">
                <a:extLst>
                  <a:ext uri="{FF2B5EF4-FFF2-40B4-BE49-F238E27FC236}">
                    <a16:creationId xmlns:a16="http://schemas.microsoft.com/office/drawing/2014/main" id="{E0E502B8-FBCB-6C8D-47EA-EEF84227498B}"/>
                  </a:ext>
                </a:extLst>
              </p:cNvPr>
              <p:cNvGrpSpPr/>
              <p:nvPr/>
            </p:nvGrpSpPr>
            <p:grpSpPr>
              <a:xfrm>
                <a:off x="7280882" y="564436"/>
                <a:ext cx="4446849" cy="2654498"/>
                <a:chOff x="7280882" y="564436"/>
                <a:chExt cx="4446849" cy="2654498"/>
              </a:xfrm>
            </p:grpSpPr>
            <p:sp>
              <p:nvSpPr>
                <p:cNvPr id="343" name="Forme libre 342">
                  <a:extLst>
                    <a:ext uri="{FF2B5EF4-FFF2-40B4-BE49-F238E27FC236}">
                      <a16:creationId xmlns:a16="http://schemas.microsoft.com/office/drawing/2014/main" id="{0542D6D6-B527-B8E6-AF48-0BDB3452D675}"/>
                    </a:ext>
                  </a:extLst>
                </p:cNvPr>
                <p:cNvSpPr/>
                <p:nvPr/>
              </p:nvSpPr>
              <p:spPr>
                <a:xfrm>
                  <a:off x="7547488" y="3213517"/>
                  <a:ext cx="4180243" cy="5417"/>
                </a:xfrm>
                <a:custGeom>
                  <a:avLst/>
                  <a:gdLst>
                    <a:gd name="connsiteX0" fmla="*/ 28 w 4180243"/>
                    <a:gd name="connsiteY0" fmla="*/ 549 h 5417"/>
                    <a:gd name="connsiteX1" fmla="*/ 4180272 w 4180243"/>
                    <a:gd name="connsiteY1" fmla="*/ 549 h 5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80243" h="5417">
                      <a:moveTo>
                        <a:pt x="28" y="549"/>
                      </a:moveTo>
                      <a:lnTo>
                        <a:pt x="4180272" y="549"/>
                      </a:lnTo>
                    </a:path>
                  </a:pathLst>
                </a:custGeom>
                <a:ln w="5405" cap="flat">
                  <a:solidFill>
                    <a:srgbClr val="E5E5E5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grpSp>
              <p:nvGrpSpPr>
                <p:cNvPr id="345" name="Espace réservé du contenu 10">
                  <a:extLst>
                    <a:ext uri="{FF2B5EF4-FFF2-40B4-BE49-F238E27FC236}">
                      <a16:creationId xmlns:a16="http://schemas.microsoft.com/office/drawing/2014/main" id="{160F002B-986B-49A5-E1C0-53F2AF799AB5}"/>
                    </a:ext>
                  </a:extLst>
                </p:cNvPr>
                <p:cNvGrpSpPr/>
                <p:nvPr/>
              </p:nvGrpSpPr>
              <p:grpSpPr>
                <a:xfrm>
                  <a:off x="7280882" y="2359702"/>
                  <a:ext cx="4446849" cy="276999"/>
                  <a:chOff x="7280882" y="2359702"/>
                  <a:chExt cx="4446849" cy="276999"/>
                </a:xfrm>
                <a:solidFill>
                  <a:srgbClr val="036699"/>
                </a:solidFill>
              </p:grpSpPr>
              <p:sp>
                <p:nvSpPr>
                  <p:cNvPr id="346" name="Forme libre 345">
                    <a:extLst>
                      <a:ext uri="{FF2B5EF4-FFF2-40B4-BE49-F238E27FC236}">
                        <a16:creationId xmlns:a16="http://schemas.microsoft.com/office/drawing/2014/main" id="{3A05E3B2-620C-80C7-9C94-FE7EBBE73EA2}"/>
                      </a:ext>
                    </a:extLst>
                  </p:cNvPr>
                  <p:cNvSpPr/>
                  <p:nvPr/>
                </p:nvSpPr>
                <p:spPr>
                  <a:xfrm>
                    <a:off x="7547488" y="2534263"/>
                    <a:ext cx="4180243" cy="5417"/>
                  </a:xfrm>
                  <a:custGeom>
                    <a:avLst/>
                    <a:gdLst>
                      <a:gd name="connsiteX0" fmla="*/ 28 w 4180243"/>
                      <a:gd name="connsiteY0" fmla="*/ 424 h 5417"/>
                      <a:gd name="connsiteX1" fmla="*/ 4180272 w 4180243"/>
                      <a:gd name="connsiteY1" fmla="*/ 424 h 5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80243" h="5417">
                        <a:moveTo>
                          <a:pt x="28" y="424"/>
                        </a:moveTo>
                        <a:lnTo>
                          <a:pt x="4180272" y="424"/>
                        </a:lnTo>
                      </a:path>
                    </a:pathLst>
                  </a:custGeom>
                  <a:ln w="5405" cap="flat">
                    <a:solidFill>
                      <a:srgbClr val="E5E5E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ES"/>
                  </a:p>
                </p:txBody>
              </p:sp>
              <p:sp>
                <p:nvSpPr>
                  <p:cNvPr id="347" name="ZoneTexte 346">
                    <a:extLst>
                      <a:ext uri="{FF2B5EF4-FFF2-40B4-BE49-F238E27FC236}">
                        <a16:creationId xmlns:a16="http://schemas.microsoft.com/office/drawing/2014/main" id="{426B9EE9-D470-84E0-8B6B-F77AFC9D9694}"/>
                      </a:ext>
                    </a:extLst>
                  </p:cNvPr>
                  <p:cNvSpPr txBox="1"/>
                  <p:nvPr/>
                </p:nvSpPr>
                <p:spPr>
                  <a:xfrm>
                    <a:off x="7280882" y="2359702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pPr algn="l"/>
                    <a:r>
                      <a:rPr lang="fr-ES" sz="1800" spc="0" baseline="16000" dirty="0">
                        <a:ln/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10</a:t>
                    </a:r>
                  </a:p>
                </p:txBody>
              </p:sp>
            </p:grpSp>
            <p:grpSp>
              <p:nvGrpSpPr>
                <p:cNvPr id="348" name="Espace réservé du contenu 10">
                  <a:extLst>
                    <a:ext uri="{FF2B5EF4-FFF2-40B4-BE49-F238E27FC236}">
                      <a16:creationId xmlns:a16="http://schemas.microsoft.com/office/drawing/2014/main" id="{9773D9CC-667A-093D-E361-490622A2DDB3}"/>
                    </a:ext>
                  </a:extLst>
                </p:cNvPr>
                <p:cNvGrpSpPr/>
                <p:nvPr/>
              </p:nvGrpSpPr>
              <p:grpSpPr>
                <a:xfrm>
                  <a:off x="7280882" y="1680454"/>
                  <a:ext cx="4446849" cy="276999"/>
                  <a:chOff x="7280882" y="1680454"/>
                  <a:chExt cx="4446849" cy="276999"/>
                </a:xfrm>
                <a:solidFill>
                  <a:srgbClr val="036699"/>
                </a:solidFill>
              </p:grpSpPr>
              <p:sp>
                <p:nvSpPr>
                  <p:cNvPr id="349" name="Forme libre 348">
                    <a:extLst>
                      <a:ext uri="{FF2B5EF4-FFF2-40B4-BE49-F238E27FC236}">
                        <a16:creationId xmlns:a16="http://schemas.microsoft.com/office/drawing/2014/main" id="{8D075ABB-850E-5D08-C39F-80F495569845}"/>
                      </a:ext>
                    </a:extLst>
                  </p:cNvPr>
                  <p:cNvSpPr/>
                  <p:nvPr/>
                </p:nvSpPr>
                <p:spPr>
                  <a:xfrm>
                    <a:off x="7547488" y="1855015"/>
                    <a:ext cx="4180243" cy="5417"/>
                  </a:xfrm>
                  <a:custGeom>
                    <a:avLst/>
                    <a:gdLst>
                      <a:gd name="connsiteX0" fmla="*/ 28 w 4180243"/>
                      <a:gd name="connsiteY0" fmla="*/ 298 h 5417"/>
                      <a:gd name="connsiteX1" fmla="*/ 4180272 w 4180243"/>
                      <a:gd name="connsiteY1" fmla="*/ 298 h 5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80243" h="5417">
                        <a:moveTo>
                          <a:pt x="28" y="298"/>
                        </a:moveTo>
                        <a:lnTo>
                          <a:pt x="4180272" y="298"/>
                        </a:lnTo>
                      </a:path>
                    </a:pathLst>
                  </a:custGeom>
                  <a:ln w="5405" cap="flat">
                    <a:solidFill>
                      <a:srgbClr val="E5E5E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ES"/>
                  </a:p>
                </p:txBody>
              </p:sp>
              <p:sp>
                <p:nvSpPr>
                  <p:cNvPr id="350" name="ZoneTexte 349">
                    <a:extLst>
                      <a:ext uri="{FF2B5EF4-FFF2-40B4-BE49-F238E27FC236}">
                        <a16:creationId xmlns:a16="http://schemas.microsoft.com/office/drawing/2014/main" id="{A4A5C736-CC0B-51CB-795D-0AFD508D0CB3}"/>
                      </a:ext>
                    </a:extLst>
                  </p:cNvPr>
                  <p:cNvSpPr txBox="1"/>
                  <p:nvPr/>
                </p:nvSpPr>
                <p:spPr>
                  <a:xfrm>
                    <a:off x="7280882" y="1680454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pPr algn="l"/>
                    <a:r>
                      <a:rPr lang="fr-ES" sz="1800" spc="0" baseline="16000">
                        <a:ln/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20</a:t>
                    </a:r>
                  </a:p>
                </p:txBody>
              </p:sp>
            </p:grpSp>
            <p:grpSp>
              <p:nvGrpSpPr>
                <p:cNvPr id="351" name="Espace réservé du contenu 10">
                  <a:extLst>
                    <a:ext uri="{FF2B5EF4-FFF2-40B4-BE49-F238E27FC236}">
                      <a16:creationId xmlns:a16="http://schemas.microsoft.com/office/drawing/2014/main" id="{B2C759D5-F380-CDD7-2928-EDECBE975122}"/>
                    </a:ext>
                  </a:extLst>
                </p:cNvPr>
                <p:cNvGrpSpPr/>
                <p:nvPr/>
              </p:nvGrpSpPr>
              <p:grpSpPr>
                <a:xfrm>
                  <a:off x="7280882" y="1001200"/>
                  <a:ext cx="4446849" cy="276999"/>
                  <a:chOff x="7280882" y="1001200"/>
                  <a:chExt cx="4446849" cy="276999"/>
                </a:xfrm>
                <a:solidFill>
                  <a:srgbClr val="036699"/>
                </a:solidFill>
              </p:grpSpPr>
              <p:sp>
                <p:nvSpPr>
                  <p:cNvPr id="352" name="Forme libre 351">
                    <a:extLst>
                      <a:ext uri="{FF2B5EF4-FFF2-40B4-BE49-F238E27FC236}">
                        <a16:creationId xmlns:a16="http://schemas.microsoft.com/office/drawing/2014/main" id="{AC87ABF8-123C-7634-809C-58EBE745613F}"/>
                      </a:ext>
                    </a:extLst>
                  </p:cNvPr>
                  <p:cNvSpPr/>
                  <p:nvPr/>
                </p:nvSpPr>
                <p:spPr>
                  <a:xfrm>
                    <a:off x="7547488" y="1175762"/>
                    <a:ext cx="4180243" cy="5417"/>
                  </a:xfrm>
                  <a:custGeom>
                    <a:avLst/>
                    <a:gdLst>
                      <a:gd name="connsiteX0" fmla="*/ 28 w 4180243"/>
                      <a:gd name="connsiteY0" fmla="*/ 173 h 5417"/>
                      <a:gd name="connsiteX1" fmla="*/ 4180272 w 4180243"/>
                      <a:gd name="connsiteY1" fmla="*/ 173 h 5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80243" h="5417">
                        <a:moveTo>
                          <a:pt x="28" y="173"/>
                        </a:moveTo>
                        <a:lnTo>
                          <a:pt x="4180272" y="173"/>
                        </a:lnTo>
                      </a:path>
                    </a:pathLst>
                  </a:custGeom>
                  <a:ln w="5405" cap="flat">
                    <a:solidFill>
                      <a:srgbClr val="E5E5E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ES"/>
                  </a:p>
                </p:txBody>
              </p:sp>
              <p:sp>
                <p:nvSpPr>
                  <p:cNvPr id="353" name="ZoneTexte 352">
                    <a:extLst>
                      <a:ext uri="{FF2B5EF4-FFF2-40B4-BE49-F238E27FC236}">
                        <a16:creationId xmlns:a16="http://schemas.microsoft.com/office/drawing/2014/main" id="{EF61093F-3E97-A3B7-F748-65459F7CD3C3}"/>
                      </a:ext>
                    </a:extLst>
                  </p:cNvPr>
                  <p:cNvSpPr txBox="1"/>
                  <p:nvPr/>
                </p:nvSpPr>
                <p:spPr>
                  <a:xfrm>
                    <a:off x="7280882" y="1001200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pPr algn="l"/>
                    <a:r>
                      <a:rPr lang="fr-ES" sz="1800" spc="0" baseline="16000">
                        <a:ln/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30</a:t>
                    </a:r>
                  </a:p>
                </p:txBody>
              </p:sp>
            </p:grpSp>
            <p:sp>
              <p:nvSpPr>
                <p:cNvPr id="354" name="Forme libre 353">
                  <a:extLst>
                    <a:ext uri="{FF2B5EF4-FFF2-40B4-BE49-F238E27FC236}">
                      <a16:creationId xmlns:a16="http://schemas.microsoft.com/office/drawing/2014/main" id="{FF25E009-D88D-AFA4-9AB4-F97F9326C09D}"/>
                    </a:ext>
                  </a:extLst>
                </p:cNvPr>
                <p:cNvSpPr/>
                <p:nvPr/>
              </p:nvSpPr>
              <p:spPr>
                <a:xfrm>
                  <a:off x="7547488" y="564436"/>
                  <a:ext cx="5417" cy="2649080"/>
                </a:xfrm>
                <a:custGeom>
                  <a:avLst/>
                  <a:gdLst>
                    <a:gd name="connsiteX0" fmla="*/ 28 w 5417"/>
                    <a:gd name="connsiteY0" fmla="*/ 60 h 2649080"/>
                    <a:gd name="connsiteX1" fmla="*/ 28 w 5417"/>
                    <a:gd name="connsiteY1" fmla="*/ 60 h 2649080"/>
                    <a:gd name="connsiteX2" fmla="*/ 28 w 5417"/>
                    <a:gd name="connsiteY2" fmla="*/ 2649141 h 2649080"/>
                    <a:gd name="connsiteX3" fmla="*/ 28 w 5417"/>
                    <a:gd name="connsiteY3" fmla="*/ 2649141 h 2649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17" h="2649080">
                      <a:moveTo>
                        <a:pt x="28" y="60"/>
                      </a:moveTo>
                      <a:lnTo>
                        <a:pt x="28" y="60"/>
                      </a:lnTo>
                      <a:lnTo>
                        <a:pt x="28" y="2649141"/>
                      </a:lnTo>
                      <a:lnTo>
                        <a:pt x="28" y="2649141"/>
                      </a:lnTo>
                    </a:path>
                  </a:pathLst>
                </a:custGeom>
                <a:solidFill>
                  <a:srgbClr val="036699"/>
                </a:solidFill>
                <a:ln w="5405" cap="flat">
                  <a:solidFill>
                    <a:srgbClr val="000000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</p:grpSp>
          <p:sp>
            <p:nvSpPr>
              <p:cNvPr id="355" name="ZoneTexte 354">
                <a:extLst>
                  <a:ext uri="{FF2B5EF4-FFF2-40B4-BE49-F238E27FC236}">
                    <a16:creationId xmlns:a16="http://schemas.microsoft.com/office/drawing/2014/main" id="{F31DD548-9BCA-1AFD-4921-D894E32E449B}"/>
                  </a:ext>
                </a:extLst>
              </p:cNvPr>
              <p:cNvSpPr txBox="1"/>
              <p:nvPr/>
            </p:nvSpPr>
            <p:spPr>
              <a:xfrm>
                <a:off x="7343560" y="303116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fr-ES" sz="1800" b="1" spc="0" baseline="16000" dirty="0">
                    <a:ln/>
                    <a:solidFill>
                      <a:schemeClr val="bg1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  <a:endParaRPr lang="fr-ES" sz="1800" b="1" spc="0" baseline="16000" dirty="0">
                  <a:ln/>
                  <a:solidFill>
                    <a:schemeClr val="bg1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356" name="ZoneTexte 355">
                <a:extLst>
                  <a:ext uri="{FF2B5EF4-FFF2-40B4-BE49-F238E27FC236}">
                    <a16:creationId xmlns:a16="http://schemas.microsoft.com/office/drawing/2014/main" id="{2DA73DF6-2522-66F4-0B6D-F486B6A0A494}"/>
                  </a:ext>
                </a:extLst>
              </p:cNvPr>
              <p:cNvSpPr txBox="1"/>
              <p:nvPr/>
            </p:nvSpPr>
            <p:spPr>
              <a:xfrm>
                <a:off x="7290416" y="371239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fr-ES" sz="1800" b="1" spc="0" baseline="16000" dirty="0">
                    <a:ln/>
                    <a:solidFill>
                      <a:schemeClr val="bg1"/>
                    </a:solidFill>
                    <a:latin typeface="Arial"/>
                    <a:cs typeface="Arial"/>
                    <a:sym typeface="Arial"/>
                    <a:rtl val="0"/>
                  </a:rPr>
                  <a:t>39</a:t>
                </a:r>
              </a:p>
            </p:txBody>
          </p:sp>
        </p:grpSp>
        <p:grpSp>
          <p:nvGrpSpPr>
            <p:cNvPr id="357" name="Espace réservé du contenu 10">
              <a:extLst>
                <a:ext uri="{FF2B5EF4-FFF2-40B4-BE49-F238E27FC236}">
                  <a16:creationId xmlns:a16="http://schemas.microsoft.com/office/drawing/2014/main" id="{9A08F8B2-E200-B013-98F1-BE6396F2DF95}"/>
                </a:ext>
              </a:extLst>
            </p:cNvPr>
            <p:cNvGrpSpPr/>
            <p:nvPr/>
          </p:nvGrpSpPr>
          <p:grpSpPr>
            <a:xfrm>
              <a:off x="7616016" y="564436"/>
              <a:ext cx="4043185" cy="2649080"/>
              <a:chOff x="7616016" y="564436"/>
              <a:chExt cx="4043185" cy="2649080"/>
            </a:xfrm>
            <a:solidFill>
              <a:srgbClr val="036699">
                <a:alpha val="75000"/>
              </a:srgbClr>
            </a:solidFill>
          </p:grpSpPr>
          <p:sp>
            <p:nvSpPr>
              <p:cNvPr id="358" name="Forme libre 357">
                <a:extLst>
                  <a:ext uri="{FF2B5EF4-FFF2-40B4-BE49-F238E27FC236}">
                    <a16:creationId xmlns:a16="http://schemas.microsoft.com/office/drawing/2014/main" id="{E8DFE675-30E1-B585-281C-C20B620AB3FA}"/>
                  </a:ext>
                </a:extLst>
              </p:cNvPr>
              <p:cNvSpPr/>
              <p:nvPr/>
            </p:nvSpPr>
            <p:spPr>
              <a:xfrm>
                <a:off x="7616016" y="1651236"/>
                <a:ext cx="616759" cy="1562280"/>
              </a:xfrm>
              <a:custGeom>
                <a:avLst/>
                <a:gdLst>
                  <a:gd name="connsiteX0" fmla="*/ 41 w 616759"/>
                  <a:gd name="connsiteY0" fmla="*/ 60 h 1562280"/>
                  <a:gd name="connsiteX1" fmla="*/ 616800 w 616759"/>
                  <a:gd name="connsiteY1" fmla="*/ 60 h 1562280"/>
                  <a:gd name="connsiteX2" fmla="*/ 616800 w 616759"/>
                  <a:gd name="connsiteY2" fmla="*/ 1562341 h 1562280"/>
                  <a:gd name="connsiteX3" fmla="*/ 41 w 616759"/>
                  <a:gd name="connsiteY3" fmla="*/ 1562341 h 1562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6759" h="1562280">
                    <a:moveTo>
                      <a:pt x="41" y="60"/>
                    </a:moveTo>
                    <a:lnTo>
                      <a:pt x="616800" y="60"/>
                    </a:lnTo>
                    <a:lnTo>
                      <a:pt x="616800" y="1562341"/>
                    </a:lnTo>
                    <a:lnTo>
                      <a:pt x="41" y="1562341"/>
                    </a:lnTo>
                    <a:close/>
                  </a:path>
                </a:pathLst>
              </a:custGeom>
              <a:solidFill>
                <a:srgbClr val="036699">
                  <a:alpha val="75000"/>
                </a:srgbClr>
              </a:solidFill>
              <a:ln w="5405" cap="flat">
                <a:solidFill>
                  <a:srgbClr val="1F77B4">
                    <a:alpha val="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359" name="Forme libre 358">
                <a:extLst>
                  <a:ext uri="{FF2B5EF4-FFF2-40B4-BE49-F238E27FC236}">
                    <a16:creationId xmlns:a16="http://schemas.microsoft.com/office/drawing/2014/main" id="{4E1ABE8C-B9C0-28B5-ECF8-CEB12DE7F99C}"/>
                  </a:ext>
                </a:extLst>
              </p:cNvPr>
              <p:cNvSpPr/>
              <p:nvPr/>
            </p:nvSpPr>
            <p:spPr>
              <a:xfrm>
                <a:off x="8301300" y="2058789"/>
                <a:ext cx="616759" cy="1154728"/>
              </a:xfrm>
              <a:custGeom>
                <a:avLst/>
                <a:gdLst>
                  <a:gd name="connsiteX0" fmla="*/ 168 w 616759"/>
                  <a:gd name="connsiteY0" fmla="*/ 60 h 1154728"/>
                  <a:gd name="connsiteX1" fmla="*/ 616927 w 616759"/>
                  <a:gd name="connsiteY1" fmla="*/ 60 h 1154728"/>
                  <a:gd name="connsiteX2" fmla="*/ 616927 w 616759"/>
                  <a:gd name="connsiteY2" fmla="*/ 1154788 h 1154728"/>
                  <a:gd name="connsiteX3" fmla="*/ 168 w 616759"/>
                  <a:gd name="connsiteY3" fmla="*/ 1154788 h 115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6759" h="1154728">
                    <a:moveTo>
                      <a:pt x="168" y="60"/>
                    </a:moveTo>
                    <a:lnTo>
                      <a:pt x="616927" y="60"/>
                    </a:lnTo>
                    <a:lnTo>
                      <a:pt x="616927" y="1154788"/>
                    </a:lnTo>
                    <a:lnTo>
                      <a:pt x="168" y="1154788"/>
                    </a:lnTo>
                    <a:close/>
                  </a:path>
                </a:pathLst>
              </a:custGeom>
              <a:solidFill>
                <a:srgbClr val="036699">
                  <a:alpha val="75000"/>
                </a:srgbClr>
              </a:solidFill>
              <a:ln w="5405" cap="flat">
                <a:solidFill>
                  <a:srgbClr val="1F77B4">
                    <a:alpha val="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360" name="Forme libre 359">
                <a:extLst>
                  <a:ext uri="{FF2B5EF4-FFF2-40B4-BE49-F238E27FC236}">
                    <a16:creationId xmlns:a16="http://schemas.microsoft.com/office/drawing/2014/main" id="{19EC482A-30DE-C446-FB5A-77BA5437D983}"/>
                  </a:ext>
                </a:extLst>
              </p:cNvPr>
              <p:cNvSpPr/>
              <p:nvPr/>
            </p:nvSpPr>
            <p:spPr>
              <a:xfrm>
                <a:off x="8986589" y="564436"/>
                <a:ext cx="616759" cy="2649080"/>
              </a:xfrm>
              <a:custGeom>
                <a:avLst/>
                <a:gdLst>
                  <a:gd name="connsiteX0" fmla="*/ 294 w 616759"/>
                  <a:gd name="connsiteY0" fmla="*/ 60 h 2649080"/>
                  <a:gd name="connsiteX1" fmla="*/ 617053 w 616759"/>
                  <a:gd name="connsiteY1" fmla="*/ 60 h 2649080"/>
                  <a:gd name="connsiteX2" fmla="*/ 617053 w 616759"/>
                  <a:gd name="connsiteY2" fmla="*/ 2649141 h 2649080"/>
                  <a:gd name="connsiteX3" fmla="*/ 294 w 616759"/>
                  <a:gd name="connsiteY3" fmla="*/ 2649141 h 2649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6759" h="2649080">
                    <a:moveTo>
                      <a:pt x="294" y="60"/>
                    </a:moveTo>
                    <a:lnTo>
                      <a:pt x="617053" y="60"/>
                    </a:lnTo>
                    <a:lnTo>
                      <a:pt x="617053" y="2649141"/>
                    </a:lnTo>
                    <a:lnTo>
                      <a:pt x="294" y="2649141"/>
                    </a:lnTo>
                    <a:close/>
                  </a:path>
                </a:pathLst>
              </a:custGeom>
              <a:solidFill>
                <a:srgbClr val="036699">
                  <a:alpha val="75000"/>
                </a:srgbClr>
              </a:solidFill>
              <a:ln w="5405" cap="flat">
                <a:solidFill>
                  <a:srgbClr val="1F77B4">
                    <a:alpha val="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361" name="Forme libre 360">
                <a:extLst>
                  <a:ext uri="{FF2B5EF4-FFF2-40B4-BE49-F238E27FC236}">
                    <a16:creationId xmlns:a16="http://schemas.microsoft.com/office/drawing/2014/main" id="{1A522529-5028-94B9-5F18-EF1C76468631}"/>
                  </a:ext>
                </a:extLst>
              </p:cNvPr>
              <p:cNvSpPr/>
              <p:nvPr/>
            </p:nvSpPr>
            <p:spPr>
              <a:xfrm>
                <a:off x="9671872" y="1787087"/>
                <a:ext cx="616759" cy="1426429"/>
              </a:xfrm>
              <a:custGeom>
                <a:avLst/>
                <a:gdLst>
                  <a:gd name="connsiteX0" fmla="*/ 421 w 616759"/>
                  <a:gd name="connsiteY0" fmla="*/ 60 h 1426429"/>
                  <a:gd name="connsiteX1" fmla="*/ 617180 w 616759"/>
                  <a:gd name="connsiteY1" fmla="*/ 60 h 1426429"/>
                  <a:gd name="connsiteX2" fmla="*/ 617180 w 616759"/>
                  <a:gd name="connsiteY2" fmla="*/ 1426490 h 1426429"/>
                  <a:gd name="connsiteX3" fmla="*/ 420 w 616759"/>
                  <a:gd name="connsiteY3" fmla="*/ 1426490 h 1426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6759" h="1426429">
                    <a:moveTo>
                      <a:pt x="421" y="60"/>
                    </a:moveTo>
                    <a:lnTo>
                      <a:pt x="617180" y="60"/>
                    </a:lnTo>
                    <a:lnTo>
                      <a:pt x="617180" y="1426490"/>
                    </a:lnTo>
                    <a:lnTo>
                      <a:pt x="420" y="1426490"/>
                    </a:lnTo>
                    <a:close/>
                  </a:path>
                </a:pathLst>
              </a:custGeom>
              <a:solidFill>
                <a:srgbClr val="036699">
                  <a:alpha val="75000"/>
                </a:srgbClr>
              </a:solidFill>
              <a:ln w="5405" cap="flat">
                <a:solidFill>
                  <a:srgbClr val="1F77B4">
                    <a:alpha val="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362" name="Forme libre 361">
                <a:extLst>
                  <a:ext uri="{FF2B5EF4-FFF2-40B4-BE49-F238E27FC236}">
                    <a16:creationId xmlns:a16="http://schemas.microsoft.com/office/drawing/2014/main" id="{2A16DED6-5DAE-7E6B-C0C6-48ABB4210DE6}"/>
                  </a:ext>
                </a:extLst>
              </p:cNvPr>
              <p:cNvSpPr/>
              <p:nvPr/>
            </p:nvSpPr>
            <p:spPr>
              <a:xfrm>
                <a:off x="10357160" y="2398413"/>
                <a:ext cx="616759" cy="815104"/>
              </a:xfrm>
              <a:custGeom>
                <a:avLst/>
                <a:gdLst>
                  <a:gd name="connsiteX0" fmla="*/ 547 w 616759"/>
                  <a:gd name="connsiteY0" fmla="*/ 60 h 815104"/>
                  <a:gd name="connsiteX1" fmla="*/ 617306 w 616759"/>
                  <a:gd name="connsiteY1" fmla="*/ 60 h 815104"/>
                  <a:gd name="connsiteX2" fmla="*/ 617306 w 616759"/>
                  <a:gd name="connsiteY2" fmla="*/ 815164 h 815104"/>
                  <a:gd name="connsiteX3" fmla="*/ 547 w 616759"/>
                  <a:gd name="connsiteY3" fmla="*/ 815164 h 815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6759" h="815104">
                    <a:moveTo>
                      <a:pt x="547" y="60"/>
                    </a:moveTo>
                    <a:lnTo>
                      <a:pt x="617306" y="60"/>
                    </a:lnTo>
                    <a:lnTo>
                      <a:pt x="617306" y="815164"/>
                    </a:lnTo>
                    <a:lnTo>
                      <a:pt x="547" y="815164"/>
                    </a:lnTo>
                    <a:close/>
                  </a:path>
                </a:pathLst>
              </a:custGeom>
              <a:solidFill>
                <a:srgbClr val="036699">
                  <a:alpha val="75000"/>
                </a:srgbClr>
              </a:solidFill>
              <a:ln w="5405" cap="flat">
                <a:solidFill>
                  <a:srgbClr val="1F77B4">
                    <a:alpha val="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363" name="Forme libre 362">
                <a:extLst>
                  <a:ext uri="{FF2B5EF4-FFF2-40B4-BE49-F238E27FC236}">
                    <a16:creationId xmlns:a16="http://schemas.microsoft.com/office/drawing/2014/main" id="{AF8BF77A-8F9B-55E3-BCC8-9C6453943452}"/>
                  </a:ext>
                </a:extLst>
              </p:cNvPr>
              <p:cNvSpPr/>
              <p:nvPr/>
            </p:nvSpPr>
            <p:spPr>
              <a:xfrm>
                <a:off x="11042443" y="1922938"/>
                <a:ext cx="616759" cy="1290579"/>
              </a:xfrm>
              <a:custGeom>
                <a:avLst/>
                <a:gdLst>
                  <a:gd name="connsiteX0" fmla="*/ 674 w 616759"/>
                  <a:gd name="connsiteY0" fmla="*/ 60 h 1290579"/>
                  <a:gd name="connsiteX1" fmla="*/ 617433 w 616759"/>
                  <a:gd name="connsiteY1" fmla="*/ 60 h 1290579"/>
                  <a:gd name="connsiteX2" fmla="*/ 617433 w 616759"/>
                  <a:gd name="connsiteY2" fmla="*/ 1290639 h 1290579"/>
                  <a:gd name="connsiteX3" fmla="*/ 673 w 616759"/>
                  <a:gd name="connsiteY3" fmla="*/ 1290639 h 1290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6759" h="1290579">
                    <a:moveTo>
                      <a:pt x="674" y="60"/>
                    </a:moveTo>
                    <a:lnTo>
                      <a:pt x="617433" y="60"/>
                    </a:lnTo>
                    <a:lnTo>
                      <a:pt x="617433" y="1290639"/>
                    </a:lnTo>
                    <a:lnTo>
                      <a:pt x="673" y="1290639"/>
                    </a:lnTo>
                    <a:close/>
                  </a:path>
                </a:pathLst>
              </a:custGeom>
              <a:solidFill>
                <a:srgbClr val="036699">
                  <a:alpha val="75000"/>
                </a:srgbClr>
              </a:solidFill>
              <a:ln w="5405" cap="flat">
                <a:solidFill>
                  <a:srgbClr val="1F77B4">
                    <a:alpha val="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364" name="ZoneTexte 363">
                <a:extLst>
                  <a:ext uri="{FF2B5EF4-FFF2-40B4-BE49-F238E27FC236}">
                    <a16:creationId xmlns:a16="http://schemas.microsoft.com/office/drawing/2014/main" id="{FFB24CDE-DC06-520E-2523-D17F5604B3E6}"/>
                  </a:ext>
                </a:extLst>
              </p:cNvPr>
              <p:cNvSpPr txBox="1"/>
              <p:nvPr/>
            </p:nvSpPr>
            <p:spPr>
              <a:xfrm>
                <a:off x="7797742" y="1621855"/>
                <a:ext cx="258722" cy="167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ES" sz="1200" spc="0" baseline="0">
                    <a:ln/>
                    <a:solidFill>
                      <a:srgbClr val="036699">
                        <a:alpha val="7500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23</a:t>
                </a:r>
              </a:p>
            </p:txBody>
          </p:sp>
          <p:sp>
            <p:nvSpPr>
              <p:cNvPr id="365" name="ZoneTexte 364">
                <a:extLst>
                  <a:ext uri="{FF2B5EF4-FFF2-40B4-BE49-F238E27FC236}">
                    <a16:creationId xmlns:a16="http://schemas.microsoft.com/office/drawing/2014/main" id="{C20C773A-3A36-7AA9-39F9-FAC9B34561F3}"/>
                  </a:ext>
                </a:extLst>
              </p:cNvPr>
              <p:cNvSpPr txBox="1"/>
              <p:nvPr/>
            </p:nvSpPr>
            <p:spPr>
              <a:xfrm>
                <a:off x="8483026" y="2029407"/>
                <a:ext cx="258722" cy="167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ES" sz="1200" spc="0" baseline="0">
                    <a:ln/>
                    <a:solidFill>
                      <a:srgbClr val="036699">
                        <a:alpha val="7500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17</a:t>
                </a:r>
              </a:p>
            </p:txBody>
          </p:sp>
          <p:sp>
            <p:nvSpPr>
              <p:cNvPr id="366" name="ZoneTexte 365">
                <a:extLst>
                  <a:ext uri="{FF2B5EF4-FFF2-40B4-BE49-F238E27FC236}">
                    <a16:creationId xmlns:a16="http://schemas.microsoft.com/office/drawing/2014/main" id="{3AFEC631-9BBF-7711-FE72-90B9A4D350F2}"/>
                  </a:ext>
                </a:extLst>
              </p:cNvPr>
              <p:cNvSpPr txBox="1"/>
              <p:nvPr/>
            </p:nvSpPr>
            <p:spPr>
              <a:xfrm>
                <a:off x="9168315" y="535053"/>
                <a:ext cx="258722" cy="167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ES" sz="1200" spc="0" baseline="0">
                    <a:ln/>
                    <a:solidFill>
                      <a:srgbClr val="036699">
                        <a:alpha val="7500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39</a:t>
                </a:r>
              </a:p>
            </p:txBody>
          </p:sp>
          <p:sp>
            <p:nvSpPr>
              <p:cNvPr id="367" name="ZoneTexte 366">
                <a:extLst>
                  <a:ext uri="{FF2B5EF4-FFF2-40B4-BE49-F238E27FC236}">
                    <a16:creationId xmlns:a16="http://schemas.microsoft.com/office/drawing/2014/main" id="{B1E1C846-47E8-0450-AAFC-6F8630B1664A}"/>
                  </a:ext>
                </a:extLst>
              </p:cNvPr>
              <p:cNvSpPr txBox="1"/>
              <p:nvPr/>
            </p:nvSpPr>
            <p:spPr>
              <a:xfrm>
                <a:off x="9853598" y="1757706"/>
                <a:ext cx="258722" cy="167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ES" sz="1200" spc="0" baseline="0">
                    <a:ln/>
                    <a:solidFill>
                      <a:srgbClr val="036699">
                        <a:alpha val="7500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21</a:t>
                </a:r>
              </a:p>
            </p:txBody>
          </p:sp>
          <p:sp>
            <p:nvSpPr>
              <p:cNvPr id="368" name="ZoneTexte 367">
                <a:extLst>
                  <a:ext uri="{FF2B5EF4-FFF2-40B4-BE49-F238E27FC236}">
                    <a16:creationId xmlns:a16="http://schemas.microsoft.com/office/drawing/2014/main" id="{A8664E51-4274-1614-D540-CBB1F5EF020D}"/>
                  </a:ext>
                </a:extLst>
              </p:cNvPr>
              <p:cNvSpPr txBox="1"/>
              <p:nvPr/>
            </p:nvSpPr>
            <p:spPr>
              <a:xfrm>
                <a:off x="10538886" y="2369031"/>
                <a:ext cx="258722" cy="167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ES" sz="1200" spc="0" baseline="0">
                    <a:ln/>
                    <a:solidFill>
                      <a:srgbClr val="036699">
                        <a:alpha val="7500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369" name="ZoneTexte 368">
                <a:extLst>
                  <a:ext uri="{FF2B5EF4-FFF2-40B4-BE49-F238E27FC236}">
                    <a16:creationId xmlns:a16="http://schemas.microsoft.com/office/drawing/2014/main" id="{5516365A-EBD3-CDA2-AB51-2783080C4048}"/>
                  </a:ext>
                </a:extLst>
              </p:cNvPr>
              <p:cNvSpPr txBox="1"/>
              <p:nvPr/>
            </p:nvSpPr>
            <p:spPr>
              <a:xfrm>
                <a:off x="11224169" y="1893557"/>
                <a:ext cx="258722" cy="167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ES" sz="1200" spc="0" baseline="0">
                    <a:ln/>
                    <a:solidFill>
                      <a:srgbClr val="036699">
                        <a:alpha val="7500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19</a:t>
                </a:r>
              </a:p>
            </p:txBody>
          </p:sp>
        </p:grpSp>
        <p:grpSp>
          <p:nvGrpSpPr>
            <p:cNvPr id="370" name="Espace réservé du contenu 10">
              <a:extLst>
                <a:ext uri="{FF2B5EF4-FFF2-40B4-BE49-F238E27FC236}">
                  <a16:creationId xmlns:a16="http://schemas.microsoft.com/office/drawing/2014/main" id="{72592689-0CA2-FC1C-3C73-6DB194AAC6FD}"/>
                </a:ext>
              </a:extLst>
            </p:cNvPr>
            <p:cNvGrpSpPr/>
            <p:nvPr/>
          </p:nvGrpSpPr>
          <p:grpSpPr>
            <a:xfrm>
              <a:off x="11071689" y="382456"/>
              <a:ext cx="1027845" cy="235962"/>
              <a:chOff x="11071689" y="382456"/>
              <a:chExt cx="1027845" cy="235962"/>
            </a:xfrm>
            <a:solidFill>
              <a:srgbClr val="036699"/>
            </a:solidFill>
          </p:grpSpPr>
          <p:sp>
            <p:nvSpPr>
              <p:cNvPr id="371" name="Forme libre 370">
                <a:extLst>
                  <a:ext uri="{FF2B5EF4-FFF2-40B4-BE49-F238E27FC236}">
                    <a16:creationId xmlns:a16="http://schemas.microsoft.com/office/drawing/2014/main" id="{810F76D6-3F55-7B8C-477A-F6C2AD986745}"/>
                  </a:ext>
                </a:extLst>
              </p:cNvPr>
              <p:cNvSpPr/>
              <p:nvPr/>
            </p:nvSpPr>
            <p:spPr>
              <a:xfrm>
                <a:off x="11072071" y="456089"/>
                <a:ext cx="54173" cy="54173"/>
              </a:xfrm>
              <a:custGeom>
                <a:avLst/>
                <a:gdLst>
                  <a:gd name="connsiteX0" fmla="*/ 54857 w 54173"/>
                  <a:gd name="connsiteY0" fmla="*/ 27132 h 54173"/>
                  <a:gd name="connsiteX1" fmla="*/ 27771 w 54173"/>
                  <a:gd name="connsiteY1" fmla="*/ 54218 h 54173"/>
                  <a:gd name="connsiteX2" fmla="*/ 684 w 54173"/>
                  <a:gd name="connsiteY2" fmla="*/ 27132 h 54173"/>
                  <a:gd name="connsiteX3" fmla="*/ 27771 w 54173"/>
                  <a:gd name="connsiteY3" fmla="*/ 45 h 54173"/>
                  <a:gd name="connsiteX4" fmla="*/ 54857 w 54173"/>
                  <a:gd name="connsiteY4" fmla="*/ 27132 h 54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73" h="54173">
                    <a:moveTo>
                      <a:pt x="54857" y="27132"/>
                    </a:moveTo>
                    <a:cubicBezTo>
                      <a:pt x="54857" y="42091"/>
                      <a:pt x="42730" y="54218"/>
                      <a:pt x="27771" y="54218"/>
                    </a:cubicBezTo>
                    <a:cubicBezTo>
                      <a:pt x="12811" y="54218"/>
                      <a:pt x="684" y="42091"/>
                      <a:pt x="684" y="27132"/>
                    </a:cubicBezTo>
                    <a:cubicBezTo>
                      <a:pt x="684" y="12172"/>
                      <a:pt x="12811" y="45"/>
                      <a:pt x="27771" y="45"/>
                    </a:cubicBezTo>
                    <a:cubicBezTo>
                      <a:pt x="42730" y="45"/>
                      <a:pt x="54857" y="12172"/>
                      <a:pt x="54857" y="27132"/>
                    </a:cubicBezTo>
                    <a:close/>
                  </a:path>
                </a:pathLst>
              </a:custGeom>
              <a:solidFill>
                <a:srgbClr val="036699"/>
              </a:solidFill>
              <a:ln w="5405" cap="flat">
                <a:solidFill>
                  <a:srgbClr val="1F77B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372" name="ZoneTexte 371">
                <a:extLst>
                  <a:ext uri="{FF2B5EF4-FFF2-40B4-BE49-F238E27FC236}">
                    <a16:creationId xmlns:a16="http://schemas.microsoft.com/office/drawing/2014/main" id="{78E5BAC3-E1C4-F18A-8BE7-48CDAF18EB98}"/>
                  </a:ext>
                </a:extLst>
              </p:cNvPr>
              <p:cNvSpPr txBox="1"/>
              <p:nvPr/>
            </p:nvSpPr>
            <p:spPr>
              <a:xfrm>
                <a:off x="11071689" y="382456"/>
                <a:ext cx="1027845" cy="23596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fr-ES" sz="1400" spc="0" baseline="16000" dirty="0">
                    <a:ln/>
                    <a:solidFill>
                      <a:schemeClr val="bg1"/>
                    </a:solidFill>
                    <a:latin typeface="Arial"/>
                    <a:cs typeface="Arial"/>
                    <a:sym typeface="Arial"/>
                    <a:rtl val="0"/>
                  </a:rPr>
                  <a:t>Nombre efectifs</a:t>
                </a:r>
              </a:p>
            </p:txBody>
          </p:sp>
        </p:grpSp>
      </p:grpSp>
      <p:sp>
        <p:nvSpPr>
          <p:cNvPr id="374" name="Espace réservé du numéro de diapositive 373">
            <a:extLst>
              <a:ext uri="{FF2B5EF4-FFF2-40B4-BE49-F238E27FC236}">
                <a16:creationId xmlns:a16="http://schemas.microsoft.com/office/drawing/2014/main" id="{49621D04-E101-0103-9518-D1783C24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13</a:t>
            </a:fld>
            <a:endParaRPr lang="en-US"/>
          </a:p>
        </p:txBody>
      </p:sp>
      <p:sp>
        <p:nvSpPr>
          <p:cNvPr id="375" name="ZoneTexte 374">
            <a:extLst>
              <a:ext uri="{FF2B5EF4-FFF2-40B4-BE49-F238E27FC236}">
                <a16:creationId xmlns:a16="http://schemas.microsoft.com/office/drawing/2014/main" id="{B5F8C4A4-BF7C-D7AA-5503-7F0009CF72B2}"/>
              </a:ext>
            </a:extLst>
          </p:cNvPr>
          <p:cNvSpPr txBox="1"/>
          <p:nvPr/>
        </p:nvSpPr>
        <p:spPr>
          <a:xfrm>
            <a:off x="3286171" y="5660984"/>
            <a:ext cx="404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ES" sz="1000" dirty="0"/>
              <a:t>55,76%       58,53%        43,47%.       41,66%.        20%             55,81%</a:t>
            </a:r>
          </a:p>
        </p:txBody>
      </p:sp>
      <p:sp>
        <p:nvSpPr>
          <p:cNvPr id="376" name="ZoneTexte 375">
            <a:extLst>
              <a:ext uri="{FF2B5EF4-FFF2-40B4-BE49-F238E27FC236}">
                <a16:creationId xmlns:a16="http://schemas.microsoft.com/office/drawing/2014/main" id="{3AF03D5E-8997-DED4-242B-1E9B3EF5741F}"/>
              </a:ext>
            </a:extLst>
          </p:cNvPr>
          <p:cNvSpPr txBox="1"/>
          <p:nvPr/>
        </p:nvSpPr>
        <p:spPr>
          <a:xfrm>
            <a:off x="6895026" y="2711756"/>
            <a:ext cx="404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ES" sz="1000" dirty="0"/>
              <a:t>44,23%.    41,47%        56,53%         58,34%           80%.           44,19%</a:t>
            </a:r>
          </a:p>
        </p:txBody>
      </p:sp>
    </p:spTree>
    <p:extLst>
      <p:ext uri="{BB962C8B-B14F-4D97-AF65-F5344CB8AC3E}">
        <p14:creationId xmlns:p14="http://schemas.microsoft.com/office/powerpoint/2010/main" val="2827912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AADDE2-CF5E-49B2-18AC-423FE1A3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INDICATEUR 4:	REPARTITION DES EFFECTIFS PAR SERVICE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0B0D064-49EC-422C-B83B-1EF01546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7BD10BA-973B-4A2D-B0D3-232F303E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87A88DB-DE70-4706-9273-203D5AD3C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9C8FD-E836-4A5D-A41C-145B88F0E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231FAC2-5165-D5DF-7E85-61D29F428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9" y="1478808"/>
            <a:ext cx="3268135" cy="3892147"/>
          </a:xfrm>
          <a:prstGeom prst="rect">
            <a:avLst/>
          </a:prstGeom>
        </p:spPr>
      </p:pic>
      <p:pic>
        <p:nvPicPr>
          <p:cNvPr id="15" name="Graphique 14">
            <a:extLst>
              <a:ext uri="{FF2B5EF4-FFF2-40B4-BE49-F238E27FC236}">
                <a16:creationId xmlns:a16="http://schemas.microsoft.com/office/drawing/2014/main" id="{100E0ED7-F672-E3AC-A26C-3686DB1A7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1865" y="2199331"/>
            <a:ext cx="3268135" cy="2451101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0A1DCA-3708-C2B3-856E-E10927A3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5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4819C-5A77-01CD-996C-2CEF42C5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ES" dirty="0"/>
              <a:t>INDICATEUR 5:</a:t>
            </a:r>
            <a:br>
              <a:rPr lang="fr-ES" dirty="0"/>
            </a:br>
            <a:r>
              <a:rPr lang="fr-ES" dirty="0"/>
              <a:t>	</a:t>
            </a:r>
            <a:r>
              <a:rPr lang="fr-FR" dirty="0"/>
              <a:t>PROMOTION-RÉPARTITION DES 	PROMOTIONS INTERNES</a:t>
            </a:r>
            <a:endParaRPr lang="fr-ES" dirty="0"/>
          </a:p>
        </p:txBody>
      </p:sp>
      <p:grpSp>
        <p:nvGrpSpPr>
          <p:cNvPr id="10" name="Espace réservé du contenu 4">
            <a:extLst>
              <a:ext uri="{FF2B5EF4-FFF2-40B4-BE49-F238E27FC236}">
                <a16:creationId xmlns:a16="http://schemas.microsoft.com/office/drawing/2014/main" id="{EEF16601-F582-5943-212D-77D3495FFE5C}"/>
              </a:ext>
            </a:extLst>
          </p:cNvPr>
          <p:cNvGrpSpPr/>
          <p:nvPr/>
        </p:nvGrpSpPr>
        <p:grpSpPr>
          <a:xfrm>
            <a:off x="1431970" y="2486335"/>
            <a:ext cx="4897267" cy="4025636"/>
            <a:chOff x="838846" y="2793759"/>
            <a:chExt cx="4897267" cy="4025636"/>
          </a:xfrm>
        </p:grpSpPr>
        <p:grpSp>
          <p:nvGrpSpPr>
            <p:cNvPr id="11" name="Espace réservé du contenu 4">
              <a:extLst>
                <a:ext uri="{FF2B5EF4-FFF2-40B4-BE49-F238E27FC236}">
                  <a16:creationId xmlns:a16="http://schemas.microsoft.com/office/drawing/2014/main" id="{5B09358B-5115-E248-8F3A-40D47C858851}"/>
                </a:ext>
              </a:extLst>
            </p:cNvPr>
            <p:cNvGrpSpPr/>
            <p:nvPr/>
          </p:nvGrpSpPr>
          <p:grpSpPr>
            <a:xfrm>
              <a:off x="938328" y="3140971"/>
              <a:ext cx="4797784" cy="3678424"/>
              <a:chOff x="938328" y="3140971"/>
              <a:chExt cx="4797784" cy="3678424"/>
            </a:xfrm>
          </p:grpSpPr>
          <p:grpSp>
            <p:nvGrpSpPr>
              <p:cNvPr id="12" name="Espace réservé du contenu 4">
                <a:extLst>
                  <a:ext uri="{FF2B5EF4-FFF2-40B4-BE49-F238E27FC236}">
                    <a16:creationId xmlns:a16="http://schemas.microsoft.com/office/drawing/2014/main" id="{6F49665F-5CD8-6FAB-B00B-4E9C230094C5}"/>
                  </a:ext>
                </a:extLst>
              </p:cNvPr>
              <p:cNvGrpSpPr/>
              <p:nvPr/>
            </p:nvGrpSpPr>
            <p:grpSpPr>
              <a:xfrm>
                <a:off x="1618208" y="3140971"/>
                <a:ext cx="1375803" cy="3678424"/>
                <a:chOff x="1618208" y="3140971"/>
                <a:chExt cx="1375803" cy="3678424"/>
              </a:xfrm>
              <a:solidFill>
                <a:srgbClr val="000000"/>
              </a:solidFill>
            </p:grpSpPr>
            <p:sp>
              <p:nvSpPr>
                <p:cNvPr id="13" name="Forme libre 12">
                  <a:extLst>
                    <a:ext uri="{FF2B5EF4-FFF2-40B4-BE49-F238E27FC236}">
                      <a16:creationId xmlns:a16="http://schemas.microsoft.com/office/drawing/2014/main" id="{00E0B7CA-B780-2B09-8CC8-44D7B6E8659B}"/>
                    </a:ext>
                  </a:extLst>
                </p:cNvPr>
                <p:cNvSpPr/>
                <p:nvPr/>
              </p:nvSpPr>
              <p:spPr>
                <a:xfrm>
                  <a:off x="2194888" y="3140971"/>
                  <a:ext cx="6217" cy="3177214"/>
                </a:xfrm>
                <a:custGeom>
                  <a:avLst/>
                  <a:gdLst>
                    <a:gd name="connsiteX0" fmla="*/ 230 w 6217"/>
                    <a:gd name="connsiteY0" fmla="*/ 3177785 h 3177214"/>
                    <a:gd name="connsiteX1" fmla="*/ 230 w 6217"/>
                    <a:gd name="connsiteY1" fmla="*/ 571 h 3177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217" h="3177214">
                      <a:moveTo>
                        <a:pt x="230" y="3177785"/>
                      </a:moveTo>
                      <a:lnTo>
                        <a:pt x="230" y="571"/>
                      </a:lnTo>
                    </a:path>
                  </a:pathLst>
                </a:custGeom>
                <a:ln w="6215" cap="flat">
                  <a:solidFill>
                    <a:srgbClr val="E5E5E5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6016E3B8-2300-9313-EC0F-0112B283237B}"/>
                    </a:ext>
                  </a:extLst>
                </p:cNvPr>
                <p:cNvSpPr txBox="1"/>
                <p:nvPr/>
              </p:nvSpPr>
              <p:spPr>
                <a:xfrm>
                  <a:off x="1618208" y="6460322"/>
                  <a:ext cx="1375803" cy="359073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pPr algn="l"/>
                  <a:r>
                    <a:rPr lang="fr-ES" sz="2600" spc="0" baseline="35500" dirty="0">
                      <a:ln/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Homme</a:t>
                  </a:r>
                </a:p>
              </p:txBody>
            </p:sp>
          </p:grpSp>
          <p:grpSp>
            <p:nvGrpSpPr>
              <p:cNvPr id="15" name="Espace réservé du contenu 4">
                <a:extLst>
                  <a:ext uri="{FF2B5EF4-FFF2-40B4-BE49-F238E27FC236}">
                    <a16:creationId xmlns:a16="http://schemas.microsoft.com/office/drawing/2014/main" id="{89C0D027-7796-36FD-6D6F-C8B16430D8B9}"/>
                  </a:ext>
                </a:extLst>
              </p:cNvPr>
              <p:cNvGrpSpPr/>
              <p:nvPr/>
            </p:nvGrpSpPr>
            <p:grpSpPr>
              <a:xfrm>
                <a:off x="3992012" y="3140971"/>
                <a:ext cx="939681" cy="3678424"/>
                <a:chOff x="3992012" y="3140971"/>
                <a:chExt cx="939681" cy="3678424"/>
              </a:xfrm>
              <a:solidFill>
                <a:srgbClr val="000000"/>
              </a:solidFill>
            </p:grpSpPr>
            <p:sp>
              <p:nvSpPr>
                <p:cNvPr id="16" name="Forme libre 15">
                  <a:extLst>
                    <a:ext uri="{FF2B5EF4-FFF2-40B4-BE49-F238E27FC236}">
                      <a16:creationId xmlns:a16="http://schemas.microsoft.com/office/drawing/2014/main" id="{A063AEB3-B279-7CB6-EEBD-F9481FEC723A}"/>
                    </a:ext>
                  </a:extLst>
                </p:cNvPr>
                <p:cNvSpPr/>
                <p:nvPr/>
              </p:nvSpPr>
              <p:spPr>
                <a:xfrm>
                  <a:off x="4479547" y="3140971"/>
                  <a:ext cx="6217" cy="3177214"/>
                </a:xfrm>
                <a:custGeom>
                  <a:avLst/>
                  <a:gdLst>
                    <a:gd name="connsiteX0" fmla="*/ 598 w 6217"/>
                    <a:gd name="connsiteY0" fmla="*/ 3177785 h 3177214"/>
                    <a:gd name="connsiteX1" fmla="*/ 598 w 6217"/>
                    <a:gd name="connsiteY1" fmla="*/ 571 h 3177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217" h="3177214">
                      <a:moveTo>
                        <a:pt x="598" y="3177785"/>
                      </a:moveTo>
                      <a:lnTo>
                        <a:pt x="598" y="571"/>
                      </a:lnTo>
                    </a:path>
                  </a:pathLst>
                </a:custGeom>
                <a:ln w="6215" cap="flat">
                  <a:solidFill>
                    <a:srgbClr val="E5E5E5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FD23FF7E-4241-08FC-C723-ECD9BDBFB456}"/>
                    </a:ext>
                  </a:extLst>
                </p:cNvPr>
                <p:cNvSpPr txBox="1"/>
                <p:nvPr/>
              </p:nvSpPr>
              <p:spPr>
                <a:xfrm>
                  <a:off x="3992012" y="6460322"/>
                  <a:ext cx="939681" cy="359073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l"/>
                  <a:r>
                    <a:rPr lang="fr-ES" sz="2600" spc="0" baseline="35500" dirty="0">
                      <a:ln/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Femme</a:t>
                  </a:r>
                </a:p>
              </p:txBody>
            </p:sp>
          </p:grpSp>
          <p:sp>
            <p:nvSpPr>
              <p:cNvPr id="18" name="Forme libre 17">
                <a:extLst>
                  <a:ext uri="{FF2B5EF4-FFF2-40B4-BE49-F238E27FC236}">
                    <a16:creationId xmlns:a16="http://schemas.microsoft.com/office/drawing/2014/main" id="{D314A6A8-E68A-558F-501F-90AADB19AFEE}"/>
                  </a:ext>
                </a:extLst>
              </p:cNvPr>
              <p:cNvSpPr/>
              <p:nvPr/>
            </p:nvSpPr>
            <p:spPr>
              <a:xfrm>
                <a:off x="938328" y="6318185"/>
                <a:ext cx="4797784" cy="6217"/>
              </a:xfrm>
              <a:custGeom>
                <a:avLst/>
                <a:gdLst>
                  <a:gd name="connsiteX0" fmla="*/ 28 w 4797784"/>
                  <a:gd name="connsiteY0" fmla="*/ 571 h 6217"/>
                  <a:gd name="connsiteX1" fmla="*/ 28 w 4797784"/>
                  <a:gd name="connsiteY1" fmla="*/ 571 h 6217"/>
                  <a:gd name="connsiteX2" fmla="*/ 4797814 w 4797784"/>
                  <a:gd name="connsiteY2" fmla="*/ 571 h 6217"/>
                  <a:gd name="connsiteX3" fmla="*/ 4797814 w 4797784"/>
                  <a:gd name="connsiteY3" fmla="*/ 571 h 6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97784" h="6217">
                    <a:moveTo>
                      <a:pt x="28" y="571"/>
                    </a:moveTo>
                    <a:lnTo>
                      <a:pt x="28" y="571"/>
                    </a:lnTo>
                    <a:lnTo>
                      <a:pt x="4797814" y="571"/>
                    </a:lnTo>
                    <a:lnTo>
                      <a:pt x="4797814" y="571"/>
                    </a:lnTo>
                  </a:path>
                </a:pathLst>
              </a:custGeom>
              <a:noFill/>
              <a:ln w="6215" cap="flat">
                <a:solidFill>
                  <a:srgbClr val="000000">
                    <a:alpha val="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</p:grpSp>
        <p:grpSp>
          <p:nvGrpSpPr>
            <p:cNvPr id="19" name="Espace réservé du contenu 4">
              <a:extLst>
                <a:ext uri="{FF2B5EF4-FFF2-40B4-BE49-F238E27FC236}">
                  <a16:creationId xmlns:a16="http://schemas.microsoft.com/office/drawing/2014/main" id="{480EC2BF-5E5F-BF37-0B5C-3B6F2D5BF20A}"/>
                </a:ext>
              </a:extLst>
            </p:cNvPr>
            <p:cNvGrpSpPr/>
            <p:nvPr/>
          </p:nvGrpSpPr>
          <p:grpSpPr>
            <a:xfrm>
              <a:off x="838846" y="3096453"/>
              <a:ext cx="4897267" cy="3264261"/>
              <a:chOff x="838846" y="3096453"/>
              <a:chExt cx="4897267" cy="3264261"/>
            </a:xfrm>
          </p:grpSpPr>
          <p:grpSp>
            <p:nvGrpSpPr>
              <p:cNvPr id="20" name="Espace réservé du contenu 4">
                <a:extLst>
                  <a:ext uri="{FF2B5EF4-FFF2-40B4-BE49-F238E27FC236}">
                    <a16:creationId xmlns:a16="http://schemas.microsoft.com/office/drawing/2014/main" id="{8B895AEF-8CAD-0186-484D-6AF0B24C94A6}"/>
                  </a:ext>
                </a:extLst>
              </p:cNvPr>
              <p:cNvGrpSpPr/>
              <p:nvPr/>
            </p:nvGrpSpPr>
            <p:grpSpPr>
              <a:xfrm>
                <a:off x="838846" y="3140971"/>
                <a:ext cx="4897267" cy="3213525"/>
                <a:chOff x="838846" y="3140971"/>
                <a:chExt cx="4897267" cy="3213525"/>
              </a:xfrm>
            </p:grpSpPr>
            <p:grpSp>
              <p:nvGrpSpPr>
                <p:cNvPr id="21" name="Espace réservé du contenu 4">
                  <a:extLst>
                    <a:ext uri="{FF2B5EF4-FFF2-40B4-BE49-F238E27FC236}">
                      <a16:creationId xmlns:a16="http://schemas.microsoft.com/office/drawing/2014/main" id="{91949ABB-8C83-7AAE-FD7C-4BFB59ED0FFB}"/>
                    </a:ext>
                  </a:extLst>
                </p:cNvPr>
                <p:cNvGrpSpPr/>
                <p:nvPr/>
              </p:nvGrpSpPr>
              <p:grpSpPr>
                <a:xfrm>
                  <a:off x="876152" y="6279884"/>
                  <a:ext cx="4859961" cy="74611"/>
                  <a:chOff x="876152" y="6279884"/>
                  <a:chExt cx="4859961" cy="74611"/>
                </a:xfrm>
                <a:solidFill>
                  <a:srgbClr val="000000">
                    <a:alpha val="0"/>
                  </a:srgbClr>
                </a:solidFill>
              </p:grpSpPr>
              <p:sp>
                <p:nvSpPr>
                  <p:cNvPr id="22" name="Forme libre 21">
                    <a:extLst>
                      <a:ext uri="{FF2B5EF4-FFF2-40B4-BE49-F238E27FC236}">
                        <a16:creationId xmlns:a16="http://schemas.microsoft.com/office/drawing/2014/main" id="{10985FAA-9066-D83F-E6CB-8C418C376A94}"/>
                      </a:ext>
                    </a:extLst>
                  </p:cNvPr>
                  <p:cNvSpPr/>
                  <p:nvPr/>
                </p:nvSpPr>
                <p:spPr>
                  <a:xfrm>
                    <a:off x="938328" y="6318185"/>
                    <a:ext cx="4797784" cy="6217"/>
                  </a:xfrm>
                  <a:custGeom>
                    <a:avLst/>
                    <a:gdLst>
                      <a:gd name="connsiteX0" fmla="*/ 28 w 4797784"/>
                      <a:gd name="connsiteY0" fmla="*/ 571 h 6217"/>
                      <a:gd name="connsiteX1" fmla="*/ 4797814 w 4797784"/>
                      <a:gd name="connsiteY1" fmla="*/ 571 h 62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797784" h="6217">
                        <a:moveTo>
                          <a:pt x="28" y="571"/>
                        </a:moveTo>
                        <a:lnTo>
                          <a:pt x="4797814" y="571"/>
                        </a:lnTo>
                      </a:path>
                    </a:pathLst>
                  </a:custGeom>
                  <a:ln w="6215" cap="flat">
                    <a:solidFill>
                      <a:srgbClr val="E5E5E5">
                        <a:alpha val="75000"/>
                      </a:srgbClr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ES"/>
                  </a:p>
                </p:txBody>
              </p:sp>
              <p:sp>
                <p:nvSpPr>
                  <p:cNvPr id="23" name="ZoneTexte 22">
                    <a:extLst>
                      <a:ext uri="{FF2B5EF4-FFF2-40B4-BE49-F238E27FC236}">
                        <a16:creationId xmlns:a16="http://schemas.microsoft.com/office/drawing/2014/main" id="{FB3A1650-34B6-16FC-9518-C678A0E7F7FA}"/>
                      </a:ext>
                    </a:extLst>
                  </p:cNvPr>
                  <p:cNvSpPr txBox="1"/>
                  <p:nvPr/>
                </p:nvSpPr>
                <p:spPr>
                  <a:xfrm>
                    <a:off x="784712" y="6234164"/>
                    <a:ext cx="226403" cy="16605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pPr algn="l"/>
                    <a:r>
                      <a:rPr lang="fr-ES" sz="1800" spc="0" baseline="16000">
                        <a:ln/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0</a:t>
                    </a:r>
                  </a:p>
                </p:txBody>
              </p:sp>
            </p:grpSp>
            <p:grpSp>
              <p:nvGrpSpPr>
                <p:cNvPr id="24" name="Espace réservé du contenu 4">
                  <a:extLst>
                    <a:ext uri="{FF2B5EF4-FFF2-40B4-BE49-F238E27FC236}">
                      <a16:creationId xmlns:a16="http://schemas.microsoft.com/office/drawing/2014/main" id="{B4490C68-3F5E-6462-502B-B40FC0E26732}"/>
                    </a:ext>
                  </a:extLst>
                </p:cNvPr>
                <p:cNvGrpSpPr/>
                <p:nvPr/>
              </p:nvGrpSpPr>
              <p:grpSpPr>
                <a:xfrm>
                  <a:off x="838846" y="5271246"/>
                  <a:ext cx="4897267" cy="74611"/>
                  <a:chOff x="838846" y="5271246"/>
                  <a:chExt cx="4897267" cy="74611"/>
                </a:xfrm>
                <a:solidFill>
                  <a:srgbClr val="000000"/>
                </a:solidFill>
              </p:grpSpPr>
              <p:sp>
                <p:nvSpPr>
                  <p:cNvPr id="25" name="Forme libre 24">
                    <a:extLst>
                      <a:ext uri="{FF2B5EF4-FFF2-40B4-BE49-F238E27FC236}">
                        <a16:creationId xmlns:a16="http://schemas.microsoft.com/office/drawing/2014/main" id="{5F9FC983-B848-BF4C-2387-6233FE4AC099}"/>
                      </a:ext>
                    </a:extLst>
                  </p:cNvPr>
                  <p:cNvSpPr/>
                  <p:nvPr/>
                </p:nvSpPr>
                <p:spPr>
                  <a:xfrm>
                    <a:off x="938328" y="5309547"/>
                    <a:ext cx="4797784" cy="6217"/>
                  </a:xfrm>
                  <a:custGeom>
                    <a:avLst/>
                    <a:gdLst>
                      <a:gd name="connsiteX0" fmla="*/ 28 w 4797784"/>
                      <a:gd name="connsiteY0" fmla="*/ 409 h 6217"/>
                      <a:gd name="connsiteX1" fmla="*/ 4797814 w 4797784"/>
                      <a:gd name="connsiteY1" fmla="*/ 409 h 62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797784" h="6217">
                        <a:moveTo>
                          <a:pt x="28" y="409"/>
                        </a:moveTo>
                        <a:lnTo>
                          <a:pt x="4797814" y="409"/>
                        </a:lnTo>
                      </a:path>
                    </a:pathLst>
                  </a:custGeom>
                  <a:ln w="6215" cap="flat">
                    <a:solidFill>
                      <a:srgbClr val="E5E5E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ES"/>
                  </a:p>
                </p:txBody>
              </p:sp>
              <p:sp>
                <p:nvSpPr>
                  <p:cNvPr id="26" name="ZoneTexte 25">
                    <a:extLst>
                      <a:ext uri="{FF2B5EF4-FFF2-40B4-BE49-F238E27FC236}">
                        <a16:creationId xmlns:a16="http://schemas.microsoft.com/office/drawing/2014/main" id="{20D92C62-66EE-B8F5-1185-D46DA6FB68EC}"/>
                      </a:ext>
                    </a:extLst>
                  </p:cNvPr>
                  <p:cNvSpPr txBox="1"/>
                  <p:nvPr/>
                </p:nvSpPr>
                <p:spPr>
                  <a:xfrm>
                    <a:off x="747406" y="5225526"/>
                    <a:ext cx="269926" cy="16605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pPr algn="l"/>
                    <a:r>
                      <a:rPr lang="fr-ES" sz="1800" spc="0" baseline="16000">
                        <a:ln/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20</a:t>
                    </a:r>
                  </a:p>
                </p:txBody>
              </p:sp>
            </p:grpSp>
            <p:grpSp>
              <p:nvGrpSpPr>
                <p:cNvPr id="27" name="Espace réservé du contenu 4">
                  <a:extLst>
                    <a:ext uri="{FF2B5EF4-FFF2-40B4-BE49-F238E27FC236}">
                      <a16:creationId xmlns:a16="http://schemas.microsoft.com/office/drawing/2014/main" id="{90A05A4A-BC9D-9EBC-D97D-57D4FC98CEF0}"/>
                    </a:ext>
                  </a:extLst>
                </p:cNvPr>
                <p:cNvGrpSpPr/>
                <p:nvPr/>
              </p:nvGrpSpPr>
              <p:grpSpPr>
                <a:xfrm>
                  <a:off x="838846" y="4262608"/>
                  <a:ext cx="4897267" cy="74611"/>
                  <a:chOff x="838846" y="4262608"/>
                  <a:chExt cx="4897267" cy="74611"/>
                </a:xfrm>
                <a:solidFill>
                  <a:srgbClr val="000000"/>
                </a:solidFill>
              </p:grpSpPr>
              <p:sp>
                <p:nvSpPr>
                  <p:cNvPr id="28" name="Forme libre 27">
                    <a:extLst>
                      <a:ext uri="{FF2B5EF4-FFF2-40B4-BE49-F238E27FC236}">
                        <a16:creationId xmlns:a16="http://schemas.microsoft.com/office/drawing/2014/main" id="{B49BCF03-9958-0AC9-99A6-F73EA6C7A2AF}"/>
                      </a:ext>
                    </a:extLst>
                  </p:cNvPr>
                  <p:cNvSpPr/>
                  <p:nvPr/>
                </p:nvSpPr>
                <p:spPr>
                  <a:xfrm>
                    <a:off x="938328" y="4300909"/>
                    <a:ext cx="4797784" cy="6217"/>
                  </a:xfrm>
                  <a:custGeom>
                    <a:avLst/>
                    <a:gdLst>
                      <a:gd name="connsiteX0" fmla="*/ 28 w 4797784"/>
                      <a:gd name="connsiteY0" fmla="*/ 247 h 6217"/>
                      <a:gd name="connsiteX1" fmla="*/ 4797814 w 4797784"/>
                      <a:gd name="connsiteY1" fmla="*/ 247 h 62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797784" h="6217">
                        <a:moveTo>
                          <a:pt x="28" y="247"/>
                        </a:moveTo>
                        <a:lnTo>
                          <a:pt x="4797814" y="247"/>
                        </a:lnTo>
                      </a:path>
                    </a:pathLst>
                  </a:custGeom>
                  <a:ln w="6215" cap="flat">
                    <a:solidFill>
                      <a:srgbClr val="E5E5E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ES"/>
                  </a:p>
                </p:txBody>
              </p:sp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9CD4F5A6-AC71-25F9-4986-9FBC6F3407B7}"/>
                      </a:ext>
                    </a:extLst>
                  </p:cNvPr>
                  <p:cNvSpPr txBox="1"/>
                  <p:nvPr/>
                </p:nvSpPr>
                <p:spPr>
                  <a:xfrm>
                    <a:off x="747406" y="4216888"/>
                    <a:ext cx="269926" cy="16605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pPr algn="l"/>
                    <a:r>
                      <a:rPr lang="fr-ES" sz="1800" spc="0" baseline="16000">
                        <a:ln/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40</a:t>
                    </a:r>
                  </a:p>
                </p:txBody>
              </p:sp>
            </p:grpSp>
            <p:grpSp>
              <p:nvGrpSpPr>
                <p:cNvPr id="30" name="Espace réservé du contenu 4">
                  <a:extLst>
                    <a:ext uri="{FF2B5EF4-FFF2-40B4-BE49-F238E27FC236}">
                      <a16:creationId xmlns:a16="http://schemas.microsoft.com/office/drawing/2014/main" id="{53B46BDF-0267-05BA-50F3-32FE4B5EF11F}"/>
                    </a:ext>
                  </a:extLst>
                </p:cNvPr>
                <p:cNvGrpSpPr/>
                <p:nvPr/>
              </p:nvGrpSpPr>
              <p:grpSpPr>
                <a:xfrm>
                  <a:off x="838846" y="3253966"/>
                  <a:ext cx="4897267" cy="74611"/>
                  <a:chOff x="838846" y="3253966"/>
                  <a:chExt cx="4897267" cy="74611"/>
                </a:xfrm>
                <a:solidFill>
                  <a:srgbClr val="000000"/>
                </a:solidFill>
              </p:grpSpPr>
              <p:sp>
                <p:nvSpPr>
                  <p:cNvPr id="31" name="Forme libre 30">
                    <a:extLst>
                      <a:ext uri="{FF2B5EF4-FFF2-40B4-BE49-F238E27FC236}">
                        <a16:creationId xmlns:a16="http://schemas.microsoft.com/office/drawing/2014/main" id="{699DE27D-D165-D1D4-D5D9-654A00E8AF0A}"/>
                      </a:ext>
                    </a:extLst>
                  </p:cNvPr>
                  <p:cNvSpPr/>
                  <p:nvPr/>
                </p:nvSpPr>
                <p:spPr>
                  <a:xfrm>
                    <a:off x="938328" y="3292267"/>
                    <a:ext cx="4797784" cy="6217"/>
                  </a:xfrm>
                  <a:custGeom>
                    <a:avLst/>
                    <a:gdLst>
                      <a:gd name="connsiteX0" fmla="*/ 28 w 4797784"/>
                      <a:gd name="connsiteY0" fmla="*/ 84 h 6217"/>
                      <a:gd name="connsiteX1" fmla="*/ 4797814 w 4797784"/>
                      <a:gd name="connsiteY1" fmla="*/ 84 h 62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797784" h="6217">
                        <a:moveTo>
                          <a:pt x="28" y="84"/>
                        </a:moveTo>
                        <a:lnTo>
                          <a:pt x="4797814" y="84"/>
                        </a:lnTo>
                      </a:path>
                    </a:pathLst>
                  </a:custGeom>
                  <a:ln w="6215" cap="flat">
                    <a:solidFill>
                      <a:srgbClr val="E5E5E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ES"/>
                  </a:p>
                </p:txBody>
              </p:sp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6874BA4D-A6B6-0939-3D5B-5704EA6B1D9C}"/>
                      </a:ext>
                    </a:extLst>
                  </p:cNvPr>
                  <p:cNvSpPr txBox="1"/>
                  <p:nvPr/>
                </p:nvSpPr>
                <p:spPr>
                  <a:xfrm>
                    <a:off x="747406" y="3208246"/>
                    <a:ext cx="269926" cy="16605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pPr algn="l"/>
                    <a:r>
                      <a:rPr lang="fr-ES" sz="1800" spc="0" baseline="16000">
                        <a:ln/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60</a:t>
                    </a:r>
                  </a:p>
                </p:txBody>
              </p:sp>
            </p:grpSp>
            <p:sp>
              <p:nvSpPr>
                <p:cNvPr id="33" name="Forme libre 32">
                  <a:extLst>
                    <a:ext uri="{FF2B5EF4-FFF2-40B4-BE49-F238E27FC236}">
                      <a16:creationId xmlns:a16="http://schemas.microsoft.com/office/drawing/2014/main" id="{B09B4CD6-F2E5-CCBD-D4D0-F591EB14DE7E}"/>
                    </a:ext>
                  </a:extLst>
                </p:cNvPr>
                <p:cNvSpPr/>
                <p:nvPr/>
              </p:nvSpPr>
              <p:spPr>
                <a:xfrm>
                  <a:off x="938328" y="3140971"/>
                  <a:ext cx="6217" cy="3177214"/>
                </a:xfrm>
                <a:custGeom>
                  <a:avLst/>
                  <a:gdLst>
                    <a:gd name="connsiteX0" fmla="*/ 28 w 6217"/>
                    <a:gd name="connsiteY0" fmla="*/ 60 h 3177214"/>
                    <a:gd name="connsiteX1" fmla="*/ 28 w 6217"/>
                    <a:gd name="connsiteY1" fmla="*/ 60 h 3177214"/>
                    <a:gd name="connsiteX2" fmla="*/ 28 w 6217"/>
                    <a:gd name="connsiteY2" fmla="*/ 3177274 h 3177214"/>
                    <a:gd name="connsiteX3" fmla="*/ 28 w 6217"/>
                    <a:gd name="connsiteY3" fmla="*/ 3177274 h 3177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17" h="3177214">
                      <a:moveTo>
                        <a:pt x="28" y="60"/>
                      </a:moveTo>
                      <a:lnTo>
                        <a:pt x="28" y="60"/>
                      </a:lnTo>
                      <a:lnTo>
                        <a:pt x="28" y="3177274"/>
                      </a:lnTo>
                      <a:lnTo>
                        <a:pt x="28" y="3177274"/>
                      </a:lnTo>
                    </a:path>
                  </a:pathLst>
                </a:custGeom>
                <a:noFill/>
                <a:ln w="6215" cap="flat">
                  <a:solidFill>
                    <a:srgbClr val="000000">
                      <a:alpha val="75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</p:grp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2DDF1EB2-F832-F96D-C3B0-CD66E0E7DA4E}"/>
                  </a:ext>
                </a:extLst>
              </p:cNvPr>
              <p:cNvSpPr txBox="1"/>
              <p:nvPr/>
            </p:nvSpPr>
            <p:spPr>
              <a:xfrm>
                <a:off x="784712" y="6227947"/>
                <a:ext cx="226403" cy="178486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fr-ES" sz="1800" b="1" spc="0" baseline="1600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FA2C065-77C1-DEF1-68B2-D125610CA2CA}"/>
                  </a:ext>
                </a:extLst>
              </p:cNvPr>
              <p:cNvSpPr txBox="1"/>
              <p:nvPr/>
            </p:nvSpPr>
            <p:spPr>
              <a:xfrm>
                <a:off x="747406" y="3050733"/>
                <a:ext cx="269926" cy="178486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fr-ES" sz="1800" b="1" spc="0" baseline="1600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63</a:t>
                </a:r>
              </a:p>
            </p:txBody>
          </p:sp>
        </p:grpSp>
        <p:grpSp>
          <p:nvGrpSpPr>
            <p:cNvPr id="36" name="Espace réservé du contenu 4">
              <a:extLst>
                <a:ext uri="{FF2B5EF4-FFF2-40B4-BE49-F238E27FC236}">
                  <a16:creationId xmlns:a16="http://schemas.microsoft.com/office/drawing/2014/main" id="{C2B85F86-7023-B443-B9C1-E78565D108F9}"/>
                </a:ext>
              </a:extLst>
            </p:cNvPr>
            <p:cNvGrpSpPr/>
            <p:nvPr/>
          </p:nvGrpSpPr>
          <p:grpSpPr>
            <a:xfrm>
              <a:off x="1166794" y="3140971"/>
              <a:ext cx="4340851" cy="3177214"/>
              <a:chOff x="1166794" y="3140971"/>
              <a:chExt cx="4340851" cy="3177214"/>
            </a:xfrm>
            <a:solidFill>
              <a:srgbClr val="1F77B4">
                <a:alpha val="75000"/>
              </a:srgbClr>
            </a:solidFill>
          </p:grpSpPr>
          <p:sp>
            <p:nvSpPr>
              <p:cNvPr id="37" name="Forme libre 36">
                <a:extLst>
                  <a:ext uri="{FF2B5EF4-FFF2-40B4-BE49-F238E27FC236}">
                    <a16:creationId xmlns:a16="http://schemas.microsoft.com/office/drawing/2014/main" id="{B95E7E36-66DC-A88B-9680-7512F70CA6B7}"/>
                  </a:ext>
                </a:extLst>
              </p:cNvPr>
              <p:cNvSpPr/>
              <p:nvPr/>
            </p:nvSpPr>
            <p:spPr>
              <a:xfrm>
                <a:off x="1166794" y="3140971"/>
                <a:ext cx="2056191" cy="3177214"/>
              </a:xfrm>
              <a:custGeom>
                <a:avLst/>
                <a:gdLst>
                  <a:gd name="connsiteX0" fmla="*/ 65 w 2056191"/>
                  <a:gd name="connsiteY0" fmla="*/ 60 h 3177214"/>
                  <a:gd name="connsiteX1" fmla="*/ 2056257 w 2056191"/>
                  <a:gd name="connsiteY1" fmla="*/ 60 h 3177214"/>
                  <a:gd name="connsiteX2" fmla="*/ 2056257 w 2056191"/>
                  <a:gd name="connsiteY2" fmla="*/ 3177274 h 3177214"/>
                  <a:gd name="connsiteX3" fmla="*/ 65 w 2056191"/>
                  <a:gd name="connsiteY3" fmla="*/ 3177274 h 3177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6191" h="3177214">
                    <a:moveTo>
                      <a:pt x="65" y="60"/>
                    </a:moveTo>
                    <a:lnTo>
                      <a:pt x="2056257" y="60"/>
                    </a:lnTo>
                    <a:lnTo>
                      <a:pt x="2056257" y="3177274"/>
                    </a:lnTo>
                    <a:lnTo>
                      <a:pt x="65" y="3177274"/>
                    </a:lnTo>
                    <a:close/>
                  </a:path>
                </a:pathLst>
              </a:custGeom>
              <a:solidFill>
                <a:srgbClr val="036699">
                  <a:alpha val="75000"/>
                </a:srgbClr>
              </a:solidFill>
              <a:ln w="6215" cap="flat">
                <a:solidFill>
                  <a:srgbClr val="1F77B4">
                    <a:alpha val="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 dirty="0"/>
              </a:p>
            </p:txBody>
          </p:sp>
          <p:sp>
            <p:nvSpPr>
              <p:cNvPr id="38" name="Forme libre 37">
                <a:extLst>
                  <a:ext uri="{FF2B5EF4-FFF2-40B4-BE49-F238E27FC236}">
                    <a16:creationId xmlns:a16="http://schemas.microsoft.com/office/drawing/2014/main" id="{B09A677B-D935-F312-3534-C0CA43932A94}"/>
                  </a:ext>
                </a:extLst>
              </p:cNvPr>
              <p:cNvSpPr/>
              <p:nvPr/>
            </p:nvSpPr>
            <p:spPr>
              <a:xfrm>
                <a:off x="3451454" y="3191403"/>
                <a:ext cx="2056191" cy="3126782"/>
              </a:xfrm>
              <a:custGeom>
                <a:avLst/>
                <a:gdLst>
                  <a:gd name="connsiteX0" fmla="*/ 433 w 2056191"/>
                  <a:gd name="connsiteY0" fmla="*/ 60 h 3126782"/>
                  <a:gd name="connsiteX1" fmla="*/ 2056624 w 2056191"/>
                  <a:gd name="connsiteY1" fmla="*/ 60 h 3126782"/>
                  <a:gd name="connsiteX2" fmla="*/ 2056624 w 2056191"/>
                  <a:gd name="connsiteY2" fmla="*/ 3126843 h 3126782"/>
                  <a:gd name="connsiteX3" fmla="*/ 433 w 2056191"/>
                  <a:gd name="connsiteY3" fmla="*/ 3126843 h 3126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6191" h="3126782">
                    <a:moveTo>
                      <a:pt x="433" y="60"/>
                    </a:moveTo>
                    <a:lnTo>
                      <a:pt x="2056624" y="60"/>
                    </a:lnTo>
                    <a:lnTo>
                      <a:pt x="2056624" y="3126843"/>
                    </a:lnTo>
                    <a:lnTo>
                      <a:pt x="433" y="3126843"/>
                    </a:lnTo>
                    <a:close/>
                  </a:path>
                </a:pathLst>
              </a:custGeom>
              <a:solidFill>
                <a:srgbClr val="CC00CC">
                  <a:alpha val="75000"/>
                </a:srgbClr>
              </a:solidFill>
              <a:ln w="6215" cap="flat">
                <a:solidFill>
                  <a:srgbClr val="1F77B4">
                    <a:alpha val="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</p:grp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AA73D70A-FBAB-1DFF-D99D-77988D7B2AF3}"/>
                </a:ext>
              </a:extLst>
            </p:cNvPr>
            <p:cNvSpPr txBox="1"/>
            <p:nvPr/>
          </p:nvSpPr>
          <p:spPr>
            <a:xfrm>
              <a:off x="2486666" y="2793759"/>
              <a:ext cx="1701107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ES" sz="1800" spc="0" baseline="1600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Nombre de personnes</a:t>
              </a:r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2EB167A8-D6BA-A1B0-2B0E-5ABA0B92B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674" y="3678010"/>
            <a:ext cx="2675753" cy="162735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E73DB7C-C98D-F2B4-75D1-C1E8BB68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15</a:t>
            </a:fld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ED45859-9AFE-8911-713E-9698A86FFE8C}"/>
              </a:ext>
            </a:extLst>
          </p:cNvPr>
          <p:cNvSpPr txBox="1"/>
          <p:nvPr/>
        </p:nvSpPr>
        <p:spPr>
          <a:xfrm>
            <a:off x="2308828" y="4741644"/>
            <a:ext cx="331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ES" dirty="0"/>
              <a:t>48,09%                           49,6%    </a:t>
            </a:r>
          </a:p>
        </p:txBody>
      </p:sp>
    </p:spTree>
    <p:extLst>
      <p:ext uri="{BB962C8B-B14F-4D97-AF65-F5344CB8AC3E}">
        <p14:creationId xmlns:p14="http://schemas.microsoft.com/office/powerpoint/2010/main" val="3400788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4C5F3-EF0D-B827-2379-C9A08583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ES" dirty="0"/>
              <a:t>POINTS FORTS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F31D76-E744-C949-CCED-3565BA02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ES" dirty="0"/>
              <a:t>Egalité femme-homme par rapport aux accidents du travail et des promotions internes</a:t>
            </a:r>
          </a:p>
          <a:p>
            <a:r>
              <a:rPr lang="fr-ES" dirty="0"/>
              <a:t>Repartition des effectifs uniforme dans toutes les categories à exception de service R&amp;D ou il n’y pas assez des femmes</a:t>
            </a:r>
          </a:p>
          <a:p>
            <a:endParaRPr lang="fr-ES" dirty="0"/>
          </a:p>
          <a:p>
            <a:endParaRPr lang="fr-E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AFD591-DC53-2CB0-CCEB-91DBF9BF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6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86CCA2-1255-78DF-934F-5286ED18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ES" dirty="0"/>
              <a:t>AXES D’AMELORATION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B344CC-4FDD-C319-462A-6AE0DA0E7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ES" dirty="0"/>
              <a:t>Par rapport au  salaire de </a:t>
            </a:r>
            <a:r>
              <a:rPr lang="fr-ES" b="1" dirty="0"/>
              <a:t>base</a:t>
            </a:r>
            <a:r>
              <a:rPr lang="fr-ES" dirty="0"/>
              <a:t> des femmes en </a:t>
            </a:r>
            <a:r>
              <a:rPr lang="fr-ES" b="1" dirty="0"/>
              <a:t>moyenne</a:t>
            </a:r>
            <a:r>
              <a:rPr lang="fr-ES" dirty="0"/>
              <a:t>, il y a un écart de </a:t>
            </a:r>
            <a:r>
              <a:rPr lang="fr-ES" b="1" dirty="0"/>
              <a:t>116,17 € </a:t>
            </a:r>
            <a:r>
              <a:rPr lang="fr-ES" dirty="0"/>
              <a:t>(</a:t>
            </a:r>
            <a:r>
              <a:rPr lang="fr-ES" b="1" dirty="0"/>
              <a:t>Hommes: 5383,25</a:t>
            </a:r>
            <a:r>
              <a:rPr lang="fr-ES" dirty="0"/>
              <a:t>, </a:t>
            </a:r>
            <a:r>
              <a:rPr lang="fr-ES" b="1" dirty="0"/>
              <a:t>femmes: 5267,08</a:t>
            </a:r>
            <a:r>
              <a:rPr lang="fr-ES" dirty="0"/>
              <a:t>)</a:t>
            </a:r>
          </a:p>
          <a:p>
            <a:pPr lvl="1"/>
            <a:r>
              <a:rPr lang="fr-ES" b="1" dirty="0"/>
              <a:t>2,15% de difference</a:t>
            </a:r>
            <a:r>
              <a:rPr lang="fr-ES" dirty="0"/>
              <a:t> (116,17/5383,25*100)</a:t>
            </a:r>
          </a:p>
          <a:p>
            <a:r>
              <a:rPr lang="fr-ES" dirty="0"/>
              <a:t>Par rapport au salaire </a:t>
            </a:r>
            <a:r>
              <a:rPr lang="fr-ES" b="1" dirty="0"/>
              <a:t>total</a:t>
            </a:r>
            <a:r>
              <a:rPr lang="fr-ES" dirty="0"/>
              <a:t> des femmes en </a:t>
            </a:r>
            <a:r>
              <a:rPr lang="fr-ES" b="1" dirty="0"/>
              <a:t>moyenne</a:t>
            </a:r>
            <a:r>
              <a:rPr lang="fr-ES" dirty="0"/>
              <a:t>, il y a un écart de </a:t>
            </a:r>
            <a:r>
              <a:rPr lang="fr-ES" b="1" dirty="0"/>
              <a:t>189,49 €</a:t>
            </a:r>
            <a:r>
              <a:rPr lang="fr-ES" dirty="0"/>
              <a:t> (</a:t>
            </a:r>
            <a:r>
              <a:rPr lang="fr-ES" b="1" dirty="0"/>
              <a:t>Hommes: 6486,72</a:t>
            </a:r>
            <a:r>
              <a:rPr lang="fr-ES" dirty="0"/>
              <a:t>, </a:t>
            </a:r>
            <a:r>
              <a:rPr lang="fr-ES" b="1" dirty="0"/>
              <a:t>femmes: 6297,23 </a:t>
            </a:r>
            <a:r>
              <a:rPr lang="fr-ES" dirty="0"/>
              <a:t>)</a:t>
            </a:r>
          </a:p>
          <a:p>
            <a:pPr lvl="1"/>
            <a:r>
              <a:rPr lang="fr-ES" b="1" dirty="0"/>
              <a:t>2,92% de difference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BBC9CE-21CC-1816-6316-275BA4F5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83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86CCA2-1255-78DF-934F-5286ED18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ES" dirty="0"/>
              <a:t>AXES D’AMELORATION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B344CC-4FDD-C319-462A-6AE0DA0E7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ES" dirty="0"/>
              <a:t>Par rapport au salaire de </a:t>
            </a:r>
            <a:r>
              <a:rPr lang="fr-ES" b="1" dirty="0"/>
              <a:t>base</a:t>
            </a:r>
            <a:r>
              <a:rPr lang="fr-ES" dirty="0"/>
              <a:t> des femmes en </a:t>
            </a:r>
            <a:r>
              <a:rPr lang="fr-ES" b="1" dirty="0"/>
              <a:t>mediane</a:t>
            </a:r>
            <a:r>
              <a:rPr lang="fr-ES" dirty="0"/>
              <a:t>, il y a un écart de </a:t>
            </a:r>
            <a:r>
              <a:rPr lang="fr-ES" sz="3200" b="1" dirty="0"/>
              <a:t>474,24</a:t>
            </a:r>
            <a:r>
              <a:rPr lang="fr-ES" b="1" dirty="0"/>
              <a:t> €</a:t>
            </a:r>
            <a:r>
              <a:rPr lang="fr-ES" dirty="0"/>
              <a:t> (</a:t>
            </a:r>
            <a:r>
              <a:rPr lang="fr-ES" b="1" dirty="0"/>
              <a:t>Hommes: 5448,56</a:t>
            </a:r>
            <a:r>
              <a:rPr lang="fr-ES" dirty="0"/>
              <a:t>, </a:t>
            </a:r>
            <a:r>
              <a:rPr lang="fr-ES" b="1" dirty="0"/>
              <a:t>femmes: 4974,32</a:t>
            </a:r>
            <a:r>
              <a:rPr lang="fr-ES" dirty="0"/>
              <a:t>)</a:t>
            </a:r>
          </a:p>
          <a:p>
            <a:pPr lvl="1"/>
            <a:r>
              <a:rPr lang="fr-ES" sz="3600" b="1" dirty="0"/>
              <a:t>8,70 % de difference</a:t>
            </a:r>
          </a:p>
          <a:p>
            <a:r>
              <a:rPr lang="fr-ES" dirty="0"/>
              <a:t>Par rapport au salaire </a:t>
            </a:r>
            <a:r>
              <a:rPr lang="fr-ES" b="1" dirty="0"/>
              <a:t>total</a:t>
            </a:r>
            <a:r>
              <a:rPr lang="fr-ES" dirty="0"/>
              <a:t> des femmes en </a:t>
            </a:r>
            <a:r>
              <a:rPr lang="fr-ES" b="1" dirty="0"/>
              <a:t>mediane</a:t>
            </a:r>
            <a:r>
              <a:rPr lang="fr-ES" dirty="0"/>
              <a:t>, il y a un écart de </a:t>
            </a:r>
            <a:r>
              <a:rPr lang="fr-ES" b="1" dirty="0"/>
              <a:t>103,85 €</a:t>
            </a:r>
            <a:r>
              <a:rPr lang="fr-ES" dirty="0"/>
              <a:t> (</a:t>
            </a:r>
            <a:r>
              <a:rPr lang="fr-ES" b="1" dirty="0"/>
              <a:t>Hommes: 6019,18</a:t>
            </a:r>
            <a:r>
              <a:rPr lang="fr-ES" dirty="0"/>
              <a:t>, </a:t>
            </a:r>
            <a:r>
              <a:rPr lang="fr-ES" b="1" dirty="0"/>
              <a:t>femmes: 6123,03 </a:t>
            </a:r>
            <a:r>
              <a:rPr lang="fr-ES" dirty="0"/>
              <a:t>)</a:t>
            </a:r>
          </a:p>
          <a:p>
            <a:pPr lvl="1"/>
            <a:r>
              <a:rPr lang="fr-ES" b="1" dirty="0"/>
              <a:t>1,72 %</a:t>
            </a:r>
            <a:r>
              <a:rPr lang="fr-ES" dirty="0"/>
              <a:t> de difference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3BD13A-D6B0-E115-0EB5-E7657D45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3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6B9FD-A503-7D70-139C-4F89C5DD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ES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A55DFC-B9B5-F2A5-960C-2382BE488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ES" dirty="0"/>
              <a:t>Les indicateurs montrent qu’il n’y a pas de différence importante . Mais les améliorations sont a poursuivres et rester vigilant.</a:t>
            </a:r>
          </a:p>
          <a:p>
            <a:r>
              <a:rPr lang="fr-ES" dirty="0"/>
              <a:t>Par contre, on a un écart important des salaires en utilisant la moyenne assez differente à la medianne et avec un ecart de salaires base de difference de 8,70%</a:t>
            </a:r>
          </a:p>
          <a:p>
            <a:r>
              <a:rPr lang="fr-ES" dirty="0"/>
              <a:t>Ça veut dire que </a:t>
            </a:r>
            <a:r>
              <a:rPr lang="fr-FR" dirty="0"/>
              <a:t>l’écart entre la moyenne et la médiane s’explique par le fait que la distribution des salaires bases est fortement inégalitaire.</a:t>
            </a:r>
            <a:endParaRPr lang="fr-ES" dirty="0"/>
          </a:p>
          <a:p>
            <a:endParaRPr lang="fr-E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57B667-E61F-2640-C6E1-E776D522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7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854AAF-DB60-7854-9464-72BF6DDC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INTRODUCTION: Contexte </a:t>
            </a:r>
            <a:endParaRPr lang="fr-E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B7386E-4880-B285-1004-29F19E7DF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ES" dirty="0"/>
              <a:t>Dans notre enterprise, on compte 150 salariés. En tant que data analyste, on va faire un etude par apport aux données des employés au sein du cabinet</a:t>
            </a:r>
          </a:p>
          <a:p>
            <a:r>
              <a:rPr lang="fr-ES" dirty="0"/>
              <a:t>Nous allons travailler avec des données de notre cabinet par rapport a l’egalité femme-homme</a:t>
            </a:r>
          </a:p>
          <a:p>
            <a:r>
              <a:rPr lang="fr-ES" dirty="0"/>
              <a:t>Ce travail sera effectuée en respectant les données personnels selon le RGPD (</a:t>
            </a:r>
            <a:r>
              <a:rPr lang="fr-FR" dirty="0"/>
              <a:t>Le règlement général sur la protection des données)</a:t>
            </a:r>
          </a:p>
          <a:p>
            <a:pPr marL="0" indent="0">
              <a:buNone/>
            </a:pPr>
            <a:endParaRPr lang="fr-FR" dirty="0"/>
          </a:p>
          <a:p>
            <a:endParaRPr lang="fr-ES" dirty="0"/>
          </a:p>
          <a:p>
            <a:endParaRPr lang="fr-E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30B797-C843-A47A-F041-9708EAFF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Inside view of a red umbrella">
            <a:extLst>
              <a:ext uri="{FF2B5EF4-FFF2-40B4-BE49-F238E27FC236}">
                <a16:creationId xmlns:a16="http://schemas.microsoft.com/office/drawing/2014/main" id="{2CAE016E-0430-1561-2485-2FCDB7AFC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36"/>
          <a:stretch/>
        </p:blipFill>
        <p:spPr>
          <a:xfrm>
            <a:off x="20" y="10"/>
            <a:ext cx="12207220" cy="685799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6C2F60D-36DC-4E6D-8544-3562BBABA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2263" y="1782827"/>
            <a:ext cx="4332910" cy="5817436"/>
          </a:xfrm>
          <a:custGeom>
            <a:avLst/>
            <a:gdLst>
              <a:gd name="connsiteX0" fmla="*/ 3175347 w 4332910"/>
              <a:gd name="connsiteY0" fmla="*/ 710 h 5817436"/>
              <a:gd name="connsiteX1" fmla="*/ 3972229 w 4332910"/>
              <a:gd name="connsiteY1" fmla="*/ 94304 h 5817436"/>
              <a:gd name="connsiteX2" fmla="*/ 4332910 w 4332910"/>
              <a:gd name="connsiteY2" fmla="*/ 180296 h 5817436"/>
              <a:gd name="connsiteX3" fmla="*/ 4332910 w 4332910"/>
              <a:gd name="connsiteY3" fmla="*/ 5817436 h 5817436"/>
              <a:gd name="connsiteX4" fmla="*/ 1006557 w 4332910"/>
              <a:gd name="connsiteY4" fmla="*/ 5817436 h 5817436"/>
              <a:gd name="connsiteX5" fmla="*/ 866510 w 4332910"/>
              <a:gd name="connsiteY5" fmla="*/ 5609583 h 5817436"/>
              <a:gd name="connsiteX6" fmla="*/ 351747 w 4332910"/>
              <a:gd name="connsiteY6" fmla="*/ 2263621 h 5817436"/>
              <a:gd name="connsiteX7" fmla="*/ 1381666 w 4332910"/>
              <a:gd name="connsiteY7" fmla="*/ 845238 h 5817436"/>
              <a:gd name="connsiteX8" fmla="*/ 2751595 w 4332910"/>
              <a:gd name="connsiteY8" fmla="*/ 47742 h 5817436"/>
              <a:gd name="connsiteX9" fmla="*/ 3175347 w 433291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291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2910" y="180296"/>
                </a:lnTo>
                <a:lnTo>
                  <a:pt x="433291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CFFC7D5-8758-4C87-A839-9FF78F54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82642" flipH="1">
            <a:off x="318955" y="2073697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1B24E4-3D2D-AE73-F9CD-90103490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830853"/>
            <a:ext cx="4297680" cy="1581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F98D5C-FD0D-9FD6-63EB-C5F811FE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3724C-9328-17D3-C07B-3204349E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</a:t>
            </a:r>
            <a:endParaRPr lang="fr-E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0DCE88-ECB2-7F74-80E4-8C098958F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Faire des analyses de données des salariés par rapport à l’égalité</a:t>
            </a:r>
          </a:p>
          <a:p>
            <a:r>
              <a:rPr lang="fr-FR" dirty="0"/>
              <a:t>Nous allons supprimer quelques données des salariés pour conserver l’anonymat</a:t>
            </a:r>
          </a:p>
          <a:p>
            <a:r>
              <a:rPr lang="fr-FR" dirty="0"/>
              <a:t>Nous allons calculer avec des indicateurs prévus et ainsi avoir une meilleure visibilité sur l’écart entre femme et homme.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D673D7-4E5D-514C-7813-0148A552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C0E17-23B9-2612-CB9D-F23F7B34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DONNEES </a:t>
            </a:r>
            <a:endParaRPr lang="fr-E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3C61F5-59A5-6624-5199-BE6270327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trois tables </a:t>
            </a:r>
            <a:r>
              <a:rPr lang="fr-FR" dirty="0" err="1"/>
              <a:t>excel</a:t>
            </a:r>
            <a:r>
              <a:rPr lang="fr-FR" dirty="0"/>
              <a:t> .La table info, salariés et rémunération</a:t>
            </a:r>
          </a:p>
          <a:p>
            <a:r>
              <a:rPr lang="fr-FR" dirty="0"/>
              <a:t>Nous allons joindre les trois fichiers dans le logiciel KNIME</a:t>
            </a:r>
          </a:p>
          <a:p>
            <a:r>
              <a:rPr lang="fr-FR" dirty="0"/>
              <a:t>Pour finir, nous allons effectuer le montage des graphiques adaptées des tables, grâce aux indicateurs des données anonymes</a:t>
            </a:r>
          </a:p>
          <a:p>
            <a:endParaRPr lang="fr-E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4A5372-620C-65A4-A905-0368BFB8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8F5A7D-DC58-8200-F500-1C7E47EA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METHODOLOGIE UTILSEE </a:t>
            </a:r>
            <a:endParaRPr lang="fr-E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AC16C6-992B-D7C8-1A99-3C9158A27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IMPORTATION DES DONNEES</a:t>
            </a:r>
          </a:p>
          <a:p>
            <a:r>
              <a:rPr lang="fr-FR" dirty="0"/>
              <a:t>NETTOYAGE ET PREPROCESSING DES DONNEES</a:t>
            </a:r>
          </a:p>
          <a:p>
            <a:r>
              <a:rPr lang="fr-FR" dirty="0"/>
              <a:t>MERGE DES TABLES DE DONNEES</a:t>
            </a:r>
          </a:p>
          <a:p>
            <a:r>
              <a:rPr lang="fr-FR" dirty="0"/>
              <a:t>REQUÊTES DES DONNÉES</a:t>
            </a:r>
          </a:p>
          <a:p>
            <a:r>
              <a:rPr lang="fr-FR" dirty="0"/>
              <a:t>ANALYSES DES DONNÉES </a:t>
            </a:r>
          </a:p>
          <a:p>
            <a:endParaRPr lang="fr-E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290A73-F150-6D61-B5EC-2623BD97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6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28FB1-A95B-3EFF-C3AB-E5A0D2C2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ES" dirty="0"/>
              <a:t>Distribution de l’âge en fonction du genre.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72EB906-7547-8D75-2071-3E1E65A2A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grayscl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179" y="2896255"/>
            <a:ext cx="4941652" cy="3706239"/>
          </a:xfr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781B4BA7-80CA-04E3-8574-493C78B13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965" y="2896255"/>
            <a:ext cx="4941652" cy="3706239"/>
          </a:xfrm>
          <a:prstGeom prst="rect">
            <a:avLst/>
          </a:prstGeom>
        </p:spPr>
      </p:pic>
      <p:sp>
        <p:nvSpPr>
          <p:cNvPr id="56" name="Espace réservé du numéro de diapositive 55">
            <a:extLst>
              <a:ext uri="{FF2B5EF4-FFF2-40B4-BE49-F238E27FC236}">
                <a16:creationId xmlns:a16="http://schemas.microsoft.com/office/drawing/2014/main" id="{BF067FCA-32F5-3AD6-02C9-B4E96210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28FB1-A95B-3EFF-C3AB-E5A0D2C2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ES" dirty="0"/>
              <a:t>Vision gobale des données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2AC31082-182F-F4AE-BF47-CDDAA00D42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624" b="12679"/>
          <a:stretch/>
        </p:blipFill>
        <p:spPr>
          <a:xfrm>
            <a:off x="5220183" y="3429000"/>
            <a:ext cx="6690167" cy="1706274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9F90905E-2D84-516E-0D11-EF507146EA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" r="51336" b="22935"/>
          <a:stretch/>
        </p:blipFill>
        <p:spPr>
          <a:xfrm>
            <a:off x="847331" y="2317902"/>
            <a:ext cx="4106864" cy="4178048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3692E3-FB90-421D-25DC-DF16E987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14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28FB1-A95B-3EFF-C3AB-E5A0D2C2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ES" dirty="0"/>
              <a:t>Statistiques descriptives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850A92C0-89BB-F505-271B-90833DED1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19567"/>
              </p:ext>
            </p:extLst>
          </p:nvPr>
        </p:nvGraphicFramePr>
        <p:xfrm>
          <a:off x="567704" y="1880062"/>
          <a:ext cx="4483340" cy="4215938"/>
        </p:xfrm>
        <a:graphic>
          <a:graphicData uri="http://schemas.openxmlformats.org/drawingml/2006/table">
            <a:tbl>
              <a:tblPr/>
              <a:tblGrid>
                <a:gridCol w="896668">
                  <a:extLst>
                    <a:ext uri="{9D8B030D-6E8A-4147-A177-3AD203B41FA5}">
                      <a16:colId xmlns:a16="http://schemas.microsoft.com/office/drawing/2014/main" val="4229147506"/>
                    </a:ext>
                  </a:extLst>
                </a:gridCol>
                <a:gridCol w="896668">
                  <a:extLst>
                    <a:ext uri="{9D8B030D-6E8A-4147-A177-3AD203B41FA5}">
                      <a16:colId xmlns:a16="http://schemas.microsoft.com/office/drawing/2014/main" val="90124030"/>
                    </a:ext>
                  </a:extLst>
                </a:gridCol>
                <a:gridCol w="896668">
                  <a:extLst>
                    <a:ext uri="{9D8B030D-6E8A-4147-A177-3AD203B41FA5}">
                      <a16:colId xmlns:a16="http://schemas.microsoft.com/office/drawing/2014/main" val="3021398338"/>
                    </a:ext>
                  </a:extLst>
                </a:gridCol>
                <a:gridCol w="896668">
                  <a:extLst>
                    <a:ext uri="{9D8B030D-6E8A-4147-A177-3AD203B41FA5}">
                      <a16:colId xmlns:a16="http://schemas.microsoft.com/office/drawing/2014/main" val="1294297266"/>
                    </a:ext>
                  </a:extLst>
                </a:gridCol>
                <a:gridCol w="896668">
                  <a:extLst>
                    <a:ext uri="{9D8B030D-6E8A-4147-A177-3AD203B41FA5}">
                      <a16:colId xmlns:a16="http://schemas.microsoft.com/office/drawing/2014/main" val="699274021"/>
                    </a:ext>
                  </a:extLst>
                </a:gridCol>
              </a:tblGrid>
              <a:tr h="152285">
                <a:tc>
                  <a:txBody>
                    <a:bodyPr/>
                    <a:lstStyle/>
                    <a:p>
                      <a:r>
                        <a:rPr lang="fr-FR" sz="800"/>
                        <a:t>Column Name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Column Type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Column Index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Lower Bound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Upper Bound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29957"/>
                  </a:ext>
                </a:extLst>
              </a:tr>
              <a:tr h="152285">
                <a:tc>
                  <a:txBody>
                    <a:bodyPr/>
                    <a:lstStyle/>
                    <a:p>
                      <a:r>
                        <a:rPr lang="fr-FR" sz="800"/>
                        <a:t>Sexe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String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0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?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?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22571"/>
                  </a:ext>
                </a:extLst>
              </a:tr>
              <a:tr h="152285">
                <a:tc>
                  <a:txBody>
                    <a:bodyPr/>
                    <a:lstStyle/>
                    <a:p>
                      <a:r>
                        <a:rPr lang="fr-FR" sz="800"/>
                        <a:t>Prénom/Nom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String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1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?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?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094197"/>
                  </a:ext>
                </a:extLst>
              </a:tr>
              <a:tr h="152285">
                <a:tc>
                  <a:txBody>
                    <a:bodyPr/>
                    <a:lstStyle/>
                    <a:p>
                      <a:r>
                        <a:rPr lang="fr-FR" sz="800"/>
                        <a:t>Telephone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Number (integer)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2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 dirty="0"/>
                        <a:t>60031****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 dirty="0"/>
                        <a:t>69912****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487986"/>
                  </a:ext>
                </a:extLst>
              </a:tr>
              <a:tr h="152285">
                <a:tc>
                  <a:txBody>
                    <a:bodyPr/>
                    <a:lstStyle/>
                    <a:p>
                      <a:r>
                        <a:rPr lang="fr-FR" sz="800"/>
                        <a:t>Date_naissance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Local Date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3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 dirty="0"/>
                        <a:t>1954-**-**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 dirty="0"/>
                        <a:t>1991-**-**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083968"/>
                  </a:ext>
                </a:extLst>
              </a:tr>
              <a:tr h="152285">
                <a:tc>
                  <a:txBody>
                    <a:bodyPr/>
                    <a:lstStyle/>
                    <a:p>
                      <a:r>
                        <a:rPr lang="fr-FR" sz="800"/>
                        <a:t>Etat Civil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String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 dirty="0"/>
                        <a:t>4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?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?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820767"/>
                  </a:ext>
                </a:extLst>
              </a:tr>
              <a:tr h="152285">
                <a:tc>
                  <a:txBody>
                    <a:bodyPr/>
                    <a:lstStyle/>
                    <a:p>
                      <a:r>
                        <a:rPr lang="fr-FR" sz="800"/>
                        <a:t>Enfants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Number (integer)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5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0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3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735465"/>
                  </a:ext>
                </a:extLst>
              </a:tr>
              <a:tr h="267114">
                <a:tc>
                  <a:txBody>
                    <a:bodyPr/>
                    <a:lstStyle/>
                    <a:p>
                      <a:r>
                        <a:rPr lang="fr-FR" sz="800" dirty="0" err="1"/>
                        <a:t>Ancienneté_an</a:t>
                      </a:r>
                      <a:endParaRPr lang="fr-FR" sz="800" dirty="0"/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Number (double)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6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0.3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25.0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390111"/>
                  </a:ext>
                </a:extLst>
              </a:tr>
              <a:tr h="267114">
                <a:tc>
                  <a:txBody>
                    <a:bodyPr/>
                    <a:lstStyle/>
                    <a:p>
                      <a:r>
                        <a:rPr lang="fr-FR" sz="800"/>
                        <a:t>Distance domicile/Travail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Number (integer)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7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3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70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097067"/>
                  </a:ext>
                </a:extLst>
              </a:tr>
              <a:tr h="152285">
                <a:tc>
                  <a:txBody>
                    <a:bodyPr/>
                    <a:lstStyle/>
                    <a:p>
                      <a:r>
                        <a:rPr lang="fr-FR" sz="800"/>
                        <a:t>Service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String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8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?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?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629289"/>
                  </a:ext>
                </a:extLst>
              </a:tr>
              <a:tr h="152285">
                <a:tc>
                  <a:txBody>
                    <a:bodyPr/>
                    <a:lstStyle/>
                    <a:p>
                      <a:r>
                        <a:rPr lang="fr-FR" sz="800"/>
                        <a:t>Work_accident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String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9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?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?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508834"/>
                  </a:ext>
                </a:extLst>
              </a:tr>
              <a:tr h="267114">
                <a:tc>
                  <a:txBody>
                    <a:bodyPr/>
                    <a:lstStyle/>
                    <a:p>
                      <a:r>
                        <a:rPr lang="fr-FR" sz="800"/>
                        <a:t>Niveau de satisfaction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 err="1"/>
                        <a:t>Number</a:t>
                      </a:r>
                      <a:r>
                        <a:rPr lang="fr-FR" sz="800" dirty="0"/>
                        <a:t> (</a:t>
                      </a:r>
                      <a:r>
                        <a:rPr lang="fr-FR" sz="800" dirty="0" err="1"/>
                        <a:t>integer</a:t>
                      </a:r>
                      <a:r>
                        <a:rPr lang="fr-FR" sz="800" dirty="0"/>
                        <a:t>)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10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1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100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869012"/>
                  </a:ext>
                </a:extLst>
              </a:tr>
              <a:tr h="152285">
                <a:tc>
                  <a:txBody>
                    <a:bodyPr/>
                    <a:lstStyle/>
                    <a:p>
                      <a:r>
                        <a:rPr lang="fr-FR" sz="800"/>
                        <a:t>Contrat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String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11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?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?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031717"/>
                  </a:ext>
                </a:extLst>
              </a:tr>
              <a:tr h="152285">
                <a:tc>
                  <a:txBody>
                    <a:bodyPr/>
                    <a:lstStyle/>
                    <a:p>
                      <a:r>
                        <a:rPr lang="fr-FR" sz="800"/>
                        <a:t>Durée hebdo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 err="1"/>
                        <a:t>Number</a:t>
                      </a:r>
                      <a:r>
                        <a:rPr lang="fr-FR" sz="800" dirty="0"/>
                        <a:t> (</a:t>
                      </a:r>
                      <a:r>
                        <a:rPr lang="fr-FR" sz="800" dirty="0" err="1"/>
                        <a:t>integer</a:t>
                      </a:r>
                      <a:r>
                        <a:rPr lang="fr-FR" sz="800" dirty="0"/>
                        <a:t>)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12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24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35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306036"/>
                  </a:ext>
                </a:extLst>
              </a:tr>
              <a:tr h="267114">
                <a:tc>
                  <a:txBody>
                    <a:bodyPr/>
                    <a:lstStyle/>
                    <a:p>
                      <a:r>
                        <a:rPr lang="fr-FR" sz="800"/>
                        <a:t>Salaire base mensuel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 err="1"/>
                        <a:t>Number</a:t>
                      </a:r>
                      <a:r>
                        <a:rPr lang="fr-FR" sz="800" dirty="0"/>
                        <a:t> (double)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13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1059.76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9999.3833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754123"/>
                  </a:ext>
                </a:extLst>
              </a:tr>
              <a:tr h="267114">
                <a:tc>
                  <a:txBody>
                    <a:bodyPr/>
                    <a:lstStyle/>
                    <a:p>
                      <a:r>
                        <a:rPr lang="fr-FR" sz="800"/>
                        <a:t>%variable_moyen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 err="1"/>
                        <a:t>Number</a:t>
                      </a:r>
                      <a:r>
                        <a:rPr lang="fr-FR" sz="800" dirty="0"/>
                        <a:t> (</a:t>
                      </a:r>
                      <a:r>
                        <a:rPr lang="fr-FR" sz="800" dirty="0" err="1"/>
                        <a:t>integer</a:t>
                      </a:r>
                      <a:r>
                        <a:rPr lang="fr-FR" sz="800" dirty="0"/>
                        <a:t>)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14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0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40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689121"/>
                  </a:ext>
                </a:extLst>
              </a:tr>
              <a:tr h="152285">
                <a:tc>
                  <a:txBody>
                    <a:bodyPr/>
                    <a:lstStyle/>
                    <a:p>
                      <a:r>
                        <a:rPr lang="fr-FR" sz="800"/>
                        <a:t>Augmentation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Number (integer)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15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0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1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70325"/>
                  </a:ext>
                </a:extLst>
              </a:tr>
              <a:tr h="152285">
                <a:tc>
                  <a:txBody>
                    <a:bodyPr/>
                    <a:lstStyle/>
                    <a:p>
                      <a:r>
                        <a:rPr lang="fr-FR" sz="800"/>
                        <a:t>Promotion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 err="1"/>
                        <a:t>Number</a:t>
                      </a:r>
                      <a:r>
                        <a:rPr lang="fr-FR" sz="800" dirty="0"/>
                        <a:t> (</a:t>
                      </a:r>
                      <a:r>
                        <a:rPr lang="fr-FR" sz="800" dirty="0" err="1"/>
                        <a:t>integer</a:t>
                      </a:r>
                      <a:r>
                        <a:rPr lang="fr-FR" sz="800" dirty="0"/>
                        <a:t>)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16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0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1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096022"/>
                  </a:ext>
                </a:extLst>
              </a:tr>
              <a:tr h="152285">
                <a:tc>
                  <a:txBody>
                    <a:bodyPr/>
                    <a:lstStyle/>
                    <a:p>
                      <a:r>
                        <a:rPr lang="fr-FR" sz="800"/>
                        <a:t>Age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Number (long)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17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31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67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09663"/>
                  </a:ext>
                </a:extLst>
              </a:tr>
              <a:tr h="267114">
                <a:tc>
                  <a:txBody>
                    <a:bodyPr/>
                    <a:lstStyle/>
                    <a:p>
                      <a:r>
                        <a:rPr lang="fr-FR" sz="800"/>
                        <a:t>Salaire variable en €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Number (double)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18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0.0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3717.35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995085"/>
                  </a:ext>
                </a:extLst>
              </a:tr>
              <a:tr h="267114">
                <a:tc>
                  <a:txBody>
                    <a:bodyPr/>
                    <a:lstStyle/>
                    <a:p>
                      <a:r>
                        <a:rPr lang="fr-FR" sz="800" dirty="0" err="1"/>
                        <a:t>Salaire_TOTAL</a:t>
                      </a:r>
                      <a:endParaRPr lang="fr-FR" sz="800" dirty="0"/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Number (double)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19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/>
                        <a:t>1070.3576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800" dirty="0"/>
                        <a:t>13499.85</a:t>
                      </a:r>
                    </a:p>
                  </a:txBody>
                  <a:tcPr marL="39770" marR="39770" marT="19885" marB="198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373346"/>
                  </a:ext>
                </a:extLst>
              </a:tr>
            </a:tbl>
          </a:graphicData>
        </a:graphic>
      </p:graphicFrame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75D0A66-0987-8F4E-F7FD-516ED052D89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908331" y="2469931"/>
            <a:ext cx="2629536" cy="2031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8F57E5DB-84FC-AC12-A07A-8786AC705A6B}"/>
              </a:ext>
            </a:extLst>
          </p:cNvPr>
          <p:cNvSpPr txBox="1"/>
          <p:nvPr/>
        </p:nvSpPr>
        <p:spPr>
          <a:xfrm>
            <a:off x="7537867" y="4316953"/>
            <a:ext cx="280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ES" dirty="0"/>
              <a:t>Âge entre 31 et 67 ans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142C590-0FAD-CBA3-6249-4362DCCD6B7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713889" y="3076856"/>
            <a:ext cx="2823978" cy="165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F061B19-EF36-AB55-0242-7B6FDB153A8F}"/>
              </a:ext>
            </a:extLst>
          </p:cNvPr>
          <p:cNvSpPr txBox="1"/>
          <p:nvPr/>
        </p:nvSpPr>
        <p:spPr>
          <a:xfrm>
            <a:off x="7537867" y="4546829"/>
            <a:ext cx="336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ES" dirty="0"/>
              <a:t>Ancienneté entre 0,3 et 25 ans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984C832-EAD3-2BFE-0670-1A59358078F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729657" y="3397421"/>
            <a:ext cx="2808210" cy="1574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183C34A9-0319-227B-FDEC-CCA9D09E282B}"/>
              </a:ext>
            </a:extLst>
          </p:cNvPr>
          <p:cNvSpPr txBox="1"/>
          <p:nvPr/>
        </p:nvSpPr>
        <p:spPr>
          <a:xfrm>
            <a:off x="7537867" y="4787066"/>
            <a:ext cx="398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ES" dirty="0"/>
              <a:t>Distance au travail entre 3 et 70 km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AB8DD64-3FB9-86D3-163C-AF9C4E4DD9E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713889" y="4040577"/>
            <a:ext cx="2823978" cy="118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1315B095-FAF4-3C07-8180-3378B698DE53}"/>
              </a:ext>
            </a:extLst>
          </p:cNvPr>
          <p:cNvSpPr txBox="1"/>
          <p:nvPr/>
        </p:nvSpPr>
        <p:spPr>
          <a:xfrm>
            <a:off x="7537867" y="5045255"/>
            <a:ext cx="448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ES" dirty="0"/>
              <a:t>Satisfaction entre 1 et 100 (escale 1-100)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EA1C9F9-B032-C3E2-AA22-DF58C983A84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740167" y="4424201"/>
            <a:ext cx="2797700" cy="109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F0098DB2-6BAB-198C-BFD9-539004855461}"/>
              </a:ext>
            </a:extLst>
          </p:cNvPr>
          <p:cNvSpPr txBox="1"/>
          <p:nvPr/>
        </p:nvSpPr>
        <p:spPr>
          <a:xfrm>
            <a:off x="7537867" y="5329749"/>
            <a:ext cx="448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ES" dirty="0"/>
              <a:t>Entre 24 et 35 heures chaque semaine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DFE30AB-CFAA-57E9-3EE1-BF19E84380C2}"/>
              </a:ext>
            </a:extLst>
          </p:cNvPr>
          <p:cNvCxnSpPr>
            <a:cxnSpLocks/>
          </p:cNvCxnSpPr>
          <p:nvPr/>
        </p:nvCxnSpPr>
        <p:spPr>
          <a:xfrm>
            <a:off x="4724402" y="4639661"/>
            <a:ext cx="2813465" cy="121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4C8F0C3-5ADA-C430-0615-BBD3FDC26206}"/>
              </a:ext>
            </a:extLst>
          </p:cNvPr>
          <p:cNvSpPr txBox="1"/>
          <p:nvPr/>
        </p:nvSpPr>
        <p:spPr>
          <a:xfrm>
            <a:off x="7537867" y="5672776"/>
            <a:ext cx="448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ES" dirty="0"/>
              <a:t>Entre 1059,76 et 9999,38 €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110F108-A162-83A7-3C45-C08749EFF33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724402" y="5701862"/>
            <a:ext cx="2813465" cy="41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7283DC7-E892-E7C3-D216-C46573336F75}"/>
              </a:ext>
            </a:extLst>
          </p:cNvPr>
          <p:cNvSpPr txBox="1"/>
          <p:nvPr/>
        </p:nvSpPr>
        <p:spPr>
          <a:xfrm>
            <a:off x="7537867" y="5931133"/>
            <a:ext cx="448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ES" dirty="0"/>
              <a:t>Entre 0 et 3717,35 €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AA2A90C-AE4B-6A78-EEDC-36C162BBC4C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761188" y="5969215"/>
            <a:ext cx="2776679" cy="41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F06201AF-ADE6-A973-30E3-DE70BF56CD2C}"/>
              </a:ext>
            </a:extLst>
          </p:cNvPr>
          <p:cNvSpPr txBox="1"/>
          <p:nvPr/>
        </p:nvSpPr>
        <p:spPr>
          <a:xfrm>
            <a:off x="7537867" y="6200469"/>
            <a:ext cx="448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ES" dirty="0"/>
              <a:t>Entre 1070,35 et 13499,85 €</a:t>
            </a:r>
          </a:p>
        </p:txBody>
      </p:sp>
      <p:pic>
        <p:nvPicPr>
          <p:cNvPr id="32" name="Espace réservé du contenu 4">
            <a:extLst>
              <a:ext uri="{FF2B5EF4-FFF2-40B4-BE49-F238E27FC236}">
                <a16:creationId xmlns:a16="http://schemas.microsoft.com/office/drawing/2014/main" id="{1EBD3CBF-0280-8031-3E2C-AF147C966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6360" y="256994"/>
            <a:ext cx="4794847" cy="3596136"/>
          </a:xfrm>
        </p:spPr>
      </p:pic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59B0B4FD-A3D1-10A2-FA38-93C3411F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22849-CD15-9918-FCCE-F45FA656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ES" dirty="0"/>
              <a:t>INDICATEUR 1:</a:t>
            </a:r>
            <a:br>
              <a:rPr lang="fr-ES" dirty="0"/>
            </a:br>
            <a:r>
              <a:rPr lang="fr-ES" dirty="0"/>
              <a:t>	</a:t>
            </a:r>
            <a:r>
              <a:rPr lang="fr-FR" dirty="0"/>
              <a:t>EMBAUCHE- Taux (%) Type contrat F/H</a:t>
            </a:r>
            <a:endParaRPr lang="fr-ES" dirty="0"/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61FB1D19-A5D2-4177-841C-6D588F495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993935"/>
              </p:ext>
            </p:extLst>
          </p:nvPr>
        </p:nvGraphicFramePr>
        <p:xfrm>
          <a:off x="762000" y="2756554"/>
          <a:ext cx="3274540" cy="2766915"/>
        </p:xfrm>
        <a:graphic>
          <a:graphicData uri="http://schemas.openxmlformats.org/drawingml/2006/table">
            <a:tbl>
              <a:tblPr/>
              <a:tblGrid>
                <a:gridCol w="680664">
                  <a:extLst>
                    <a:ext uri="{9D8B030D-6E8A-4147-A177-3AD203B41FA5}">
                      <a16:colId xmlns:a16="http://schemas.microsoft.com/office/drawing/2014/main" val="1777664492"/>
                    </a:ext>
                  </a:extLst>
                </a:gridCol>
                <a:gridCol w="1085381">
                  <a:extLst>
                    <a:ext uri="{9D8B030D-6E8A-4147-A177-3AD203B41FA5}">
                      <a16:colId xmlns:a16="http://schemas.microsoft.com/office/drawing/2014/main" val="3656788928"/>
                    </a:ext>
                  </a:extLst>
                </a:gridCol>
                <a:gridCol w="1508495">
                  <a:extLst>
                    <a:ext uri="{9D8B030D-6E8A-4147-A177-3AD203B41FA5}">
                      <a16:colId xmlns:a16="http://schemas.microsoft.com/office/drawing/2014/main" val="4069996885"/>
                    </a:ext>
                  </a:extLst>
                </a:gridCol>
              </a:tblGrid>
              <a:tr h="506063">
                <a:tc>
                  <a:txBody>
                    <a:bodyPr/>
                    <a:lstStyle/>
                    <a:p>
                      <a:r>
                        <a:rPr lang="fr-FR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Genre</a:t>
                      </a:r>
                      <a:endParaRPr lang="fr-FR" sz="1100">
                        <a:effectLst/>
                      </a:endParaRPr>
                    </a:p>
                  </a:txBody>
                  <a:tcPr marL="22672" marR="22672" marT="22672" marB="226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Type contrat</a:t>
                      </a:r>
                      <a:endParaRPr lang="fr-FR" sz="1100">
                        <a:effectLst/>
                      </a:endParaRPr>
                    </a:p>
                  </a:txBody>
                  <a:tcPr marL="22672" marR="22672" marT="22672" marB="226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Taux type contrat</a:t>
                      </a:r>
                      <a:endParaRPr lang="fr-FR" sz="1100">
                        <a:effectLst/>
                      </a:endParaRPr>
                    </a:p>
                  </a:txBody>
                  <a:tcPr marL="22672" marR="22672" marT="22672" marB="226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633929"/>
                  </a:ext>
                </a:extLst>
              </a:tr>
              <a:tr h="506063">
                <a:tc>
                  <a:txBody>
                    <a:bodyPr/>
                    <a:lstStyle/>
                    <a:p>
                      <a:r>
                        <a:rPr lang="fr-FR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Femme</a:t>
                      </a:r>
                      <a:endParaRPr lang="fr-FR" sz="1100">
                        <a:effectLst/>
                      </a:endParaRPr>
                    </a:p>
                  </a:txBody>
                  <a:tcPr marL="22672" marR="22672" marT="22672" marB="226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CDD</a:t>
                      </a:r>
                      <a:endParaRPr lang="fr-FR" sz="1100" dirty="0">
                        <a:effectLst/>
                      </a:endParaRPr>
                    </a:p>
                  </a:txBody>
                  <a:tcPr marL="22672" marR="22672" marT="22672" marB="226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4.296875</a:t>
                      </a:r>
                      <a:endParaRPr lang="fr-ES" sz="1100">
                        <a:effectLst/>
                      </a:endParaRPr>
                    </a:p>
                  </a:txBody>
                  <a:tcPr marL="22672" marR="22672" marT="22672" marB="226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735678"/>
                  </a:ext>
                </a:extLst>
              </a:tr>
              <a:tr h="506063">
                <a:tc>
                  <a:txBody>
                    <a:bodyPr/>
                    <a:lstStyle/>
                    <a:p>
                      <a:endParaRPr lang="fr-FR" sz="1100" dirty="0">
                        <a:effectLst/>
                      </a:endParaRPr>
                    </a:p>
                  </a:txBody>
                  <a:tcPr marL="22672" marR="22672" marT="22672" marB="226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CDI</a:t>
                      </a:r>
                      <a:endParaRPr lang="fr-FR" sz="1100">
                        <a:effectLst/>
                      </a:endParaRPr>
                    </a:p>
                  </a:txBody>
                  <a:tcPr marL="22672" marR="22672" marT="22672" marB="226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44.53125</a:t>
                      </a:r>
                      <a:endParaRPr lang="fr-ES" sz="1100">
                        <a:effectLst/>
                      </a:endParaRPr>
                    </a:p>
                  </a:txBody>
                  <a:tcPr marL="22672" marR="22672" marT="22672" marB="226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361994"/>
                  </a:ext>
                </a:extLst>
              </a:tr>
              <a:tr h="624363">
                <a:tc>
                  <a:txBody>
                    <a:bodyPr/>
                    <a:lstStyle/>
                    <a:p>
                      <a:r>
                        <a:rPr lang="fr-FR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Homme</a:t>
                      </a:r>
                      <a:endParaRPr lang="fr-FR" sz="1100" dirty="0">
                        <a:effectLst/>
                      </a:endParaRPr>
                    </a:p>
                  </a:txBody>
                  <a:tcPr marL="22672" marR="22672" marT="22672" marB="226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CDD</a:t>
                      </a:r>
                      <a:endParaRPr lang="fr-FR" sz="1100">
                        <a:effectLst/>
                      </a:endParaRPr>
                    </a:p>
                  </a:txBody>
                  <a:tcPr marL="22672" marR="22672" marT="22672" marB="226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1.953125</a:t>
                      </a:r>
                      <a:endParaRPr lang="fr-ES" sz="1100" dirty="0">
                        <a:effectLst/>
                      </a:endParaRPr>
                    </a:p>
                  </a:txBody>
                  <a:tcPr marL="22672" marR="22672" marT="22672" marB="226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819765"/>
                  </a:ext>
                </a:extLst>
              </a:tr>
              <a:tr h="624363">
                <a:tc>
                  <a:txBody>
                    <a:bodyPr/>
                    <a:lstStyle/>
                    <a:p>
                      <a:endParaRPr lang="fr-FR" sz="1100" dirty="0">
                        <a:effectLst/>
                      </a:endParaRPr>
                    </a:p>
                  </a:txBody>
                  <a:tcPr marL="22672" marR="22672" marT="22672" marB="226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CDI</a:t>
                      </a:r>
                      <a:endParaRPr lang="fr-FR" sz="1100">
                        <a:effectLst/>
                      </a:endParaRPr>
                    </a:p>
                  </a:txBody>
                  <a:tcPr marL="22672" marR="22672" marT="22672" marB="226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E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49.21875</a:t>
                      </a:r>
                      <a:endParaRPr lang="fr-ES" sz="1100" dirty="0">
                        <a:effectLst/>
                      </a:endParaRPr>
                    </a:p>
                  </a:txBody>
                  <a:tcPr marL="22672" marR="22672" marT="22672" marB="226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006997"/>
                  </a:ext>
                </a:extLst>
              </a:tr>
            </a:tbl>
          </a:graphicData>
        </a:graphic>
      </p:graphicFrame>
      <p:grpSp>
        <p:nvGrpSpPr>
          <p:cNvPr id="14" name="Graphique 10">
            <a:extLst>
              <a:ext uri="{FF2B5EF4-FFF2-40B4-BE49-F238E27FC236}">
                <a16:creationId xmlns:a16="http://schemas.microsoft.com/office/drawing/2014/main" id="{3653D122-869B-8D75-FA74-08EA69EF4747}"/>
              </a:ext>
            </a:extLst>
          </p:cNvPr>
          <p:cNvGrpSpPr/>
          <p:nvPr/>
        </p:nvGrpSpPr>
        <p:grpSpPr>
          <a:xfrm>
            <a:off x="5740897" y="2286000"/>
            <a:ext cx="5068427" cy="3664757"/>
            <a:chOff x="5061275" y="2480498"/>
            <a:chExt cx="5068427" cy="3664757"/>
          </a:xfrm>
        </p:grpSpPr>
        <p:grpSp>
          <p:nvGrpSpPr>
            <p:cNvPr id="15" name="Graphique 10">
              <a:extLst>
                <a:ext uri="{FF2B5EF4-FFF2-40B4-BE49-F238E27FC236}">
                  <a16:creationId xmlns:a16="http://schemas.microsoft.com/office/drawing/2014/main" id="{6EFEBFC5-2B4C-FCCF-B60B-2B06B34D6D67}"/>
                </a:ext>
              </a:extLst>
            </p:cNvPr>
            <p:cNvGrpSpPr/>
            <p:nvPr/>
          </p:nvGrpSpPr>
          <p:grpSpPr>
            <a:xfrm>
              <a:off x="5769949" y="2757083"/>
              <a:ext cx="3388246" cy="3388172"/>
              <a:chOff x="5769949" y="2757083"/>
              <a:chExt cx="3388246" cy="3388172"/>
            </a:xfrm>
          </p:grpSpPr>
          <p:sp>
            <p:nvSpPr>
              <p:cNvPr id="16" name="Forme libre 15">
                <a:extLst>
                  <a:ext uri="{FF2B5EF4-FFF2-40B4-BE49-F238E27FC236}">
                    <a16:creationId xmlns:a16="http://schemas.microsoft.com/office/drawing/2014/main" id="{C1C3F9FA-0FF7-9E6B-AB6A-C86DD92FA1F6}"/>
                  </a:ext>
                </a:extLst>
              </p:cNvPr>
              <p:cNvSpPr/>
              <p:nvPr/>
            </p:nvSpPr>
            <p:spPr>
              <a:xfrm>
                <a:off x="5770025" y="2757083"/>
                <a:ext cx="3388171" cy="3388171"/>
              </a:xfrm>
              <a:custGeom>
                <a:avLst/>
                <a:gdLst>
                  <a:gd name="connsiteX0" fmla="*/ 3388529 w 3388171"/>
                  <a:gd name="connsiteY0" fmla="*/ 1694431 h 3388171"/>
                  <a:gd name="connsiteX1" fmla="*/ 1694443 w 3388171"/>
                  <a:gd name="connsiteY1" fmla="*/ 3388516 h 3388171"/>
                  <a:gd name="connsiteX2" fmla="*/ 358 w 3388171"/>
                  <a:gd name="connsiteY2" fmla="*/ 1694431 h 3388171"/>
                  <a:gd name="connsiteX3" fmla="*/ 1694443 w 3388171"/>
                  <a:gd name="connsiteY3" fmla="*/ 345 h 3388171"/>
                  <a:gd name="connsiteX4" fmla="*/ 3388529 w 3388171"/>
                  <a:gd name="connsiteY4" fmla="*/ 1694431 h 3388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88171" h="3388171">
                    <a:moveTo>
                      <a:pt x="3388529" y="1694431"/>
                    </a:moveTo>
                    <a:cubicBezTo>
                      <a:pt x="3388529" y="2630048"/>
                      <a:pt x="2630061" y="3388516"/>
                      <a:pt x="1694443" y="3388516"/>
                    </a:cubicBezTo>
                    <a:cubicBezTo>
                      <a:pt x="758825" y="3388516"/>
                      <a:pt x="358" y="2630048"/>
                      <a:pt x="358" y="1694431"/>
                    </a:cubicBezTo>
                    <a:cubicBezTo>
                      <a:pt x="358" y="758813"/>
                      <a:pt x="758825" y="345"/>
                      <a:pt x="1694443" y="345"/>
                    </a:cubicBezTo>
                    <a:cubicBezTo>
                      <a:pt x="2630061" y="345"/>
                      <a:pt x="3388529" y="758813"/>
                      <a:pt x="3388529" y="169443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9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17" name="Forme libre 16">
                <a:extLst>
                  <a:ext uri="{FF2B5EF4-FFF2-40B4-BE49-F238E27FC236}">
                    <a16:creationId xmlns:a16="http://schemas.microsoft.com/office/drawing/2014/main" id="{B5A0B49A-4154-ADCC-2796-29BEC72C31F3}"/>
                  </a:ext>
                </a:extLst>
              </p:cNvPr>
              <p:cNvSpPr/>
              <p:nvPr/>
            </p:nvSpPr>
            <p:spPr>
              <a:xfrm>
                <a:off x="6486028" y="3473087"/>
                <a:ext cx="1956164" cy="1956164"/>
              </a:xfrm>
              <a:custGeom>
                <a:avLst/>
                <a:gdLst>
                  <a:gd name="connsiteX0" fmla="*/ 978440 w 1956164"/>
                  <a:gd name="connsiteY0" fmla="*/ 1956509 h 1956164"/>
                  <a:gd name="connsiteX1" fmla="*/ 358 w 1956164"/>
                  <a:gd name="connsiteY1" fmla="*/ 978427 h 1956164"/>
                  <a:gd name="connsiteX2" fmla="*/ 978440 w 1956164"/>
                  <a:gd name="connsiteY2" fmla="*/ 345 h 1956164"/>
                  <a:gd name="connsiteX3" fmla="*/ 1956522 w 1956164"/>
                  <a:gd name="connsiteY3" fmla="*/ 978427 h 1956164"/>
                  <a:gd name="connsiteX4" fmla="*/ 978440 w 1956164"/>
                  <a:gd name="connsiteY4" fmla="*/ 1956509 h 1956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6164" h="1956164">
                    <a:moveTo>
                      <a:pt x="978440" y="1956509"/>
                    </a:moveTo>
                    <a:cubicBezTo>
                      <a:pt x="438261" y="1956509"/>
                      <a:pt x="358" y="1518606"/>
                      <a:pt x="358" y="978427"/>
                    </a:cubicBezTo>
                    <a:cubicBezTo>
                      <a:pt x="358" y="438248"/>
                      <a:pt x="438261" y="345"/>
                      <a:pt x="978440" y="345"/>
                    </a:cubicBezTo>
                    <a:cubicBezTo>
                      <a:pt x="1518619" y="345"/>
                      <a:pt x="1956522" y="438248"/>
                      <a:pt x="1956522" y="978427"/>
                    </a:cubicBezTo>
                    <a:cubicBezTo>
                      <a:pt x="1956522" y="1518606"/>
                      <a:pt x="1518619" y="1956509"/>
                      <a:pt x="978440" y="1956509"/>
                    </a:cubicBezTo>
                    <a:close/>
                  </a:path>
                </a:pathLst>
              </a:custGeom>
              <a:solidFill>
                <a:srgbClr val="FFFFFF"/>
              </a:solidFill>
              <a:ln w="690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18" name="Forme libre 17">
                <a:extLst>
                  <a:ext uri="{FF2B5EF4-FFF2-40B4-BE49-F238E27FC236}">
                    <a16:creationId xmlns:a16="http://schemas.microsoft.com/office/drawing/2014/main" id="{744585F0-7B37-33E9-3996-2334F702212A}"/>
                  </a:ext>
                </a:extLst>
              </p:cNvPr>
              <p:cNvSpPr/>
              <p:nvPr/>
            </p:nvSpPr>
            <p:spPr>
              <a:xfrm>
                <a:off x="6080831" y="3067951"/>
                <a:ext cx="1383279" cy="2762687"/>
              </a:xfrm>
              <a:custGeom>
                <a:avLst/>
                <a:gdLst>
                  <a:gd name="connsiteX0" fmla="*/ 1281882 w 1383279"/>
                  <a:gd name="connsiteY0" fmla="*/ 2763032 h 2762687"/>
                  <a:gd name="connsiteX1" fmla="*/ 4168 w 1383279"/>
                  <a:gd name="connsiteY1" fmla="*/ 1281807 h 2762687"/>
                  <a:gd name="connsiteX2" fmla="*/ 1383637 w 1383279"/>
                  <a:gd name="connsiteY2" fmla="*/ 345 h 2762687"/>
                  <a:gd name="connsiteX3" fmla="*/ 1383637 w 1383279"/>
                  <a:gd name="connsiteY3" fmla="*/ 405480 h 2762687"/>
                  <a:gd name="connsiteX4" fmla="*/ 405555 w 1383279"/>
                  <a:gd name="connsiteY4" fmla="*/ 1383562 h 2762687"/>
                  <a:gd name="connsiteX5" fmla="*/ 1311685 w 1383279"/>
                  <a:gd name="connsiteY5" fmla="*/ 2358996 h 2762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3279" h="2762687">
                    <a:moveTo>
                      <a:pt x="1281882" y="2763032"/>
                    </a:moveTo>
                    <a:cubicBezTo>
                      <a:pt x="520020" y="2706830"/>
                      <a:pt x="-52028" y="2043665"/>
                      <a:pt x="4168" y="1281807"/>
                    </a:cubicBezTo>
                    <a:cubicBezTo>
                      <a:pt x="57466" y="559317"/>
                      <a:pt x="659184" y="345"/>
                      <a:pt x="1383637" y="345"/>
                    </a:cubicBezTo>
                    <a:lnTo>
                      <a:pt x="1383637" y="405480"/>
                    </a:lnTo>
                    <a:cubicBezTo>
                      <a:pt x="843458" y="405480"/>
                      <a:pt x="405555" y="843384"/>
                      <a:pt x="405555" y="1383562"/>
                    </a:cubicBezTo>
                    <a:cubicBezTo>
                      <a:pt x="405555" y="1895827"/>
                      <a:pt x="800809" y="2321312"/>
                      <a:pt x="1311685" y="2358996"/>
                    </a:cubicBezTo>
                    <a:close/>
                  </a:path>
                </a:pathLst>
              </a:custGeom>
              <a:solidFill>
                <a:srgbClr val="1F77B4"/>
              </a:solidFill>
              <a:ln w="690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19" name="Forme libre 18">
                <a:extLst>
                  <a:ext uri="{FF2B5EF4-FFF2-40B4-BE49-F238E27FC236}">
                    <a16:creationId xmlns:a16="http://schemas.microsoft.com/office/drawing/2014/main" id="{1E7BAF3C-7816-7904-5FE0-80D548547396}"/>
                  </a:ext>
                </a:extLst>
              </p:cNvPr>
              <p:cNvSpPr/>
              <p:nvPr/>
            </p:nvSpPr>
            <p:spPr>
              <a:xfrm>
                <a:off x="7012276" y="2757083"/>
                <a:ext cx="451834" cy="360978"/>
              </a:xfrm>
              <a:custGeom>
                <a:avLst/>
                <a:gdLst>
                  <a:gd name="connsiteX0" fmla="*/ 358 w 451834"/>
                  <a:gd name="connsiteY0" fmla="*/ 61712 h 360978"/>
                  <a:gd name="connsiteX1" fmla="*/ 452192 w 451834"/>
                  <a:gd name="connsiteY1" fmla="*/ 345 h 360978"/>
                  <a:gd name="connsiteX2" fmla="*/ 452192 w 451834"/>
                  <a:gd name="connsiteY2" fmla="*/ 311213 h 360978"/>
                  <a:gd name="connsiteX3" fmla="*/ 83270 w 451834"/>
                  <a:gd name="connsiteY3" fmla="*/ 361324 h 36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1834" h="360978">
                    <a:moveTo>
                      <a:pt x="358" y="61712"/>
                    </a:moveTo>
                    <a:cubicBezTo>
                      <a:pt x="147515" y="20985"/>
                      <a:pt x="299503" y="345"/>
                      <a:pt x="452192" y="345"/>
                    </a:cubicBezTo>
                    <a:lnTo>
                      <a:pt x="452192" y="311213"/>
                    </a:lnTo>
                    <a:cubicBezTo>
                      <a:pt x="327522" y="311213"/>
                      <a:pt x="203424" y="328071"/>
                      <a:pt x="83270" y="361324"/>
                    </a:cubicBezTo>
                    <a:close/>
                  </a:path>
                </a:pathLst>
              </a:custGeom>
              <a:solidFill>
                <a:srgbClr val="2CA02C"/>
              </a:solidFill>
              <a:ln w="690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20" name="Forme libre 19">
                <a:extLst>
                  <a:ext uri="{FF2B5EF4-FFF2-40B4-BE49-F238E27FC236}">
                    <a16:creationId xmlns:a16="http://schemas.microsoft.com/office/drawing/2014/main" id="{94DF3699-BA54-FEB5-5976-6A8295984AD5}"/>
                  </a:ext>
                </a:extLst>
              </p:cNvPr>
              <p:cNvSpPr/>
              <p:nvPr/>
            </p:nvSpPr>
            <p:spPr>
              <a:xfrm>
                <a:off x="5769949" y="2818450"/>
                <a:ext cx="1592405" cy="3322212"/>
              </a:xfrm>
              <a:custGeom>
                <a:avLst/>
                <a:gdLst>
                  <a:gd name="connsiteX0" fmla="*/ 1569894 w 1592405"/>
                  <a:gd name="connsiteY0" fmla="*/ 3322558 h 3322212"/>
                  <a:gd name="connsiteX1" fmla="*/ 5024 w 1592405"/>
                  <a:gd name="connsiteY1" fmla="*/ 1508439 h 3322212"/>
                  <a:gd name="connsiteX2" fmla="*/ 1242685 w 1592405"/>
                  <a:gd name="connsiteY2" fmla="*/ 345 h 3322212"/>
                  <a:gd name="connsiteX3" fmla="*/ 1325597 w 1592405"/>
                  <a:gd name="connsiteY3" fmla="*/ 299956 h 3322212"/>
                  <a:gd name="connsiteX4" fmla="*/ 361412 w 1592405"/>
                  <a:gd name="connsiteY4" fmla="*/ 2001985 h 3322212"/>
                  <a:gd name="connsiteX5" fmla="*/ 1592763 w 1592405"/>
                  <a:gd name="connsiteY5" fmla="*/ 3012533 h 3322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2405" h="3322212">
                    <a:moveTo>
                      <a:pt x="1569894" y="3322558"/>
                    </a:moveTo>
                    <a:cubicBezTo>
                      <a:pt x="636814" y="3253729"/>
                      <a:pt x="-63804" y="2441522"/>
                      <a:pt x="5024" y="1508439"/>
                    </a:cubicBezTo>
                    <a:cubicBezTo>
                      <a:pt x="57665" y="794802"/>
                      <a:pt x="553030" y="191196"/>
                      <a:pt x="1242685" y="345"/>
                    </a:cubicBezTo>
                    <a:lnTo>
                      <a:pt x="1325597" y="299956"/>
                    </a:lnTo>
                    <a:cubicBezTo>
                      <a:pt x="589339" y="503703"/>
                      <a:pt x="157658" y="1265728"/>
                      <a:pt x="361412" y="2001985"/>
                    </a:cubicBezTo>
                    <a:cubicBezTo>
                      <a:pt x="517240" y="2565087"/>
                      <a:pt x="1010079" y="2969552"/>
                      <a:pt x="1592763" y="3012533"/>
                    </a:cubicBezTo>
                    <a:close/>
                  </a:path>
                </a:pathLst>
              </a:custGeom>
              <a:solidFill>
                <a:srgbClr val="D62728"/>
              </a:solidFill>
              <a:ln w="690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21" name="Forme libre 20">
                <a:extLst>
                  <a:ext uri="{FF2B5EF4-FFF2-40B4-BE49-F238E27FC236}">
                    <a16:creationId xmlns:a16="http://schemas.microsoft.com/office/drawing/2014/main" id="{FE5F41CD-8849-4D91-0F6D-6520012BC041}"/>
                  </a:ext>
                </a:extLst>
              </p:cNvPr>
              <p:cNvSpPr/>
              <p:nvPr/>
            </p:nvSpPr>
            <p:spPr>
              <a:xfrm>
                <a:off x="7362355" y="3067951"/>
                <a:ext cx="1484973" cy="2766434"/>
              </a:xfrm>
              <a:custGeom>
                <a:avLst/>
                <a:gdLst>
                  <a:gd name="connsiteX0" fmla="*/ 102113 w 1484973"/>
                  <a:gd name="connsiteY0" fmla="*/ 345 h 2766434"/>
                  <a:gd name="connsiteX1" fmla="*/ 1485331 w 1484973"/>
                  <a:gd name="connsiteY1" fmla="*/ 1383563 h 2766434"/>
                  <a:gd name="connsiteX2" fmla="*/ 102113 w 1484973"/>
                  <a:gd name="connsiteY2" fmla="*/ 2766780 h 2766434"/>
                  <a:gd name="connsiteX3" fmla="*/ 358 w 1484973"/>
                  <a:gd name="connsiteY3" fmla="*/ 2763032 h 2766434"/>
                  <a:gd name="connsiteX4" fmla="*/ 30161 w 1484973"/>
                  <a:gd name="connsiteY4" fmla="*/ 2358996 h 2766434"/>
                  <a:gd name="connsiteX5" fmla="*/ 1077547 w 1484973"/>
                  <a:gd name="connsiteY5" fmla="*/ 1455515 h 2766434"/>
                  <a:gd name="connsiteX6" fmla="*/ 174066 w 1484973"/>
                  <a:gd name="connsiteY6" fmla="*/ 408129 h 2766434"/>
                  <a:gd name="connsiteX7" fmla="*/ 102113 w 1484973"/>
                  <a:gd name="connsiteY7" fmla="*/ 405480 h 2766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84973" h="2766434">
                    <a:moveTo>
                      <a:pt x="102113" y="345"/>
                    </a:moveTo>
                    <a:cubicBezTo>
                      <a:pt x="866042" y="345"/>
                      <a:pt x="1485331" y="619634"/>
                      <a:pt x="1485331" y="1383563"/>
                    </a:cubicBezTo>
                    <a:cubicBezTo>
                      <a:pt x="1485331" y="2147491"/>
                      <a:pt x="866042" y="2766780"/>
                      <a:pt x="102113" y="2766780"/>
                    </a:cubicBezTo>
                    <a:cubicBezTo>
                      <a:pt x="68160" y="2766780"/>
                      <a:pt x="34219" y="2765528"/>
                      <a:pt x="358" y="2763032"/>
                    </a:cubicBezTo>
                    <a:lnTo>
                      <a:pt x="30161" y="2358996"/>
                    </a:lnTo>
                    <a:cubicBezTo>
                      <a:pt x="568877" y="2398728"/>
                      <a:pt x="1037809" y="1994230"/>
                      <a:pt x="1077547" y="1455515"/>
                    </a:cubicBezTo>
                    <a:cubicBezTo>
                      <a:pt x="1117279" y="916799"/>
                      <a:pt x="712781" y="447867"/>
                      <a:pt x="174066" y="408129"/>
                    </a:cubicBezTo>
                    <a:cubicBezTo>
                      <a:pt x="150122" y="406366"/>
                      <a:pt x="126122" y="405480"/>
                      <a:pt x="102113" y="405480"/>
                    </a:cubicBezTo>
                    <a:close/>
                  </a:path>
                </a:pathLst>
              </a:custGeom>
              <a:solidFill>
                <a:srgbClr val="FF7F0E"/>
              </a:solidFill>
              <a:ln w="690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22" name="Forme libre 21">
                <a:extLst>
                  <a:ext uri="{FF2B5EF4-FFF2-40B4-BE49-F238E27FC236}">
                    <a16:creationId xmlns:a16="http://schemas.microsoft.com/office/drawing/2014/main" id="{047CC58F-D5B7-84F1-A5B9-47942D5C0D48}"/>
                  </a:ext>
                </a:extLst>
              </p:cNvPr>
              <p:cNvSpPr/>
              <p:nvPr/>
            </p:nvSpPr>
            <p:spPr>
              <a:xfrm>
                <a:off x="7339486" y="5830638"/>
                <a:ext cx="207749" cy="314617"/>
              </a:xfrm>
              <a:custGeom>
                <a:avLst/>
                <a:gdLst>
                  <a:gd name="connsiteX0" fmla="*/ 208107 w 207749"/>
                  <a:gd name="connsiteY0" fmla="*/ 312921 h 314617"/>
                  <a:gd name="connsiteX1" fmla="*/ 358 w 207749"/>
                  <a:gd name="connsiteY1" fmla="*/ 310370 h 314617"/>
                  <a:gd name="connsiteX2" fmla="*/ 23226 w 207749"/>
                  <a:gd name="connsiteY2" fmla="*/ 345 h 314617"/>
                  <a:gd name="connsiteX3" fmla="*/ 192853 w 207749"/>
                  <a:gd name="connsiteY3" fmla="*/ 2426 h 314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749" h="314617">
                    <a:moveTo>
                      <a:pt x="208107" y="312921"/>
                    </a:moveTo>
                    <a:cubicBezTo>
                      <a:pt x="138870" y="316323"/>
                      <a:pt x="69490" y="315473"/>
                      <a:pt x="358" y="310370"/>
                    </a:cubicBezTo>
                    <a:lnTo>
                      <a:pt x="23226" y="345"/>
                    </a:lnTo>
                    <a:cubicBezTo>
                      <a:pt x="79673" y="4508"/>
                      <a:pt x="136322" y="5199"/>
                      <a:pt x="192853" y="2426"/>
                    </a:cubicBezTo>
                    <a:close/>
                  </a:path>
                </a:pathLst>
              </a:custGeom>
              <a:solidFill>
                <a:srgbClr val="2CA02C"/>
              </a:solidFill>
              <a:ln w="690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sp>
            <p:nvSpPr>
              <p:cNvPr id="23" name="Forme libre 22">
                <a:extLst>
                  <a:ext uri="{FF2B5EF4-FFF2-40B4-BE49-F238E27FC236}">
                    <a16:creationId xmlns:a16="http://schemas.microsoft.com/office/drawing/2014/main" id="{0803C9CA-BF4F-137F-CD00-42A86444EEBA}"/>
                  </a:ext>
                </a:extLst>
              </p:cNvPr>
              <p:cNvSpPr/>
              <p:nvPr/>
            </p:nvSpPr>
            <p:spPr>
              <a:xfrm>
                <a:off x="7464111" y="2757083"/>
                <a:ext cx="1694085" cy="3386131"/>
              </a:xfrm>
              <a:custGeom>
                <a:avLst/>
                <a:gdLst>
                  <a:gd name="connsiteX0" fmla="*/ 358 w 1694085"/>
                  <a:gd name="connsiteY0" fmla="*/ 345 h 3386131"/>
                  <a:gd name="connsiteX1" fmla="*/ 1694443 w 1694085"/>
                  <a:gd name="connsiteY1" fmla="*/ 1694431 h 3386131"/>
                  <a:gd name="connsiteX2" fmla="*/ 83482 w 1694085"/>
                  <a:gd name="connsiteY2" fmla="*/ 3386476 h 3386131"/>
                  <a:gd name="connsiteX3" fmla="*/ 68229 w 1694085"/>
                  <a:gd name="connsiteY3" fmla="*/ 3075982 h 3386131"/>
                  <a:gd name="connsiteX4" fmla="*/ 1381909 w 1694085"/>
                  <a:gd name="connsiteY4" fmla="*/ 1626559 h 3386131"/>
                  <a:gd name="connsiteX5" fmla="*/ 358 w 1694085"/>
                  <a:gd name="connsiteY5" fmla="*/ 311213 h 3386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94085" h="3386131">
                    <a:moveTo>
                      <a:pt x="358" y="345"/>
                    </a:moveTo>
                    <a:cubicBezTo>
                      <a:pt x="935977" y="345"/>
                      <a:pt x="1694443" y="758811"/>
                      <a:pt x="1694443" y="1694431"/>
                    </a:cubicBezTo>
                    <a:cubicBezTo>
                      <a:pt x="1694443" y="2597738"/>
                      <a:pt x="985700" y="3342154"/>
                      <a:pt x="83482" y="3386476"/>
                    </a:cubicBezTo>
                    <a:lnTo>
                      <a:pt x="68229" y="3075982"/>
                    </a:lnTo>
                    <a:cubicBezTo>
                      <a:pt x="831234" y="3038497"/>
                      <a:pt x="1419393" y="2389566"/>
                      <a:pt x="1381909" y="1626559"/>
                    </a:cubicBezTo>
                    <a:cubicBezTo>
                      <a:pt x="1345717" y="889906"/>
                      <a:pt x="737900" y="311213"/>
                      <a:pt x="358" y="311213"/>
                    </a:cubicBezTo>
                    <a:close/>
                  </a:path>
                </a:pathLst>
              </a:custGeom>
              <a:solidFill>
                <a:srgbClr val="D62728"/>
              </a:solidFill>
              <a:ln w="690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  <p:grpSp>
            <p:nvGrpSpPr>
              <p:cNvPr id="24" name="Graphique 10">
                <a:extLst>
                  <a:ext uri="{FF2B5EF4-FFF2-40B4-BE49-F238E27FC236}">
                    <a16:creationId xmlns:a16="http://schemas.microsoft.com/office/drawing/2014/main" id="{0E340B8D-461C-979E-D098-636628784A91}"/>
                  </a:ext>
                </a:extLst>
              </p:cNvPr>
              <p:cNvGrpSpPr/>
              <p:nvPr/>
            </p:nvGrpSpPr>
            <p:grpSpPr>
              <a:xfrm>
                <a:off x="7464111" y="4451169"/>
                <a:ext cx="6914" cy="6914"/>
                <a:chOff x="7464111" y="4451169"/>
                <a:chExt cx="6914" cy="6914"/>
              </a:xfrm>
              <a:solidFill>
                <a:srgbClr val="000000"/>
              </a:solidFill>
            </p:grpSpPr>
          </p:grpSp>
          <p:sp>
            <p:nvSpPr>
              <p:cNvPr id="25" name="Forme libre 24">
                <a:extLst>
                  <a:ext uri="{FF2B5EF4-FFF2-40B4-BE49-F238E27FC236}">
                    <a16:creationId xmlns:a16="http://schemas.microsoft.com/office/drawing/2014/main" id="{6A821029-93CF-E3D8-E16A-B30FC4437CFD}"/>
                  </a:ext>
                </a:extLst>
              </p:cNvPr>
              <p:cNvSpPr/>
              <p:nvPr/>
            </p:nvSpPr>
            <p:spPr>
              <a:xfrm>
                <a:off x="6486028" y="3473087"/>
                <a:ext cx="1956164" cy="1956164"/>
              </a:xfrm>
              <a:custGeom>
                <a:avLst/>
                <a:gdLst>
                  <a:gd name="connsiteX0" fmla="*/ 1956522 w 1956164"/>
                  <a:gd name="connsiteY0" fmla="*/ 978427 h 1956164"/>
                  <a:gd name="connsiteX1" fmla="*/ 978440 w 1956164"/>
                  <a:gd name="connsiteY1" fmla="*/ 1956509 h 1956164"/>
                  <a:gd name="connsiteX2" fmla="*/ 358 w 1956164"/>
                  <a:gd name="connsiteY2" fmla="*/ 978427 h 1956164"/>
                  <a:gd name="connsiteX3" fmla="*/ 978440 w 1956164"/>
                  <a:gd name="connsiteY3" fmla="*/ 345 h 1956164"/>
                  <a:gd name="connsiteX4" fmla="*/ 1956522 w 1956164"/>
                  <a:gd name="connsiteY4" fmla="*/ 978427 h 1956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6164" h="1956164">
                    <a:moveTo>
                      <a:pt x="1956522" y="978427"/>
                    </a:moveTo>
                    <a:cubicBezTo>
                      <a:pt x="1956522" y="1518607"/>
                      <a:pt x="1518619" y="1956509"/>
                      <a:pt x="978440" y="1956509"/>
                    </a:cubicBezTo>
                    <a:cubicBezTo>
                      <a:pt x="438260" y="1956509"/>
                      <a:pt x="358" y="1518607"/>
                      <a:pt x="358" y="978427"/>
                    </a:cubicBezTo>
                    <a:cubicBezTo>
                      <a:pt x="358" y="438247"/>
                      <a:pt x="438260" y="345"/>
                      <a:pt x="978440" y="345"/>
                    </a:cubicBezTo>
                    <a:cubicBezTo>
                      <a:pt x="1518619" y="345"/>
                      <a:pt x="1956522" y="438247"/>
                      <a:pt x="1956522" y="978427"/>
                    </a:cubicBezTo>
                    <a:close/>
                  </a:path>
                </a:pathLst>
              </a:custGeom>
              <a:noFill/>
              <a:ln w="69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ES"/>
              </a:p>
            </p:txBody>
          </p:sp>
        </p:grpSp>
        <p:grpSp>
          <p:nvGrpSpPr>
            <p:cNvPr id="26" name="Graphique 10">
              <a:extLst>
                <a:ext uri="{FF2B5EF4-FFF2-40B4-BE49-F238E27FC236}">
                  <a16:creationId xmlns:a16="http://schemas.microsoft.com/office/drawing/2014/main" id="{82AFD4F0-F9CF-1051-2626-91DF7D58C995}"/>
                </a:ext>
              </a:extLst>
            </p:cNvPr>
            <p:cNvGrpSpPr/>
            <p:nvPr/>
          </p:nvGrpSpPr>
          <p:grpSpPr>
            <a:xfrm>
              <a:off x="9721739" y="2746711"/>
              <a:ext cx="407963" cy="530352"/>
              <a:chOff x="9721739" y="2746711"/>
              <a:chExt cx="407963" cy="530352"/>
            </a:xfrm>
          </p:grpSpPr>
          <p:grpSp>
            <p:nvGrpSpPr>
              <p:cNvPr id="27" name="Graphique 10">
                <a:extLst>
                  <a:ext uri="{FF2B5EF4-FFF2-40B4-BE49-F238E27FC236}">
                    <a16:creationId xmlns:a16="http://schemas.microsoft.com/office/drawing/2014/main" id="{84AFC8C5-3696-487F-5B16-C17DD6699957}"/>
                  </a:ext>
                </a:extLst>
              </p:cNvPr>
              <p:cNvGrpSpPr/>
              <p:nvPr/>
            </p:nvGrpSpPr>
            <p:grpSpPr>
              <a:xfrm>
                <a:off x="9721739" y="2746711"/>
                <a:ext cx="401048" cy="94730"/>
                <a:chOff x="9721739" y="2746711"/>
                <a:chExt cx="401048" cy="94730"/>
              </a:xfrm>
            </p:grpSpPr>
            <p:sp>
              <p:nvSpPr>
                <p:cNvPr id="28" name="Forme libre 27">
                  <a:extLst>
                    <a:ext uri="{FF2B5EF4-FFF2-40B4-BE49-F238E27FC236}">
                      <a16:creationId xmlns:a16="http://schemas.microsoft.com/office/drawing/2014/main" id="{49819C8C-47EC-5035-ECB8-A220AFB7DEAE}"/>
                    </a:ext>
                  </a:extLst>
                </p:cNvPr>
                <p:cNvSpPr/>
                <p:nvPr/>
              </p:nvSpPr>
              <p:spPr>
                <a:xfrm>
                  <a:off x="9721739" y="2746711"/>
                  <a:ext cx="82975" cy="82975"/>
                </a:xfrm>
                <a:custGeom>
                  <a:avLst/>
                  <a:gdLst>
                    <a:gd name="connsiteX0" fmla="*/ 83666 w 82975"/>
                    <a:gd name="connsiteY0" fmla="*/ 41588 h 82975"/>
                    <a:gd name="connsiteX1" fmla="*/ 42178 w 82975"/>
                    <a:gd name="connsiteY1" fmla="*/ 83076 h 82975"/>
                    <a:gd name="connsiteX2" fmla="*/ 690 w 82975"/>
                    <a:gd name="connsiteY2" fmla="*/ 41588 h 82975"/>
                    <a:gd name="connsiteX3" fmla="*/ 42178 w 82975"/>
                    <a:gd name="connsiteY3" fmla="*/ 100 h 82975"/>
                    <a:gd name="connsiteX4" fmla="*/ 83666 w 82975"/>
                    <a:gd name="connsiteY4" fmla="*/ 41588 h 82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975" h="82975">
                      <a:moveTo>
                        <a:pt x="83666" y="41588"/>
                      </a:moveTo>
                      <a:cubicBezTo>
                        <a:pt x="83666" y="64501"/>
                        <a:pt x="65091" y="83076"/>
                        <a:pt x="42178" y="83076"/>
                      </a:cubicBezTo>
                      <a:cubicBezTo>
                        <a:pt x="19265" y="83076"/>
                        <a:pt x="690" y="64501"/>
                        <a:pt x="690" y="41588"/>
                      </a:cubicBezTo>
                      <a:cubicBezTo>
                        <a:pt x="690" y="18675"/>
                        <a:pt x="19265" y="100"/>
                        <a:pt x="42178" y="100"/>
                      </a:cubicBezTo>
                      <a:cubicBezTo>
                        <a:pt x="65091" y="100"/>
                        <a:pt x="83666" y="18675"/>
                        <a:pt x="83666" y="41588"/>
                      </a:cubicBezTo>
                      <a:close/>
                    </a:path>
                  </a:pathLst>
                </a:custGeom>
                <a:solidFill>
                  <a:srgbClr val="1F77B4"/>
                </a:solidFill>
                <a:ln w="69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1BB8A5C3-05C7-97DB-A03D-54BC1F6389E4}"/>
                    </a:ext>
                  </a:extLst>
                </p:cNvPr>
                <p:cNvSpPr txBox="1"/>
                <p:nvPr/>
              </p:nvSpPr>
              <p:spPr>
                <a:xfrm>
                  <a:off x="9747848" y="2712746"/>
                  <a:ext cx="466380" cy="174415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l"/>
                  <a:r>
                    <a:rPr lang="fr-ES" sz="1800" spc="0" baseline="17500">
                      <a:ln/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Femme</a:t>
                  </a:r>
                </a:p>
              </p:txBody>
            </p:sp>
          </p:grpSp>
          <p:grpSp>
            <p:nvGrpSpPr>
              <p:cNvPr id="30" name="Graphique 10">
                <a:extLst>
                  <a:ext uri="{FF2B5EF4-FFF2-40B4-BE49-F238E27FC236}">
                    <a16:creationId xmlns:a16="http://schemas.microsoft.com/office/drawing/2014/main" id="{D4AEEA34-2FB5-CF8D-2FE4-23F8BAD7F2F5}"/>
                  </a:ext>
                </a:extLst>
              </p:cNvPr>
              <p:cNvGrpSpPr/>
              <p:nvPr/>
            </p:nvGrpSpPr>
            <p:grpSpPr>
              <a:xfrm>
                <a:off x="9721739" y="2891918"/>
                <a:ext cx="407963" cy="94730"/>
                <a:chOff x="9721739" y="2891918"/>
                <a:chExt cx="407963" cy="94730"/>
              </a:xfrm>
            </p:grpSpPr>
            <p:sp>
              <p:nvSpPr>
                <p:cNvPr id="31" name="Forme libre 30">
                  <a:extLst>
                    <a:ext uri="{FF2B5EF4-FFF2-40B4-BE49-F238E27FC236}">
                      <a16:creationId xmlns:a16="http://schemas.microsoft.com/office/drawing/2014/main" id="{379DDF23-7E57-EF83-6BD8-D3D3469A6F4C}"/>
                    </a:ext>
                  </a:extLst>
                </p:cNvPr>
                <p:cNvSpPr/>
                <p:nvPr/>
              </p:nvSpPr>
              <p:spPr>
                <a:xfrm>
                  <a:off x="9721739" y="2891918"/>
                  <a:ext cx="82975" cy="82975"/>
                </a:xfrm>
                <a:custGeom>
                  <a:avLst/>
                  <a:gdLst>
                    <a:gd name="connsiteX0" fmla="*/ 83666 w 82975"/>
                    <a:gd name="connsiteY0" fmla="*/ 41609 h 82975"/>
                    <a:gd name="connsiteX1" fmla="*/ 42178 w 82975"/>
                    <a:gd name="connsiteY1" fmla="*/ 83097 h 82975"/>
                    <a:gd name="connsiteX2" fmla="*/ 690 w 82975"/>
                    <a:gd name="connsiteY2" fmla="*/ 41609 h 82975"/>
                    <a:gd name="connsiteX3" fmla="*/ 42178 w 82975"/>
                    <a:gd name="connsiteY3" fmla="*/ 121 h 82975"/>
                    <a:gd name="connsiteX4" fmla="*/ 83666 w 82975"/>
                    <a:gd name="connsiteY4" fmla="*/ 41609 h 82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975" h="82975">
                      <a:moveTo>
                        <a:pt x="83666" y="41609"/>
                      </a:moveTo>
                      <a:cubicBezTo>
                        <a:pt x="83666" y="64522"/>
                        <a:pt x="65091" y="83097"/>
                        <a:pt x="42178" y="83097"/>
                      </a:cubicBezTo>
                      <a:cubicBezTo>
                        <a:pt x="19265" y="83097"/>
                        <a:pt x="690" y="64522"/>
                        <a:pt x="690" y="41609"/>
                      </a:cubicBezTo>
                      <a:cubicBezTo>
                        <a:pt x="690" y="18696"/>
                        <a:pt x="19265" y="121"/>
                        <a:pt x="42178" y="121"/>
                      </a:cubicBezTo>
                      <a:cubicBezTo>
                        <a:pt x="65091" y="121"/>
                        <a:pt x="83666" y="18696"/>
                        <a:pt x="83666" y="41609"/>
                      </a:cubicBezTo>
                      <a:close/>
                    </a:path>
                  </a:pathLst>
                </a:custGeom>
                <a:solidFill>
                  <a:srgbClr val="FF7F0E"/>
                </a:solidFill>
                <a:ln w="69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1B8E0B7-99A5-344F-71C5-2ECCBCC07FAC}"/>
                    </a:ext>
                  </a:extLst>
                </p:cNvPr>
                <p:cNvSpPr txBox="1"/>
                <p:nvPr/>
              </p:nvSpPr>
              <p:spPr>
                <a:xfrm>
                  <a:off x="9747848" y="2857953"/>
                  <a:ext cx="473294" cy="174415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l"/>
                  <a:r>
                    <a:rPr lang="fr-ES" sz="1800" spc="0" baseline="17500">
                      <a:ln/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Homme</a:t>
                  </a:r>
                </a:p>
              </p:txBody>
            </p:sp>
          </p:grpSp>
          <p:grpSp>
            <p:nvGrpSpPr>
              <p:cNvPr id="33" name="Graphique 10">
                <a:extLst>
                  <a:ext uri="{FF2B5EF4-FFF2-40B4-BE49-F238E27FC236}">
                    <a16:creationId xmlns:a16="http://schemas.microsoft.com/office/drawing/2014/main" id="{B02D6A1A-DF45-0355-1388-11FF66374E2F}"/>
                  </a:ext>
                </a:extLst>
              </p:cNvPr>
              <p:cNvGrpSpPr/>
              <p:nvPr/>
            </p:nvGrpSpPr>
            <p:grpSpPr>
              <a:xfrm>
                <a:off x="9721739" y="3037126"/>
                <a:ext cx="297329" cy="94730"/>
                <a:chOff x="9721739" y="3037126"/>
                <a:chExt cx="297329" cy="94730"/>
              </a:xfrm>
            </p:grpSpPr>
            <p:sp>
              <p:nvSpPr>
                <p:cNvPr id="34" name="Forme libre 33">
                  <a:extLst>
                    <a:ext uri="{FF2B5EF4-FFF2-40B4-BE49-F238E27FC236}">
                      <a16:creationId xmlns:a16="http://schemas.microsoft.com/office/drawing/2014/main" id="{455FB4C7-33B1-829A-C5D5-43FDEC90904A}"/>
                    </a:ext>
                  </a:extLst>
                </p:cNvPr>
                <p:cNvSpPr/>
                <p:nvPr/>
              </p:nvSpPr>
              <p:spPr>
                <a:xfrm>
                  <a:off x="9721739" y="3037126"/>
                  <a:ext cx="82975" cy="82975"/>
                </a:xfrm>
                <a:custGeom>
                  <a:avLst/>
                  <a:gdLst>
                    <a:gd name="connsiteX0" fmla="*/ 83666 w 82975"/>
                    <a:gd name="connsiteY0" fmla="*/ 41630 h 82975"/>
                    <a:gd name="connsiteX1" fmla="*/ 42178 w 82975"/>
                    <a:gd name="connsiteY1" fmla="*/ 83118 h 82975"/>
                    <a:gd name="connsiteX2" fmla="*/ 690 w 82975"/>
                    <a:gd name="connsiteY2" fmla="*/ 41630 h 82975"/>
                    <a:gd name="connsiteX3" fmla="*/ 42178 w 82975"/>
                    <a:gd name="connsiteY3" fmla="*/ 142 h 82975"/>
                    <a:gd name="connsiteX4" fmla="*/ 83666 w 82975"/>
                    <a:gd name="connsiteY4" fmla="*/ 41630 h 82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975" h="82975">
                      <a:moveTo>
                        <a:pt x="83666" y="41630"/>
                      </a:moveTo>
                      <a:cubicBezTo>
                        <a:pt x="83666" y="64543"/>
                        <a:pt x="65091" y="83118"/>
                        <a:pt x="42178" y="83118"/>
                      </a:cubicBezTo>
                      <a:cubicBezTo>
                        <a:pt x="19265" y="83118"/>
                        <a:pt x="690" y="64543"/>
                        <a:pt x="690" y="41630"/>
                      </a:cubicBezTo>
                      <a:cubicBezTo>
                        <a:pt x="690" y="18717"/>
                        <a:pt x="19265" y="142"/>
                        <a:pt x="42178" y="142"/>
                      </a:cubicBezTo>
                      <a:cubicBezTo>
                        <a:pt x="65091" y="142"/>
                        <a:pt x="83666" y="18717"/>
                        <a:pt x="83666" y="41630"/>
                      </a:cubicBezTo>
                      <a:close/>
                    </a:path>
                  </a:pathLst>
                </a:custGeom>
                <a:solidFill>
                  <a:srgbClr val="2CA02C"/>
                </a:solidFill>
                <a:ln w="69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078F7D73-2865-B5DD-5058-1DFE5E3F0014}"/>
                    </a:ext>
                  </a:extLst>
                </p:cNvPr>
                <p:cNvSpPr txBox="1"/>
                <p:nvPr/>
              </p:nvSpPr>
              <p:spPr>
                <a:xfrm>
                  <a:off x="9747848" y="3003161"/>
                  <a:ext cx="362660" cy="174415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l"/>
                  <a:r>
                    <a:rPr lang="fr-ES" sz="1800" spc="0" baseline="17500">
                      <a:ln/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CDD</a:t>
                  </a:r>
                </a:p>
              </p:txBody>
            </p:sp>
          </p:grpSp>
          <p:grpSp>
            <p:nvGrpSpPr>
              <p:cNvPr id="36" name="Graphique 10">
                <a:extLst>
                  <a:ext uri="{FF2B5EF4-FFF2-40B4-BE49-F238E27FC236}">
                    <a16:creationId xmlns:a16="http://schemas.microsoft.com/office/drawing/2014/main" id="{BC1B7662-C754-CE08-FDDA-5C7830CD1230}"/>
                  </a:ext>
                </a:extLst>
              </p:cNvPr>
              <p:cNvGrpSpPr/>
              <p:nvPr/>
            </p:nvGrpSpPr>
            <p:grpSpPr>
              <a:xfrm>
                <a:off x="9721739" y="3182333"/>
                <a:ext cx="255841" cy="94730"/>
                <a:chOff x="9721739" y="3182333"/>
                <a:chExt cx="255841" cy="94730"/>
              </a:xfrm>
            </p:grpSpPr>
            <p:sp>
              <p:nvSpPr>
                <p:cNvPr id="37" name="Forme libre 36">
                  <a:extLst>
                    <a:ext uri="{FF2B5EF4-FFF2-40B4-BE49-F238E27FC236}">
                      <a16:creationId xmlns:a16="http://schemas.microsoft.com/office/drawing/2014/main" id="{448308D5-80C7-0C17-26B0-165BDE97701D}"/>
                    </a:ext>
                  </a:extLst>
                </p:cNvPr>
                <p:cNvSpPr/>
                <p:nvPr/>
              </p:nvSpPr>
              <p:spPr>
                <a:xfrm>
                  <a:off x="9721739" y="3182333"/>
                  <a:ext cx="82975" cy="82975"/>
                </a:xfrm>
                <a:custGeom>
                  <a:avLst/>
                  <a:gdLst>
                    <a:gd name="connsiteX0" fmla="*/ 83666 w 82975"/>
                    <a:gd name="connsiteY0" fmla="*/ 41651 h 82975"/>
                    <a:gd name="connsiteX1" fmla="*/ 42178 w 82975"/>
                    <a:gd name="connsiteY1" fmla="*/ 83139 h 82975"/>
                    <a:gd name="connsiteX2" fmla="*/ 690 w 82975"/>
                    <a:gd name="connsiteY2" fmla="*/ 41651 h 82975"/>
                    <a:gd name="connsiteX3" fmla="*/ 42178 w 82975"/>
                    <a:gd name="connsiteY3" fmla="*/ 163 h 82975"/>
                    <a:gd name="connsiteX4" fmla="*/ 83666 w 82975"/>
                    <a:gd name="connsiteY4" fmla="*/ 41651 h 82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975" h="82975">
                      <a:moveTo>
                        <a:pt x="83666" y="41651"/>
                      </a:moveTo>
                      <a:cubicBezTo>
                        <a:pt x="83666" y="64564"/>
                        <a:pt x="65091" y="83139"/>
                        <a:pt x="42178" y="83139"/>
                      </a:cubicBezTo>
                      <a:cubicBezTo>
                        <a:pt x="19265" y="83139"/>
                        <a:pt x="690" y="64564"/>
                        <a:pt x="690" y="41651"/>
                      </a:cubicBezTo>
                      <a:cubicBezTo>
                        <a:pt x="690" y="18738"/>
                        <a:pt x="19265" y="163"/>
                        <a:pt x="42178" y="163"/>
                      </a:cubicBezTo>
                      <a:cubicBezTo>
                        <a:pt x="65091" y="163"/>
                        <a:pt x="83666" y="18738"/>
                        <a:pt x="83666" y="41651"/>
                      </a:cubicBezTo>
                      <a:close/>
                    </a:path>
                  </a:pathLst>
                </a:custGeom>
                <a:solidFill>
                  <a:srgbClr val="D62728"/>
                </a:solidFill>
                <a:ln w="69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ES"/>
                </a:p>
              </p:txBody>
            </p:sp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1F09E25F-C401-8744-A5FD-F73A8FE9BCFD}"/>
                    </a:ext>
                  </a:extLst>
                </p:cNvPr>
                <p:cNvSpPr txBox="1"/>
                <p:nvPr/>
              </p:nvSpPr>
              <p:spPr>
                <a:xfrm>
                  <a:off x="9747848" y="3148368"/>
                  <a:ext cx="321172" cy="174415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l"/>
                  <a:r>
                    <a:rPr lang="fr-ES" sz="1800" spc="0" baseline="17500">
                      <a:ln/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CDI</a:t>
                  </a:r>
                </a:p>
              </p:txBody>
            </p:sp>
          </p:grpSp>
        </p:grpSp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F0B03461-0643-B18C-165A-32E0DCA40673}"/>
              </a:ext>
            </a:extLst>
          </p:cNvPr>
          <p:cNvSpPr txBox="1"/>
          <p:nvPr/>
        </p:nvSpPr>
        <p:spPr>
          <a:xfrm>
            <a:off x="5415406" y="3311073"/>
            <a:ext cx="126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ES" dirty="0"/>
              <a:t>CDI FEMME 44,53 %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0CA773F-02FD-410A-25E9-DF4C433A6544}"/>
              </a:ext>
            </a:extLst>
          </p:cNvPr>
          <p:cNvSpPr txBox="1"/>
          <p:nvPr/>
        </p:nvSpPr>
        <p:spPr>
          <a:xfrm>
            <a:off x="9824839" y="3563066"/>
            <a:ext cx="135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ES" dirty="0"/>
              <a:t>CDI HOMME 49,22%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18761F1F-93B3-A84D-1701-201FFB3A4CC3}"/>
              </a:ext>
            </a:extLst>
          </p:cNvPr>
          <p:cNvSpPr txBox="1"/>
          <p:nvPr/>
        </p:nvSpPr>
        <p:spPr>
          <a:xfrm>
            <a:off x="7006281" y="2168840"/>
            <a:ext cx="269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ES" dirty="0"/>
              <a:t>CDD FEMME 4,29 %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42A6300-39FC-99CB-0302-4F9991161D00}"/>
              </a:ext>
            </a:extLst>
          </p:cNvPr>
          <p:cNvSpPr txBox="1"/>
          <p:nvPr/>
        </p:nvSpPr>
        <p:spPr>
          <a:xfrm>
            <a:off x="6301102" y="5992670"/>
            <a:ext cx="287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ES" dirty="0"/>
              <a:t>CDD HOMME- 1,95 %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05382CB-8D00-E775-0F0C-B645735C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404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3849</TotalTime>
  <Words>1012</Words>
  <Application>Microsoft Macintosh PowerPoint</Application>
  <PresentationFormat>Grand écran</PresentationFormat>
  <Paragraphs>300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Arial</vt:lpstr>
      <vt:lpstr>Avenir Next LT Pro</vt:lpstr>
      <vt:lpstr>Avenir Next LT Pro Light</vt:lpstr>
      <vt:lpstr>Calibri</vt:lpstr>
      <vt:lpstr>Calibri Light</vt:lpstr>
      <vt:lpstr>Helvetica Neue</vt:lpstr>
      <vt:lpstr>Inter</vt:lpstr>
      <vt:lpstr>Sitka Subheading</vt:lpstr>
      <vt:lpstr>PebbleVTI</vt:lpstr>
      <vt:lpstr>Analysez des indicateurs de l'égalité femme-homme avec Knime </vt:lpstr>
      <vt:lpstr>INTRODUCTION: Contexte </vt:lpstr>
      <vt:lpstr>OBJECTIFS </vt:lpstr>
      <vt:lpstr>DONNEES </vt:lpstr>
      <vt:lpstr>METHODOLOGIE UTILSEE </vt:lpstr>
      <vt:lpstr>Distribution de l’âge en fonction du genre.</vt:lpstr>
      <vt:lpstr>Vision gobale des données</vt:lpstr>
      <vt:lpstr>Statistiques descriptives</vt:lpstr>
      <vt:lpstr>INDICATEUR 1:  EMBAUCHE- Taux (%) Type contrat F/H</vt:lpstr>
      <vt:lpstr>INDICATEUR 2:  REPARTITION DES ACCIDENS DU  TRAVAIL</vt:lpstr>
      <vt:lpstr>INDICATEUR 3:  REMUNERATION EFFECTIVE (obligatoire)</vt:lpstr>
      <vt:lpstr>INDICATEUR 3:  REMUNERATION EFFECTIVE</vt:lpstr>
      <vt:lpstr>INDICATEUR 4:  REPARTITION DES EFFECTIFS PAR  SERVICE</vt:lpstr>
      <vt:lpstr>INDICATEUR 4: REPARTITION DES EFFECTIFS PAR SERVICE</vt:lpstr>
      <vt:lpstr>INDICATEUR 5:  PROMOTION-RÉPARTITION DES  PROMOTIONS INTERNES</vt:lpstr>
      <vt:lpstr>POINTS FORTS</vt:lpstr>
      <vt:lpstr>AXES D’AMELORATION</vt:lpstr>
      <vt:lpstr>AXES D’AMELORATION</vt:lpstr>
      <vt:lpstr>CONCLUSION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Analysez des indicateurs de l'égalité femme-homme avec Knime </dc:title>
  <dc:creator>Juan Luis Acebal Rico</dc:creator>
  <cp:lastModifiedBy>Juan Luis Acebal Rico</cp:lastModifiedBy>
  <cp:revision>17</cp:revision>
  <dcterms:created xsi:type="dcterms:W3CDTF">2022-12-14T12:55:26Z</dcterms:created>
  <dcterms:modified xsi:type="dcterms:W3CDTF">2022-12-22T12:59:57Z</dcterms:modified>
</cp:coreProperties>
</file>