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73" r:id="rId2"/>
  </p:sldMasterIdLst>
  <p:notesMasterIdLst>
    <p:notesMasterId r:id="rId16"/>
  </p:notesMasterIdLst>
  <p:sldIdLst>
    <p:sldId id="256" r:id="rId3"/>
    <p:sldId id="258" r:id="rId4"/>
    <p:sldId id="257" r:id="rId5"/>
    <p:sldId id="259" r:id="rId6"/>
    <p:sldId id="261" r:id="rId7"/>
    <p:sldId id="263" r:id="rId8"/>
    <p:sldId id="264" r:id="rId9"/>
    <p:sldId id="268" r:id="rId10"/>
    <p:sldId id="262" r:id="rId11"/>
    <p:sldId id="269" r:id="rId12"/>
    <p:sldId id="265" r:id="rId13"/>
    <p:sldId id="266"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09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7" autoAdjust="0"/>
    <p:restoredTop sz="94434" autoAdjust="0"/>
  </p:normalViewPr>
  <p:slideViewPr>
    <p:cSldViewPr snapToGrid="0" showGuides="1">
      <p:cViewPr varScale="1">
        <p:scale>
          <a:sx n="79" d="100"/>
          <a:sy n="79" d="100"/>
        </p:scale>
        <p:origin x="850" y="43"/>
      </p:cViewPr>
      <p:guideLst>
        <p:guide orient="horz" pos="2136"/>
        <p:guide pos="3840"/>
      </p:guideLst>
    </p:cSldViewPr>
  </p:slideViewPr>
  <p:outlineViewPr>
    <p:cViewPr>
      <p:scale>
        <a:sx n="33" d="100"/>
        <a:sy n="33" d="100"/>
      </p:scale>
      <p:origin x="0" y="-19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45098F-0D4D-40D4-8E68-882445A148CB}" type="doc">
      <dgm:prSet loTypeId="urn:microsoft.com/office/officeart/2005/8/layout/default" loCatId="list" qsTypeId="urn:microsoft.com/office/officeart/2005/8/quickstyle/3d3" qsCatId="3D" csTypeId="urn:microsoft.com/office/officeart/2005/8/colors/accent1_2" csCatId="accent1" phldr="1"/>
      <dgm:spPr/>
      <dgm:t>
        <a:bodyPr/>
        <a:lstStyle/>
        <a:p>
          <a:endParaRPr lang="en-US"/>
        </a:p>
      </dgm:t>
    </dgm:pt>
    <dgm:pt modelId="{062647BF-A106-4420-A80B-55097C270D0F}">
      <dgm:prSet phldrT="[Text]" custT="1"/>
      <dgm:spPr>
        <a:solidFill>
          <a:srgbClr val="160977"/>
        </a:solidFill>
      </dgm:spPr>
      <dgm:t>
        <a:bodyPr/>
        <a:lstStyle/>
        <a:p>
          <a:pPr algn="ctr"/>
          <a:r>
            <a:rPr lang="ro-RO" sz="2000" b="1" dirty="0"/>
            <a:t> </a:t>
          </a:r>
          <a:r>
            <a:rPr lang="en-GB" sz="2000" b="1" dirty="0"/>
            <a:t>To ensure the Android application functions without errors or unexpected behaviour, it needs to be thoroughly tested.</a:t>
          </a:r>
          <a:endParaRPr lang="en-US" sz="2000" b="1" dirty="0"/>
        </a:p>
      </dgm:t>
    </dgm:pt>
    <dgm:pt modelId="{1C3FF6B7-F678-4192-8518-29492E83345B}" type="parTrans" cxnId="{A6353ACE-EBDF-445E-A460-33F45A4EB6F7}">
      <dgm:prSet/>
      <dgm:spPr/>
      <dgm:t>
        <a:bodyPr/>
        <a:lstStyle/>
        <a:p>
          <a:endParaRPr lang="en-US"/>
        </a:p>
      </dgm:t>
    </dgm:pt>
    <dgm:pt modelId="{835A4136-9CF9-439C-8B80-38434019B3C0}" type="sibTrans" cxnId="{A6353ACE-EBDF-445E-A460-33F45A4EB6F7}">
      <dgm:prSet/>
      <dgm:spPr/>
      <dgm:t>
        <a:bodyPr/>
        <a:lstStyle/>
        <a:p>
          <a:endParaRPr lang="en-US"/>
        </a:p>
      </dgm:t>
    </dgm:pt>
    <dgm:pt modelId="{DC70AA69-D078-4BD6-90DC-727FEED69113}">
      <dgm:prSet phldrT="[Text]" custT="1"/>
      <dgm:spPr>
        <a:solidFill>
          <a:srgbClr val="160977"/>
        </a:solidFill>
      </dgm:spPr>
      <dgm:t>
        <a:bodyPr/>
        <a:lstStyle/>
        <a:p>
          <a:pPr algn="ctr"/>
          <a:r>
            <a:rPr lang="en-GB" sz="2000" b="1" dirty="0"/>
            <a:t>Testing the data obtained from measurements made by sensors through the ESP32 code to ensure accuracy and reliability.</a:t>
          </a:r>
          <a:endParaRPr lang="en-US" sz="2000" b="1" dirty="0"/>
        </a:p>
      </dgm:t>
    </dgm:pt>
    <dgm:pt modelId="{1532EC93-15E0-4D1A-9EDF-DAFECF74C64D}" type="sibTrans" cxnId="{8FA53350-0264-41C4-8A04-16ECF334E831}">
      <dgm:prSet/>
      <dgm:spPr/>
      <dgm:t>
        <a:bodyPr/>
        <a:lstStyle/>
        <a:p>
          <a:endParaRPr lang="en-US"/>
        </a:p>
      </dgm:t>
    </dgm:pt>
    <dgm:pt modelId="{D57AD3D3-08A7-4185-A6BD-0ECFCCB562B3}" type="parTrans" cxnId="{8FA53350-0264-41C4-8A04-16ECF334E831}">
      <dgm:prSet/>
      <dgm:spPr/>
      <dgm:t>
        <a:bodyPr/>
        <a:lstStyle/>
        <a:p>
          <a:endParaRPr lang="en-US"/>
        </a:p>
      </dgm:t>
    </dgm:pt>
    <dgm:pt modelId="{7E0A11AC-5E1C-4015-B630-57E528217EFB}">
      <dgm:prSet phldrT="[Text]" custT="1"/>
      <dgm:spPr>
        <a:solidFill>
          <a:srgbClr val="160977"/>
        </a:solidFill>
      </dgm:spPr>
      <dgm:t>
        <a:bodyPr/>
        <a:lstStyle/>
        <a:p>
          <a:r>
            <a:rPr lang="ro-RO" sz="2000" b="1" dirty="0"/>
            <a:t> </a:t>
          </a:r>
          <a:r>
            <a:rPr lang="en-GB" sz="2000" b="1" dirty="0"/>
            <a:t>To conclude that the vehicle charging operates correctly, the step-down converter must undergo verification testing.</a:t>
          </a:r>
          <a:endParaRPr lang="en-US" sz="2000" b="1" dirty="0"/>
        </a:p>
      </dgm:t>
    </dgm:pt>
    <dgm:pt modelId="{595B442F-E53A-482C-95B3-9185C14A3F14}" type="parTrans" cxnId="{A3DEF6D2-5C2F-4749-8536-981C87BCC87A}">
      <dgm:prSet/>
      <dgm:spPr/>
      <dgm:t>
        <a:bodyPr/>
        <a:lstStyle/>
        <a:p>
          <a:endParaRPr lang="en-GB"/>
        </a:p>
      </dgm:t>
    </dgm:pt>
    <dgm:pt modelId="{49F341EF-223D-45E6-AC85-E2FECFE44773}" type="sibTrans" cxnId="{A3DEF6D2-5C2F-4749-8536-981C87BCC87A}">
      <dgm:prSet/>
      <dgm:spPr/>
      <dgm:t>
        <a:bodyPr/>
        <a:lstStyle/>
        <a:p>
          <a:endParaRPr lang="en-GB"/>
        </a:p>
      </dgm:t>
    </dgm:pt>
    <dgm:pt modelId="{C97B83B7-FA6A-48A0-9449-A7442AC3983B}" type="pres">
      <dgm:prSet presAssocID="{8345098F-0D4D-40D4-8E68-882445A148CB}" presName="diagram" presStyleCnt="0">
        <dgm:presLayoutVars>
          <dgm:dir/>
          <dgm:resizeHandles val="exact"/>
        </dgm:presLayoutVars>
      </dgm:prSet>
      <dgm:spPr/>
    </dgm:pt>
    <dgm:pt modelId="{3790DDBC-101D-430B-9D04-2B03DC9038C4}" type="pres">
      <dgm:prSet presAssocID="{062647BF-A106-4420-A80B-55097C270D0F}" presName="node" presStyleLbl="node1" presStyleIdx="0" presStyleCnt="3" custLinFactNeighborX="-847" custLinFactNeighborY="-7814">
        <dgm:presLayoutVars>
          <dgm:bulletEnabled val="1"/>
        </dgm:presLayoutVars>
      </dgm:prSet>
      <dgm:spPr/>
    </dgm:pt>
    <dgm:pt modelId="{056B39E4-594E-4E70-8C80-B0656AE46D01}" type="pres">
      <dgm:prSet presAssocID="{835A4136-9CF9-439C-8B80-38434019B3C0}" presName="sibTrans" presStyleCnt="0"/>
      <dgm:spPr/>
    </dgm:pt>
    <dgm:pt modelId="{0727F1F6-F0C2-4B9D-B4F0-EFD2F28E6A7D}" type="pres">
      <dgm:prSet presAssocID="{DC70AA69-D078-4BD6-90DC-727FEED69113}" presName="node" presStyleLbl="node1" presStyleIdx="1" presStyleCnt="3" custLinFactNeighborX="-906" custLinFactNeighborY="-7719">
        <dgm:presLayoutVars>
          <dgm:bulletEnabled val="1"/>
        </dgm:presLayoutVars>
      </dgm:prSet>
      <dgm:spPr/>
    </dgm:pt>
    <dgm:pt modelId="{DCF6F2C7-882C-428B-A050-3D9AB8F49601}" type="pres">
      <dgm:prSet presAssocID="{1532EC93-15E0-4D1A-9EDF-DAFECF74C64D}" presName="sibTrans" presStyleCnt="0"/>
      <dgm:spPr/>
    </dgm:pt>
    <dgm:pt modelId="{2A10E142-D19B-4F9B-B788-0F497B596C19}" type="pres">
      <dgm:prSet presAssocID="{7E0A11AC-5E1C-4015-B630-57E528217EFB}" presName="node" presStyleLbl="node1" presStyleIdx="2" presStyleCnt="3" custLinFactNeighborX="-847" custLinFactNeighborY="-7814">
        <dgm:presLayoutVars>
          <dgm:bulletEnabled val="1"/>
        </dgm:presLayoutVars>
      </dgm:prSet>
      <dgm:spPr/>
    </dgm:pt>
  </dgm:ptLst>
  <dgm:cxnLst>
    <dgm:cxn modelId="{58842E3C-BA10-4813-A0B6-2F230D58AEB1}" type="presOf" srcId="{DC70AA69-D078-4BD6-90DC-727FEED69113}" destId="{0727F1F6-F0C2-4B9D-B4F0-EFD2F28E6A7D}" srcOrd="0" destOrd="0" presId="urn:microsoft.com/office/officeart/2005/8/layout/default"/>
    <dgm:cxn modelId="{8FA53350-0264-41C4-8A04-16ECF334E831}" srcId="{8345098F-0D4D-40D4-8E68-882445A148CB}" destId="{DC70AA69-D078-4BD6-90DC-727FEED69113}" srcOrd="1" destOrd="0" parTransId="{D57AD3D3-08A7-4185-A6BD-0ECFCCB562B3}" sibTransId="{1532EC93-15E0-4D1A-9EDF-DAFECF74C64D}"/>
    <dgm:cxn modelId="{DCDF3872-C534-4453-9A0D-F9E52B6C0BC8}" type="presOf" srcId="{8345098F-0D4D-40D4-8E68-882445A148CB}" destId="{C97B83B7-FA6A-48A0-9449-A7442AC3983B}" srcOrd="0" destOrd="0" presId="urn:microsoft.com/office/officeart/2005/8/layout/default"/>
    <dgm:cxn modelId="{085D3C92-05CE-49A5-832F-5B20BFF10D6E}" type="presOf" srcId="{7E0A11AC-5E1C-4015-B630-57E528217EFB}" destId="{2A10E142-D19B-4F9B-B788-0F497B596C19}" srcOrd="0" destOrd="0" presId="urn:microsoft.com/office/officeart/2005/8/layout/default"/>
    <dgm:cxn modelId="{B530EDC5-31A1-4881-BE46-F5A084244071}" type="presOf" srcId="{062647BF-A106-4420-A80B-55097C270D0F}" destId="{3790DDBC-101D-430B-9D04-2B03DC9038C4}" srcOrd="0" destOrd="0" presId="urn:microsoft.com/office/officeart/2005/8/layout/default"/>
    <dgm:cxn modelId="{A6353ACE-EBDF-445E-A460-33F45A4EB6F7}" srcId="{8345098F-0D4D-40D4-8E68-882445A148CB}" destId="{062647BF-A106-4420-A80B-55097C270D0F}" srcOrd="0" destOrd="0" parTransId="{1C3FF6B7-F678-4192-8518-29492E83345B}" sibTransId="{835A4136-9CF9-439C-8B80-38434019B3C0}"/>
    <dgm:cxn modelId="{A3DEF6D2-5C2F-4749-8536-981C87BCC87A}" srcId="{8345098F-0D4D-40D4-8E68-882445A148CB}" destId="{7E0A11AC-5E1C-4015-B630-57E528217EFB}" srcOrd="2" destOrd="0" parTransId="{595B442F-E53A-482C-95B3-9185C14A3F14}" sibTransId="{49F341EF-223D-45E6-AC85-E2FECFE44773}"/>
    <dgm:cxn modelId="{F2526F6F-0AA4-4053-82F7-AFD06BE7C090}" type="presParOf" srcId="{C97B83B7-FA6A-48A0-9449-A7442AC3983B}" destId="{3790DDBC-101D-430B-9D04-2B03DC9038C4}" srcOrd="0" destOrd="0" presId="urn:microsoft.com/office/officeart/2005/8/layout/default"/>
    <dgm:cxn modelId="{F746F8D2-72C8-4560-B073-B2E28981A8B8}" type="presParOf" srcId="{C97B83B7-FA6A-48A0-9449-A7442AC3983B}" destId="{056B39E4-594E-4E70-8C80-B0656AE46D01}" srcOrd="1" destOrd="0" presId="urn:microsoft.com/office/officeart/2005/8/layout/default"/>
    <dgm:cxn modelId="{7866A939-D5E7-4B62-99DB-E49ED50A1F35}" type="presParOf" srcId="{C97B83B7-FA6A-48A0-9449-A7442AC3983B}" destId="{0727F1F6-F0C2-4B9D-B4F0-EFD2F28E6A7D}" srcOrd="2" destOrd="0" presId="urn:microsoft.com/office/officeart/2005/8/layout/default"/>
    <dgm:cxn modelId="{EA22EEE6-F08B-4154-B608-E14C33767B8C}" type="presParOf" srcId="{C97B83B7-FA6A-48A0-9449-A7442AC3983B}" destId="{DCF6F2C7-882C-428B-A050-3D9AB8F49601}" srcOrd="3" destOrd="0" presId="urn:microsoft.com/office/officeart/2005/8/layout/default"/>
    <dgm:cxn modelId="{CA99B9C2-651B-4452-B0D5-B19A389858C8}" type="presParOf" srcId="{C97B83B7-FA6A-48A0-9449-A7442AC3983B}" destId="{2A10E142-D19B-4F9B-B788-0F497B596C19}"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90DDBC-101D-430B-9D04-2B03DC9038C4}">
      <dsp:nvSpPr>
        <dsp:cNvPr id="0" name=""/>
        <dsp:cNvSpPr/>
      </dsp:nvSpPr>
      <dsp:spPr>
        <a:xfrm>
          <a:off x="0" y="938198"/>
          <a:ext cx="3114919" cy="1868951"/>
        </a:xfrm>
        <a:prstGeom prst="rect">
          <a:avLst/>
        </a:prstGeom>
        <a:solidFill>
          <a:srgbClr val="16097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o-RO" sz="2000" b="1" kern="1200" dirty="0"/>
            <a:t> </a:t>
          </a:r>
          <a:r>
            <a:rPr lang="en-GB" sz="2000" b="1" kern="1200" dirty="0"/>
            <a:t>To ensure the Android application functions without errors or unexpected behaviour, it needs to be thoroughly tested.</a:t>
          </a:r>
          <a:endParaRPr lang="en-US" sz="2000" b="1" kern="1200" dirty="0"/>
        </a:p>
      </dsp:txBody>
      <dsp:txXfrm>
        <a:off x="0" y="938198"/>
        <a:ext cx="3114919" cy="1868951"/>
      </dsp:txXfrm>
    </dsp:sp>
    <dsp:sp modelId="{0727F1F6-F0C2-4B9D-B4F0-EFD2F28E6A7D}">
      <dsp:nvSpPr>
        <dsp:cNvPr id="0" name=""/>
        <dsp:cNvSpPr/>
      </dsp:nvSpPr>
      <dsp:spPr>
        <a:xfrm>
          <a:off x="3398189" y="939973"/>
          <a:ext cx="3114919" cy="1868951"/>
        </a:xfrm>
        <a:prstGeom prst="rect">
          <a:avLst/>
        </a:prstGeom>
        <a:solidFill>
          <a:srgbClr val="16097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b="1" kern="1200" dirty="0"/>
            <a:t>Testing the data obtained from measurements made by sensors through the ESP32 code to ensure accuracy and reliability.</a:t>
          </a:r>
          <a:endParaRPr lang="en-US" sz="2000" b="1" kern="1200" dirty="0"/>
        </a:p>
      </dsp:txBody>
      <dsp:txXfrm>
        <a:off x="3398189" y="939973"/>
        <a:ext cx="3114919" cy="1868951"/>
      </dsp:txXfrm>
    </dsp:sp>
    <dsp:sp modelId="{2A10E142-D19B-4F9B-B788-0F497B596C19}">
      <dsp:nvSpPr>
        <dsp:cNvPr id="0" name=""/>
        <dsp:cNvSpPr/>
      </dsp:nvSpPr>
      <dsp:spPr>
        <a:xfrm>
          <a:off x="6826438" y="938198"/>
          <a:ext cx="3114919" cy="1868951"/>
        </a:xfrm>
        <a:prstGeom prst="rect">
          <a:avLst/>
        </a:prstGeom>
        <a:solidFill>
          <a:srgbClr val="160977"/>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ro-RO" sz="2000" b="1" kern="1200" dirty="0"/>
            <a:t> </a:t>
          </a:r>
          <a:r>
            <a:rPr lang="en-GB" sz="2000" b="1" kern="1200" dirty="0"/>
            <a:t>To conclude that the vehicle charging operates correctly, the step-down converter must undergo verification testing.</a:t>
          </a:r>
          <a:endParaRPr lang="en-US" sz="2000" b="1" kern="1200" dirty="0"/>
        </a:p>
      </dsp:txBody>
      <dsp:txXfrm>
        <a:off x="6826438" y="938198"/>
        <a:ext cx="3114919" cy="1868951"/>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120FB-8D25-499D-9493-459176F0584D}" type="datetimeFigureOut">
              <a:rPr lang="en-US" smtClean="0"/>
              <a:t>6/21/2024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84A90E-1D92-4438-995E-BFCC9F9B1517}" type="slidenum">
              <a:rPr lang="en-US" smtClean="0"/>
              <a:t>‹#›</a:t>
            </a:fld>
            <a:endParaRPr lang="en-US"/>
          </a:p>
        </p:txBody>
      </p:sp>
    </p:spTree>
    <p:extLst>
      <p:ext uri="{BB962C8B-B14F-4D97-AF65-F5344CB8AC3E}">
        <p14:creationId xmlns:p14="http://schemas.microsoft.com/office/powerpoint/2010/main" val="2184253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84A90E-1D92-4438-995E-BFCC9F9B1517}" type="slidenum">
              <a:rPr lang="en-US" smtClean="0"/>
              <a:t>1</a:t>
            </a:fld>
            <a:endParaRPr lang="en-US"/>
          </a:p>
        </p:txBody>
      </p:sp>
    </p:spTree>
    <p:extLst>
      <p:ext uri="{BB962C8B-B14F-4D97-AF65-F5344CB8AC3E}">
        <p14:creationId xmlns:p14="http://schemas.microsoft.com/office/powerpoint/2010/main" val="3399571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84A90E-1D92-4438-995E-BFCC9F9B1517}" type="slidenum">
              <a:rPr lang="en-US" smtClean="0"/>
              <a:t>2</a:t>
            </a:fld>
            <a:endParaRPr lang="en-US"/>
          </a:p>
        </p:txBody>
      </p:sp>
    </p:spTree>
    <p:extLst>
      <p:ext uri="{BB962C8B-B14F-4D97-AF65-F5344CB8AC3E}">
        <p14:creationId xmlns:p14="http://schemas.microsoft.com/office/powerpoint/2010/main" val="2617158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84A90E-1D92-4438-995E-BFCC9F9B1517}" type="slidenum">
              <a:rPr lang="en-US" smtClean="0"/>
              <a:t>3</a:t>
            </a:fld>
            <a:endParaRPr lang="en-US"/>
          </a:p>
        </p:txBody>
      </p:sp>
    </p:spTree>
    <p:extLst>
      <p:ext uri="{BB962C8B-B14F-4D97-AF65-F5344CB8AC3E}">
        <p14:creationId xmlns:p14="http://schemas.microsoft.com/office/powerpoint/2010/main" val="4073376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C6C71A3-9768-46E5-ADCD-C56A90C141CE}"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223478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394A19-B33C-46C5-A67E-99C7494970B1}"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737268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8F1379-9ECE-435D-BEBA-A127FED411F0}"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26356274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13FCA8B-9B84-474A-BDC7-A7A39D72F784}" type="datetime1">
              <a:rPr lang="en-US" smtClean="0"/>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A5BB07-65B6-4D5F-9610-F5077CB2E3C5}" type="slidenum">
              <a:rPr lang="en-US" smtClean="0"/>
              <a:t>‹#›</a:t>
            </a:fld>
            <a:endParaRPr lang="en-US"/>
          </a:p>
        </p:txBody>
      </p:sp>
    </p:spTree>
    <p:extLst>
      <p:ext uri="{BB962C8B-B14F-4D97-AF65-F5344CB8AC3E}">
        <p14:creationId xmlns:p14="http://schemas.microsoft.com/office/powerpoint/2010/main" val="3801744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C2D3BD-6DBC-4E84-94C1-C3EC4AE1BC39}" type="datetime1">
              <a:rPr lang="en-US" smtClean="0"/>
              <a:t>6/21/2024</a:t>
            </a:fld>
            <a:endParaRPr lang="en-US"/>
          </a:p>
        </p:txBody>
      </p:sp>
      <p:sp>
        <p:nvSpPr>
          <p:cNvPr id="5" name="Footer Placeholder 4"/>
          <p:cNvSpPr>
            <a:spLocks noGrp="1"/>
          </p:cNvSpPr>
          <p:nvPr>
            <p:ph type="ftr" sz="quarter" idx="11"/>
          </p:nvPr>
        </p:nvSpPr>
        <p:spPr>
          <a:xfrm>
            <a:off x="4756052" y="5638897"/>
            <a:ext cx="4114800" cy="365125"/>
          </a:xfrm>
        </p:spPr>
        <p:txBody>
          <a:bodyPr/>
          <a:lstStyle/>
          <a:p>
            <a:endParaRPr lang="en-US" dirty="0"/>
          </a:p>
        </p:txBody>
      </p:sp>
      <p:sp>
        <p:nvSpPr>
          <p:cNvPr id="6" name="Slide Number Placeholder 5"/>
          <p:cNvSpPr>
            <a:spLocks noGrp="1"/>
          </p:cNvSpPr>
          <p:nvPr>
            <p:ph type="sldNum" sz="quarter" idx="12"/>
          </p:nvPr>
        </p:nvSpPr>
        <p:spPr>
          <a:xfrm>
            <a:off x="3574366" y="5878048"/>
            <a:ext cx="2743200" cy="365125"/>
          </a:xfrm>
        </p:spPr>
        <p:txBody>
          <a:bodyPr/>
          <a:lstStyle/>
          <a:p>
            <a:fld id="{F9AE46F6-3EB4-4469-8DB3-F10A4628D7CB}" type="slidenum">
              <a:rPr lang="en-US" smtClean="0"/>
              <a:pPr/>
              <a:t>‹#›</a:t>
            </a:fld>
            <a:r>
              <a:rPr lang="ro-RO" dirty="0"/>
              <a:t>/13</a:t>
            </a:r>
            <a:endParaRPr lang="en-US" dirty="0"/>
          </a:p>
        </p:txBody>
      </p:sp>
    </p:spTree>
    <p:extLst>
      <p:ext uri="{BB962C8B-B14F-4D97-AF65-F5344CB8AC3E}">
        <p14:creationId xmlns:p14="http://schemas.microsoft.com/office/powerpoint/2010/main" val="4228931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162AF0-58FB-423F-B89D-FB7862838A96}"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1077517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FD7A49-1629-4152-84B9-6A006BEE8A88}"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3645129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26C126-BFE1-4BBA-8B47-2B3CE845DD25}"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2787037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91E53DD-70FE-4127-B54D-5557A72F2335}" type="datetime1">
              <a:rPr lang="en-US" smtClean="0"/>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31462652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642512-A515-4AC1-973C-03BD439ED0DF}" type="datetime1">
              <a:rPr lang="en-US" smtClean="0"/>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19755918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034A5F-9056-4F46-974B-4A849AE46939}" type="datetime1">
              <a:rPr lang="en-US" smtClean="0"/>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46F6-3EB4-4469-8DB3-F10A4628D7CB}" type="slidenum">
              <a:rPr lang="en-US" smtClean="0"/>
              <a:t>‹#›</a:t>
            </a:fld>
            <a:endParaRPr lang="en-US" dirty="0"/>
          </a:p>
        </p:txBody>
      </p:sp>
    </p:spTree>
    <p:extLst>
      <p:ext uri="{BB962C8B-B14F-4D97-AF65-F5344CB8AC3E}">
        <p14:creationId xmlns:p14="http://schemas.microsoft.com/office/powerpoint/2010/main" val="7715179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D524CB-F7A0-4941-BEF6-27E46055B98D}"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20473996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71EC6E-7745-48F2-8E4A-2249219FE1C0}"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25993312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DB6DAD2-C9DE-481F-ADF9-628806DFD0F9}"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1390185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165FC9-A7E4-42D6-BAE5-CC4374C78286}"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6619862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3CD050E-E285-4AB1-BDE8-266C1AED9B43}"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1223617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A7036-4169-4335-9469-E74E2495BB20}" type="datetime1">
              <a:rPr lang="en-US" smtClean="0"/>
              <a:t>6/21/2024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126238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2B3D8F-A2C3-4AEE-AE70-E9EC2F6B1055}"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423321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3BFF56-4F29-4964-A1B0-82518B3EB0ED}" type="datetime1">
              <a:rPr lang="en-US" smtClean="0"/>
              <a:t>6/21/2024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25850974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7F3B07F-45AC-40E7-AE98-B878929B56AD}" type="datetime1">
              <a:rPr lang="en-US" smtClean="0"/>
              <a:t>6/21/2024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187028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537DF0-ADC6-495C-9626-A3386E533087}" type="datetime1">
              <a:rPr lang="en-US" smtClean="0"/>
              <a:t>6/21/2024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190134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B57834-4EEF-40D9-B822-B85E12C09A1A}"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14991982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A9CFC-A2B1-4BAE-98D6-5A3AAFC8D359}" type="datetime1">
              <a:rPr lang="en-US" smtClean="0"/>
              <a:t>6/21/2024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AE46F6-3EB4-4469-8DB3-F10A4628D7CB}" type="slidenum">
              <a:rPr lang="en-US" smtClean="0"/>
              <a:t>‹#›</a:t>
            </a:fld>
            <a:endParaRPr lang="en-US"/>
          </a:p>
        </p:txBody>
      </p:sp>
    </p:spTree>
    <p:extLst>
      <p:ext uri="{BB962C8B-B14F-4D97-AF65-F5344CB8AC3E}">
        <p14:creationId xmlns:p14="http://schemas.microsoft.com/office/powerpoint/2010/main" val="1895165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4852E-A08B-4514-857B-8DAC1AD72F8C}" type="datetime1">
              <a:rPr lang="en-US" smtClean="0"/>
              <a:t>6/21/2024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560299"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E46F6-3EB4-4469-8DB3-F10A4628D7CB}" type="slidenum">
              <a:rPr lang="en-US" smtClean="0"/>
              <a:t>‹#›</a:t>
            </a:fld>
            <a:endParaRPr lang="en-US" dirty="0"/>
          </a:p>
        </p:txBody>
      </p:sp>
    </p:spTree>
    <p:extLst>
      <p:ext uri="{BB962C8B-B14F-4D97-AF65-F5344CB8AC3E}">
        <p14:creationId xmlns:p14="http://schemas.microsoft.com/office/powerpoint/2010/main" val="22638412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B41D28-BA46-4169-80F4-8CFE26DC5909}" type="datetime1">
              <a:rPr lang="en-US" smtClean="0"/>
              <a:t>6/21/2024</a:t>
            </a:fld>
            <a:endParaRPr lang="en-US"/>
          </a:p>
        </p:txBody>
      </p:sp>
      <p:sp>
        <p:nvSpPr>
          <p:cNvPr id="5" name="Footer Placeholder 4"/>
          <p:cNvSpPr>
            <a:spLocks noGrp="1"/>
          </p:cNvSpPr>
          <p:nvPr>
            <p:ph type="ftr" sz="quarter" idx="3"/>
          </p:nvPr>
        </p:nvSpPr>
        <p:spPr>
          <a:xfrm>
            <a:off x="4024532" y="634228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469924" y="630999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E46F6-3EB4-4469-8DB3-F10A4628D7CB}" type="slidenum">
              <a:rPr lang="en-US" smtClean="0"/>
              <a:pPr/>
              <a:t>‹#›</a:t>
            </a:fld>
            <a:r>
              <a:rPr lang="ro-RO" dirty="0"/>
              <a:t> / 13</a:t>
            </a:r>
            <a:endParaRPr lang="en-US" dirty="0"/>
          </a:p>
        </p:txBody>
      </p:sp>
    </p:spTree>
    <p:extLst>
      <p:ext uri="{BB962C8B-B14F-4D97-AF65-F5344CB8AC3E}">
        <p14:creationId xmlns:p14="http://schemas.microsoft.com/office/powerpoint/2010/main" val="2174603215"/>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9.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4477" y="1557154"/>
            <a:ext cx="7675808" cy="1416676"/>
          </a:xfrm>
        </p:spPr>
        <p:txBody>
          <a:bodyPr>
            <a:normAutofit/>
          </a:bodyPr>
          <a:lstStyle/>
          <a:p>
            <a:r>
              <a:rPr lang="en-US" sz="4800" dirty="0">
                <a:latin typeface="Times New Roman" panose="02020603050405020304" pitchFamily="18" charset="0"/>
                <a:cs typeface="Times New Roman" panose="02020603050405020304" pitchFamily="18" charset="0"/>
              </a:rPr>
              <a:t>Battery management system for small electric vehicle</a:t>
            </a:r>
          </a:p>
        </p:txBody>
      </p:sp>
      <p:sp>
        <p:nvSpPr>
          <p:cNvPr id="3" name="Subtitle 2"/>
          <p:cNvSpPr>
            <a:spLocks noGrp="1"/>
          </p:cNvSpPr>
          <p:nvPr>
            <p:ph type="subTitle" idx="1"/>
          </p:nvPr>
        </p:nvSpPr>
        <p:spPr>
          <a:xfrm>
            <a:off x="3799268" y="3280066"/>
            <a:ext cx="3902300" cy="892689"/>
          </a:xfrm>
        </p:spPr>
        <p:txBody>
          <a:bodyPr>
            <a:normAutofit/>
          </a:bodyPr>
          <a:lstStyle/>
          <a:p>
            <a:r>
              <a:rPr lang="en-US" dirty="0"/>
              <a:t>BACHELOR THESIS</a:t>
            </a:r>
          </a:p>
        </p:txBody>
      </p:sp>
      <p:pic>
        <p:nvPicPr>
          <p:cNvPr id="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97531" y="425206"/>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2790423" y="392387"/>
            <a:ext cx="6096000" cy="738664"/>
          </a:xfrm>
          <a:prstGeom prst="rect">
            <a:avLst/>
          </a:prstGeom>
        </p:spPr>
        <p:txBody>
          <a:bodyPr>
            <a:spAutoFit/>
          </a:bodyPr>
          <a:lstStyle/>
          <a:p>
            <a:pPr algn="ctr">
              <a:lnSpc>
                <a:spcPct val="100000"/>
              </a:lnSpc>
            </a:pPr>
            <a:r>
              <a:rPr lang="en-GB" sz="1400" strike="noStrike" dirty="0">
                <a:solidFill>
                  <a:srgbClr val="000000"/>
                </a:solidFill>
                <a:latin typeface="Times New Roman" panose="02020603050405020304" pitchFamily="18" charset="0"/>
                <a:ea typeface="DejaVu Sans"/>
                <a:cs typeface="Times New Roman" panose="02020603050405020304" pitchFamily="18" charset="0"/>
              </a:rPr>
              <a:t>University </a:t>
            </a:r>
            <a:r>
              <a:rPr lang="ro-RO" sz="1400" strike="noStrike" dirty="0">
                <a:solidFill>
                  <a:srgbClr val="000000"/>
                </a:solidFill>
                <a:latin typeface="Times New Roman" panose="02020603050405020304" pitchFamily="18" charset="0"/>
                <a:ea typeface="DejaVu Sans"/>
                <a:cs typeface="Times New Roman" panose="02020603050405020304" pitchFamily="18" charset="0"/>
              </a:rPr>
              <a:t>"Politehnica" </a:t>
            </a:r>
            <a:r>
              <a:rPr lang="en-GB" sz="1400" dirty="0">
                <a:solidFill>
                  <a:srgbClr val="000000"/>
                </a:solidFill>
                <a:latin typeface="Times New Roman" panose="02020603050405020304" pitchFamily="18" charset="0"/>
                <a:ea typeface="DejaVu Sans"/>
                <a:cs typeface="Times New Roman" panose="02020603050405020304" pitchFamily="18" charset="0"/>
              </a:rPr>
              <a:t>of</a:t>
            </a:r>
            <a:r>
              <a:rPr lang="ro-RO" sz="1400" strike="noStrike" dirty="0">
                <a:solidFill>
                  <a:srgbClr val="000000"/>
                </a:solidFill>
                <a:latin typeface="Times New Roman" panose="02020603050405020304" pitchFamily="18" charset="0"/>
                <a:ea typeface="DejaVu Sans"/>
                <a:cs typeface="Times New Roman" panose="02020603050405020304" pitchFamily="18" charset="0"/>
              </a:rPr>
              <a:t> Timișoara</a:t>
            </a:r>
            <a:endParaRPr lang="ro-RO" sz="1400" dirty="0">
              <a:latin typeface="Times New Roman" panose="02020603050405020304" pitchFamily="18" charset="0"/>
              <a:cs typeface="Times New Roman" panose="02020603050405020304" pitchFamily="18" charset="0"/>
            </a:endParaRPr>
          </a:p>
          <a:p>
            <a:pPr algn="ctr">
              <a:lnSpc>
                <a:spcPct val="100000"/>
              </a:lnSpc>
            </a:pPr>
            <a:r>
              <a:rPr lang="en-GB" sz="1400" dirty="0">
                <a:latin typeface="Times New Roman" panose="02020603050405020304" pitchFamily="18" charset="0"/>
                <a:cs typeface="Times New Roman" panose="02020603050405020304" pitchFamily="18" charset="0"/>
              </a:rPr>
              <a:t>Computer Science Faculty</a:t>
            </a:r>
            <a:endParaRPr lang="ro-RO" sz="1400" dirty="0">
              <a:latin typeface="Times New Roman" panose="02020603050405020304" pitchFamily="18" charset="0"/>
              <a:cs typeface="Times New Roman" panose="02020603050405020304" pitchFamily="18" charset="0"/>
            </a:endParaRPr>
          </a:p>
          <a:p>
            <a:pPr algn="ctr">
              <a:lnSpc>
                <a:spcPct val="100000"/>
              </a:lnSpc>
            </a:pPr>
            <a:r>
              <a:rPr lang="en-GB" sz="1400" strike="noStrike" dirty="0">
                <a:solidFill>
                  <a:srgbClr val="000000"/>
                </a:solidFill>
                <a:latin typeface="Times New Roman" panose="02020603050405020304" pitchFamily="18" charset="0"/>
                <a:ea typeface="DejaVu Sans"/>
                <a:cs typeface="Times New Roman" panose="02020603050405020304" pitchFamily="18" charset="0"/>
              </a:rPr>
              <a:t>Bachelor program</a:t>
            </a:r>
            <a:r>
              <a:rPr lang="ro-RO" sz="1400" strike="noStrike" dirty="0">
                <a:solidFill>
                  <a:srgbClr val="000000"/>
                </a:solidFill>
                <a:latin typeface="Times New Roman" panose="02020603050405020304" pitchFamily="18" charset="0"/>
                <a:ea typeface="DejaVu Sans"/>
                <a:cs typeface="Times New Roman" panose="02020603050405020304" pitchFamily="18" charset="0"/>
              </a:rPr>
              <a:t>:</a:t>
            </a:r>
            <a:r>
              <a:rPr lang="en-GB" sz="1400" strike="noStrike" dirty="0">
                <a:solidFill>
                  <a:srgbClr val="000000"/>
                </a:solidFill>
                <a:latin typeface="Times New Roman" panose="02020603050405020304" pitchFamily="18" charset="0"/>
                <a:ea typeface="DejaVu Sans"/>
                <a:cs typeface="Times New Roman" panose="02020603050405020304" pitchFamily="18" charset="0"/>
              </a:rPr>
              <a:t> Computers and Information Technology</a:t>
            </a:r>
            <a:endParaRPr lang="ro-RO" sz="1400" dirty="0">
              <a:latin typeface="Times New Roman" panose="02020603050405020304" pitchFamily="18" charset="0"/>
              <a:cs typeface="Times New Roman" panose="02020603050405020304" pitchFamily="18" charset="0"/>
            </a:endParaRPr>
          </a:p>
        </p:txBody>
      </p:sp>
      <p:sp>
        <p:nvSpPr>
          <p:cNvPr id="11" name="Rectangle 10"/>
          <p:cNvSpPr/>
          <p:nvPr/>
        </p:nvSpPr>
        <p:spPr>
          <a:xfrm>
            <a:off x="-1465916" y="5440130"/>
            <a:ext cx="6096000" cy="646331"/>
          </a:xfrm>
          <a:prstGeom prst="rect">
            <a:avLst/>
          </a:prstGeom>
        </p:spPr>
        <p:txBody>
          <a:bodyPr>
            <a:spAutoFit/>
          </a:bodyPr>
          <a:lstStyle/>
          <a:p>
            <a:pPr algn="ctr">
              <a:lnSpc>
                <a:spcPct val="100000"/>
              </a:lnSpc>
            </a:pPr>
            <a:r>
              <a:rPr lang="en-GB" strike="noStrike" dirty="0">
                <a:solidFill>
                  <a:srgbClr val="000000"/>
                </a:solidFill>
                <a:latin typeface="Arial"/>
                <a:ea typeface="DejaVu Sans"/>
              </a:rPr>
              <a:t>Coordinator</a:t>
            </a:r>
            <a:r>
              <a:rPr lang="ro-RO" strike="noStrike" dirty="0">
                <a:solidFill>
                  <a:srgbClr val="000000"/>
                </a:solidFill>
                <a:latin typeface="Arial"/>
                <a:ea typeface="DejaVu Sans"/>
              </a:rPr>
              <a:t>:</a:t>
            </a:r>
            <a:endParaRPr lang="ro-RO" dirty="0"/>
          </a:p>
          <a:p>
            <a:pPr algn="ctr">
              <a:lnSpc>
                <a:spcPct val="100000"/>
              </a:lnSpc>
            </a:pPr>
            <a:r>
              <a:rPr lang="ro-RO" dirty="0">
                <a:solidFill>
                  <a:srgbClr val="000000"/>
                </a:solidFill>
                <a:latin typeface="Arial"/>
                <a:ea typeface="DejaVu Sans"/>
              </a:rPr>
              <a:t>Ș</a:t>
            </a:r>
            <a:r>
              <a:rPr lang="ro-RO" strike="noStrike" dirty="0">
                <a:solidFill>
                  <a:srgbClr val="000000"/>
                </a:solidFill>
                <a:latin typeface="Arial"/>
                <a:ea typeface="DejaVu Sans"/>
              </a:rPr>
              <a:t>.l</a:t>
            </a:r>
            <a:r>
              <a:rPr lang="en-US" strike="noStrike" dirty="0">
                <a:solidFill>
                  <a:srgbClr val="000000"/>
                </a:solidFill>
                <a:latin typeface="Arial"/>
                <a:ea typeface="DejaVu Sans"/>
              </a:rPr>
              <a:t>.</a:t>
            </a:r>
            <a:r>
              <a:rPr lang="ro-RO" strike="noStrike" dirty="0">
                <a:solidFill>
                  <a:srgbClr val="000000"/>
                </a:solidFill>
                <a:latin typeface="Arial"/>
                <a:ea typeface="DejaVu Sans"/>
              </a:rPr>
              <a:t> Dr. Ing. Răzvan Bogdan</a:t>
            </a:r>
            <a:endParaRPr lang="ro-RO" dirty="0"/>
          </a:p>
        </p:txBody>
      </p:sp>
      <p:sp>
        <p:nvSpPr>
          <p:cNvPr id="12" name="Rectangle 11"/>
          <p:cNvSpPr/>
          <p:nvPr/>
        </p:nvSpPr>
        <p:spPr>
          <a:xfrm>
            <a:off x="7512676" y="5452224"/>
            <a:ext cx="6096000" cy="646331"/>
          </a:xfrm>
          <a:prstGeom prst="rect">
            <a:avLst/>
          </a:prstGeom>
        </p:spPr>
        <p:txBody>
          <a:bodyPr>
            <a:spAutoFit/>
          </a:bodyPr>
          <a:lstStyle/>
          <a:p>
            <a:pPr algn="ctr">
              <a:lnSpc>
                <a:spcPct val="100000"/>
              </a:lnSpc>
            </a:pPr>
            <a:r>
              <a:rPr lang="ro-RO" strike="noStrike" dirty="0">
                <a:solidFill>
                  <a:srgbClr val="000000"/>
                </a:solidFill>
                <a:latin typeface="Arial"/>
                <a:ea typeface="DejaVu Sans"/>
              </a:rPr>
              <a:t>Candidat</a:t>
            </a:r>
            <a:r>
              <a:rPr lang="en-GB" strike="noStrike" dirty="0">
                <a:solidFill>
                  <a:srgbClr val="000000"/>
                </a:solidFill>
                <a:latin typeface="Arial"/>
                <a:ea typeface="DejaVu Sans"/>
              </a:rPr>
              <a:t>e</a:t>
            </a:r>
            <a:r>
              <a:rPr lang="ro-RO" strike="noStrike" dirty="0">
                <a:solidFill>
                  <a:srgbClr val="000000"/>
                </a:solidFill>
                <a:latin typeface="Arial"/>
                <a:ea typeface="DejaVu Sans"/>
              </a:rPr>
              <a:t>:</a:t>
            </a:r>
            <a:endParaRPr lang="en-GB" strike="noStrike" dirty="0">
              <a:solidFill>
                <a:srgbClr val="000000"/>
              </a:solidFill>
              <a:latin typeface="Arial"/>
              <a:ea typeface="DejaVu Sans"/>
            </a:endParaRPr>
          </a:p>
          <a:p>
            <a:pPr algn="ctr">
              <a:lnSpc>
                <a:spcPct val="100000"/>
              </a:lnSpc>
            </a:pPr>
            <a:r>
              <a:rPr lang="en-GB" dirty="0">
                <a:solidFill>
                  <a:srgbClr val="000000"/>
                </a:solidFill>
                <a:latin typeface="Arial"/>
              </a:rPr>
              <a:t>Robert-Nicolas TRIF</a:t>
            </a:r>
            <a:endParaRPr lang="ro-RO" dirty="0"/>
          </a:p>
        </p:txBody>
      </p:sp>
      <p:sp>
        <p:nvSpPr>
          <p:cNvPr id="13" name="Rectangle 12"/>
          <p:cNvSpPr/>
          <p:nvPr/>
        </p:nvSpPr>
        <p:spPr>
          <a:xfrm>
            <a:off x="2844381" y="6172378"/>
            <a:ext cx="6096000" cy="369332"/>
          </a:xfrm>
          <a:prstGeom prst="rect">
            <a:avLst/>
          </a:prstGeom>
        </p:spPr>
        <p:txBody>
          <a:bodyPr>
            <a:spAutoFit/>
          </a:bodyPr>
          <a:lstStyle/>
          <a:p>
            <a:pPr algn="ctr">
              <a:lnSpc>
                <a:spcPct val="100000"/>
              </a:lnSpc>
            </a:pPr>
            <a:r>
              <a:rPr lang="ro-RO" dirty="0">
                <a:solidFill>
                  <a:srgbClr val="000000"/>
                </a:solidFill>
                <a:latin typeface="Arial"/>
                <a:ea typeface="DejaVu Sans"/>
              </a:rPr>
              <a:t>Timișoara,</a:t>
            </a:r>
            <a:r>
              <a:rPr lang="en-GB" dirty="0">
                <a:solidFill>
                  <a:srgbClr val="000000"/>
                </a:solidFill>
                <a:latin typeface="Arial"/>
                <a:ea typeface="DejaVu Sans"/>
              </a:rPr>
              <a:t>June 2024</a:t>
            </a:r>
            <a:endParaRPr lang="ro-RO" dirty="0"/>
          </a:p>
        </p:txBody>
      </p:sp>
      <p:sp>
        <p:nvSpPr>
          <p:cNvPr id="15" name="Rectangle 14"/>
          <p:cNvSpPr/>
          <p:nvPr/>
        </p:nvSpPr>
        <p:spPr>
          <a:xfrm>
            <a:off x="1584101" y="1094704"/>
            <a:ext cx="8976575" cy="51516"/>
          </a:xfrm>
          <a:prstGeom prst="rect">
            <a:avLst/>
          </a:prstGeom>
          <a:solidFill>
            <a:srgbClr val="16097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5" name="Picture 4" descr="A black background with white text&#10;&#10;Description automatically generated">
            <a:extLst>
              <a:ext uri="{FF2B5EF4-FFF2-40B4-BE49-F238E27FC236}">
                <a16:creationId xmlns:a16="http://schemas.microsoft.com/office/drawing/2014/main" id="{B382CD5B-C08D-634C-7EC1-7ADFAEC065E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5748" y="316290"/>
            <a:ext cx="1623028" cy="833782"/>
          </a:xfrm>
          <a:prstGeom prst="rect">
            <a:avLst/>
          </a:prstGeom>
        </p:spPr>
      </p:pic>
    </p:spTree>
    <p:extLst>
      <p:ext uri="{BB962C8B-B14F-4D97-AF65-F5344CB8AC3E}">
        <p14:creationId xmlns:p14="http://schemas.microsoft.com/office/powerpoint/2010/main" val="2457955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6823" y="837126"/>
            <a:ext cx="8976575" cy="103031"/>
          </a:xfrm>
          <a:prstGeom prst="rect">
            <a:avLst/>
          </a:prstGeom>
          <a:solidFill>
            <a:srgbClr val="16097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4208" y="322173"/>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43944" y="270455"/>
            <a:ext cx="4082602" cy="669701"/>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31527" y="343695"/>
            <a:ext cx="2307436" cy="523220"/>
          </a:xfrm>
          <a:prstGeom prst="rect">
            <a:avLst/>
          </a:prstGeom>
          <a:noFill/>
        </p:spPr>
        <p:txBody>
          <a:bodyPr wrap="square" rtlCol="0">
            <a:spAutoFit/>
          </a:bodyPr>
          <a:lstStyle/>
          <a:p>
            <a:r>
              <a:rPr lang="en-US" sz="2800" b="1" dirty="0">
                <a:solidFill>
                  <a:schemeClr val="bg1"/>
                </a:solidFill>
                <a:cs typeface="Times New Roman" panose="02020603050405020304" pitchFamily="18" charset="0"/>
              </a:rPr>
              <a:t>Testing results</a:t>
            </a:r>
          </a:p>
        </p:txBody>
      </p:sp>
      <p:sp>
        <p:nvSpPr>
          <p:cNvPr id="10" name="Rectangle 9"/>
          <p:cNvSpPr/>
          <p:nvPr/>
        </p:nvSpPr>
        <p:spPr>
          <a:xfrm>
            <a:off x="126610" y="6668086"/>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370321" y="6665741"/>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739620" y="6519446"/>
            <a:ext cx="633046" cy="338554"/>
          </a:xfrm>
          <a:prstGeom prst="rect">
            <a:avLst/>
          </a:prstGeom>
          <a:noFill/>
        </p:spPr>
        <p:txBody>
          <a:bodyPr wrap="square" rtlCol="0">
            <a:spAutoFit/>
          </a:bodyPr>
          <a:lstStyle/>
          <a:p>
            <a:r>
              <a:rPr lang="ro-RO" sz="1600" dirty="0"/>
              <a:t> </a:t>
            </a:r>
            <a:r>
              <a:rPr lang="en-US" sz="1600" dirty="0"/>
              <a:t>8</a:t>
            </a:r>
            <a:r>
              <a:rPr lang="ro-RO" sz="1600" dirty="0"/>
              <a:t>/11</a:t>
            </a:r>
            <a:endParaRPr lang="en-US" sz="1600" dirty="0"/>
          </a:p>
        </p:txBody>
      </p:sp>
      <p:pic>
        <p:nvPicPr>
          <p:cNvPr id="3" name="Picture 2" descr="A screenshot of a phone&#10;&#10;Description automatically generated">
            <a:extLst>
              <a:ext uri="{FF2B5EF4-FFF2-40B4-BE49-F238E27FC236}">
                <a16:creationId xmlns:a16="http://schemas.microsoft.com/office/drawing/2014/main" id="{4C4E4018-82B4-858D-D235-2877D2E70C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1334" y="1433586"/>
            <a:ext cx="3936568" cy="4581728"/>
          </a:xfrm>
          <a:prstGeom prst="rect">
            <a:avLst/>
          </a:prstGeom>
        </p:spPr>
      </p:pic>
    </p:spTree>
    <p:extLst>
      <p:ext uri="{BB962C8B-B14F-4D97-AF65-F5344CB8AC3E}">
        <p14:creationId xmlns:p14="http://schemas.microsoft.com/office/powerpoint/2010/main" val="4195529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6823" y="837126"/>
            <a:ext cx="8976575" cy="103031"/>
          </a:xfrm>
          <a:prstGeom prst="rect">
            <a:avLst/>
          </a:prstGeom>
          <a:solidFill>
            <a:srgbClr val="16097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4208" y="322173"/>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43945" y="270455"/>
            <a:ext cx="4082602" cy="669701"/>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661182" y="321971"/>
            <a:ext cx="4121833" cy="523220"/>
          </a:xfrm>
          <a:prstGeom prst="rect">
            <a:avLst/>
          </a:prstGeom>
          <a:noFill/>
        </p:spPr>
        <p:txBody>
          <a:bodyPr wrap="square" rtlCol="0">
            <a:spAutoFit/>
          </a:bodyPr>
          <a:lstStyle/>
          <a:p>
            <a:r>
              <a:rPr lang="en-US" sz="2800" b="1" dirty="0">
                <a:solidFill>
                  <a:schemeClr val="bg1"/>
                </a:solidFill>
                <a:cs typeface="Times New Roman" panose="02020603050405020304" pitchFamily="18" charset="0"/>
              </a:rPr>
              <a:t>Conclusions</a:t>
            </a:r>
          </a:p>
        </p:txBody>
      </p:sp>
      <p:sp>
        <p:nvSpPr>
          <p:cNvPr id="12" name="Rectangle 11"/>
          <p:cNvSpPr/>
          <p:nvPr/>
        </p:nvSpPr>
        <p:spPr>
          <a:xfrm>
            <a:off x="126610" y="6668086"/>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70321" y="6665741"/>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1087901" y="1905506"/>
            <a:ext cx="10016198" cy="3046988"/>
          </a:xfrm>
          <a:prstGeom prst="rect">
            <a:avLst/>
          </a:prstGeom>
          <a:noFill/>
        </p:spPr>
        <p:txBody>
          <a:bodyPr wrap="square" rtlCol="0">
            <a:spAutoFit/>
          </a:bodyPr>
          <a:lstStyle/>
          <a:p>
            <a:pPr algn="just"/>
            <a:r>
              <a:rPr lang="ro-RO" dirty="0"/>
              <a:t>      </a:t>
            </a:r>
            <a:r>
              <a:rPr lang="en-GB" sz="2400" b="1" dirty="0"/>
              <a:t>In conclusion, the developed system exemplifies the integration of advanced battery management and control systems within a compact and efficient setup.</a:t>
            </a:r>
            <a:endParaRPr lang="ro-RO" sz="2400" b="1" dirty="0"/>
          </a:p>
          <a:p>
            <a:pPr algn="just"/>
            <a:r>
              <a:rPr lang="en-GB" sz="2400" b="1" dirty="0"/>
              <a:t>	The developed system exemplifies the integration of advanced battery management and control systems within a compact and efficient setup. By providing overcharging protection, real-time notifications, and an intuitive control interface, this system sets a new standard for battery-powered device management, ensuring both safety and performance.</a:t>
            </a:r>
            <a:endParaRPr lang="en-US" sz="2400" b="1" dirty="0"/>
          </a:p>
        </p:txBody>
      </p:sp>
      <p:sp>
        <p:nvSpPr>
          <p:cNvPr id="15" name="TextBox 14"/>
          <p:cNvSpPr txBox="1"/>
          <p:nvPr/>
        </p:nvSpPr>
        <p:spPr>
          <a:xfrm>
            <a:off x="5739620" y="6519446"/>
            <a:ext cx="633046" cy="338554"/>
          </a:xfrm>
          <a:prstGeom prst="rect">
            <a:avLst/>
          </a:prstGeom>
          <a:noFill/>
        </p:spPr>
        <p:txBody>
          <a:bodyPr wrap="square" rtlCol="0">
            <a:spAutoFit/>
          </a:bodyPr>
          <a:lstStyle/>
          <a:p>
            <a:r>
              <a:rPr lang="ro-RO" sz="1600" dirty="0"/>
              <a:t> </a:t>
            </a:r>
            <a:r>
              <a:rPr lang="en-US" sz="1600" dirty="0"/>
              <a:t>9</a:t>
            </a:r>
            <a:r>
              <a:rPr lang="ro-RO" sz="1600" dirty="0"/>
              <a:t>/11</a:t>
            </a:r>
            <a:endParaRPr lang="en-US" sz="1600" dirty="0"/>
          </a:p>
        </p:txBody>
      </p:sp>
    </p:spTree>
    <p:extLst>
      <p:ext uri="{BB962C8B-B14F-4D97-AF65-F5344CB8AC3E}">
        <p14:creationId xmlns:p14="http://schemas.microsoft.com/office/powerpoint/2010/main" val="891860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6823" y="837126"/>
            <a:ext cx="8976575" cy="103031"/>
          </a:xfrm>
          <a:prstGeom prst="rect">
            <a:avLst/>
          </a:prstGeom>
          <a:solidFill>
            <a:srgbClr val="16097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4208" y="322173"/>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43945" y="270455"/>
            <a:ext cx="4082602" cy="669701"/>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990267" y="343695"/>
            <a:ext cx="3389957" cy="523220"/>
          </a:xfrm>
          <a:prstGeom prst="rect">
            <a:avLst/>
          </a:prstGeom>
          <a:noFill/>
        </p:spPr>
        <p:txBody>
          <a:bodyPr wrap="square" rtlCol="0">
            <a:spAutoFit/>
          </a:bodyPr>
          <a:lstStyle/>
          <a:p>
            <a:r>
              <a:rPr lang="en-US" sz="2800" b="1" dirty="0">
                <a:solidFill>
                  <a:schemeClr val="bg1"/>
                </a:solidFill>
                <a:cs typeface="Times New Roman" panose="02020603050405020304" pitchFamily="18" charset="0"/>
              </a:rPr>
              <a:t>Future improvements</a:t>
            </a:r>
          </a:p>
        </p:txBody>
      </p:sp>
      <p:sp>
        <p:nvSpPr>
          <p:cNvPr id="2" name="TextBox 1"/>
          <p:cNvSpPr txBox="1"/>
          <p:nvPr/>
        </p:nvSpPr>
        <p:spPr>
          <a:xfrm>
            <a:off x="1446627" y="2482967"/>
            <a:ext cx="9298745" cy="3693319"/>
          </a:xfrm>
          <a:prstGeom prst="rect">
            <a:avLst/>
          </a:prstGeom>
          <a:noFill/>
        </p:spPr>
        <p:txBody>
          <a:bodyPr wrap="square" rtlCol="0">
            <a:spAutoFit/>
          </a:bodyPr>
          <a:lstStyle/>
          <a:p>
            <a:pPr marL="285750" lvl="0" indent="-285750">
              <a:buFont typeface="Wingdings" panose="05000000000000000000" pitchFamily="2" charset="2"/>
              <a:buChar char="§"/>
            </a:pPr>
            <a:r>
              <a:rPr lang="en-GB" sz="2400" b="1" dirty="0"/>
              <a:t>Bringing the system closer to the standards used in electric vehicle production, including components related with AC elements inside the Battery Management System (BMS).</a:t>
            </a:r>
          </a:p>
          <a:p>
            <a:pPr marL="285750" indent="-285750">
              <a:buFont typeface="Wingdings" panose="05000000000000000000" pitchFamily="2" charset="2"/>
              <a:buChar char="§"/>
            </a:pPr>
            <a:r>
              <a:rPr lang="en-GB" sz="2400" b="1" dirty="0"/>
              <a:t>Implementing a sophisticated algorithm to store and utilize collected data for training and testing a Machine Learning model capable of predicting battery health.</a:t>
            </a:r>
            <a:endParaRPr lang="en-US" sz="2400" b="1" dirty="0"/>
          </a:p>
          <a:p>
            <a:pPr marL="285750" lvl="0" indent="-285750">
              <a:buFont typeface="Wingdings" panose="05000000000000000000" pitchFamily="2" charset="2"/>
              <a:buChar char="§"/>
            </a:pPr>
            <a:r>
              <a:rPr lang="en-US" sz="2400" b="1" dirty="0"/>
              <a:t>Implementation of an authentication system for the mobile application</a:t>
            </a:r>
          </a:p>
          <a:p>
            <a:pPr marL="285750" lvl="0" indent="-285750">
              <a:buFont typeface="Wingdings" panose="05000000000000000000" pitchFamily="2" charset="2"/>
              <a:buChar char="§"/>
            </a:pPr>
            <a:r>
              <a:rPr lang="en-GB" sz="2400" b="1" dirty="0"/>
              <a:t>Implementation of a battery energy consumption monitoring system</a:t>
            </a:r>
            <a:endParaRPr lang="en-US" sz="2400" b="1" dirty="0"/>
          </a:p>
          <a:p>
            <a:pPr marL="285750" lvl="0" indent="-285750">
              <a:buFont typeface="Wingdings" panose="05000000000000000000" pitchFamily="2" charset="2"/>
              <a:buChar char="§"/>
            </a:pPr>
            <a:endParaRPr lang="en-US" dirty="0"/>
          </a:p>
        </p:txBody>
      </p:sp>
      <p:sp>
        <p:nvSpPr>
          <p:cNvPr id="6" name="TextBox 5"/>
          <p:cNvSpPr txBox="1"/>
          <p:nvPr/>
        </p:nvSpPr>
        <p:spPr>
          <a:xfrm>
            <a:off x="1305949" y="1432651"/>
            <a:ext cx="9580099" cy="830997"/>
          </a:xfrm>
          <a:prstGeom prst="rect">
            <a:avLst/>
          </a:prstGeom>
          <a:noFill/>
        </p:spPr>
        <p:txBody>
          <a:bodyPr wrap="square" rtlCol="0">
            <a:spAutoFit/>
          </a:bodyPr>
          <a:lstStyle/>
          <a:p>
            <a:pPr algn="just"/>
            <a:r>
              <a:rPr lang="en-GB" sz="2400" b="1" dirty="0"/>
              <a:t>	Following the completion of this project and its verifications, there are areas for potential future improvements that can be made:</a:t>
            </a:r>
            <a:endParaRPr lang="en-US" sz="2400" b="1" dirty="0"/>
          </a:p>
        </p:txBody>
      </p:sp>
      <p:sp>
        <p:nvSpPr>
          <p:cNvPr id="14" name="Rectangle 13"/>
          <p:cNvSpPr/>
          <p:nvPr/>
        </p:nvSpPr>
        <p:spPr>
          <a:xfrm>
            <a:off x="126610" y="6668086"/>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70321" y="6665741"/>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725551" y="6519446"/>
            <a:ext cx="689318" cy="338554"/>
          </a:xfrm>
          <a:prstGeom prst="rect">
            <a:avLst/>
          </a:prstGeom>
          <a:noFill/>
        </p:spPr>
        <p:txBody>
          <a:bodyPr wrap="square" rtlCol="0">
            <a:spAutoFit/>
          </a:bodyPr>
          <a:lstStyle/>
          <a:p>
            <a:r>
              <a:rPr lang="en-US" sz="1600" dirty="0"/>
              <a:t>10</a:t>
            </a:r>
            <a:r>
              <a:rPr lang="ro-RO" sz="1600" dirty="0"/>
              <a:t>/11</a:t>
            </a:r>
            <a:endParaRPr lang="en-US" sz="1600" dirty="0"/>
          </a:p>
        </p:txBody>
      </p:sp>
    </p:spTree>
    <p:extLst>
      <p:ext uri="{BB962C8B-B14F-4D97-AF65-F5344CB8AC3E}">
        <p14:creationId xmlns:p14="http://schemas.microsoft.com/office/powerpoint/2010/main" val="3877145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6823" y="837126"/>
            <a:ext cx="8976575" cy="103031"/>
          </a:xfrm>
          <a:prstGeom prst="rect">
            <a:avLst/>
          </a:prstGeom>
          <a:solidFill>
            <a:srgbClr val="16097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4208" y="322173"/>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43945" y="270455"/>
            <a:ext cx="4082602" cy="669701"/>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745589" y="321971"/>
            <a:ext cx="4121833" cy="523220"/>
          </a:xfrm>
          <a:prstGeom prst="rect">
            <a:avLst/>
          </a:prstGeom>
          <a:noFill/>
        </p:spPr>
        <p:txBody>
          <a:bodyPr wrap="square" rtlCol="0">
            <a:spAutoFit/>
          </a:bodyPr>
          <a:lstStyle/>
          <a:p>
            <a:r>
              <a:rPr lang="ro-RO" sz="2800" b="1" dirty="0">
                <a:solidFill>
                  <a:schemeClr val="bg1"/>
                </a:solidFill>
                <a:cs typeface="Times New Roman" panose="02020603050405020304" pitchFamily="18" charset="0"/>
              </a:rPr>
              <a:t>Final</a:t>
            </a:r>
            <a:endParaRPr lang="en-US" sz="2800" b="1" dirty="0">
              <a:solidFill>
                <a:schemeClr val="bg1"/>
              </a:solidFill>
              <a:cs typeface="Times New Roman" panose="02020603050405020304" pitchFamily="18" charset="0"/>
            </a:endParaRPr>
          </a:p>
        </p:txBody>
      </p:sp>
      <p:sp>
        <p:nvSpPr>
          <p:cNvPr id="2" name="TextBox 1"/>
          <p:cNvSpPr txBox="1"/>
          <p:nvPr/>
        </p:nvSpPr>
        <p:spPr>
          <a:xfrm>
            <a:off x="2570975" y="2982351"/>
            <a:ext cx="7050050" cy="769441"/>
          </a:xfrm>
          <a:prstGeom prst="rect">
            <a:avLst/>
          </a:prstGeom>
          <a:noFill/>
        </p:spPr>
        <p:txBody>
          <a:bodyPr wrap="square" rtlCol="0">
            <a:spAutoFit/>
          </a:bodyPr>
          <a:lstStyle/>
          <a:p>
            <a:r>
              <a:rPr lang="en-GB" sz="4400" b="1" dirty="0"/>
              <a:t>Thank you for your attention</a:t>
            </a:r>
            <a:r>
              <a:rPr lang="ro-RO" sz="4400" b="1" dirty="0"/>
              <a:t>!</a:t>
            </a:r>
            <a:endParaRPr lang="en-US" sz="4400" b="1" dirty="0"/>
          </a:p>
        </p:txBody>
      </p:sp>
      <p:sp>
        <p:nvSpPr>
          <p:cNvPr id="14" name="Rectangle 13"/>
          <p:cNvSpPr/>
          <p:nvPr/>
        </p:nvSpPr>
        <p:spPr>
          <a:xfrm>
            <a:off x="126610" y="6668086"/>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70321" y="6665741"/>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711483" y="6519446"/>
            <a:ext cx="717454" cy="338554"/>
          </a:xfrm>
          <a:prstGeom prst="rect">
            <a:avLst/>
          </a:prstGeom>
          <a:noFill/>
        </p:spPr>
        <p:txBody>
          <a:bodyPr wrap="square" rtlCol="0">
            <a:spAutoFit/>
          </a:bodyPr>
          <a:lstStyle/>
          <a:p>
            <a:r>
              <a:rPr lang="ro-RO" sz="1600" dirty="0"/>
              <a:t>11/11</a:t>
            </a:r>
            <a:endParaRPr lang="en-US" sz="1600" dirty="0"/>
          </a:p>
        </p:txBody>
      </p:sp>
    </p:spTree>
    <p:extLst>
      <p:ext uri="{BB962C8B-B14F-4D97-AF65-F5344CB8AC3E}">
        <p14:creationId xmlns:p14="http://schemas.microsoft.com/office/powerpoint/2010/main" val="353471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8048" y="1485587"/>
            <a:ext cx="10515600" cy="1646719"/>
          </a:xfrm>
        </p:spPr>
        <p:txBody>
          <a:bodyPr>
            <a:normAutofit/>
          </a:bodyPr>
          <a:lstStyle/>
          <a:p>
            <a:pPr algn="just"/>
            <a:r>
              <a:rPr lang="en-GB" sz="2800" dirty="0">
                <a:latin typeface="+mn-lt"/>
                <a:cs typeface="Times New Roman" panose="02020603050405020304" pitchFamily="18" charset="0"/>
              </a:rPr>
              <a:t>	The thesis aims to develop an efficient and safe charging system for electric vehicle battery packs. The system focuses on balanced charging to prevent overheating and overcharging which can shorten battery lifespan and affect vehicle performance.</a:t>
            </a:r>
            <a:endParaRPr lang="en-US" sz="2800" dirty="0">
              <a:latin typeface="+mn-lt"/>
              <a:cs typeface="Times New Roman" panose="02020603050405020304" pitchFamily="18" charset="0"/>
            </a:endParaRPr>
          </a:p>
        </p:txBody>
      </p:sp>
      <p:sp>
        <p:nvSpPr>
          <p:cNvPr id="9" name="Content Placeholder 8"/>
          <p:cNvSpPr>
            <a:spLocks noGrp="1"/>
          </p:cNvSpPr>
          <p:nvPr>
            <p:ph idx="1"/>
          </p:nvPr>
        </p:nvSpPr>
        <p:spPr>
          <a:xfrm>
            <a:off x="838200" y="3278601"/>
            <a:ext cx="10515600" cy="2886869"/>
          </a:xfrm>
        </p:spPr>
        <p:txBody>
          <a:bodyPr>
            <a:normAutofit/>
          </a:bodyPr>
          <a:lstStyle/>
          <a:p>
            <a:pPr>
              <a:buFont typeface="Wingdings" panose="05000000000000000000" pitchFamily="2" charset="2"/>
              <a:buChar char="§"/>
            </a:pPr>
            <a:r>
              <a:rPr lang="en-US" sz="2400" dirty="0"/>
              <a:t>Monitor battery parameters using a mobile application</a:t>
            </a:r>
          </a:p>
          <a:p>
            <a:pPr>
              <a:buFont typeface="Wingdings" panose="05000000000000000000" pitchFamily="2" charset="2"/>
              <a:buChar char="§"/>
            </a:pPr>
            <a:r>
              <a:rPr lang="en-US" sz="2400" dirty="0"/>
              <a:t>Dynamically </a:t>
            </a:r>
            <a:r>
              <a:rPr lang="en-GB" sz="2400" dirty="0"/>
              <a:t>charge the batteries using a step-down converter</a:t>
            </a:r>
          </a:p>
          <a:p>
            <a:pPr>
              <a:buFont typeface="Wingdings" panose="05000000000000000000" pitchFamily="2" charset="2"/>
              <a:buChar char="§"/>
            </a:pPr>
            <a:r>
              <a:rPr lang="en-US" sz="2400" dirty="0"/>
              <a:t>Provide overcharging and overheating protection</a:t>
            </a:r>
            <a:endParaRPr lang="en-GB" sz="2400" dirty="0"/>
          </a:p>
          <a:p>
            <a:pPr>
              <a:buFont typeface="Wingdings" panose="05000000000000000000" pitchFamily="2" charset="2"/>
              <a:buChar char="§"/>
            </a:pPr>
            <a:r>
              <a:rPr lang="en-GB" sz="2400" dirty="0"/>
              <a:t>Ensure precise movement of the electric vehicle using a motor driver and actuators preventing unwanted collisions</a:t>
            </a:r>
          </a:p>
          <a:p>
            <a:pPr>
              <a:buFont typeface="Wingdings" panose="05000000000000000000" pitchFamily="2" charset="2"/>
              <a:buChar char="§"/>
            </a:pPr>
            <a:r>
              <a:rPr lang="en-GB" sz="2400" dirty="0"/>
              <a:t>Implement a notifications system which alerts user about batteries status</a:t>
            </a:r>
          </a:p>
          <a:p>
            <a:pPr>
              <a:buFont typeface="Wingdings" panose="05000000000000000000" pitchFamily="2" charset="2"/>
              <a:buChar char="§"/>
            </a:pPr>
            <a:endParaRPr lang="en-GB" sz="2400" dirty="0"/>
          </a:p>
          <a:p>
            <a:pPr>
              <a:buFont typeface="Wingdings" panose="05000000000000000000" pitchFamily="2" charset="2"/>
              <a:buChar char="§"/>
            </a:pPr>
            <a:endParaRPr lang="en-US" sz="2400" dirty="0"/>
          </a:p>
        </p:txBody>
      </p:sp>
      <p:sp>
        <p:nvSpPr>
          <p:cNvPr id="7" name="Rectangle 6"/>
          <p:cNvSpPr/>
          <p:nvPr/>
        </p:nvSpPr>
        <p:spPr>
          <a:xfrm>
            <a:off x="669702" y="844062"/>
            <a:ext cx="8976575" cy="102468"/>
          </a:xfrm>
          <a:prstGeom prst="rect">
            <a:avLst/>
          </a:prstGeom>
          <a:solidFill>
            <a:srgbClr val="16097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14208" y="322173"/>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69700" y="270455"/>
            <a:ext cx="4057045" cy="669701"/>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313660" y="338434"/>
            <a:ext cx="2431367" cy="528595"/>
          </a:xfrm>
          <a:prstGeom prst="rect">
            <a:avLst/>
          </a:prstGeom>
          <a:noFill/>
        </p:spPr>
        <p:txBody>
          <a:bodyPr wrap="square" rtlCol="0">
            <a:spAutoFit/>
          </a:bodyPr>
          <a:lstStyle/>
          <a:p>
            <a:r>
              <a:rPr lang="en-US" sz="2800" b="1" dirty="0">
                <a:solidFill>
                  <a:schemeClr val="bg1"/>
                </a:solidFill>
                <a:cs typeface="Times New Roman" panose="02020603050405020304" pitchFamily="18" charset="0"/>
              </a:rPr>
              <a:t>Thesis purpose</a:t>
            </a:r>
          </a:p>
        </p:txBody>
      </p:sp>
      <p:sp>
        <p:nvSpPr>
          <p:cNvPr id="11" name="Rectangle 10"/>
          <p:cNvSpPr/>
          <p:nvPr/>
        </p:nvSpPr>
        <p:spPr>
          <a:xfrm>
            <a:off x="126610" y="6668086"/>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70321" y="6665741"/>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5739620" y="6519446"/>
            <a:ext cx="633046" cy="338554"/>
          </a:xfrm>
          <a:prstGeom prst="rect">
            <a:avLst/>
          </a:prstGeom>
          <a:noFill/>
        </p:spPr>
        <p:txBody>
          <a:bodyPr wrap="square" rtlCol="0">
            <a:spAutoFit/>
          </a:bodyPr>
          <a:lstStyle/>
          <a:p>
            <a:r>
              <a:rPr lang="ro-RO" sz="1600" dirty="0"/>
              <a:t> 1/11</a:t>
            </a:r>
            <a:endParaRPr lang="en-US" sz="1600" dirty="0"/>
          </a:p>
        </p:txBody>
      </p:sp>
    </p:spTree>
    <p:extLst>
      <p:ext uri="{BB962C8B-B14F-4D97-AF65-F5344CB8AC3E}">
        <p14:creationId xmlns:p14="http://schemas.microsoft.com/office/powerpoint/2010/main" val="2118637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781" y="1178820"/>
            <a:ext cx="6230219" cy="1325563"/>
          </a:xfrm>
        </p:spPr>
        <p:txBody>
          <a:bodyPr>
            <a:normAutofit/>
          </a:bodyPr>
          <a:lstStyle/>
          <a:p>
            <a:r>
              <a:rPr lang="ro-RO" sz="2400" b="1" dirty="0">
                <a:latin typeface="+mn-lt"/>
                <a:cs typeface="Times New Roman" panose="02020603050405020304" pitchFamily="18" charset="0"/>
              </a:rPr>
              <a:t> </a:t>
            </a:r>
            <a:r>
              <a:rPr lang="en-GB" sz="2400" b="1" dirty="0">
                <a:latin typeface="+mn-lt"/>
                <a:cs typeface="Times New Roman" panose="02020603050405020304" pitchFamily="18" charset="0"/>
              </a:rPr>
              <a:t>The project can be divided in 3 essential parts:</a:t>
            </a:r>
            <a:endParaRPr lang="en-US" sz="2400" dirty="0">
              <a:latin typeface="+mn-lt"/>
              <a:cs typeface="Times New Roman" panose="02020603050405020304" pitchFamily="18" charset="0"/>
            </a:endParaRPr>
          </a:p>
        </p:txBody>
      </p:sp>
      <p:sp>
        <p:nvSpPr>
          <p:cNvPr id="9" name="Content Placeholder 8"/>
          <p:cNvSpPr>
            <a:spLocks noGrp="1"/>
          </p:cNvSpPr>
          <p:nvPr>
            <p:ph idx="1"/>
          </p:nvPr>
        </p:nvSpPr>
        <p:spPr>
          <a:xfrm>
            <a:off x="6513994" y="2743046"/>
            <a:ext cx="5125792" cy="2704289"/>
          </a:xfrm>
        </p:spPr>
        <p:txBody>
          <a:bodyPr>
            <a:normAutofit/>
          </a:bodyPr>
          <a:lstStyle/>
          <a:p>
            <a:pPr>
              <a:buFont typeface="Wingdings" panose="05000000000000000000" pitchFamily="2" charset="2"/>
              <a:buChar char="§"/>
            </a:pPr>
            <a:r>
              <a:rPr lang="en-GB" sz="2400" dirty="0"/>
              <a:t>ESP32-DevKitC control unit connected to all electrical components</a:t>
            </a:r>
            <a:endParaRPr lang="ro-RO" sz="2400" dirty="0"/>
          </a:p>
          <a:p>
            <a:pPr>
              <a:buFont typeface="Wingdings" panose="05000000000000000000" pitchFamily="2" charset="2"/>
              <a:buChar char="§"/>
            </a:pPr>
            <a:r>
              <a:rPr lang="en-GB" sz="2400" dirty="0"/>
              <a:t>Mobile Application which uses Expo and React Native</a:t>
            </a:r>
          </a:p>
          <a:p>
            <a:pPr>
              <a:buFont typeface="Wingdings" panose="05000000000000000000" pitchFamily="2" charset="2"/>
              <a:buChar char="§"/>
            </a:pPr>
            <a:r>
              <a:rPr lang="en-US" sz="2400" dirty="0"/>
              <a:t>Google Cloud Services as Firebase Realtime Database and Firebase Functions</a:t>
            </a:r>
          </a:p>
        </p:txBody>
      </p:sp>
      <p:sp>
        <p:nvSpPr>
          <p:cNvPr id="7" name="Rectangle 6"/>
          <p:cNvSpPr/>
          <p:nvPr/>
        </p:nvSpPr>
        <p:spPr>
          <a:xfrm>
            <a:off x="656823" y="837126"/>
            <a:ext cx="8976575" cy="103031"/>
          </a:xfrm>
          <a:prstGeom prst="rect">
            <a:avLst/>
          </a:prstGeom>
          <a:solidFill>
            <a:srgbClr val="16097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14208" y="322173"/>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43944" y="270455"/>
            <a:ext cx="4082602" cy="669701"/>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241236" y="343695"/>
            <a:ext cx="2888017" cy="523220"/>
          </a:xfrm>
          <a:prstGeom prst="rect">
            <a:avLst/>
          </a:prstGeom>
          <a:noFill/>
        </p:spPr>
        <p:txBody>
          <a:bodyPr wrap="square" rtlCol="0">
            <a:spAutoFit/>
          </a:bodyPr>
          <a:lstStyle/>
          <a:p>
            <a:r>
              <a:rPr lang="en-US" sz="2800" b="1" dirty="0">
                <a:solidFill>
                  <a:schemeClr val="bg1"/>
                </a:solidFill>
                <a:cs typeface="Times New Roman" panose="02020603050405020304" pitchFamily="18" charset="0"/>
              </a:rPr>
              <a:t>Proposed solution</a:t>
            </a:r>
          </a:p>
        </p:txBody>
      </p:sp>
      <p:sp>
        <p:nvSpPr>
          <p:cNvPr id="14" name="Rectangle 13">
            <a:extLst>
              <a:ext uri="{FF2B5EF4-FFF2-40B4-BE49-F238E27FC236}">
                <a16:creationId xmlns:a16="http://schemas.microsoft.com/office/drawing/2014/main" id="{7CDC7FE8-D364-E2F0-930E-66849A33F1B9}"/>
              </a:ext>
            </a:extLst>
          </p:cNvPr>
          <p:cNvSpPr/>
          <p:nvPr/>
        </p:nvSpPr>
        <p:spPr>
          <a:xfrm>
            <a:off x="126610" y="6668086"/>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CCD0E3D-6981-A4F4-3F7D-96A486237A81}"/>
              </a:ext>
            </a:extLst>
          </p:cNvPr>
          <p:cNvSpPr/>
          <p:nvPr/>
        </p:nvSpPr>
        <p:spPr>
          <a:xfrm>
            <a:off x="6370321" y="6665741"/>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D44A8E5B-6999-E1A3-7353-18A2D549EF69}"/>
              </a:ext>
            </a:extLst>
          </p:cNvPr>
          <p:cNvSpPr txBox="1"/>
          <p:nvPr/>
        </p:nvSpPr>
        <p:spPr>
          <a:xfrm>
            <a:off x="5739620" y="6519446"/>
            <a:ext cx="633046" cy="338554"/>
          </a:xfrm>
          <a:prstGeom prst="rect">
            <a:avLst/>
          </a:prstGeom>
          <a:noFill/>
        </p:spPr>
        <p:txBody>
          <a:bodyPr wrap="square" rtlCol="0">
            <a:spAutoFit/>
          </a:bodyPr>
          <a:lstStyle/>
          <a:p>
            <a:r>
              <a:rPr lang="ro-RO" sz="1600" dirty="0"/>
              <a:t> </a:t>
            </a:r>
            <a:r>
              <a:rPr lang="en-GB" sz="1600" dirty="0"/>
              <a:t>2</a:t>
            </a:r>
            <a:r>
              <a:rPr lang="ro-RO" sz="1600" dirty="0"/>
              <a:t>/11</a:t>
            </a:r>
            <a:endParaRPr lang="en-US" sz="1600" dirty="0"/>
          </a:p>
        </p:txBody>
      </p:sp>
      <p:pic>
        <p:nvPicPr>
          <p:cNvPr id="6" name="Picture 5" descr="A diagram of a battery&#10;&#10;Description automatically generated">
            <a:extLst>
              <a:ext uri="{FF2B5EF4-FFF2-40B4-BE49-F238E27FC236}">
                <a16:creationId xmlns:a16="http://schemas.microsoft.com/office/drawing/2014/main" id="{1C72BE1D-58F7-A614-54D0-83F00DA251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52214" y="1538052"/>
            <a:ext cx="5226224" cy="4383496"/>
          </a:xfrm>
          <a:prstGeom prst="rect">
            <a:avLst/>
          </a:prstGeom>
        </p:spPr>
      </p:pic>
    </p:spTree>
    <p:extLst>
      <p:ext uri="{BB962C8B-B14F-4D97-AF65-F5344CB8AC3E}">
        <p14:creationId xmlns:p14="http://schemas.microsoft.com/office/powerpoint/2010/main" val="385430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6823" y="837126"/>
            <a:ext cx="8976575" cy="103031"/>
          </a:xfrm>
          <a:prstGeom prst="rect">
            <a:avLst/>
          </a:prstGeom>
          <a:solidFill>
            <a:srgbClr val="16097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4208" y="322173"/>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43944" y="270455"/>
            <a:ext cx="4082602" cy="669701"/>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173142" y="341028"/>
            <a:ext cx="3024205" cy="523220"/>
          </a:xfrm>
          <a:prstGeom prst="rect">
            <a:avLst/>
          </a:prstGeom>
          <a:noFill/>
        </p:spPr>
        <p:txBody>
          <a:bodyPr wrap="square" rtlCol="0">
            <a:spAutoFit/>
          </a:bodyPr>
          <a:lstStyle/>
          <a:p>
            <a:r>
              <a:rPr lang="en-US" sz="2800" b="1" dirty="0">
                <a:solidFill>
                  <a:schemeClr val="bg1"/>
                </a:solidFill>
                <a:cs typeface="Times New Roman" panose="02020603050405020304" pitchFamily="18" charset="0"/>
              </a:rPr>
              <a:t>ESP32 Architecture</a:t>
            </a:r>
          </a:p>
        </p:txBody>
      </p:sp>
      <p:sp>
        <p:nvSpPr>
          <p:cNvPr id="13" name="Rectangle 12"/>
          <p:cNvSpPr/>
          <p:nvPr/>
        </p:nvSpPr>
        <p:spPr>
          <a:xfrm>
            <a:off x="126610" y="6668086"/>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370321" y="6665741"/>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5739620" y="6519446"/>
            <a:ext cx="633046" cy="338554"/>
          </a:xfrm>
          <a:prstGeom prst="rect">
            <a:avLst/>
          </a:prstGeom>
          <a:noFill/>
        </p:spPr>
        <p:txBody>
          <a:bodyPr wrap="square" rtlCol="0">
            <a:spAutoFit/>
          </a:bodyPr>
          <a:lstStyle/>
          <a:p>
            <a:r>
              <a:rPr lang="ro-RO" sz="1600" dirty="0"/>
              <a:t> 3/11</a:t>
            </a:r>
            <a:endParaRPr lang="en-US" sz="1600" dirty="0"/>
          </a:p>
        </p:txBody>
      </p:sp>
      <p:pic>
        <p:nvPicPr>
          <p:cNvPr id="2" name="Picture 1">
            <a:extLst>
              <a:ext uri="{FF2B5EF4-FFF2-40B4-BE49-F238E27FC236}">
                <a16:creationId xmlns:a16="http://schemas.microsoft.com/office/drawing/2014/main" id="{18C38BE3-C76B-8C98-F111-66B1807E60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03170" y="1186722"/>
            <a:ext cx="7185660" cy="5080635"/>
          </a:xfrm>
          <a:prstGeom prst="rect">
            <a:avLst/>
          </a:prstGeom>
        </p:spPr>
      </p:pic>
    </p:spTree>
    <p:extLst>
      <p:ext uri="{BB962C8B-B14F-4D97-AF65-F5344CB8AC3E}">
        <p14:creationId xmlns:p14="http://schemas.microsoft.com/office/powerpoint/2010/main" val="364202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6823" y="837126"/>
            <a:ext cx="8976575" cy="103031"/>
          </a:xfrm>
          <a:prstGeom prst="rect">
            <a:avLst/>
          </a:prstGeom>
          <a:solidFill>
            <a:srgbClr val="16097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4208" y="322173"/>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43945" y="270455"/>
            <a:ext cx="4082602" cy="669701"/>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874255" y="406834"/>
            <a:ext cx="3621981" cy="400110"/>
          </a:xfrm>
          <a:prstGeom prst="rect">
            <a:avLst/>
          </a:prstGeom>
          <a:noFill/>
        </p:spPr>
        <p:txBody>
          <a:bodyPr wrap="square" rtlCol="0">
            <a:spAutoFit/>
          </a:bodyPr>
          <a:lstStyle/>
          <a:p>
            <a:r>
              <a:rPr lang="en-US" sz="2000" b="1" dirty="0">
                <a:solidFill>
                  <a:schemeClr val="bg1"/>
                </a:solidFill>
                <a:cs typeface="Times New Roman" panose="02020603050405020304" pitchFamily="18" charset="0"/>
              </a:rPr>
              <a:t>Mobile Application Architecture</a:t>
            </a:r>
          </a:p>
        </p:txBody>
      </p:sp>
      <p:sp>
        <p:nvSpPr>
          <p:cNvPr id="11" name="Rectangle 10"/>
          <p:cNvSpPr/>
          <p:nvPr/>
        </p:nvSpPr>
        <p:spPr>
          <a:xfrm>
            <a:off x="126610" y="6668086"/>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6370321" y="6665741"/>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739620" y="6519446"/>
            <a:ext cx="633046" cy="338554"/>
          </a:xfrm>
          <a:prstGeom prst="rect">
            <a:avLst/>
          </a:prstGeom>
          <a:noFill/>
        </p:spPr>
        <p:txBody>
          <a:bodyPr wrap="square" rtlCol="0">
            <a:spAutoFit/>
          </a:bodyPr>
          <a:lstStyle/>
          <a:p>
            <a:r>
              <a:rPr lang="ro-RO" sz="1600" dirty="0"/>
              <a:t> 4/11</a:t>
            </a:r>
            <a:endParaRPr lang="en-US" sz="1600" dirty="0"/>
          </a:p>
        </p:txBody>
      </p:sp>
      <p:pic>
        <p:nvPicPr>
          <p:cNvPr id="9" name="Picture 8" descr="A screenshot of a computer&#10;&#10;Description automatically generated">
            <a:extLst>
              <a:ext uri="{FF2B5EF4-FFF2-40B4-BE49-F238E27FC236}">
                <a16:creationId xmlns:a16="http://schemas.microsoft.com/office/drawing/2014/main" id="{AFABCD80-7C56-9467-E80E-DB7C100F5E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23142" y="888641"/>
            <a:ext cx="3945716" cy="5581279"/>
          </a:xfrm>
          <a:prstGeom prst="rect">
            <a:avLst/>
          </a:prstGeom>
        </p:spPr>
      </p:pic>
    </p:spTree>
    <p:extLst>
      <p:ext uri="{BB962C8B-B14F-4D97-AF65-F5344CB8AC3E}">
        <p14:creationId xmlns:p14="http://schemas.microsoft.com/office/powerpoint/2010/main" val="1432292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6823" y="837126"/>
            <a:ext cx="8976575" cy="103031"/>
          </a:xfrm>
          <a:prstGeom prst="rect">
            <a:avLst/>
          </a:prstGeom>
          <a:solidFill>
            <a:srgbClr val="16097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4208" y="322173"/>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43945" y="270455"/>
            <a:ext cx="4082602" cy="669701"/>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48069" y="343695"/>
            <a:ext cx="2274353" cy="523220"/>
          </a:xfrm>
          <a:prstGeom prst="rect">
            <a:avLst/>
          </a:prstGeom>
          <a:noFill/>
        </p:spPr>
        <p:txBody>
          <a:bodyPr wrap="square" rtlCol="0">
            <a:spAutoFit/>
          </a:bodyPr>
          <a:lstStyle/>
          <a:p>
            <a:r>
              <a:rPr lang="en-US" sz="2800" b="1" dirty="0">
                <a:solidFill>
                  <a:schemeClr val="bg1"/>
                </a:solidFill>
                <a:cs typeface="Times New Roman" panose="02020603050405020304" pitchFamily="18" charset="0"/>
              </a:rPr>
              <a:t>User Interface</a:t>
            </a:r>
          </a:p>
        </p:txBody>
      </p:sp>
      <p:sp>
        <p:nvSpPr>
          <p:cNvPr id="10" name="Rectangle 9"/>
          <p:cNvSpPr/>
          <p:nvPr/>
        </p:nvSpPr>
        <p:spPr>
          <a:xfrm>
            <a:off x="126610" y="6668086"/>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370321" y="6665741"/>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739620" y="6519446"/>
            <a:ext cx="633046" cy="338554"/>
          </a:xfrm>
          <a:prstGeom prst="rect">
            <a:avLst/>
          </a:prstGeom>
          <a:noFill/>
        </p:spPr>
        <p:txBody>
          <a:bodyPr wrap="square" rtlCol="0">
            <a:spAutoFit/>
          </a:bodyPr>
          <a:lstStyle/>
          <a:p>
            <a:r>
              <a:rPr lang="ro-RO" sz="1600" dirty="0"/>
              <a:t> 5/11</a:t>
            </a:r>
            <a:endParaRPr lang="en-US" sz="1600" dirty="0"/>
          </a:p>
        </p:txBody>
      </p:sp>
      <p:pic>
        <p:nvPicPr>
          <p:cNvPr id="6" name="Picture 5" descr="A screenshot of a video game&#10;&#10;Description automatically generated">
            <a:extLst>
              <a:ext uri="{FF2B5EF4-FFF2-40B4-BE49-F238E27FC236}">
                <a16:creationId xmlns:a16="http://schemas.microsoft.com/office/drawing/2014/main" id="{78B2144B-E7B7-823D-D375-4193DE6051B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87341" y="1326206"/>
            <a:ext cx="2217317" cy="4807191"/>
          </a:xfrm>
          <a:prstGeom prst="rect">
            <a:avLst/>
          </a:prstGeom>
        </p:spPr>
      </p:pic>
      <p:pic>
        <p:nvPicPr>
          <p:cNvPr id="12" name="Picture 11" descr="A screenshot of a phone&#10;&#10;Description automatically generated">
            <a:extLst>
              <a:ext uri="{FF2B5EF4-FFF2-40B4-BE49-F238E27FC236}">
                <a16:creationId xmlns:a16="http://schemas.microsoft.com/office/drawing/2014/main" id="{FC541BB9-7E9C-0225-A808-88695B25EF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6420" y="1399352"/>
            <a:ext cx="2217316" cy="4807191"/>
          </a:xfrm>
          <a:prstGeom prst="rect">
            <a:avLst/>
          </a:prstGeom>
        </p:spPr>
      </p:pic>
      <p:pic>
        <p:nvPicPr>
          <p:cNvPr id="15" name="Picture 14" descr="A screenshot of a phone&#10;&#10;Description automatically generated">
            <a:extLst>
              <a:ext uri="{FF2B5EF4-FFF2-40B4-BE49-F238E27FC236}">
                <a16:creationId xmlns:a16="http://schemas.microsoft.com/office/drawing/2014/main" id="{83F536F4-732A-8629-A0B3-5B105AC1B55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6876" y="1326206"/>
            <a:ext cx="2218704" cy="4807191"/>
          </a:xfrm>
          <a:prstGeom prst="rect">
            <a:avLst/>
          </a:prstGeom>
        </p:spPr>
      </p:pic>
    </p:spTree>
    <p:extLst>
      <p:ext uri="{BB962C8B-B14F-4D97-AF65-F5344CB8AC3E}">
        <p14:creationId xmlns:p14="http://schemas.microsoft.com/office/powerpoint/2010/main" val="1432243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6823" y="837126"/>
            <a:ext cx="8976575" cy="103031"/>
          </a:xfrm>
          <a:prstGeom prst="rect">
            <a:avLst/>
          </a:prstGeom>
          <a:solidFill>
            <a:srgbClr val="16097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4208" y="322173"/>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43945" y="270455"/>
            <a:ext cx="4082602" cy="669701"/>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200660" y="322173"/>
            <a:ext cx="2969172" cy="523220"/>
          </a:xfrm>
          <a:prstGeom prst="rect">
            <a:avLst/>
          </a:prstGeom>
          <a:noFill/>
        </p:spPr>
        <p:txBody>
          <a:bodyPr wrap="square" rtlCol="0">
            <a:spAutoFit/>
          </a:bodyPr>
          <a:lstStyle/>
          <a:p>
            <a:r>
              <a:rPr lang="en-GB" sz="2800" b="1" dirty="0">
                <a:solidFill>
                  <a:schemeClr val="bg1"/>
                </a:solidFill>
                <a:cs typeface="Times New Roman" panose="02020603050405020304" pitchFamily="18" charset="0"/>
              </a:rPr>
              <a:t>Data management</a:t>
            </a:r>
            <a:endParaRPr lang="en-US" sz="2800" b="1" dirty="0">
              <a:solidFill>
                <a:schemeClr val="bg1"/>
              </a:solidFill>
              <a:cs typeface="Times New Roman" panose="02020603050405020304" pitchFamily="18" charset="0"/>
            </a:endParaRPr>
          </a:p>
        </p:txBody>
      </p:sp>
      <p:sp>
        <p:nvSpPr>
          <p:cNvPr id="10" name="TextBox 9"/>
          <p:cNvSpPr txBox="1"/>
          <p:nvPr/>
        </p:nvSpPr>
        <p:spPr>
          <a:xfrm>
            <a:off x="6370321" y="2061977"/>
            <a:ext cx="5022166" cy="3477875"/>
          </a:xfrm>
          <a:prstGeom prst="rect">
            <a:avLst/>
          </a:prstGeom>
          <a:noFill/>
        </p:spPr>
        <p:txBody>
          <a:bodyPr wrap="square" rtlCol="0">
            <a:spAutoFit/>
          </a:bodyPr>
          <a:lstStyle/>
          <a:p>
            <a:pPr marL="285750" indent="-285750">
              <a:buFont typeface="Wingdings" panose="05000000000000000000" pitchFamily="2" charset="2"/>
              <a:buChar char="§"/>
            </a:pPr>
            <a:r>
              <a:rPr lang="en-GB" sz="2000" b="1" dirty="0"/>
              <a:t>Multiple nodes in the Realtime Database: sensors, controls, notification and token</a:t>
            </a:r>
          </a:p>
          <a:p>
            <a:endParaRPr lang="en-GB" sz="2000" b="1" dirty="0"/>
          </a:p>
          <a:p>
            <a:pPr marL="285750" indent="-285750">
              <a:buFont typeface="Wingdings" panose="05000000000000000000" pitchFamily="2" charset="2"/>
              <a:buChar char="§"/>
            </a:pPr>
            <a:r>
              <a:rPr lang="en-GB" sz="2000" b="1" dirty="0"/>
              <a:t>Firebase considered a buffer zone as the mobile application and ESP32-DevKitC communicate through it</a:t>
            </a:r>
          </a:p>
          <a:p>
            <a:pPr marL="285750" indent="-285750">
              <a:buFont typeface="Wingdings" panose="05000000000000000000" pitchFamily="2" charset="2"/>
              <a:buChar char="§"/>
            </a:pPr>
            <a:endParaRPr lang="en-GB" sz="2000" b="1" dirty="0"/>
          </a:p>
          <a:p>
            <a:pPr marL="285750" indent="-285750">
              <a:buFont typeface="Wingdings" panose="05000000000000000000" pitchFamily="2" charset="2"/>
              <a:buChar char="§"/>
            </a:pPr>
            <a:r>
              <a:rPr lang="en-GB" sz="2000" b="1" dirty="0"/>
              <a:t>Automated notification receival via Firebase Functions</a:t>
            </a:r>
          </a:p>
          <a:p>
            <a:pPr marL="285750" indent="-285750">
              <a:buFont typeface="Wingdings" panose="05000000000000000000" pitchFamily="2" charset="2"/>
              <a:buChar char="§"/>
            </a:pPr>
            <a:endParaRPr lang="ro-RO" sz="2000" b="1" dirty="0"/>
          </a:p>
          <a:p>
            <a:endParaRPr lang="en-US" sz="2000" b="1" dirty="0"/>
          </a:p>
        </p:txBody>
      </p:sp>
      <p:sp>
        <p:nvSpPr>
          <p:cNvPr id="14" name="Rectangle 13"/>
          <p:cNvSpPr/>
          <p:nvPr/>
        </p:nvSpPr>
        <p:spPr>
          <a:xfrm>
            <a:off x="126610" y="6668086"/>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70321" y="6665741"/>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739620" y="6519446"/>
            <a:ext cx="633046" cy="338554"/>
          </a:xfrm>
          <a:prstGeom prst="rect">
            <a:avLst/>
          </a:prstGeom>
          <a:noFill/>
        </p:spPr>
        <p:txBody>
          <a:bodyPr wrap="square" rtlCol="0">
            <a:spAutoFit/>
          </a:bodyPr>
          <a:lstStyle/>
          <a:p>
            <a:r>
              <a:rPr lang="ro-RO" sz="1600" dirty="0"/>
              <a:t> 6/11</a:t>
            </a:r>
            <a:endParaRPr lang="en-US" sz="1600" dirty="0"/>
          </a:p>
        </p:txBody>
      </p:sp>
      <p:pic>
        <p:nvPicPr>
          <p:cNvPr id="12" name="Picture 11" descr="A screen shot of a computer&#10;&#10;Description automatically generated">
            <a:extLst>
              <a:ext uri="{FF2B5EF4-FFF2-40B4-BE49-F238E27FC236}">
                <a16:creationId xmlns:a16="http://schemas.microsoft.com/office/drawing/2014/main" id="{1997AA6F-DCE3-709C-B48F-765E2B0491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271" y="2061976"/>
            <a:ext cx="6115050" cy="1819275"/>
          </a:xfrm>
          <a:prstGeom prst="rect">
            <a:avLst/>
          </a:prstGeom>
        </p:spPr>
      </p:pic>
      <p:pic>
        <p:nvPicPr>
          <p:cNvPr id="16" name="Picture 15" descr="A black and white logo&#10;&#10;Description automatically generated">
            <a:extLst>
              <a:ext uri="{FF2B5EF4-FFF2-40B4-BE49-F238E27FC236}">
                <a16:creationId xmlns:a16="http://schemas.microsoft.com/office/drawing/2014/main" id="{67A701C3-C018-A975-6445-551364F96E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639" y="4197049"/>
            <a:ext cx="4471276" cy="1223780"/>
          </a:xfrm>
          <a:prstGeom prst="rect">
            <a:avLst/>
          </a:prstGeom>
        </p:spPr>
      </p:pic>
    </p:spTree>
    <p:extLst>
      <p:ext uri="{BB962C8B-B14F-4D97-AF65-F5344CB8AC3E}">
        <p14:creationId xmlns:p14="http://schemas.microsoft.com/office/powerpoint/2010/main" val="1466913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6823" y="837126"/>
            <a:ext cx="8976575" cy="103031"/>
          </a:xfrm>
          <a:prstGeom prst="rect">
            <a:avLst/>
          </a:prstGeom>
          <a:solidFill>
            <a:srgbClr val="16097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4208" y="322173"/>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43945" y="270455"/>
            <a:ext cx="4082602" cy="669701"/>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10731" y="346509"/>
            <a:ext cx="2349029" cy="523220"/>
          </a:xfrm>
          <a:prstGeom prst="rect">
            <a:avLst/>
          </a:prstGeom>
          <a:noFill/>
        </p:spPr>
        <p:txBody>
          <a:bodyPr wrap="square" rtlCol="0">
            <a:spAutoFit/>
          </a:bodyPr>
          <a:lstStyle/>
          <a:p>
            <a:r>
              <a:rPr lang="en-US" sz="2800" b="1" dirty="0">
                <a:solidFill>
                  <a:schemeClr val="bg1"/>
                </a:solidFill>
                <a:cs typeface="Times New Roman" panose="02020603050405020304" pitchFamily="18" charset="0"/>
              </a:rPr>
              <a:t>System testing</a:t>
            </a:r>
          </a:p>
        </p:txBody>
      </p:sp>
      <p:sp>
        <p:nvSpPr>
          <p:cNvPr id="14" name="Rectangle 13"/>
          <p:cNvSpPr/>
          <p:nvPr/>
        </p:nvSpPr>
        <p:spPr>
          <a:xfrm>
            <a:off x="126610" y="6668086"/>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370321" y="6665741"/>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5739620" y="6519446"/>
            <a:ext cx="633046" cy="338554"/>
          </a:xfrm>
          <a:prstGeom prst="rect">
            <a:avLst/>
          </a:prstGeom>
          <a:noFill/>
        </p:spPr>
        <p:txBody>
          <a:bodyPr wrap="square" rtlCol="0">
            <a:spAutoFit/>
          </a:bodyPr>
          <a:lstStyle/>
          <a:p>
            <a:r>
              <a:rPr lang="ro-RO" sz="1600" dirty="0"/>
              <a:t> </a:t>
            </a:r>
            <a:r>
              <a:rPr lang="en-US" sz="1600" dirty="0"/>
              <a:t>7</a:t>
            </a:r>
            <a:r>
              <a:rPr lang="ro-RO" sz="1600" dirty="0"/>
              <a:t>/11</a:t>
            </a:r>
            <a:endParaRPr lang="en-US" sz="1600" dirty="0"/>
          </a:p>
        </p:txBody>
      </p:sp>
      <p:sp>
        <p:nvSpPr>
          <p:cNvPr id="2" name="TextBox 1"/>
          <p:cNvSpPr txBox="1"/>
          <p:nvPr/>
        </p:nvSpPr>
        <p:spPr>
          <a:xfrm>
            <a:off x="812017" y="1903637"/>
            <a:ext cx="10410093" cy="830997"/>
          </a:xfrm>
          <a:prstGeom prst="rect">
            <a:avLst/>
          </a:prstGeom>
          <a:noFill/>
        </p:spPr>
        <p:txBody>
          <a:bodyPr wrap="square" rtlCol="0">
            <a:spAutoFit/>
          </a:bodyPr>
          <a:lstStyle/>
          <a:p>
            <a:r>
              <a:rPr lang="en-US" sz="2400" b="1" dirty="0"/>
              <a:t>      </a:t>
            </a:r>
            <a:r>
              <a:rPr lang="en-GB" sz="2400" dirty="0"/>
              <a:t>The system cannot be concluded as functional until the following testing methods are applied: </a:t>
            </a:r>
            <a:endParaRPr lang="en-US" sz="2400" dirty="0"/>
          </a:p>
        </p:txBody>
      </p:sp>
      <p:graphicFrame>
        <p:nvGraphicFramePr>
          <p:cNvPr id="27" name="Diagram 26"/>
          <p:cNvGraphicFramePr/>
          <p:nvPr>
            <p:extLst>
              <p:ext uri="{D42A27DB-BD31-4B8C-83A1-F6EECF244321}">
                <p14:modId xmlns:p14="http://schemas.microsoft.com/office/powerpoint/2010/main" val="3451031325"/>
              </p:ext>
            </p:extLst>
          </p:nvPr>
        </p:nvGraphicFramePr>
        <p:xfrm>
          <a:off x="1033194" y="2321170"/>
          <a:ext cx="9967741" cy="40374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228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56823" y="837126"/>
            <a:ext cx="8976575" cy="103031"/>
          </a:xfrm>
          <a:prstGeom prst="rect">
            <a:avLst/>
          </a:prstGeom>
          <a:solidFill>
            <a:srgbClr val="16097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50000"/>
                </a:schemeClr>
              </a:solidFill>
            </a:endParaRPr>
          </a:p>
        </p:txBody>
      </p:sp>
      <p:pic>
        <p:nvPicPr>
          <p:cNvPr id="8"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14208" y="322173"/>
            <a:ext cx="1887538" cy="61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p:nvSpPr>
        <p:spPr>
          <a:xfrm>
            <a:off x="643944" y="270455"/>
            <a:ext cx="4082602" cy="669701"/>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1531527" y="343695"/>
            <a:ext cx="2307436" cy="523220"/>
          </a:xfrm>
          <a:prstGeom prst="rect">
            <a:avLst/>
          </a:prstGeom>
          <a:noFill/>
        </p:spPr>
        <p:txBody>
          <a:bodyPr wrap="square" rtlCol="0">
            <a:spAutoFit/>
          </a:bodyPr>
          <a:lstStyle/>
          <a:p>
            <a:r>
              <a:rPr lang="en-US" sz="2800" b="1" dirty="0">
                <a:solidFill>
                  <a:schemeClr val="bg1"/>
                </a:solidFill>
                <a:cs typeface="Times New Roman" panose="02020603050405020304" pitchFamily="18" charset="0"/>
              </a:rPr>
              <a:t>Testing results</a:t>
            </a:r>
          </a:p>
        </p:txBody>
      </p:sp>
      <p:sp>
        <p:nvSpPr>
          <p:cNvPr id="10" name="Rectangle 9"/>
          <p:cNvSpPr/>
          <p:nvPr/>
        </p:nvSpPr>
        <p:spPr>
          <a:xfrm>
            <a:off x="126610" y="6668086"/>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370321" y="6665741"/>
            <a:ext cx="5613008" cy="70340"/>
          </a:xfrm>
          <a:prstGeom prst="rect">
            <a:avLst/>
          </a:prstGeom>
          <a:solidFill>
            <a:srgbClr val="16097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5739620" y="6519446"/>
            <a:ext cx="633046" cy="338554"/>
          </a:xfrm>
          <a:prstGeom prst="rect">
            <a:avLst/>
          </a:prstGeom>
          <a:noFill/>
        </p:spPr>
        <p:txBody>
          <a:bodyPr wrap="square" rtlCol="0">
            <a:spAutoFit/>
          </a:bodyPr>
          <a:lstStyle/>
          <a:p>
            <a:r>
              <a:rPr lang="ro-RO" sz="1600" dirty="0"/>
              <a:t> </a:t>
            </a:r>
            <a:r>
              <a:rPr lang="en-US" sz="1600" dirty="0"/>
              <a:t>8</a:t>
            </a:r>
            <a:r>
              <a:rPr lang="ro-RO" sz="1600" dirty="0"/>
              <a:t>/11</a:t>
            </a:r>
            <a:endParaRPr lang="en-US" sz="1600" dirty="0"/>
          </a:p>
        </p:txBody>
      </p:sp>
      <p:pic>
        <p:nvPicPr>
          <p:cNvPr id="9" name="Picture 8" descr="A graph showing the growth of a company&#10;&#10;Description automatically generated with medium confidence">
            <a:extLst>
              <a:ext uri="{FF2B5EF4-FFF2-40B4-BE49-F238E27FC236}">
                <a16:creationId xmlns:a16="http://schemas.microsoft.com/office/drawing/2014/main" id="{3783B051-42E9-C593-568C-E087128AF0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976" y="1153991"/>
            <a:ext cx="11480047" cy="5173196"/>
          </a:xfrm>
          <a:prstGeom prst="rect">
            <a:avLst/>
          </a:prstGeom>
        </p:spPr>
      </p:pic>
    </p:spTree>
    <p:extLst>
      <p:ext uri="{BB962C8B-B14F-4D97-AF65-F5344CB8AC3E}">
        <p14:creationId xmlns:p14="http://schemas.microsoft.com/office/powerpoint/2010/main" val="1556340345"/>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6654</TotalTime>
  <Words>502</Words>
  <Application>Microsoft Office PowerPoint</Application>
  <PresentationFormat>Widescreen</PresentationFormat>
  <Paragraphs>64</Paragraphs>
  <Slides>13</Slides>
  <Notes>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Calibri Light</vt:lpstr>
      <vt:lpstr>Times New Roman</vt:lpstr>
      <vt:lpstr>Wingdings</vt:lpstr>
      <vt:lpstr>Custom Design</vt:lpstr>
      <vt:lpstr>Office Theme</vt:lpstr>
      <vt:lpstr>Battery management system for small electric vehicle</vt:lpstr>
      <vt:lpstr> The thesis aims to develop an efficient and safe charging system for electric vehicle battery packs. The system focuses on balanced charging to prevent overheating and overcharging which can shorten battery lifespan and affect vehicle performance.</vt:lpstr>
      <vt:lpstr> The project can be divided in 3 essential parts: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RePack by Diakov</dc:creator>
  <cp:lastModifiedBy>Robert-Nicolas Trif</cp:lastModifiedBy>
  <cp:revision>69</cp:revision>
  <dcterms:created xsi:type="dcterms:W3CDTF">2017-06-17T09:24:03Z</dcterms:created>
  <dcterms:modified xsi:type="dcterms:W3CDTF">2024-06-21T10:23:14Z</dcterms:modified>
</cp:coreProperties>
</file>