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handoutMasterIdLst>
    <p:handoutMasterId r:id="rId50"/>
  </p:handoutMasterIdLst>
  <p:sldIdLst>
    <p:sldId id="317" r:id="rId2"/>
    <p:sldId id="264" r:id="rId3"/>
    <p:sldId id="313" r:id="rId4"/>
    <p:sldId id="347" r:id="rId5"/>
    <p:sldId id="356" r:id="rId6"/>
    <p:sldId id="357" r:id="rId7"/>
    <p:sldId id="320" r:id="rId8"/>
    <p:sldId id="358" r:id="rId9"/>
    <p:sldId id="359" r:id="rId10"/>
    <p:sldId id="360" r:id="rId11"/>
    <p:sldId id="361" r:id="rId12"/>
    <p:sldId id="362" r:id="rId13"/>
    <p:sldId id="397" r:id="rId14"/>
    <p:sldId id="398" r:id="rId15"/>
    <p:sldId id="363" r:id="rId16"/>
    <p:sldId id="364" r:id="rId17"/>
    <p:sldId id="399" r:id="rId18"/>
    <p:sldId id="400" r:id="rId19"/>
    <p:sldId id="401" r:id="rId20"/>
    <p:sldId id="402" r:id="rId21"/>
    <p:sldId id="366" r:id="rId22"/>
    <p:sldId id="391" r:id="rId23"/>
    <p:sldId id="403" r:id="rId24"/>
    <p:sldId id="404" r:id="rId25"/>
    <p:sldId id="367" r:id="rId26"/>
    <p:sldId id="405" r:id="rId27"/>
    <p:sldId id="368" r:id="rId28"/>
    <p:sldId id="319" r:id="rId29"/>
    <p:sldId id="370" r:id="rId30"/>
    <p:sldId id="371" r:id="rId31"/>
    <p:sldId id="372" r:id="rId32"/>
    <p:sldId id="406" r:id="rId33"/>
    <p:sldId id="373" r:id="rId34"/>
    <p:sldId id="393" r:id="rId35"/>
    <p:sldId id="407" r:id="rId36"/>
    <p:sldId id="408" r:id="rId37"/>
    <p:sldId id="394" r:id="rId38"/>
    <p:sldId id="409" r:id="rId39"/>
    <p:sldId id="410" r:id="rId40"/>
    <p:sldId id="321" r:id="rId41"/>
    <p:sldId id="385" r:id="rId42"/>
    <p:sldId id="386" r:id="rId43"/>
    <p:sldId id="388" r:id="rId44"/>
    <p:sldId id="322" r:id="rId45"/>
    <p:sldId id="331" r:id="rId46"/>
    <p:sldId id="390" r:id="rId47"/>
    <p:sldId id="318" r:id="rId48"/>
  </p:sldIdLst>
  <p:sldSz cx="9144000" cy="5143500" type="screen16x9"/>
  <p:notesSz cx="6858000" cy="9144000"/>
  <p:custDataLst>
    <p:tags r:id="rId5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79600"/>
    <a:srgbClr val="3992DB"/>
    <a:srgbClr val="005DA2"/>
    <a:srgbClr val="0F1836"/>
    <a:srgbClr val="FDFDFD"/>
    <a:srgbClr val="D9D9D9"/>
    <a:srgbClr val="DCDEE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27" autoAdjust="0"/>
    <p:restoredTop sz="94660" autoAdjust="0"/>
  </p:normalViewPr>
  <p:slideViewPr>
    <p:cSldViewPr>
      <p:cViewPr varScale="1">
        <p:scale>
          <a:sx n="144" d="100"/>
          <a:sy n="144" d="100"/>
        </p:scale>
        <p:origin x="-72" y="-24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10" y="-90"/>
      </p:cViewPr>
      <p:guideLst>
        <p:guide orient="horz" pos="2879"/>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pPr/>
              <a:t>2020/7/17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pPr/>
              <a:t>2020/7/17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advTm="0">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2020/7/17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advTm="0">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2020/7/17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advTm="0">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advTm="0">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advTm="0">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323528" y="292895"/>
            <a:ext cx="390372" cy="20597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 xmlns:a14="http://schemas.microsoft.com/office/drawing/2010/main" w="9525">
                  <a:solidFill>
                    <a:srgbClr val="000000"/>
                  </a:solidFill>
                  <a:rou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pPr algn="ctr"/>
              <a:t>‹#›</a:t>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cSld>
  <p:clrMapOvr>
    <a:masterClrMapping/>
  </p:clrMapOvr>
  <p:transition spd="slow" advTm="0">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cSld>
  <p:clrMapOvr>
    <a:masterClrMapping/>
  </p:clrMapOvr>
  <p:transition spd="slow" advTm="0">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advTm="0">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2020/7/17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advTm="0">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2020/7/17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advTm="0">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2020/7/17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advTm="0">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2020/7/17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advTm="0">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2020/7/17</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slow" advTm="0">
    <p:cove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56" y="8174"/>
            <a:ext cx="9144000" cy="3174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Rectangle 3"/>
          <p:cNvSpPr txBox="1">
            <a:spLocks noChangeArrowheads="1"/>
          </p:cNvSpPr>
          <p:nvPr/>
        </p:nvSpPr>
        <p:spPr>
          <a:xfrm>
            <a:off x="236348" y="986956"/>
            <a:ext cx="8671304" cy="5024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b="1" dirty="0" smtClean="0">
                <a:solidFill>
                  <a:schemeClr val="bg1"/>
                </a:solidFill>
                <a:latin typeface="微软雅黑" panose="020B0503020204020204" pitchFamily="34" charset="-122"/>
                <a:ea typeface="微软雅黑" panose="020B0503020204020204" pitchFamily="34" charset="-122"/>
              </a:rPr>
              <a:t>Horn</a:t>
            </a:r>
            <a:r>
              <a:rPr lang="zh-CN" altLang="en-US" sz="2800" b="1" dirty="0" smtClean="0">
                <a:solidFill>
                  <a:schemeClr val="bg1"/>
                </a:solidFill>
                <a:latin typeface="微软雅黑" panose="020B0503020204020204" pitchFamily="34" charset="-122"/>
                <a:ea typeface="微软雅黑" panose="020B0503020204020204" pitchFamily="34" charset="-122"/>
              </a:rPr>
              <a:t>子句归结实验</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5"/>
          <p:cNvCxnSpPr>
            <a:cxnSpLocks noChangeShapeType="1"/>
          </p:cNvCxnSpPr>
          <p:nvPr/>
        </p:nvCxnSpPr>
        <p:spPr bwMode="auto">
          <a:xfrm flipH="1">
            <a:off x="1203668" y="2319545"/>
            <a:ext cx="4617801" cy="0"/>
          </a:xfrm>
          <a:prstGeom prst="line">
            <a:avLst/>
          </a:prstGeom>
          <a:noFill/>
          <a:ln w="12700">
            <a:solidFill>
              <a:schemeClr val="accent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8" name="矩形 47"/>
          <p:cNvSpPr/>
          <p:nvPr/>
        </p:nvSpPr>
        <p:spPr>
          <a:xfrm>
            <a:off x="3479174" y="589336"/>
            <a:ext cx="475112" cy="1423457"/>
          </a:xfrm>
          <a:prstGeom prst="rect">
            <a:avLst/>
          </a:prstGeom>
        </p:spPr>
        <p:txBody>
          <a:bodyPr wrap="none" lIns="68571" tIns="34285" rIns="68571" bIns="34285">
            <a:spAutoFit/>
          </a:bodyPr>
          <a:lstStyle/>
          <a:p>
            <a:pPr algn="r"/>
            <a:r>
              <a:rPr lang="en-US" altLang="zh-CN" sz="8800" b="1" dirty="0">
                <a:solidFill>
                  <a:schemeClr val="bg1"/>
                </a:solidFill>
                <a:latin typeface="微软雅黑" panose="020B0503020204020204" pitchFamily="34" charset="-122"/>
                <a:ea typeface="微软雅黑" panose="020B0503020204020204" pitchFamily="34" charset="-122"/>
              </a:rPr>
              <a:t> </a:t>
            </a:r>
          </a:p>
        </p:txBody>
      </p:sp>
      <p:grpSp>
        <p:nvGrpSpPr>
          <p:cNvPr id="49" name="组合 48"/>
          <p:cNvGrpSpPr/>
          <p:nvPr/>
        </p:nvGrpSpPr>
        <p:grpSpPr>
          <a:xfrm>
            <a:off x="8541729" y="4515180"/>
            <a:ext cx="432048" cy="432834"/>
            <a:chOff x="6084168" y="1274820"/>
            <a:chExt cx="432048" cy="432834"/>
          </a:xfrm>
        </p:grpSpPr>
        <p:sp>
          <p:nvSpPr>
            <p:cNvPr id="50" name="椭圆 22"/>
            <p:cNvSpPr>
              <a:spLocks noChangeArrowheads="1"/>
            </p:cNvSpPr>
            <p:nvPr/>
          </p:nvSpPr>
          <p:spPr bwMode="auto">
            <a:xfrm>
              <a:off x="6084168" y="1274820"/>
              <a:ext cx="432048" cy="432834"/>
            </a:xfrm>
            <a:prstGeom prst="ellipse">
              <a:avLst/>
            </a:prstGeom>
            <a:solidFill>
              <a:srgbClr val="92D05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2" name="组合 51"/>
          <p:cNvGrpSpPr/>
          <p:nvPr/>
        </p:nvGrpSpPr>
        <p:grpSpPr>
          <a:xfrm>
            <a:off x="7245585" y="4515573"/>
            <a:ext cx="432048" cy="432048"/>
            <a:chOff x="4788024" y="1275213"/>
            <a:chExt cx="432048" cy="432048"/>
          </a:xfrm>
        </p:grpSpPr>
        <p:sp>
          <p:nvSpPr>
            <p:cNvPr id="5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5" name="组合 54"/>
          <p:cNvGrpSpPr/>
          <p:nvPr/>
        </p:nvGrpSpPr>
        <p:grpSpPr>
          <a:xfrm>
            <a:off x="7893657" y="4515180"/>
            <a:ext cx="432833" cy="432834"/>
            <a:chOff x="5436096" y="1274820"/>
            <a:chExt cx="432833" cy="432834"/>
          </a:xfrm>
        </p:grpSpPr>
        <p:sp>
          <p:nvSpPr>
            <p:cNvPr id="5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8" name="组合 57"/>
          <p:cNvGrpSpPr/>
          <p:nvPr/>
        </p:nvGrpSpPr>
        <p:grpSpPr>
          <a:xfrm>
            <a:off x="5949441" y="4515180"/>
            <a:ext cx="432833" cy="432834"/>
            <a:chOff x="3491880" y="1274820"/>
            <a:chExt cx="432833" cy="432834"/>
          </a:xfrm>
        </p:grpSpPr>
        <p:sp>
          <p:nvSpPr>
            <p:cNvPr id="59" name="椭圆 16"/>
            <p:cNvSpPr>
              <a:spLocks noChangeArrowheads="1"/>
            </p:cNvSpPr>
            <p:nvPr/>
          </p:nvSpPr>
          <p:spPr bwMode="auto">
            <a:xfrm>
              <a:off x="3491880" y="1274820"/>
              <a:ext cx="432833" cy="432834"/>
            </a:xfrm>
            <a:prstGeom prst="ellipse">
              <a:avLst/>
            </a:prstGeom>
            <a:solidFill>
              <a:srgbClr val="FF0000"/>
            </a:solidFill>
            <a:ln>
              <a:noFill/>
            </a:ln>
            <a:extLst>
              <a:ext uri="{91240B29-F687-4F45-9708-019B960494DF}">
                <a14:hiddenLine xmlns=""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1" name="组合 60"/>
          <p:cNvGrpSpPr/>
          <p:nvPr/>
        </p:nvGrpSpPr>
        <p:grpSpPr>
          <a:xfrm>
            <a:off x="6597513" y="4515180"/>
            <a:ext cx="432833" cy="432834"/>
            <a:chOff x="4139952" y="1274820"/>
            <a:chExt cx="432833" cy="432834"/>
          </a:xfrm>
        </p:grpSpPr>
        <p:sp>
          <p:nvSpPr>
            <p:cNvPr id="6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
        <p:nvSpPr>
          <p:cNvPr id="22" name="TextBox 21"/>
          <p:cNvSpPr txBox="1"/>
          <p:nvPr/>
        </p:nvSpPr>
        <p:spPr>
          <a:xfrm>
            <a:off x="5580112" y="2067694"/>
            <a:ext cx="1579278" cy="369332"/>
          </a:xfrm>
          <a:prstGeom prst="rect">
            <a:avLst/>
          </a:prstGeom>
          <a:noFill/>
        </p:spPr>
        <p:txBody>
          <a:bodyPr wrap="none" rtlCol="0">
            <a:spAutoFit/>
          </a:bodyPr>
          <a:lstStyle/>
          <a:p>
            <a:r>
              <a:rPr lang="zh-CN" altLang="en-US" b="1" dirty="0" smtClean="0">
                <a:solidFill>
                  <a:schemeClr val="bg1"/>
                </a:solidFill>
              </a:rPr>
              <a:t>课程作业展示</a:t>
            </a:r>
          </a:p>
        </p:txBody>
      </p:sp>
    </p:spTree>
  </p:cSld>
  <p:clrMapOvr>
    <a:masterClrMapping/>
  </p:clrMapOvr>
  <p:transition spd="slow" advTm="0">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UI</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部分思路与架构</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23528" y="1627808"/>
            <a:ext cx="8352928"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sz="2000" dirty="0" smtClean="0">
                <a:solidFill>
                  <a:schemeClr val="accent1">
                    <a:lumMod val="75000"/>
                  </a:schemeClr>
                </a:solidFill>
                <a:latin typeface="华文楷体" pitchFamily="2" charset="-122"/>
                <a:ea typeface="华文楷体" pitchFamily="2" charset="-122"/>
              </a:rPr>
              <a:t>（</a:t>
            </a:r>
            <a:r>
              <a:rPr lang="en-US" altLang="zh-CN" sz="2000" dirty="0" smtClean="0">
                <a:solidFill>
                  <a:schemeClr val="accent1">
                    <a:lumMod val="75000"/>
                  </a:schemeClr>
                </a:solidFill>
                <a:latin typeface="华文楷体" pitchFamily="2" charset="-122"/>
                <a:ea typeface="华文楷体" pitchFamily="2" charset="-122"/>
              </a:rPr>
              <a:t>1</a:t>
            </a:r>
            <a:r>
              <a:rPr lang="zh-CN" altLang="en-US" sz="2000" dirty="0" smtClean="0">
                <a:solidFill>
                  <a:schemeClr val="accent1">
                    <a:lumMod val="75000"/>
                  </a:schemeClr>
                </a:solidFill>
                <a:latin typeface="华文楷体" pitchFamily="2" charset="-122"/>
                <a:ea typeface="华文楷体" pitchFamily="2" charset="-122"/>
              </a:rPr>
              <a:t>）初始化界面，渲染出输入输出文本框与“开始归结”按钮，之后等待用户输入。</a:t>
            </a:r>
          </a:p>
          <a:p>
            <a:r>
              <a:rPr lang="zh-CN" altLang="en-US" sz="2000" dirty="0" smtClean="0">
                <a:solidFill>
                  <a:schemeClr val="accent1">
                    <a:lumMod val="75000"/>
                  </a:schemeClr>
                </a:solidFill>
                <a:latin typeface="华文楷体" pitchFamily="2" charset="-122"/>
                <a:ea typeface="华文楷体" pitchFamily="2" charset="-122"/>
              </a:rPr>
              <a:t>（</a:t>
            </a:r>
            <a:r>
              <a:rPr lang="en-US" altLang="zh-CN" sz="2000" dirty="0" smtClean="0">
                <a:solidFill>
                  <a:schemeClr val="accent1">
                    <a:lumMod val="75000"/>
                  </a:schemeClr>
                </a:solidFill>
                <a:latin typeface="华文楷体" pitchFamily="2" charset="-122"/>
                <a:ea typeface="华文楷体" pitchFamily="2" charset="-122"/>
              </a:rPr>
              <a:t>2</a:t>
            </a:r>
            <a:r>
              <a:rPr lang="zh-CN" altLang="en-US" sz="2000" dirty="0" smtClean="0">
                <a:solidFill>
                  <a:schemeClr val="accent1">
                    <a:lumMod val="75000"/>
                  </a:schemeClr>
                </a:solidFill>
                <a:latin typeface="华文楷体" pitchFamily="2" charset="-122"/>
                <a:ea typeface="华文楷体" pitchFamily="2" charset="-122"/>
              </a:rPr>
              <a:t>）用户在子句集输入框键入已知的子句集，在目标子句输入框键入要进行归结的结论后点击“开始归结”按钮，</a:t>
            </a:r>
            <a:r>
              <a:rPr lang="en-US" altLang="zh-CN" sz="2000" dirty="0" smtClean="0">
                <a:solidFill>
                  <a:schemeClr val="accent1">
                    <a:lumMod val="75000"/>
                  </a:schemeClr>
                </a:solidFill>
                <a:latin typeface="华文楷体" pitchFamily="2" charset="-122"/>
                <a:ea typeface="华文楷体" pitchFamily="2" charset="-122"/>
              </a:rPr>
              <a:t>UI</a:t>
            </a:r>
            <a:r>
              <a:rPr lang="zh-CN" altLang="en-US" sz="2000" dirty="0" smtClean="0">
                <a:solidFill>
                  <a:schemeClr val="accent1">
                    <a:lumMod val="75000"/>
                  </a:schemeClr>
                </a:solidFill>
                <a:latin typeface="华文楷体" pitchFamily="2" charset="-122"/>
                <a:ea typeface="华文楷体" pitchFamily="2" charset="-122"/>
              </a:rPr>
              <a:t>部分则从两个文本框读入文本内容并交由内核部分进行解析、编号存储等操作。</a:t>
            </a:r>
          </a:p>
          <a:p>
            <a:r>
              <a:rPr lang="zh-CN" altLang="en-US" sz="2000" dirty="0" smtClean="0">
                <a:solidFill>
                  <a:schemeClr val="accent1">
                    <a:lumMod val="75000"/>
                  </a:schemeClr>
                </a:solidFill>
                <a:latin typeface="华文楷体" pitchFamily="2" charset="-122"/>
                <a:ea typeface="华文楷体" pitchFamily="2" charset="-122"/>
              </a:rPr>
              <a:t>（</a:t>
            </a:r>
            <a:r>
              <a:rPr lang="en-US" altLang="zh-CN" sz="2000" dirty="0" smtClean="0">
                <a:solidFill>
                  <a:schemeClr val="accent1">
                    <a:lumMod val="75000"/>
                  </a:schemeClr>
                </a:solidFill>
                <a:latin typeface="华文楷体" pitchFamily="2" charset="-122"/>
                <a:ea typeface="华文楷体" pitchFamily="2" charset="-122"/>
              </a:rPr>
              <a:t>3</a:t>
            </a:r>
            <a:r>
              <a:rPr lang="zh-CN" altLang="en-US" sz="2000" dirty="0" smtClean="0">
                <a:solidFill>
                  <a:schemeClr val="accent1">
                    <a:lumMod val="75000"/>
                  </a:schemeClr>
                </a:solidFill>
                <a:latin typeface="华文楷体" pitchFamily="2" charset="-122"/>
                <a:ea typeface="华文楷体" pitchFamily="2" charset="-122"/>
              </a:rPr>
              <a:t>）内核部分完成对子句集的归结推理，并将推理结果通过</a:t>
            </a:r>
            <a:r>
              <a:rPr lang="en-US" altLang="zh-CN" sz="2000" dirty="0" smtClean="0">
                <a:solidFill>
                  <a:schemeClr val="accent1">
                    <a:lumMod val="75000"/>
                  </a:schemeClr>
                </a:solidFill>
                <a:latin typeface="华文楷体" pitchFamily="2" charset="-122"/>
                <a:ea typeface="华文楷体" pitchFamily="2" charset="-122"/>
              </a:rPr>
              <a:t>UI</a:t>
            </a:r>
            <a:r>
              <a:rPr lang="zh-CN" altLang="en-US" sz="2000" dirty="0" smtClean="0">
                <a:solidFill>
                  <a:schemeClr val="accent1">
                    <a:lumMod val="75000"/>
                  </a:schemeClr>
                </a:solidFill>
                <a:latin typeface="华文楷体" pitchFamily="2" charset="-122"/>
                <a:ea typeface="华文楷体" pitchFamily="2" charset="-122"/>
              </a:rPr>
              <a:t>部分在“归结过程”输出框进行输出。</a:t>
            </a: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UI</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部分思路与架构</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3" cstate="print"/>
          <a:srcRect/>
          <a:stretch>
            <a:fillRect/>
          </a:stretch>
        </p:blipFill>
        <p:spPr bwMode="auto">
          <a:xfrm>
            <a:off x="2101056" y="771550"/>
            <a:ext cx="4775200" cy="4064000"/>
          </a:xfrm>
          <a:prstGeom prst="rect">
            <a:avLst/>
          </a:prstGeom>
          <a:noFill/>
          <a:ln w="9525">
            <a:noFill/>
            <a:miter lim="800000"/>
            <a:headEnd/>
            <a:tailEnd/>
          </a:ln>
        </p:spPr>
      </p:pic>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归结原理说明</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179512" y="1005572"/>
            <a:ext cx="8856984"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sz="2000" dirty="0" smtClean="0">
                <a:solidFill>
                  <a:schemeClr val="accent1">
                    <a:lumMod val="75000"/>
                  </a:schemeClr>
                </a:solidFill>
                <a:latin typeface="华文楷体" pitchFamily="2" charset="-122"/>
                <a:ea typeface="华文楷体" pitchFamily="2" charset="-122"/>
              </a:rPr>
              <a:t>    本实验的核心算法即归结原理，而在本次试验中，对归结原理的讨论仅限于命题归结规则的升级版本。</a:t>
            </a:r>
          </a:p>
          <a:p>
            <a:r>
              <a:rPr lang="zh-CN" altLang="en-US" sz="2000" dirty="0" smtClean="0">
                <a:solidFill>
                  <a:schemeClr val="accent1">
                    <a:lumMod val="75000"/>
                  </a:schemeClr>
                </a:solidFill>
                <a:latin typeface="华文楷体" pitchFamily="2" charset="-122"/>
                <a:ea typeface="华文楷体" pitchFamily="2" charset="-122"/>
              </a:rPr>
              <a:t>    其归结过程为：对于两个已经完成变量标准化没有共享变量的两个子句，如果包含互补文字则可对它们进行归结。即如果一个命题文字是另一个命题文字的否定式，则这两个命题文字是互补的；如果一个一阶逻辑文字能和另一个一阶逻辑文字的否定式合一，则这两个一阶逻辑文字是互补的。由此可得到：</a:t>
            </a:r>
          </a:p>
          <a:p>
            <a:endParaRPr lang="zh-CN" altLang="en-US" sz="2000" dirty="0" smtClean="0">
              <a:solidFill>
                <a:schemeClr val="accent1">
                  <a:lumMod val="75000"/>
                </a:schemeClr>
              </a:solidFill>
              <a:latin typeface="华文楷体" pitchFamily="2" charset="-122"/>
              <a:ea typeface="华文楷体" pitchFamily="2" charset="-122"/>
            </a:endParaRPr>
          </a:p>
          <a:p>
            <a:r>
              <a:rPr lang="zh-CN" altLang="en-US" sz="2000" dirty="0" smtClean="0">
                <a:solidFill>
                  <a:schemeClr val="accent1">
                    <a:lumMod val="75000"/>
                  </a:schemeClr>
                </a:solidFill>
                <a:latin typeface="华文楷体" pitchFamily="2" charset="-122"/>
                <a:ea typeface="华文楷体" pitchFamily="2" charset="-122"/>
              </a:rPr>
              <a:t> </a:t>
            </a:r>
          </a:p>
          <a:p>
            <a:endParaRPr lang="zh-CN" altLang="en-US" sz="2000" dirty="0" smtClean="0">
              <a:solidFill>
                <a:schemeClr val="accent1">
                  <a:lumMod val="75000"/>
                </a:schemeClr>
              </a:solidFill>
              <a:latin typeface="华文楷体" pitchFamily="2" charset="-122"/>
              <a:ea typeface="华文楷体" pitchFamily="2" charset="-122"/>
            </a:endParaRPr>
          </a:p>
        </p:txBody>
      </p:sp>
      <p:pic>
        <p:nvPicPr>
          <p:cNvPr id="4098" name="Picture 2"/>
          <p:cNvPicPr>
            <a:picLocks noChangeAspect="1" noChangeArrowheads="1"/>
          </p:cNvPicPr>
          <p:nvPr/>
        </p:nvPicPr>
        <p:blipFill>
          <a:blip r:embed="rId3" cstate="print"/>
          <a:srcRect/>
          <a:stretch>
            <a:fillRect/>
          </a:stretch>
        </p:blipFill>
        <p:spPr bwMode="auto">
          <a:xfrm>
            <a:off x="1475656" y="3363838"/>
            <a:ext cx="6278198" cy="720080"/>
          </a:xfrm>
          <a:prstGeom prst="rect">
            <a:avLst/>
          </a:prstGeom>
          <a:noFill/>
          <a:ln w="9525">
            <a:noFill/>
            <a:miter lim="800000"/>
            <a:headEnd/>
            <a:tailEnd/>
          </a:ln>
        </p:spPr>
      </p:pic>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归结原理说明</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179512" y="1034315"/>
            <a:ext cx="8856984" cy="36933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dirty="0" smtClean="0">
                <a:solidFill>
                  <a:schemeClr val="accent1">
                    <a:lumMod val="75000"/>
                  </a:schemeClr>
                </a:solidFill>
                <a:latin typeface="华文楷体" pitchFamily="2" charset="-122"/>
                <a:ea typeface="华文楷体" pitchFamily="2" charset="-122"/>
              </a:rPr>
              <a:t>    其中</a:t>
            </a:r>
            <a:r>
              <a:rPr lang="en-US" altLang="zh-CN" dirty="0" smtClean="0">
                <a:solidFill>
                  <a:schemeClr val="accent1">
                    <a:lumMod val="75000"/>
                  </a:schemeClr>
                </a:solidFill>
                <a:latin typeface="华文楷体" pitchFamily="2" charset="-122"/>
                <a:ea typeface="华文楷体" pitchFamily="2" charset="-122"/>
              </a:rPr>
              <a:t>UNITY(</a:t>
            </a:r>
            <a:r>
              <a:rPr lang="en-US" altLang="zh-CN" dirty="0" err="1" smtClean="0">
                <a:solidFill>
                  <a:schemeClr val="accent1">
                    <a:lumMod val="75000"/>
                  </a:schemeClr>
                </a:solidFill>
                <a:latin typeface="华文楷体" pitchFamily="2" charset="-122"/>
                <a:ea typeface="华文楷体" pitchFamily="2" charset="-122"/>
              </a:rPr>
              <a:t>li,┐mj</a:t>
            </a:r>
            <a:r>
              <a:rPr lang="en-US" altLang="zh-CN" dirty="0" smtClean="0">
                <a:solidFill>
                  <a:schemeClr val="accent1">
                    <a:lumMod val="75000"/>
                  </a:schemeClr>
                </a:solidFill>
                <a:latin typeface="华文楷体" pitchFamily="2" charset="-122"/>
                <a:ea typeface="华文楷体" pitchFamily="2" charset="-122"/>
              </a:rPr>
              <a:t>)=θ</a:t>
            </a:r>
            <a:r>
              <a:rPr lang="zh-CN" altLang="en-US" dirty="0" smtClean="0">
                <a:solidFill>
                  <a:schemeClr val="accent1">
                    <a:lumMod val="75000"/>
                  </a:schemeClr>
                </a:solidFill>
                <a:latin typeface="华文楷体" pitchFamily="2" charset="-122"/>
                <a:ea typeface="华文楷体" pitchFamily="2" charset="-122"/>
              </a:rPr>
              <a:t>。换言之，归结原理的本质就是通过合一置换消除互补文字，从而形成一个新子句的过程。该过程被称为二元归结规则，它正好对两个文字进行归结。二元归结本身不能产生完备的推理过程。全归结规则对每个可合一的子句中的文字子句进行归结。</a:t>
            </a:r>
          </a:p>
          <a:p>
            <a:r>
              <a:rPr lang="zh-CN" altLang="en-US" dirty="0" smtClean="0">
                <a:solidFill>
                  <a:schemeClr val="accent1">
                    <a:lumMod val="75000"/>
                  </a:schemeClr>
                </a:solidFill>
                <a:latin typeface="华文楷体" pitchFamily="2" charset="-122"/>
                <a:ea typeface="华文楷体" pitchFamily="2" charset="-122"/>
              </a:rPr>
              <a:t>    而在本次实验中，判断两个子句能否进行归结的操作就是逐一将两者的文字放在一起进行比对，通过模拟变量替换、检查参数是否对应等操作得出两个文字能否组合成互补的文字对；如果有任意一对文字能够互补，则表明当前的两个子句可以进行归结，从而返回布尔结果并传递回变量的替换表</a:t>
            </a:r>
            <a:r>
              <a:rPr lang="en-US" altLang="zh-CN" dirty="0" smtClean="0">
                <a:solidFill>
                  <a:schemeClr val="accent1">
                    <a:lumMod val="75000"/>
                  </a:schemeClr>
                </a:solidFill>
                <a:latin typeface="华文楷体" pitchFamily="2" charset="-122"/>
                <a:ea typeface="华文楷体" pitchFamily="2" charset="-122"/>
              </a:rPr>
              <a:t>change[]</a:t>
            </a:r>
            <a:r>
              <a:rPr lang="zh-CN" altLang="en-US" dirty="0" smtClean="0">
                <a:solidFill>
                  <a:schemeClr val="accent1">
                    <a:lumMod val="75000"/>
                  </a:schemeClr>
                </a:solidFill>
                <a:latin typeface="华文楷体" pitchFamily="2" charset="-122"/>
                <a:ea typeface="华文楷体" pitchFamily="2" charset="-122"/>
              </a:rPr>
              <a:t>与</a:t>
            </a:r>
            <a:r>
              <a:rPr lang="en-US" altLang="zh-CN" dirty="0" err="1" smtClean="0">
                <a:solidFill>
                  <a:schemeClr val="accent1">
                    <a:lumMod val="75000"/>
                  </a:schemeClr>
                </a:solidFill>
                <a:latin typeface="华文楷体" pitchFamily="2" charset="-122"/>
                <a:ea typeface="华文楷体" pitchFamily="2" charset="-122"/>
              </a:rPr>
              <a:t>changef</a:t>
            </a:r>
            <a:r>
              <a:rPr lang="en-US" altLang="zh-CN" dirty="0" smtClean="0">
                <a:solidFill>
                  <a:schemeClr val="accent1">
                    <a:lumMod val="75000"/>
                  </a:schemeClr>
                </a:solidFill>
                <a:latin typeface="华文楷体" pitchFamily="2" charset="-122"/>
                <a:ea typeface="华文楷体" pitchFamily="2" charset="-122"/>
              </a:rPr>
              <a:t>[]</a:t>
            </a:r>
            <a:r>
              <a:rPr lang="zh-CN" altLang="en-US" dirty="0" smtClean="0">
                <a:solidFill>
                  <a:schemeClr val="accent1">
                    <a:lumMod val="75000"/>
                  </a:schemeClr>
                </a:solidFill>
                <a:latin typeface="华文楷体" pitchFamily="2" charset="-122"/>
                <a:ea typeface="华文楷体" pitchFamily="2" charset="-122"/>
              </a:rPr>
              <a:t>。</a:t>
            </a:r>
          </a:p>
          <a:p>
            <a:r>
              <a:rPr lang="zh-CN" altLang="en-US" dirty="0" smtClean="0">
                <a:solidFill>
                  <a:schemeClr val="accent1">
                    <a:lumMod val="75000"/>
                  </a:schemeClr>
                </a:solidFill>
                <a:latin typeface="华文楷体" pitchFamily="2" charset="-122"/>
                <a:ea typeface="华文楷体" pitchFamily="2" charset="-122"/>
              </a:rPr>
              <a:t>    而至于新子句的生成，则先将两个要发生归结子句中除了互补对之外的文字存入新子句空间，然后对新子句中的文字进行遍历检查，如果在某个文字的参数列表中发现了互补对中进行过替换的变量，则在新子句中对该变量进行相同的替换。</a:t>
            </a:r>
          </a:p>
          <a:p>
            <a:r>
              <a:rPr lang="zh-CN" altLang="en-US" dirty="0" smtClean="0">
                <a:solidFill>
                  <a:schemeClr val="accent1">
                    <a:lumMod val="75000"/>
                  </a:schemeClr>
                </a:solidFill>
                <a:latin typeface="华文楷体" pitchFamily="2" charset="-122"/>
                <a:ea typeface="华文楷体" pitchFamily="2" charset="-122"/>
              </a:rPr>
              <a:t>    最后再对新子句进行优化核查，如果判定该子句要压入</a:t>
            </a:r>
            <a:r>
              <a:rPr lang="en-US" altLang="zh-CN" dirty="0" smtClean="0">
                <a:solidFill>
                  <a:schemeClr val="accent1">
                    <a:lumMod val="75000"/>
                  </a:schemeClr>
                </a:solidFill>
                <a:latin typeface="华文楷体" pitchFamily="2" charset="-122"/>
                <a:ea typeface="华文楷体" pitchFamily="2" charset="-122"/>
              </a:rPr>
              <a:t>lines</a:t>
            </a:r>
            <a:r>
              <a:rPr lang="zh-CN" altLang="en-US" dirty="0" smtClean="0">
                <a:solidFill>
                  <a:schemeClr val="accent1">
                    <a:lumMod val="75000"/>
                  </a:schemeClr>
                </a:solidFill>
                <a:latin typeface="华文楷体" pitchFamily="2" charset="-122"/>
                <a:ea typeface="华文楷体" pitchFamily="2" charset="-122"/>
              </a:rPr>
              <a:t>，则对其再进行编号、父母指针指向等操作，最后压入</a:t>
            </a:r>
            <a:r>
              <a:rPr lang="en-US" altLang="zh-CN" dirty="0" smtClean="0">
                <a:solidFill>
                  <a:schemeClr val="accent1">
                    <a:lumMod val="75000"/>
                  </a:schemeClr>
                </a:solidFill>
                <a:latin typeface="华文楷体" pitchFamily="2" charset="-122"/>
                <a:ea typeface="华文楷体" pitchFamily="2" charset="-122"/>
              </a:rPr>
              <a:t>lines</a:t>
            </a:r>
            <a:r>
              <a:rPr lang="zh-CN" altLang="en-US" dirty="0" smtClean="0">
                <a:solidFill>
                  <a:schemeClr val="accent1">
                    <a:lumMod val="75000"/>
                  </a:schemeClr>
                </a:solidFill>
                <a:latin typeface="华文楷体" pitchFamily="2" charset="-122"/>
                <a:ea typeface="华文楷体" pitchFamily="2" charset="-122"/>
              </a:rPr>
              <a:t>。</a:t>
            </a: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反演完备性说明</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Rectangle 1"/>
          <p:cNvSpPr>
            <a:spLocks noChangeArrowheads="1"/>
          </p:cNvSpPr>
          <p:nvPr/>
        </p:nvSpPr>
        <p:spPr bwMode="auto">
          <a:xfrm>
            <a:off x="323528" y="1043033"/>
            <a:ext cx="8352928"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dirty="0" smtClean="0">
                <a:solidFill>
                  <a:schemeClr val="accent1">
                    <a:lumMod val="75000"/>
                  </a:schemeClr>
                </a:solidFill>
                <a:latin typeface="华文楷体" pitchFamily="2" charset="-122"/>
                <a:ea typeface="华文楷体" pitchFamily="2" charset="-122"/>
              </a:rPr>
              <a:t>    本次实验对于目标子句的处理采用了将目标子句拆分为一个个单文字语句，并对其中单词都进行取反操作，最后将所有单文字语句压入</a:t>
            </a:r>
            <a:r>
              <a:rPr lang="en-US" altLang="zh-CN" dirty="0" smtClean="0">
                <a:solidFill>
                  <a:schemeClr val="accent1">
                    <a:lumMod val="75000"/>
                  </a:schemeClr>
                </a:solidFill>
                <a:latin typeface="华文楷体" pitchFamily="2" charset="-122"/>
                <a:ea typeface="华文楷体" pitchFamily="2" charset="-122"/>
              </a:rPr>
              <a:t>lines</a:t>
            </a:r>
            <a:r>
              <a:rPr lang="zh-CN" altLang="en-US" dirty="0" smtClean="0">
                <a:solidFill>
                  <a:schemeClr val="accent1">
                    <a:lumMod val="75000"/>
                  </a:schemeClr>
                </a:solidFill>
                <a:latin typeface="华文楷体" pitchFamily="2" charset="-122"/>
                <a:ea typeface="华文楷体" pitchFamily="2" charset="-122"/>
              </a:rPr>
              <a:t>的操作。</a:t>
            </a:r>
          </a:p>
          <a:p>
            <a:r>
              <a:rPr lang="zh-CN" altLang="en-US" dirty="0" smtClean="0">
                <a:solidFill>
                  <a:schemeClr val="accent1">
                    <a:lumMod val="75000"/>
                  </a:schemeClr>
                </a:solidFill>
                <a:latin typeface="华文楷体" pitchFamily="2" charset="-122"/>
                <a:ea typeface="华文楷体" pitchFamily="2" charset="-122"/>
              </a:rPr>
              <a:t>    经过此步处理后，如果目标子句是正确的，则</a:t>
            </a:r>
            <a:r>
              <a:rPr lang="en-US" altLang="zh-CN" dirty="0" smtClean="0">
                <a:solidFill>
                  <a:schemeClr val="accent1">
                    <a:lumMod val="75000"/>
                  </a:schemeClr>
                </a:solidFill>
                <a:latin typeface="华文楷体" pitchFamily="2" charset="-122"/>
                <a:ea typeface="华文楷体" pitchFamily="2" charset="-122"/>
              </a:rPr>
              <a:t>lines</a:t>
            </a:r>
            <a:r>
              <a:rPr lang="zh-CN" altLang="en-US" dirty="0" smtClean="0">
                <a:solidFill>
                  <a:schemeClr val="accent1">
                    <a:lumMod val="75000"/>
                  </a:schemeClr>
                </a:solidFill>
                <a:latin typeface="华文楷体" pitchFamily="2" charset="-122"/>
                <a:ea typeface="华文楷体" pitchFamily="2" charset="-122"/>
              </a:rPr>
              <a:t>语句集应该是不可满足的，即对</a:t>
            </a:r>
            <a:r>
              <a:rPr lang="en-US" altLang="zh-CN" dirty="0" smtClean="0">
                <a:solidFill>
                  <a:schemeClr val="accent1">
                    <a:lumMod val="75000"/>
                  </a:schemeClr>
                </a:solidFill>
                <a:latin typeface="华文楷体" pitchFamily="2" charset="-122"/>
                <a:ea typeface="华文楷体" pitchFamily="2" charset="-122"/>
              </a:rPr>
              <a:t>lines</a:t>
            </a:r>
            <a:r>
              <a:rPr lang="zh-CN" altLang="en-US" dirty="0" smtClean="0">
                <a:solidFill>
                  <a:schemeClr val="accent1">
                    <a:lumMod val="75000"/>
                  </a:schemeClr>
                </a:solidFill>
                <a:latin typeface="华文楷体" pitchFamily="2" charset="-122"/>
                <a:ea typeface="华文楷体" pitchFamily="2" charset="-122"/>
              </a:rPr>
              <a:t>进行归结推理应当能归结出空语句。根据这条性质，可以对</a:t>
            </a:r>
            <a:r>
              <a:rPr lang="en-US" altLang="zh-CN" dirty="0" smtClean="0">
                <a:solidFill>
                  <a:schemeClr val="accent1">
                    <a:lumMod val="75000"/>
                  </a:schemeClr>
                </a:solidFill>
                <a:latin typeface="华文楷体" pitchFamily="2" charset="-122"/>
                <a:ea typeface="华文楷体" pitchFamily="2" charset="-122"/>
              </a:rPr>
              <a:t>lines</a:t>
            </a:r>
            <a:r>
              <a:rPr lang="zh-CN" altLang="en-US" dirty="0" smtClean="0">
                <a:solidFill>
                  <a:schemeClr val="accent1">
                    <a:lumMod val="75000"/>
                  </a:schemeClr>
                </a:solidFill>
                <a:latin typeface="华文楷体" pitchFamily="2" charset="-122"/>
                <a:ea typeface="华文楷体" pitchFamily="2" charset="-122"/>
              </a:rPr>
              <a:t>中的语句进行两两遍历检查能否产生子句。</a:t>
            </a:r>
          </a:p>
          <a:p>
            <a:r>
              <a:rPr lang="zh-CN" altLang="en-US" dirty="0" smtClean="0">
                <a:solidFill>
                  <a:schemeClr val="accent1">
                    <a:lumMod val="75000"/>
                  </a:schemeClr>
                </a:solidFill>
                <a:latin typeface="华文楷体" pitchFamily="2" charset="-122"/>
                <a:ea typeface="华文楷体" pitchFamily="2" charset="-122"/>
              </a:rPr>
              <a:t>    如果在遍历结束前，能够归结出空语句，则说明原始子句集是不可满足的，目标子句确是正确的；但如果直至遍历结束，也没有归结出空语句，则说明原始子句集是可满足的，是不矛盾的，那么目标子句就是不正确的。</a:t>
            </a:r>
          </a:p>
          <a:p>
            <a:r>
              <a:rPr lang="zh-CN" altLang="en-US" dirty="0" smtClean="0">
                <a:solidFill>
                  <a:schemeClr val="accent1">
                    <a:lumMod val="75000"/>
                  </a:schemeClr>
                </a:solidFill>
                <a:latin typeface="华文楷体" pitchFamily="2" charset="-122"/>
                <a:ea typeface="华文楷体" pitchFamily="2" charset="-122"/>
              </a:rPr>
              <a:t>    上述编程思路的理论基础即为“反演完备性”</a:t>
            </a:r>
            <a:r>
              <a:rPr lang="en-US" altLang="zh-CN" dirty="0" smtClean="0">
                <a:solidFill>
                  <a:schemeClr val="accent1">
                    <a:lumMod val="75000"/>
                  </a:schemeClr>
                </a:solidFill>
                <a:latin typeface="华文楷体" pitchFamily="2" charset="-122"/>
                <a:ea typeface="华文楷体" pitchFamily="2" charset="-122"/>
              </a:rPr>
              <a:t>——</a:t>
            </a:r>
            <a:r>
              <a:rPr lang="zh-CN" altLang="en-US" dirty="0" smtClean="0">
                <a:solidFill>
                  <a:schemeClr val="accent1">
                    <a:lumMod val="75000"/>
                  </a:schemeClr>
                </a:solidFill>
                <a:latin typeface="华文楷体" pitchFamily="2" charset="-122"/>
                <a:ea typeface="华文楷体" pitchFamily="2" charset="-122"/>
              </a:rPr>
              <a:t>归结是反演完备的。这意味着如果一个语句集不可满足，那么归结总会推出矛盾。换言之，归结虽然不能用于生成一个语句集的所有逻辑结果，但是它可以用于某个已知的语句是被该语句集蕴含的。</a:t>
            </a: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反演完备性说明</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Rectangle 1"/>
          <p:cNvSpPr>
            <a:spLocks noChangeArrowheads="1"/>
          </p:cNvSpPr>
          <p:nvPr/>
        </p:nvSpPr>
        <p:spPr bwMode="auto">
          <a:xfrm>
            <a:off x="323528" y="1043032"/>
            <a:ext cx="8352928"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dirty="0" smtClean="0">
                <a:solidFill>
                  <a:schemeClr val="accent1">
                    <a:lumMod val="75000"/>
                  </a:schemeClr>
                </a:solidFill>
                <a:latin typeface="华文楷体" pitchFamily="2" charset="-122"/>
                <a:ea typeface="华文楷体" pitchFamily="2" charset="-122"/>
              </a:rPr>
              <a:t>    所以，可以通过证明</a:t>
            </a:r>
            <a:r>
              <a:rPr lang="en-US" altLang="zh-CN" dirty="0" smtClean="0">
                <a:solidFill>
                  <a:schemeClr val="accent1">
                    <a:lumMod val="75000"/>
                  </a:schemeClr>
                </a:solidFill>
                <a:latin typeface="华文楷体" pitchFamily="2" charset="-122"/>
                <a:ea typeface="华文楷体" pitchFamily="2" charset="-122"/>
              </a:rPr>
              <a:t>KB∧┐Q(x)</a:t>
            </a:r>
            <a:r>
              <a:rPr lang="zh-CN" altLang="en-US" dirty="0" smtClean="0">
                <a:solidFill>
                  <a:schemeClr val="accent1">
                    <a:lumMod val="75000"/>
                  </a:schemeClr>
                </a:solidFill>
                <a:latin typeface="华文楷体" pitchFamily="2" charset="-122"/>
                <a:ea typeface="华文楷体" pitchFamily="2" charset="-122"/>
              </a:rPr>
              <a:t>是不可满足的，来说明</a:t>
            </a:r>
            <a:r>
              <a:rPr lang="en-US" altLang="zh-CN" dirty="0" smtClean="0">
                <a:solidFill>
                  <a:schemeClr val="accent1">
                    <a:lumMod val="75000"/>
                  </a:schemeClr>
                </a:solidFill>
                <a:latin typeface="华文楷体" pitchFamily="2" charset="-122"/>
                <a:ea typeface="华文楷体" pitchFamily="2" charset="-122"/>
              </a:rPr>
              <a:t>Q(x)</a:t>
            </a:r>
            <a:r>
              <a:rPr lang="zh-CN" altLang="en-US" dirty="0" smtClean="0">
                <a:solidFill>
                  <a:schemeClr val="accent1">
                    <a:lumMod val="75000"/>
                  </a:schemeClr>
                </a:solidFill>
                <a:latin typeface="华文楷体" pitchFamily="2" charset="-122"/>
                <a:ea typeface="华文楷体" pitchFamily="2" charset="-122"/>
              </a:rPr>
              <a:t>是被语句集</a:t>
            </a:r>
            <a:r>
              <a:rPr lang="en-US" altLang="zh-CN" dirty="0" smtClean="0">
                <a:solidFill>
                  <a:schemeClr val="accent1">
                    <a:lumMod val="75000"/>
                  </a:schemeClr>
                </a:solidFill>
                <a:latin typeface="华文楷体" pitchFamily="2" charset="-122"/>
                <a:ea typeface="华文楷体" pitchFamily="2" charset="-122"/>
              </a:rPr>
              <a:t>KB</a:t>
            </a:r>
            <a:r>
              <a:rPr lang="zh-CN" altLang="en-US" dirty="0" smtClean="0">
                <a:solidFill>
                  <a:schemeClr val="accent1">
                    <a:lumMod val="75000"/>
                  </a:schemeClr>
                </a:solidFill>
                <a:latin typeface="华文楷体" pitchFamily="2" charset="-122"/>
                <a:ea typeface="华文楷体" pitchFamily="2" charset="-122"/>
              </a:rPr>
              <a:t>所蕴含的。</a:t>
            </a:r>
          </a:p>
          <a:p>
            <a:r>
              <a:rPr lang="zh-CN" altLang="en-US" dirty="0" smtClean="0">
                <a:solidFill>
                  <a:schemeClr val="accent1">
                    <a:lumMod val="75000"/>
                  </a:schemeClr>
                </a:solidFill>
                <a:latin typeface="华文楷体" pitchFamily="2" charset="-122"/>
                <a:ea typeface="华文楷体" pitchFamily="2" charset="-122"/>
              </a:rPr>
              <a:t>    该过程需要我们证明如下内容：如果</a:t>
            </a:r>
            <a:r>
              <a:rPr lang="en-US" altLang="zh-CN" dirty="0" smtClean="0">
                <a:solidFill>
                  <a:schemeClr val="accent1">
                    <a:lumMod val="75000"/>
                  </a:schemeClr>
                </a:solidFill>
                <a:latin typeface="华文楷体" pitchFamily="2" charset="-122"/>
                <a:ea typeface="华文楷体" pitchFamily="2" charset="-122"/>
              </a:rPr>
              <a:t>S</a:t>
            </a:r>
            <a:r>
              <a:rPr lang="zh-CN" altLang="en-US" dirty="0" smtClean="0">
                <a:solidFill>
                  <a:schemeClr val="accent1">
                    <a:lumMod val="75000"/>
                  </a:schemeClr>
                </a:solidFill>
                <a:latin typeface="华文楷体" pitchFamily="2" charset="-122"/>
                <a:ea typeface="华文楷体" pitchFamily="2" charset="-122"/>
              </a:rPr>
              <a:t>是一个不可满足的子句集，那么对</a:t>
            </a:r>
            <a:r>
              <a:rPr lang="en-US" altLang="zh-CN" dirty="0" smtClean="0">
                <a:solidFill>
                  <a:schemeClr val="accent1">
                    <a:lumMod val="75000"/>
                  </a:schemeClr>
                </a:solidFill>
                <a:latin typeface="华文楷体" pitchFamily="2" charset="-122"/>
                <a:ea typeface="华文楷体" pitchFamily="2" charset="-122"/>
              </a:rPr>
              <a:t>S</a:t>
            </a:r>
            <a:r>
              <a:rPr lang="zh-CN" altLang="en-US" dirty="0" smtClean="0">
                <a:solidFill>
                  <a:schemeClr val="accent1">
                    <a:lumMod val="75000"/>
                  </a:schemeClr>
                </a:solidFill>
                <a:latin typeface="华文楷体" pitchFamily="2" charset="-122"/>
                <a:ea typeface="华文楷体" pitchFamily="2" charset="-122"/>
              </a:rPr>
              <a:t>进行有限步骤的归结会产生矛盾。该内容的证明结构为：</a:t>
            </a:r>
          </a:p>
          <a:p>
            <a:r>
              <a:rPr lang="zh-CN" altLang="en-US" dirty="0" smtClean="0">
                <a:solidFill>
                  <a:schemeClr val="accent1">
                    <a:lumMod val="75000"/>
                  </a:schemeClr>
                </a:solidFill>
                <a:latin typeface="华文楷体" pitchFamily="2" charset="-122"/>
                <a:ea typeface="华文楷体" pitchFamily="2" charset="-122"/>
              </a:rPr>
              <a:t>    （</a:t>
            </a:r>
            <a:r>
              <a:rPr lang="en-US" altLang="zh-CN" dirty="0" smtClean="0">
                <a:solidFill>
                  <a:schemeClr val="accent1">
                    <a:lumMod val="75000"/>
                  </a:schemeClr>
                </a:solidFill>
                <a:latin typeface="华文楷体" pitchFamily="2" charset="-122"/>
                <a:ea typeface="华文楷体" pitchFamily="2" charset="-122"/>
              </a:rPr>
              <a:t>1</a:t>
            </a:r>
            <a:r>
              <a:rPr lang="zh-CN" altLang="en-US" dirty="0" smtClean="0">
                <a:solidFill>
                  <a:schemeClr val="accent1">
                    <a:lumMod val="75000"/>
                  </a:schemeClr>
                </a:solidFill>
                <a:latin typeface="华文楷体" pitchFamily="2" charset="-122"/>
                <a:ea typeface="华文楷体" pitchFamily="2" charset="-122"/>
              </a:rPr>
              <a:t>）首先，观察到如果</a:t>
            </a:r>
            <a:r>
              <a:rPr lang="en-US" altLang="zh-CN" dirty="0" smtClean="0">
                <a:solidFill>
                  <a:schemeClr val="accent1">
                    <a:lumMod val="75000"/>
                  </a:schemeClr>
                </a:solidFill>
                <a:latin typeface="华文楷体" pitchFamily="2" charset="-122"/>
                <a:ea typeface="华文楷体" pitchFamily="2" charset="-122"/>
              </a:rPr>
              <a:t>S</a:t>
            </a:r>
            <a:r>
              <a:rPr lang="zh-CN" altLang="en-US" dirty="0" smtClean="0">
                <a:solidFill>
                  <a:schemeClr val="accent1">
                    <a:lumMod val="75000"/>
                  </a:schemeClr>
                </a:solidFill>
                <a:latin typeface="华文楷体" pitchFamily="2" charset="-122"/>
                <a:ea typeface="华文楷体" pitchFamily="2" charset="-122"/>
              </a:rPr>
              <a:t>是不可满足的，则存在</a:t>
            </a:r>
            <a:r>
              <a:rPr lang="en-US" altLang="zh-CN" dirty="0" smtClean="0">
                <a:solidFill>
                  <a:schemeClr val="accent1">
                    <a:lumMod val="75000"/>
                  </a:schemeClr>
                </a:solidFill>
                <a:latin typeface="华文楷体" pitchFamily="2" charset="-122"/>
                <a:ea typeface="华文楷体" pitchFamily="2" charset="-122"/>
              </a:rPr>
              <a:t>S</a:t>
            </a:r>
            <a:r>
              <a:rPr lang="zh-CN" altLang="en-US" dirty="0" smtClean="0">
                <a:solidFill>
                  <a:schemeClr val="accent1">
                    <a:lumMod val="75000"/>
                  </a:schemeClr>
                </a:solidFill>
                <a:latin typeface="华文楷体" pitchFamily="2" charset="-122"/>
                <a:ea typeface="华文楷体" pitchFamily="2" charset="-122"/>
              </a:rPr>
              <a:t>的子句的特殊基本实例集，根据</a:t>
            </a:r>
            <a:r>
              <a:rPr lang="en-US" altLang="zh-CN" dirty="0" err="1" smtClean="0">
                <a:solidFill>
                  <a:schemeClr val="accent1">
                    <a:lumMod val="75000"/>
                  </a:schemeClr>
                </a:solidFill>
                <a:latin typeface="华文楷体" pitchFamily="2" charset="-122"/>
                <a:ea typeface="华文楷体" pitchFamily="2" charset="-122"/>
              </a:rPr>
              <a:t>Herbrand</a:t>
            </a:r>
            <a:r>
              <a:rPr lang="zh-CN" altLang="en-US" dirty="0" smtClean="0">
                <a:solidFill>
                  <a:schemeClr val="accent1">
                    <a:lumMod val="75000"/>
                  </a:schemeClr>
                </a:solidFill>
                <a:latin typeface="华文楷体" pitchFamily="2" charset="-122"/>
                <a:ea typeface="华文楷体" pitchFamily="2" charset="-122"/>
              </a:rPr>
              <a:t>定理可知，这个集合也是不可满足的；</a:t>
            </a:r>
          </a:p>
          <a:p>
            <a:r>
              <a:rPr lang="zh-CN" altLang="en-US" dirty="0" smtClean="0">
                <a:solidFill>
                  <a:schemeClr val="accent1">
                    <a:lumMod val="75000"/>
                  </a:schemeClr>
                </a:solidFill>
                <a:latin typeface="华文楷体" pitchFamily="2" charset="-122"/>
                <a:ea typeface="华文楷体" pitchFamily="2" charset="-122"/>
              </a:rPr>
              <a:t>    （</a:t>
            </a:r>
            <a:r>
              <a:rPr lang="en-US" altLang="zh-CN" dirty="0" smtClean="0">
                <a:solidFill>
                  <a:schemeClr val="accent1">
                    <a:lumMod val="75000"/>
                  </a:schemeClr>
                </a:solidFill>
                <a:latin typeface="华文楷体" pitchFamily="2" charset="-122"/>
                <a:ea typeface="华文楷体" pitchFamily="2" charset="-122"/>
              </a:rPr>
              <a:t>2</a:t>
            </a:r>
            <a:r>
              <a:rPr lang="zh-CN" altLang="en-US" dirty="0" smtClean="0">
                <a:solidFill>
                  <a:schemeClr val="accent1">
                    <a:lumMod val="75000"/>
                  </a:schemeClr>
                </a:solidFill>
                <a:latin typeface="华文楷体" pitchFamily="2" charset="-122"/>
                <a:ea typeface="华文楷体" pitchFamily="2" charset="-122"/>
              </a:rPr>
              <a:t>）其次，根据教材第</a:t>
            </a:r>
            <a:r>
              <a:rPr lang="en-US" altLang="zh-CN" dirty="0" smtClean="0">
                <a:solidFill>
                  <a:schemeClr val="accent1">
                    <a:lumMod val="75000"/>
                  </a:schemeClr>
                </a:solidFill>
                <a:latin typeface="华文楷体" pitchFamily="2" charset="-122"/>
                <a:ea typeface="华文楷体" pitchFamily="2" charset="-122"/>
              </a:rPr>
              <a:t>7</a:t>
            </a:r>
            <a:r>
              <a:rPr lang="zh-CN" altLang="en-US" dirty="0" smtClean="0">
                <a:solidFill>
                  <a:schemeClr val="accent1">
                    <a:lumMod val="75000"/>
                  </a:schemeClr>
                </a:solidFill>
                <a:latin typeface="华文楷体" pitchFamily="2" charset="-122"/>
                <a:ea typeface="华文楷体" pitchFamily="2" charset="-122"/>
              </a:rPr>
              <a:t>章给出的基本归结原理，该原理表明对基本语句而言命题归结是完备的；</a:t>
            </a:r>
          </a:p>
          <a:p>
            <a:r>
              <a:rPr lang="zh-CN" altLang="en-US" dirty="0" smtClean="0">
                <a:solidFill>
                  <a:schemeClr val="accent1">
                    <a:lumMod val="75000"/>
                  </a:schemeClr>
                </a:solidFill>
                <a:latin typeface="华文楷体" pitchFamily="2" charset="-122"/>
                <a:ea typeface="华文楷体" pitchFamily="2" charset="-122"/>
              </a:rPr>
              <a:t>    （</a:t>
            </a:r>
            <a:r>
              <a:rPr lang="en-US" altLang="zh-CN" dirty="0" smtClean="0">
                <a:solidFill>
                  <a:schemeClr val="accent1">
                    <a:lumMod val="75000"/>
                  </a:schemeClr>
                </a:solidFill>
                <a:latin typeface="华文楷体" pitchFamily="2" charset="-122"/>
                <a:ea typeface="华文楷体" pitchFamily="2" charset="-122"/>
              </a:rPr>
              <a:t>3</a:t>
            </a:r>
            <a:r>
              <a:rPr lang="zh-CN" altLang="en-US" dirty="0" smtClean="0">
                <a:solidFill>
                  <a:schemeClr val="accent1">
                    <a:lumMod val="75000"/>
                  </a:schemeClr>
                </a:solidFill>
                <a:latin typeface="华文楷体" pitchFamily="2" charset="-122"/>
                <a:ea typeface="华文楷体" pitchFamily="2" charset="-122"/>
              </a:rPr>
              <a:t>）最后，可根据升级引理知，对任何使用基本语句集的命题归结证明而言，存在相应的使用一阶语句的一阶归结证明，从这些一阶语句中可以获得基本语句。</a:t>
            </a:r>
          </a:p>
          <a:p>
            <a:r>
              <a:rPr lang="zh-CN" altLang="en-US" dirty="0" smtClean="0">
                <a:solidFill>
                  <a:schemeClr val="accent1">
                    <a:lumMod val="75000"/>
                  </a:schemeClr>
                </a:solidFill>
                <a:latin typeface="华文楷体" pitchFamily="2" charset="-122"/>
                <a:ea typeface="华文楷体" pitchFamily="2" charset="-122"/>
              </a:rPr>
              <a:t>    经过上述过程，我们可以找到一个关于</a:t>
            </a:r>
            <a:r>
              <a:rPr lang="en-US" altLang="zh-CN" dirty="0" smtClean="0">
                <a:solidFill>
                  <a:schemeClr val="accent1">
                    <a:lumMod val="75000"/>
                  </a:schemeClr>
                </a:solidFill>
                <a:latin typeface="华文楷体" pitchFamily="2" charset="-122"/>
                <a:ea typeface="华文楷体" pitchFamily="2" charset="-122"/>
              </a:rPr>
              <a:t>S'</a:t>
            </a:r>
            <a:r>
              <a:rPr lang="zh-CN" altLang="en-US" dirty="0" smtClean="0">
                <a:solidFill>
                  <a:schemeClr val="accent1">
                    <a:lumMod val="75000"/>
                  </a:schemeClr>
                </a:solidFill>
                <a:latin typeface="华文楷体" pitchFamily="2" charset="-122"/>
                <a:ea typeface="华文楷体" pitchFamily="2" charset="-122"/>
              </a:rPr>
              <a:t>矛盾的归结证明，从而完成对反演完备性的证明。并可知本次实验中的编程思路是完备且正确的。</a:t>
            </a: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各模块设计说明</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23528" y="1335995"/>
            <a:ext cx="8352928"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sz="2000" dirty="0" smtClean="0">
                <a:solidFill>
                  <a:schemeClr val="accent1">
                    <a:lumMod val="75000"/>
                  </a:schemeClr>
                </a:solidFill>
                <a:latin typeface="华文楷体" pitchFamily="2" charset="-122"/>
                <a:ea typeface="华文楷体" pitchFamily="2" charset="-122"/>
              </a:rPr>
              <a:t>（</a:t>
            </a:r>
            <a:r>
              <a:rPr lang="en-US" altLang="zh-CN" sz="2000" dirty="0" smtClean="0">
                <a:solidFill>
                  <a:schemeClr val="accent1">
                    <a:lumMod val="75000"/>
                  </a:schemeClr>
                </a:solidFill>
                <a:latin typeface="华文楷体" pitchFamily="2" charset="-122"/>
                <a:ea typeface="华文楷体" pitchFamily="2" charset="-122"/>
              </a:rPr>
              <a:t>1</a:t>
            </a:r>
            <a:r>
              <a:rPr lang="zh-CN" altLang="en-US" sz="2000" dirty="0" smtClean="0">
                <a:solidFill>
                  <a:schemeClr val="accent1">
                    <a:lumMod val="75000"/>
                  </a:schemeClr>
                </a:solidFill>
                <a:latin typeface="华文楷体" pitchFamily="2" charset="-122"/>
                <a:ea typeface="华文楷体" pitchFamily="2" charset="-122"/>
              </a:rPr>
              <a:t>）文字互补判定模块</a:t>
            </a:r>
          </a:p>
          <a:p>
            <a:r>
              <a:rPr lang="zh-CN" altLang="en-US" sz="2000" dirty="0" smtClean="0">
                <a:solidFill>
                  <a:schemeClr val="accent1">
                    <a:lumMod val="75000"/>
                  </a:schemeClr>
                </a:solidFill>
                <a:latin typeface="华文楷体" pitchFamily="2" charset="-122"/>
                <a:ea typeface="华文楷体" pitchFamily="2" charset="-122"/>
              </a:rPr>
              <a:t>    该模块的主要功能是判断两个文字是否互补，并作为文字类（</a:t>
            </a:r>
            <a:r>
              <a:rPr lang="en-US" altLang="zh-CN" sz="2000" dirty="0" smtClean="0">
                <a:solidFill>
                  <a:schemeClr val="accent1">
                    <a:lumMod val="75000"/>
                  </a:schemeClr>
                </a:solidFill>
                <a:latin typeface="华文楷体" pitchFamily="2" charset="-122"/>
                <a:ea typeface="华文楷体" pitchFamily="2" charset="-122"/>
              </a:rPr>
              <a:t>dot</a:t>
            </a:r>
            <a:r>
              <a:rPr lang="zh-CN" altLang="en-US" sz="2000" dirty="0" smtClean="0">
                <a:solidFill>
                  <a:schemeClr val="accent1">
                    <a:lumMod val="75000"/>
                  </a:schemeClr>
                </a:solidFill>
                <a:latin typeface="华文楷体" pitchFamily="2" charset="-122"/>
                <a:ea typeface="华文楷体" pitchFamily="2" charset="-122"/>
              </a:rPr>
              <a:t>）的成员函数进行定义以便于调用。</a:t>
            </a:r>
          </a:p>
          <a:p>
            <a:r>
              <a:rPr lang="zh-CN" altLang="en-US" sz="2000" dirty="0" smtClean="0">
                <a:solidFill>
                  <a:schemeClr val="accent1">
                    <a:lumMod val="75000"/>
                  </a:schemeClr>
                </a:solidFill>
                <a:latin typeface="华文楷体" pitchFamily="2" charset="-122"/>
                <a:ea typeface="华文楷体" pitchFamily="2" charset="-122"/>
              </a:rPr>
              <a:t>    该模块的实现逻辑主要在于先判断两个文字的符号是否相反、文字头是否一样；然后再开始比对参数列表，每遇到变量，则在变量替换表</a:t>
            </a:r>
            <a:r>
              <a:rPr lang="en-US" altLang="zh-CN" sz="2000" dirty="0" smtClean="0">
                <a:solidFill>
                  <a:schemeClr val="accent1">
                    <a:lumMod val="75000"/>
                  </a:schemeClr>
                </a:solidFill>
                <a:latin typeface="华文楷体" pitchFamily="2" charset="-122"/>
                <a:ea typeface="华文楷体" pitchFamily="2" charset="-122"/>
              </a:rPr>
              <a:t>change[]</a:t>
            </a:r>
            <a:r>
              <a:rPr lang="zh-CN" altLang="en-US" sz="2000" dirty="0" smtClean="0">
                <a:solidFill>
                  <a:schemeClr val="accent1">
                    <a:lumMod val="75000"/>
                  </a:schemeClr>
                </a:solidFill>
                <a:latin typeface="华文楷体" pitchFamily="2" charset="-122"/>
                <a:ea typeface="华文楷体" pitchFamily="2" charset="-122"/>
              </a:rPr>
              <a:t>函数中进行替换；每遇到</a:t>
            </a:r>
            <a:r>
              <a:rPr lang="en-US" altLang="zh-CN" sz="2000" dirty="0" err="1" smtClean="0">
                <a:solidFill>
                  <a:schemeClr val="accent1">
                    <a:lumMod val="75000"/>
                  </a:schemeClr>
                </a:solidFill>
                <a:latin typeface="华文楷体" pitchFamily="2" charset="-122"/>
                <a:ea typeface="华文楷体" pitchFamily="2" charset="-122"/>
              </a:rPr>
              <a:t>Skolem</a:t>
            </a:r>
            <a:r>
              <a:rPr lang="zh-CN" altLang="en-US" sz="2000" dirty="0" smtClean="0">
                <a:solidFill>
                  <a:schemeClr val="accent1">
                    <a:lumMod val="75000"/>
                  </a:schemeClr>
                </a:solidFill>
                <a:latin typeface="华文楷体" pitchFamily="2" charset="-122"/>
                <a:ea typeface="华文楷体" pitchFamily="2" charset="-122"/>
              </a:rPr>
              <a:t>形式化后的函数</a:t>
            </a:r>
            <a:r>
              <a:rPr lang="en-US" altLang="zh-CN" sz="2000" dirty="0" smtClean="0">
                <a:solidFill>
                  <a:schemeClr val="accent1">
                    <a:lumMod val="75000"/>
                  </a:schemeClr>
                </a:solidFill>
                <a:latin typeface="华文楷体" pitchFamily="2" charset="-122"/>
                <a:ea typeface="华文楷体" pitchFamily="2" charset="-122"/>
              </a:rPr>
              <a:t>f(x)</a:t>
            </a:r>
            <a:r>
              <a:rPr lang="zh-CN" altLang="en-US" sz="2000" dirty="0" smtClean="0">
                <a:solidFill>
                  <a:schemeClr val="accent1">
                    <a:lumMod val="75000"/>
                  </a:schemeClr>
                </a:solidFill>
                <a:latin typeface="华文楷体" pitchFamily="2" charset="-122"/>
                <a:ea typeface="华文楷体" pitchFamily="2" charset="-122"/>
              </a:rPr>
              <a:t>形式的参数，就在函数替换表</a:t>
            </a:r>
            <a:r>
              <a:rPr lang="en-US" altLang="zh-CN" sz="2000" dirty="0" err="1" smtClean="0">
                <a:solidFill>
                  <a:schemeClr val="accent1">
                    <a:lumMod val="75000"/>
                  </a:schemeClr>
                </a:solidFill>
                <a:latin typeface="华文楷体" pitchFamily="2" charset="-122"/>
                <a:ea typeface="华文楷体" pitchFamily="2" charset="-122"/>
              </a:rPr>
              <a:t>changef</a:t>
            </a:r>
            <a:r>
              <a:rPr lang="en-US" altLang="zh-CN" sz="2000" dirty="0" smtClean="0">
                <a:solidFill>
                  <a:schemeClr val="accent1">
                    <a:lumMod val="75000"/>
                  </a:schemeClr>
                </a:solidFill>
                <a:latin typeface="华文楷体" pitchFamily="2" charset="-122"/>
                <a:ea typeface="华文楷体" pitchFamily="2" charset="-122"/>
              </a:rPr>
              <a:t>[]</a:t>
            </a:r>
            <a:r>
              <a:rPr lang="zh-CN" altLang="en-US" sz="2000" dirty="0" smtClean="0">
                <a:solidFill>
                  <a:schemeClr val="accent1">
                    <a:lumMod val="75000"/>
                  </a:schemeClr>
                </a:solidFill>
                <a:latin typeface="华文楷体" pitchFamily="2" charset="-122"/>
                <a:ea typeface="华文楷体" pitchFamily="2" charset="-122"/>
              </a:rPr>
              <a:t>中进行替换。</a:t>
            </a:r>
          </a:p>
          <a:p>
            <a:r>
              <a:rPr lang="zh-CN" altLang="en-US" sz="2000" dirty="0" smtClean="0">
                <a:solidFill>
                  <a:schemeClr val="accent1">
                    <a:lumMod val="75000"/>
                  </a:schemeClr>
                </a:solidFill>
                <a:latin typeface="华文楷体" pitchFamily="2" charset="-122"/>
                <a:ea typeface="华文楷体" pitchFamily="2" charset="-122"/>
              </a:rPr>
              <a:t>    然后再对进行变量替换后的参数列表进行比对，如果一致的话则判定两个文字互补，若存在一个不一致，则判定两个文字无法互补。</a:t>
            </a: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各模块设计说明</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23528" y="874330"/>
            <a:ext cx="8352928"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sz="2000" dirty="0" smtClean="0">
                <a:solidFill>
                  <a:schemeClr val="accent1">
                    <a:lumMod val="75000"/>
                  </a:schemeClr>
                </a:solidFill>
                <a:latin typeface="华文楷体" pitchFamily="2" charset="-122"/>
                <a:ea typeface="华文楷体" pitchFamily="2" charset="-122"/>
              </a:rPr>
              <a:t>（</a:t>
            </a:r>
            <a:r>
              <a:rPr lang="en-US" altLang="zh-CN" sz="2000" dirty="0" smtClean="0">
                <a:solidFill>
                  <a:schemeClr val="accent1">
                    <a:lumMod val="75000"/>
                  </a:schemeClr>
                </a:solidFill>
                <a:latin typeface="华文楷体" pitchFamily="2" charset="-122"/>
                <a:ea typeface="华文楷体" pitchFamily="2" charset="-122"/>
              </a:rPr>
              <a:t>2</a:t>
            </a:r>
            <a:r>
              <a:rPr lang="zh-CN" altLang="en-US" sz="2000" dirty="0" smtClean="0">
                <a:solidFill>
                  <a:schemeClr val="accent1">
                    <a:lumMod val="75000"/>
                  </a:schemeClr>
                </a:solidFill>
                <a:latin typeface="华文楷体" pitchFamily="2" charset="-122"/>
                <a:ea typeface="华文楷体" pitchFamily="2" charset="-122"/>
              </a:rPr>
              <a:t>）子句归结模块</a:t>
            </a:r>
          </a:p>
          <a:p>
            <a:r>
              <a:rPr lang="zh-CN" altLang="en-US" sz="2000" dirty="0" smtClean="0">
                <a:solidFill>
                  <a:schemeClr val="accent1">
                    <a:lumMod val="75000"/>
                  </a:schemeClr>
                </a:solidFill>
                <a:latin typeface="华文楷体" pitchFamily="2" charset="-122"/>
                <a:ea typeface="华文楷体" pitchFamily="2" charset="-122"/>
              </a:rPr>
              <a:t>    该模块的主要功能是判断两个子句能都进行归结判定，如若可以判定则返回生成的新子句，并作为子句类（</a:t>
            </a:r>
            <a:r>
              <a:rPr lang="en-US" altLang="zh-CN" sz="2000" dirty="0" smtClean="0">
                <a:solidFill>
                  <a:schemeClr val="accent1">
                    <a:lumMod val="75000"/>
                  </a:schemeClr>
                </a:solidFill>
                <a:latin typeface="华文楷体" pitchFamily="2" charset="-122"/>
                <a:ea typeface="华文楷体" pitchFamily="2" charset="-122"/>
              </a:rPr>
              <a:t>line</a:t>
            </a:r>
            <a:r>
              <a:rPr lang="zh-CN" altLang="en-US" sz="2000" dirty="0" smtClean="0">
                <a:solidFill>
                  <a:schemeClr val="accent1">
                    <a:lumMod val="75000"/>
                  </a:schemeClr>
                </a:solidFill>
                <a:latin typeface="华文楷体" pitchFamily="2" charset="-122"/>
                <a:ea typeface="华文楷体" pitchFamily="2" charset="-122"/>
              </a:rPr>
              <a:t>）的成员函数进行定义以便于调用。</a:t>
            </a:r>
          </a:p>
          <a:p>
            <a:r>
              <a:rPr lang="zh-CN" altLang="en-US" sz="2000" dirty="0" smtClean="0">
                <a:solidFill>
                  <a:schemeClr val="accent1">
                    <a:lumMod val="75000"/>
                  </a:schemeClr>
                </a:solidFill>
                <a:latin typeface="华文楷体" pitchFamily="2" charset="-122"/>
                <a:ea typeface="华文楷体" pitchFamily="2" charset="-122"/>
              </a:rPr>
              <a:t>   该模块的实现逻辑主要在于采用两重循环遍历的方式，从两个子句中各取一个文字送入文字互补判定模块判断两个文字是否互补，如果所有两两文字组合都不互补，则说明这两个子句无法进行归结，返回不存在标志（即一个</a:t>
            </a:r>
            <a:r>
              <a:rPr lang="en-US" altLang="zh-CN" sz="2000" dirty="0" smtClean="0">
                <a:solidFill>
                  <a:schemeClr val="accent1">
                    <a:lumMod val="75000"/>
                  </a:schemeClr>
                </a:solidFill>
                <a:latin typeface="华文楷体" pitchFamily="2" charset="-122"/>
                <a:ea typeface="华文楷体" pitchFamily="2" charset="-122"/>
              </a:rPr>
              <a:t>num</a:t>
            </a:r>
            <a:r>
              <a:rPr lang="zh-CN" altLang="en-US" sz="2000" dirty="0" smtClean="0">
                <a:solidFill>
                  <a:schemeClr val="accent1">
                    <a:lumMod val="75000"/>
                  </a:schemeClr>
                </a:solidFill>
                <a:latin typeface="华文楷体" pitchFamily="2" charset="-122"/>
                <a:ea typeface="华文楷体" pitchFamily="2" charset="-122"/>
              </a:rPr>
              <a:t>属性为</a:t>
            </a:r>
            <a:r>
              <a:rPr lang="en-US" altLang="zh-CN" sz="2000" dirty="0" smtClean="0">
                <a:solidFill>
                  <a:schemeClr val="accent1">
                    <a:lumMod val="75000"/>
                  </a:schemeClr>
                </a:solidFill>
                <a:latin typeface="华文楷体" pitchFamily="2" charset="-122"/>
                <a:ea typeface="华文楷体" pitchFamily="2" charset="-122"/>
              </a:rPr>
              <a:t>-1</a:t>
            </a:r>
            <a:r>
              <a:rPr lang="zh-CN" altLang="en-US" sz="2000" dirty="0" smtClean="0">
                <a:solidFill>
                  <a:schemeClr val="accent1">
                    <a:lumMod val="75000"/>
                  </a:schemeClr>
                </a:solidFill>
                <a:latin typeface="华文楷体" pitchFamily="2" charset="-122"/>
                <a:ea typeface="华文楷体" pitchFamily="2" charset="-122"/>
              </a:rPr>
              <a:t>的</a:t>
            </a:r>
            <a:r>
              <a:rPr lang="en-US" altLang="zh-CN" sz="2000" dirty="0" smtClean="0">
                <a:solidFill>
                  <a:schemeClr val="accent1">
                    <a:lumMod val="75000"/>
                  </a:schemeClr>
                </a:solidFill>
                <a:latin typeface="华文楷体" pitchFamily="2" charset="-122"/>
                <a:ea typeface="华文楷体" pitchFamily="2" charset="-122"/>
              </a:rPr>
              <a:t>line</a:t>
            </a:r>
            <a:r>
              <a:rPr lang="zh-CN" altLang="en-US" sz="2000" dirty="0" smtClean="0">
                <a:solidFill>
                  <a:schemeClr val="accent1">
                    <a:lumMod val="75000"/>
                  </a:schemeClr>
                </a:solidFill>
                <a:latin typeface="华文楷体" pitchFamily="2" charset="-122"/>
                <a:ea typeface="华文楷体" pitchFamily="2" charset="-122"/>
              </a:rPr>
              <a:t>对象）。</a:t>
            </a:r>
          </a:p>
          <a:p>
            <a:r>
              <a:rPr lang="zh-CN" altLang="en-US" sz="2000" dirty="0" smtClean="0">
                <a:solidFill>
                  <a:schemeClr val="accent1">
                    <a:lumMod val="75000"/>
                  </a:schemeClr>
                </a:solidFill>
                <a:latin typeface="华文楷体" pitchFamily="2" charset="-122"/>
                <a:ea typeface="华文楷体" pitchFamily="2" charset="-122"/>
              </a:rPr>
              <a:t>    但如果这两个子句中有任意一对文字互补，则该模块先将两个子句中除这对文字之外的所有文字组合成一个新子句，然后根据文字互补模块反馈的</a:t>
            </a:r>
            <a:r>
              <a:rPr lang="en-US" altLang="zh-CN" sz="2000" dirty="0" smtClean="0">
                <a:solidFill>
                  <a:schemeClr val="accent1">
                    <a:lumMod val="75000"/>
                  </a:schemeClr>
                </a:solidFill>
                <a:latin typeface="华文楷体" pitchFamily="2" charset="-122"/>
                <a:ea typeface="华文楷体" pitchFamily="2" charset="-122"/>
              </a:rPr>
              <a:t>change[]</a:t>
            </a:r>
            <a:r>
              <a:rPr lang="zh-CN" altLang="en-US" sz="2000" dirty="0" smtClean="0">
                <a:solidFill>
                  <a:schemeClr val="accent1">
                    <a:lumMod val="75000"/>
                  </a:schemeClr>
                </a:solidFill>
                <a:latin typeface="华文楷体" pitchFamily="2" charset="-122"/>
                <a:ea typeface="华文楷体" pitchFamily="2" charset="-122"/>
              </a:rPr>
              <a:t>与</a:t>
            </a:r>
            <a:r>
              <a:rPr lang="en-US" altLang="zh-CN" sz="2000" dirty="0" err="1" smtClean="0">
                <a:solidFill>
                  <a:schemeClr val="accent1">
                    <a:lumMod val="75000"/>
                  </a:schemeClr>
                </a:solidFill>
                <a:latin typeface="华文楷体" pitchFamily="2" charset="-122"/>
                <a:ea typeface="华文楷体" pitchFamily="2" charset="-122"/>
              </a:rPr>
              <a:t>changf</a:t>
            </a:r>
            <a:r>
              <a:rPr lang="en-US" altLang="zh-CN" sz="2000" dirty="0" smtClean="0">
                <a:solidFill>
                  <a:schemeClr val="accent1">
                    <a:lumMod val="75000"/>
                  </a:schemeClr>
                </a:solidFill>
                <a:latin typeface="华文楷体" pitchFamily="2" charset="-122"/>
                <a:ea typeface="华文楷体" pitchFamily="2" charset="-122"/>
              </a:rPr>
              <a:t>[]</a:t>
            </a:r>
            <a:r>
              <a:rPr lang="zh-CN" altLang="en-US" sz="2000" dirty="0" smtClean="0">
                <a:solidFill>
                  <a:schemeClr val="accent1">
                    <a:lumMod val="75000"/>
                  </a:schemeClr>
                </a:solidFill>
                <a:latin typeface="华文楷体" pitchFamily="2" charset="-122"/>
                <a:ea typeface="华文楷体" pitchFamily="2" charset="-122"/>
              </a:rPr>
              <a:t>表，将这条新子句中的所有变量按照使得这对文字互补的替换方式替换一遍，然后返回这个新子句。</a:t>
            </a: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各模块设计说明</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23528" y="1335995"/>
            <a:ext cx="8352928"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sz="2000" dirty="0" smtClean="0">
                <a:solidFill>
                  <a:schemeClr val="accent1">
                    <a:lumMod val="75000"/>
                  </a:schemeClr>
                </a:solidFill>
                <a:latin typeface="华文楷体" pitchFamily="2" charset="-122"/>
                <a:ea typeface="华文楷体" pitchFamily="2" charset="-122"/>
              </a:rPr>
              <a:t>（</a:t>
            </a:r>
            <a:r>
              <a:rPr lang="en-US" altLang="zh-CN" sz="2000" dirty="0" smtClean="0">
                <a:solidFill>
                  <a:schemeClr val="accent1">
                    <a:lumMod val="75000"/>
                  </a:schemeClr>
                </a:solidFill>
                <a:latin typeface="华文楷体" pitchFamily="2" charset="-122"/>
                <a:ea typeface="华文楷体" pitchFamily="2" charset="-122"/>
              </a:rPr>
              <a:t>3</a:t>
            </a:r>
            <a:r>
              <a:rPr lang="zh-CN" altLang="en-US" sz="2000" dirty="0" smtClean="0">
                <a:solidFill>
                  <a:schemeClr val="accent1">
                    <a:lumMod val="75000"/>
                  </a:schemeClr>
                </a:solidFill>
                <a:latin typeface="华文楷体" pitchFamily="2" charset="-122"/>
                <a:ea typeface="华文楷体" pitchFamily="2" charset="-122"/>
              </a:rPr>
              <a:t>）入栈判断模块</a:t>
            </a:r>
          </a:p>
          <a:p>
            <a:r>
              <a:rPr lang="zh-CN" altLang="en-US" sz="2000" dirty="0" smtClean="0">
                <a:solidFill>
                  <a:schemeClr val="accent1">
                    <a:lumMod val="75000"/>
                  </a:schemeClr>
                </a:solidFill>
                <a:latin typeface="华文楷体" pitchFamily="2" charset="-122"/>
                <a:ea typeface="华文楷体" pitchFamily="2" charset="-122"/>
              </a:rPr>
              <a:t>    该模块的主要功能是判断从子句归结模块反馈回来的新子句是否应该被放入</a:t>
            </a:r>
            <a:r>
              <a:rPr lang="en-US" altLang="zh-CN" sz="2000" dirty="0" smtClean="0">
                <a:solidFill>
                  <a:schemeClr val="accent1">
                    <a:lumMod val="75000"/>
                  </a:schemeClr>
                </a:solidFill>
                <a:latin typeface="华文楷体" pitchFamily="2" charset="-122"/>
                <a:ea typeface="华文楷体" pitchFamily="2" charset="-122"/>
              </a:rPr>
              <a:t>lines</a:t>
            </a:r>
            <a:r>
              <a:rPr lang="zh-CN" altLang="en-US" sz="2000" dirty="0" smtClean="0">
                <a:solidFill>
                  <a:schemeClr val="accent1">
                    <a:lumMod val="75000"/>
                  </a:schemeClr>
                </a:solidFill>
                <a:latin typeface="华文楷体" pitchFamily="2" charset="-122"/>
                <a:ea typeface="华文楷体" pitchFamily="2" charset="-122"/>
              </a:rPr>
              <a:t>容器中参与之后的归结推理，主要与其他循环控制模块一并封装在</a:t>
            </a:r>
            <a:r>
              <a:rPr lang="en-US" altLang="zh-CN" sz="2000" dirty="0" smtClean="0">
                <a:solidFill>
                  <a:schemeClr val="accent1">
                    <a:lumMod val="75000"/>
                  </a:schemeClr>
                </a:solidFill>
                <a:latin typeface="华文楷体" pitchFamily="2" charset="-122"/>
                <a:ea typeface="华文楷体" pitchFamily="2" charset="-122"/>
              </a:rPr>
              <a:t>search()</a:t>
            </a:r>
            <a:r>
              <a:rPr lang="zh-CN" altLang="en-US" sz="2000" dirty="0" smtClean="0">
                <a:solidFill>
                  <a:schemeClr val="accent1">
                    <a:lumMod val="75000"/>
                  </a:schemeClr>
                </a:solidFill>
                <a:latin typeface="华文楷体" pitchFamily="2" charset="-122"/>
                <a:ea typeface="华文楷体" pitchFamily="2" charset="-122"/>
              </a:rPr>
              <a:t>函数中。</a:t>
            </a:r>
          </a:p>
          <a:p>
            <a:r>
              <a:rPr lang="zh-CN" altLang="en-US" sz="2000" dirty="0" smtClean="0">
                <a:solidFill>
                  <a:schemeClr val="accent1">
                    <a:lumMod val="75000"/>
                  </a:schemeClr>
                </a:solidFill>
                <a:latin typeface="华文楷体" pitchFamily="2" charset="-122"/>
                <a:ea typeface="华文楷体" pitchFamily="2" charset="-122"/>
              </a:rPr>
              <a:t>    按照</a:t>
            </a:r>
            <a:r>
              <a:rPr lang="en-US" altLang="zh-CN" sz="2000" dirty="0" smtClean="0">
                <a:solidFill>
                  <a:schemeClr val="accent1">
                    <a:lumMod val="75000"/>
                  </a:schemeClr>
                </a:solidFill>
                <a:latin typeface="华文楷体" pitchFamily="2" charset="-122"/>
                <a:ea typeface="华文楷体" pitchFamily="2" charset="-122"/>
              </a:rPr>
              <a:t>BFS</a:t>
            </a:r>
            <a:r>
              <a:rPr lang="zh-CN" altLang="en-US" sz="2000" dirty="0" smtClean="0">
                <a:solidFill>
                  <a:schemeClr val="accent1">
                    <a:lumMod val="75000"/>
                  </a:schemeClr>
                </a:solidFill>
                <a:latin typeface="华文楷体" pitchFamily="2" charset="-122"/>
                <a:ea typeface="华文楷体" pitchFamily="2" charset="-122"/>
              </a:rPr>
              <a:t>广度优先搜索策略，这里应当将所有传入的子句的入栈，但在实际操作中，这种操作会使得搜索结果呈指数级增长，面对稍复杂的问题就会出现“爆栈”情况，可行性较低。在本次试验中同时采用了包容归结策略与“长度限制”两个优化步骤，这一部分内容会在之后的</a:t>
            </a:r>
            <a:r>
              <a:rPr lang="en-US" altLang="zh-CN" sz="2000" dirty="0" smtClean="0">
                <a:solidFill>
                  <a:schemeClr val="accent1">
                    <a:lumMod val="75000"/>
                  </a:schemeClr>
                </a:solidFill>
                <a:latin typeface="华文楷体" pitchFamily="2" charset="-122"/>
                <a:ea typeface="华文楷体" pitchFamily="2" charset="-122"/>
              </a:rPr>
              <a:t>2.4</a:t>
            </a:r>
            <a:r>
              <a:rPr lang="zh-CN" altLang="en-US" sz="2000" dirty="0" smtClean="0">
                <a:solidFill>
                  <a:schemeClr val="accent1">
                    <a:lumMod val="75000"/>
                  </a:schemeClr>
                </a:solidFill>
                <a:latin typeface="华文楷体" pitchFamily="2" charset="-122"/>
                <a:ea typeface="华文楷体" pitchFamily="2" charset="-122"/>
              </a:rPr>
              <a:t>部分进行详细说明。</a:t>
            </a: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各模块设计说明</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23528" y="566554"/>
            <a:ext cx="8352928"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sz="2000" dirty="0" smtClean="0">
                <a:solidFill>
                  <a:schemeClr val="accent1">
                    <a:lumMod val="75000"/>
                  </a:schemeClr>
                </a:solidFill>
                <a:latin typeface="华文楷体" pitchFamily="2" charset="-122"/>
                <a:ea typeface="华文楷体" pitchFamily="2" charset="-122"/>
              </a:rPr>
              <a:t>（</a:t>
            </a:r>
            <a:r>
              <a:rPr lang="en-US" altLang="zh-CN" sz="2000" dirty="0" smtClean="0">
                <a:solidFill>
                  <a:schemeClr val="accent1">
                    <a:lumMod val="75000"/>
                  </a:schemeClr>
                </a:solidFill>
                <a:latin typeface="华文楷体" pitchFamily="2" charset="-122"/>
                <a:ea typeface="华文楷体" pitchFamily="2" charset="-122"/>
              </a:rPr>
              <a:t>4</a:t>
            </a:r>
            <a:r>
              <a:rPr lang="zh-CN" altLang="en-US" sz="2000" dirty="0" smtClean="0">
                <a:solidFill>
                  <a:schemeClr val="accent1">
                    <a:lumMod val="75000"/>
                  </a:schemeClr>
                </a:solidFill>
                <a:latin typeface="华文楷体" pitchFamily="2" charset="-122"/>
                <a:ea typeface="华文楷体" pitchFamily="2" charset="-122"/>
              </a:rPr>
              <a:t>）输入解析模块</a:t>
            </a:r>
          </a:p>
          <a:p>
            <a:r>
              <a:rPr lang="zh-CN" altLang="en-US" sz="2000" dirty="0" smtClean="0">
                <a:solidFill>
                  <a:schemeClr val="accent1">
                    <a:lumMod val="75000"/>
                  </a:schemeClr>
                </a:solidFill>
                <a:latin typeface="华文楷体" pitchFamily="2" charset="-122"/>
                <a:ea typeface="华文楷体" pitchFamily="2" charset="-122"/>
              </a:rPr>
              <a:t>    该模块的主要功能是帮助内核部分将从</a:t>
            </a:r>
            <a:r>
              <a:rPr lang="en-US" altLang="zh-CN" sz="2000" dirty="0" smtClean="0">
                <a:solidFill>
                  <a:schemeClr val="accent1">
                    <a:lumMod val="75000"/>
                  </a:schemeClr>
                </a:solidFill>
                <a:latin typeface="华文楷体" pitchFamily="2" charset="-122"/>
                <a:ea typeface="华文楷体" pitchFamily="2" charset="-122"/>
              </a:rPr>
              <a:t>UI</a:t>
            </a:r>
            <a:r>
              <a:rPr lang="zh-CN" altLang="en-US" sz="2000" dirty="0" smtClean="0">
                <a:solidFill>
                  <a:schemeClr val="accent1">
                    <a:lumMod val="75000"/>
                  </a:schemeClr>
                </a:solidFill>
                <a:latin typeface="华文楷体" pitchFamily="2" charset="-122"/>
                <a:ea typeface="华文楷体" pitchFamily="2" charset="-122"/>
              </a:rPr>
              <a:t>部分传过来的用户输入子句集与目标子句转换成本次实验实验可识别使用的</a:t>
            </a:r>
            <a:r>
              <a:rPr lang="en-US" altLang="zh-CN" sz="2000" dirty="0" smtClean="0">
                <a:solidFill>
                  <a:schemeClr val="accent1">
                    <a:lumMod val="75000"/>
                  </a:schemeClr>
                </a:solidFill>
                <a:latin typeface="华文楷体" pitchFamily="2" charset="-122"/>
                <a:ea typeface="华文楷体" pitchFamily="2" charset="-122"/>
              </a:rPr>
              <a:t>line</a:t>
            </a:r>
            <a:r>
              <a:rPr lang="zh-CN" altLang="en-US" sz="2000" dirty="0" smtClean="0">
                <a:solidFill>
                  <a:schemeClr val="accent1">
                    <a:lumMod val="75000"/>
                  </a:schemeClr>
                </a:solidFill>
                <a:latin typeface="华文楷体" pitchFamily="2" charset="-122"/>
                <a:ea typeface="华文楷体" pitchFamily="2" charset="-122"/>
              </a:rPr>
              <a:t>类与</a:t>
            </a:r>
            <a:r>
              <a:rPr lang="en-US" altLang="zh-CN" sz="2000" dirty="0" smtClean="0">
                <a:solidFill>
                  <a:schemeClr val="accent1">
                    <a:lumMod val="75000"/>
                  </a:schemeClr>
                </a:solidFill>
                <a:latin typeface="华文楷体" pitchFamily="2" charset="-122"/>
                <a:ea typeface="华文楷体" pitchFamily="2" charset="-122"/>
              </a:rPr>
              <a:t>dot</a:t>
            </a:r>
            <a:r>
              <a:rPr lang="zh-CN" altLang="en-US" sz="2000" dirty="0" smtClean="0">
                <a:solidFill>
                  <a:schemeClr val="accent1">
                    <a:lumMod val="75000"/>
                  </a:schemeClr>
                </a:solidFill>
                <a:latin typeface="华文楷体" pitchFamily="2" charset="-122"/>
                <a:ea typeface="华文楷体" pitchFamily="2" charset="-122"/>
              </a:rPr>
              <a:t>类。</a:t>
            </a:r>
          </a:p>
          <a:p>
            <a:r>
              <a:rPr lang="zh-CN" altLang="en-US" sz="2000" dirty="0" smtClean="0">
                <a:solidFill>
                  <a:schemeClr val="accent1">
                    <a:lumMod val="75000"/>
                  </a:schemeClr>
                </a:solidFill>
                <a:latin typeface="华文楷体" pitchFamily="2" charset="-122"/>
                <a:ea typeface="华文楷体" pitchFamily="2" charset="-122"/>
              </a:rPr>
              <a:t>   该模块的实现逻辑即逐行对用户输入的内容进行判断，每一行即为一个新的</a:t>
            </a:r>
            <a:r>
              <a:rPr lang="en-US" altLang="zh-CN" sz="2000" dirty="0" smtClean="0">
                <a:solidFill>
                  <a:schemeClr val="accent1">
                    <a:lumMod val="75000"/>
                  </a:schemeClr>
                </a:solidFill>
                <a:latin typeface="华文楷体" pitchFamily="2" charset="-122"/>
                <a:ea typeface="华文楷体" pitchFamily="2" charset="-122"/>
              </a:rPr>
              <a:t>line</a:t>
            </a:r>
            <a:r>
              <a:rPr lang="zh-CN" altLang="en-US" sz="2000" dirty="0" smtClean="0">
                <a:solidFill>
                  <a:schemeClr val="accent1">
                    <a:lumMod val="75000"/>
                  </a:schemeClr>
                </a:solidFill>
                <a:latin typeface="华文楷体" pitchFamily="2" charset="-122"/>
                <a:ea typeface="华文楷体" pitchFamily="2" charset="-122"/>
              </a:rPr>
              <a:t>对象，在</a:t>
            </a:r>
            <a:r>
              <a:rPr lang="en-US" altLang="zh-CN" sz="2000" dirty="0" smtClean="0">
                <a:solidFill>
                  <a:schemeClr val="accent1">
                    <a:lumMod val="75000"/>
                  </a:schemeClr>
                </a:solidFill>
                <a:latin typeface="华文楷体" pitchFamily="2" charset="-122"/>
                <a:ea typeface="华文楷体" pitchFamily="2" charset="-122"/>
              </a:rPr>
              <a:t>line</a:t>
            </a:r>
            <a:r>
              <a:rPr lang="zh-CN" altLang="en-US" sz="2000" dirty="0" smtClean="0">
                <a:solidFill>
                  <a:schemeClr val="accent1">
                    <a:lumMod val="75000"/>
                  </a:schemeClr>
                </a:solidFill>
                <a:latin typeface="华文楷体" pitchFamily="2" charset="-122"/>
                <a:ea typeface="华文楷体" pitchFamily="2" charset="-122"/>
              </a:rPr>
              <a:t>对象中有一个</a:t>
            </a:r>
            <a:r>
              <a:rPr lang="en-US" altLang="zh-CN" sz="2000" dirty="0" smtClean="0">
                <a:solidFill>
                  <a:schemeClr val="accent1">
                    <a:lumMod val="75000"/>
                  </a:schemeClr>
                </a:solidFill>
                <a:latin typeface="华文楷体" pitchFamily="2" charset="-122"/>
                <a:ea typeface="华文楷体" pitchFamily="2" charset="-122"/>
              </a:rPr>
              <a:t>list[]</a:t>
            </a:r>
            <a:r>
              <a:rPr lang="zh-CN" altLang="en-US" sz="2000" dirty="0" smtClean="0">
                <a:solidFill>
                  <a:schemeClr val="accent1">
                    <a:lumMod val="75000"/>
                  </a:schemeClr>
                </a:solidFill>
                <a:latin typeface="华文楷体" pitchFamily="2" charset="-122"/>
                <a:ea typeface="华文楷体" pitchFamily="2" charset="-122"/>
              </a:rPr>
              <a:t>属性用于存储该子句中的每个文字，在读取结束后，每一个</a:t>
            </a:r>
            <a:r>
              <a:rPr lang="en-US" altLang="zh-CN" sz="2000" dirty="0" smtClean="0">
                <a:solidFill>
                  <a:schemeClr val="accent1">
                    <a:lumMod val="75000"/>
                  </a:schemeClr>
                </a:solidFill>
                <a:latin typeface="华文楷体" pitchFamily="2" charset="-122"/>
                <a:ea typeface="华文楷体" pitchFamily="2" charset="-122"/>
              </a:rPr>
              <a:t>line</a:t>
            </a:r>
            <a:r>
              <a:rPr lang="zh-CN" altLang="en-US" sz="2000" dirty="0" smtClean="0">
                <a:solidFill>
                  <a:schemeClr val="accent1">
                    <a:lumMod val="75000"/>
                  </a:schemeClr>
                </a:solidFill>
                <a:latin typeface="华文楷体" pitchFamily="2" charset="-122"/>
                <a:ea typeface="华文楷体" pitchFamily="2" charset="-122"/>
              </a:rPr>
              <a:t>对象都会被压入</a:t>
            </a:r>
            <a:r>
              <a:rPr lang="en-US" altLang="zh-CN" sz="2000" dirty="0" smtClean="0">
                <a:solidFill>
                  <a:schemeClr val="accent1">
                    <a:lumMod val="75000"/>
                  </a:schemeClr>
                </a:solidFill>
                <a:latin typeface="华文楷体" pitchFamily="2" charset="-122"/>
                <a:ea typeface="华文楷体" pitchFamily="2" charset="-122"/>
              </a:rPr>
              <a:t>lines</a:t>
            </a:r>
            <a:r>
              <a:rPr lang="zh-CN" altLang="en-US" sz="2000" dirty="0" smtClean="0">
                <a:solidFill>
                  <a:schemeClr val="accent1">
                    <a:lumMod val="75000"/>
                  </a:schemeClr>
                </a:solidFill>
                <a:latin typeface="华文楷体" pitchFamily="2" charset="-122"/>
                <a:ea typeface="华文楷体" pitchFamily="2" charset="-122"/>
              </a:rPr>
              <a:t>容器中以便后续搜索。而在每一行的输入中，则可以通过</a:t>
            </a:r>
            <a:r>
              <a:rPr lang="en-US" altLang="zh-CN" sz="2000" dirty="0" smtClean="0">
                <a:solidFill>
                  <a:schemeClr val="accent1">
                    <a:lumMod val="75000"/>
                  </a:schemeClr>
                </a:solidFill>
                <a:latin typeface="华文楷体" pitchFamily="2" charset="-122"/>
                <a:ea typeface="华文楷体" pitchFamily="2" charset="-122"/>
              </a:rPr>
              <a:t>'|'</a:t>
            </a:r>
            <a:r>
              <a:rPr lang="zh-CN" altLang="en-US" sz="2000" dirty="0" smtClean="0">
                <a:solidFill>
                  <a:schemeClr val="accent1">
                    <a:lumMod val="75000"/>
                  </a:schemeClr>
                </a:solidFill>
                <a:latin typeface="华文楷体" pitchFamily="2" charset="-122"/>
                <a:ea typeface="华文楷体" pitchFamily="2" charset="-122"/>
              </a:rPr>
              <a:t>字符来分割不同文字，从而便于生成对应的</a:t>
            </a:r>
            <a:r>
              <a:rPr lang="en-US" altLang="zh-CN" sz="2000" dirty="0" smtClean="0">
                <a:solidFill>
                  <a:schemeClr val="accent1">
                    <a:lumMod val="75000"/>
                  </a:schemeClr>
                </a:solidFill>
                <a:latin typeface="华文楷体" pitchFamily="2" charset="-122"/>
                <a:ea typeface="华文楷体" pitchFamily="2" charset="-122"/>
              </a:rPr>
              <a:t>dot</a:t>
            </a:r>
            <a:r>
              <a:rPr lang="zh-CN" altLang="en-US" sz="2000" dirty="0" smtClean="0">
                <a:solidFill>
                  <a:schemeClr val="accent1">
                    <a:lumMod val="75000"/>
                  </a:schemeClr>
                </a:solidFill>
                <a:latin typeface="华文楷体" pitchFamily="2" charset="-122"/>
                <a:ea typeface="华文楷体" pitchFamily="2" charset="-122"/>
              </a:rPr>
              <a:t>对象，</a:t>
            </a:r>
            <a:r>
              <a:rPr lang="en-US" altLang="zh-CN" sz="2000" dirty="0" smtClean="0">
                <a:solidFill>
                  <a:schemeClr val="accent1">
                    <a:lumMod val="75000"/>
                  </a:schemeClr>
                </a:solidFill>
                <a:latin typeface="华文楷体" pitchFamily="2" charset="-122"/>
                <a:ea typeface="华文楷体" pitchFamily="2" charset="-122"/>
              </a:rPr>
              <a:t>dot</a:t>
            </a:r>
            <a:r>
              <a:rPr lang="zh-CN" altLang="en-US" sz="2000" dirty="0" smtClean="0">
                <a:solidFill>
                  <a:schemeClr val="accent1">
                    <a:lumMod val="75000"/>
                  </a:schemeClr>
                </a:solidFill>
                <a:latin typeface="华文楷体" pitchFamily="2" charset="-122"/>
                <a:ea typeface="华文楷体" pitchFamily="2" charset="-122"/>
              </a:rPr>
              <a:t>对象中有一个</a:t>
            </a:r>
            <a:r>
              <a:rPr lang="en-US" altLang="zh-CN" sz="2000" dirty="0" smtClean="0">
                <a:solidFill>
                  <a:schemeClr val="accent1">
                    <a:lumMod val="75000"/>
                  </a:schemeClr>
                </a:solidFill>
                <a:latin typeface="华文楷体" pitchFamily="2" charset="-122"/>
                <a:ea typeface="华文楷体" pitchFamily="2" charset="-122"/>
              </a:rPr>
              <a:t>list[]</a:t>
            </a:r>
            <a:r>
              <a:rPr lang="zh-CN" altLang="en-US" sz="2000" dirty="0" smtClean="0">
                <a:solidFill>
                  <a:schemeClr val="accent1">
                    <a:lumMod val="75000"/>
                  </a:schemeClr>
                </a:solidFill>
                <a:latin typeface="华文楷体" pitchFamily="2" charset="-122"/>
                <a:ea typeface="华文楷体" pitchFamily="2" charset="-122"/>
              </a:rPr>
              <a:t>用于存储文字的参数列表，有一个</a:t>
            </a:r>
            <a:r>
              <a:rPr lang="en-US" altLang="zh-CN" sz="2000" dirty="0" err="1" smtClean="0">
                <a:solidFill>
                  <a:schemeClr val="accent1">
                    <a:lumMod val="75000"/>
                  </a:schemeClr>
                </a:solidFill>
                <a:latin typeface="华文楷体" pitchFamily="2" charset="-122"/>
                <a:ea typeface="华文楷体" pitchFamily="2" charset="-122"/>
              </a:rPr>
              <a:t>flist</a:t>
            </a:r>
            <a:r>
              <a:rPr lang="en-US" altLang="zh-CN" sz="2000" dirty="0" smtClean="0">
                <a:solidFill>
                  <a:schemeClr val="accent1">
                    <a:lumMod val="75000"/>
                  </a:schemeClr>
                </a:solidFill>
                <a:latin typeface="华文楷体" pitchFamily="2" charset="-122"/>
                <a:ea typeface="华文楷体" pitchFamily="2" charset="-122"/>
              </a:rPr>
              <a:t>[]</a:t>
            </a:r>
            <a:r>
              <a:rPr lang="zh-CN" altLang="en-US" sz="2000" dirty="0" smtClean="0">
                <a:solidFill>
                  <a:schemeClr val="accent1">
                    <a:lumMod val="75000"/>
                  </a:schemeClr>
                </a:solidFill>
                <a:latin typeface="华文楷体" pitchFamily="2" charset="-122"/>
                <a:ea typeface="华文楷体" pitchFamily="2" charset="-122"/>
              </a:rPr>
              <a:t>列表用于存储参数为</a:t>
            </a:r>
            <a:r>
              <a:rPr lang="en-US" altLang="zh-CN" sz="2000" dirty="0" err="1" smtClean="0">
                <a:solidFill>
                  <a:schemeClr val="accent1">
                    <a:lumMod val="75000"/>
                  </a:schemeClr>
                </a:solidFill>
                <a:latin typeface="华文楷体" pitchFamily="2" charset="-122"/>
                <a:ea typeface="华文楷体" pitchFamily="2" charset="-122"/>
              </a:rPr>
              <a:t>Skolem</a:t>
            </a:r>
            <a:r>
              <a:rPr lang="zh-CN" altLang="en-US" sz="2000" dirty="0" smtClean="0">
                <a:solidFill>
                  <a:schemeClr val="accent1">
                    <a:lumMod val="75000"/>
                  </a:schemeClr>
                </a:solidFill>
                <a:latin typeface="华文楷体" pitchFamily="2" charset="-122"/>
                <a:ea typeface="华文楷体" pitchFamily="2" charset="-122"/>
              </a:rPr>
              <a:t>形式化后的</a:t>
            </a:r>
            <a:r>
              <a:rPr lang="en-US" altLang="zh-CN" sz="2000" dirty="0" smtClean="0">
                <a:solidFill>
                  <a:schemeClr val="accent1">
                    <a:lumMod val="75000"/>
                  </a:schemeClr>
                </a:solidFill>
                <a:latin typeface="华文楷体" pitchFamily="2" charset="-122"/>
                <a:ea typeface="华文楷体" pitchFamily="2" charset="-122"/>
              </a:rPr>
              <a:t>f</a:t>
            </a:r>
            <a:r>
              <a:rPr lang="zh-CN" altLang="en-US" sz="2000" dirty="0" smtClean="0">
                <a:solidFill>
                  <a:schemeClr val="accent1">
                    <a:lumMod val="75000"/>
                  </a:schemeClr>
                </a:solidFill>
                <a:latin typeface="华文楷体" pitchFamily="2" charset="-122"/>
                <a:ea typeface="华文楷体" pitchFamily="2" charset="-122"/>
              </a:rPr>
              <a:t>函数参数。</a:t>
            </a:r>
          </a:p>
          <a:p>
            <a:r>
              <a:rPr lang="zh-CN" altLang="en-US" sz="2000" dirty="0" smtClean="0">
                <a:solidFill>
                  <a:schemeClr val="accent1">
                    <a:lumMod val="75000"/>
                  </a:schemeClr>
                </a:solidFill>
                <a:latin typeface="华文楷体" pitchFamily="2" charset="-122"/>
                <a:ea typeface="华文楷体" pitchFamily="2" charset="-122"/>
              </a:rPr>
              <a:t>    值得一提的是，由于本次实验进行时间较短，未能搭载类似正则表达式的读取功能，所以该模块仅能对严格按照</a:t>
            </a:r>
            <a:r>
              <a:rPr lang="en-US" altLang="zh-CN" sz="2000" dirty="0" smtClean="0">
                <a:solidFill>
                  <a:schemeClr val="accent1">
                    <a:lumMod val="75000"/>
                  </a:schemeClr>
                </a:solidFill>
                <a:latin typeface="华文楷体" pitchFamily="2" charset="-122"/>
                <a:ea typeface="华文楷体" pitchFamily="2" charset="-122"/>
              </a:rPr>
              <a:t>readme.txt</a:t>
            </a:r>
            <a:r>
              <a:rPr lang="zh-CN" altLang="en-US" sz="2000" dirty="0" smtClean="0">
                <a:solidFill>
                  <a:schemeClr val="accent1">
                    <a:lumMod val="75000"/>
                  </a:schemeClr>
                </a:solidFill>
                <a:latin typeface="华文楷体" pitchFamily="2" charset="-122"/>
                <a:ea typeface="华文楷体" pitchFamily="2" charset="-122"/>
              </a:rPr>
              <a:t>中规则输入的子句进行识别，否则会出现不可预估的错误。</a:t>
            </a:r>
          </a:p>
          <a:p>
            <a:r>
              <a:rPr lang="zh-CN" altLang="en-US" sz="2000" dirty="0" smtClean="0">
                <a:solidFill>
                  <a:schemeClr val="accent1">
                    <a:lumMod val="75000"/>
                  </a:schemeClr>
                </a:solidFill>
                <a:latin typeface="华文楷体" pitchFamily="2" charset="-122"/>
                <a:ea typeface="华文楷体" pitchFamily="2" charset="-122"/>
              </a:rPr>
              <a:t>    总的来说，基于该模块，用户所有输入的内容都可以被识别为一个个便于操作的子句对象与蚊子对象，便于之后的操作。</a:t>
            </a: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1"/>
                </a:solidFill>
                <a:latin typeface="微软雅黑" panose="020B0503020204020204" pitchFamily="34" charset="-122"/>
                <a:ea typeface="微软雅黑" panose="020B0503020204020204" pitchFamily="34" charset="-122"/>
              </a:rPr>
              <a:t>目录</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Contents</a:t>
            </a:r>
            <a:endParaRPr lang="en-GB" sz="18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2339753" y="1419622"/>
            <a:ext cx="894259" cy="489631"/>
            <a:chOff x="2215144" y="927951"/>
            <a:chExt cx="1244730" cy="897673"/>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47" name="文本框 9"/>
            <p:cNvSpPr txBox="1"/>
            <p:nvPr/>
          </p:nvSpPr>
          <p:spPr>
            <a:xfrm>
              <a:off x="2393075" y="927951"/>
              <a:ext cx="1066799" cy="816504"/>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grpSp>
        <p:nvGrpSpPr>
          <p:cNvPr id="48" name="组合 47"/>
          <p:cNvGrpSpPr/>
          <p:nvPr/>
        </p:nvGrpSpPr>
        <p:grpSpPr>
          <a:xfrm>
            <a:off x="2339753" y="2099236"/>
            <a:ext cx="894259" cy="504163"/>
            <a:chOff x="2215144" y="1952311"/>
            <a:chExt cx="1244730" cy="924318"/>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0" name="文本框 10"/>
            <p:cNvSpPr txBox="1"/>
            <p:nvPr/>
          </p:nvSpPr>
          <p:spPr>
            <a:xfrm>
              <a:off x="2393075" y="1952311"/>
              <a:ext cx="1066799" cy="816508"/>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grpSp>
        <p:nvGrpSpPr>
          <p:cNvPr id="51" name="组合 50"/>
          <p:cNvGrpSpPr/>
          <p:nvPr/>
        </p:nvGrpSpPr>
        <p:grpSpPr>
          <a:xfrm>
            <a:off x="2339753" y="2801084"/>
            <a:ext cx="894259" cy="496081"/>
            <a:chOff x="2215144" y="3018134"/>
            <a:chExt cx="1244730" cy="909499"/>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3" name="文本框 11"/>
            <p:cNvSpPr txBox="1"/>
            <p:nvPr/>
          </p:nvSpPr>
          <p:spPr>
            <a:xfrm>
              <a:off x="2393075" y="3018134"/>
              <a:ext cx="1066799" cy="81650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grpSp>
        <p:nvGrpSpPr>
          <p:cNvPr id="54" name="组合 53"/>
          <p:cNvGrpSpPr/>
          <p:nvPr/>
        </p:nvGrpSpPr>
        <p:grpSpPr>
          <a:xfrm>
            <a:off x="2339753" y="3483574"/>
            <a:ext cx="894259" cy="508134"/>
            <a:chOff x="2215144" y="4047039"/>
            <a:chExt cx="1244730" cy="931598"/>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6" name="文本框 12"/>
            <p:cNvSpPr txBox="1"/>
            <p:nvPr/>
          </p:nvSpPr>
          <p:spPr>
            <a:xfrm>
              <a:off x="2393075" y="4047039"/>
              <a:ext cx="1066799" cy="816506"/>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04</a:t>
              </a:r>
              <a:endParaRPr lang="zh-CN" altLang="en-US" sz="2800" dirty="0">
                <a:solidFill>
                  <a:schemeClr val="bg1"/>
                </a:solidFill>
                <a:latin typeface="Impact" panose="020B0806030902050204" pitchFamily="34" charset="0"/>
              </a:endParaRPr>
            </a:p>
          </p:txBody>
        </p:sp>
      </p:grpSp>
      <p:grpSp>
        <p:nvGrpSpPr>
          <p:cNvPr id="57" name="组合 56"/>
          <p:cNvGrpSpPr/>
          <p:nvPr/>
        </p:nvGrpSpPr>
        <p:grpSpPr>
          <a:xfrm>
            <a:off x="2339752" y="4183115"/>
            <a:ext cx="884486" cy="502735"/>
            <a:chOff x="2215144" y="5107938"/>
            <a:chExt cx="1231128" cy="921702"/>
          </a:xfrm>
        </p:grpSpPr>
        <p:sp>
          <p:nvSpPr>
            <p:cNvPr id="58" name="平行四边形 57"/>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9" name="文本框 13"/>
            <p:cNvSpPr txBox="1"/>
            <p:nvPr/>
          </p:nvSpPr>
          <p:spPr>
            <a:xfrm>
              <a:off x="2379473" y="5107938"/>
              <a:ext cx="1066799" cy="816510"/>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05</a:t>
              </a:r>
              <a:endParaRPr lang="zh-CN" altLang="en-US" sz="2800" dirty="0">
                <a:solidFill>
                  <a:schemeClr val="bg1"/>
                </a:solidFill>
                <a:latin typeface="Impact" panose="020B0806030902050204" pitchFamily="34" charset="0"/>
              </a:endParaRPr>
            </a:p>
          </p:txBody>
        </p:sp>
      </p:grpSp>
      <p:grpSp>
        <p:nvGrpSpPr>
          <p:cNvPr id="60" name="组合 59"/>
          <p:cNvGrpSpPr/>
          <p:nvPr/>
        </p:nvGrpSpPr>
        <p:grpSpPr>
          <a:xfrm>
            <a:off x="3019006" y="1432933"/>
            <a:ext cx="3857250" cy="459690"/>
            <a:chOff x="4315150" y="953426"/>
            <a:chExt cx="3857250" cy="540057"/>
          </a:xfrm>
        </p:grpSpPr>
        <p:sp>
          <p:nvSpPr>
            <p:cNvPr id="61" name="矩形 60"/>
            <p:cNvSpPr/>
            <p:nvPr/>
          </p:nvSpPr>
          <p:spPr>
            <a:xfrm>
              <a:off x="4841196" y="1036090"/>
              <a:ext cx="2827147" cy="406783"/>
            </a:xfrm>
            <a:prstGeom prst="rect">
              <a:avLst/>
            </a:prstGeom>
            <a:ln w="15875">
              <a:noFill/>
            </a:ln>
          </p:spPr>
          <p:txBody>
            <a:bodyPr wrap="square" lIns="68580" tIns="34290" rIns="68580" bIns="34290">
              <a:spAutoFit/>
            </a:bodyPr>
            <a:lstStyle/>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实验概述</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3" name="组合 62"/>
          <p:cNvGrpSpPr/>
          <p:nvPr/>
        </p:nvGrpSpPr>
        <p:grpSpPr>
          <a:xfrm>
            <a:off x="3019006" y="2127085"/>
            <a:ext cx="3857250" cy="459690"/>
            <a:chOff x="4315150" y="1647579"/>
            <a:chExt cx="3857250" cy="540057"/>
          </a:xfrm>
        </p:grpSpPr>
        <p:sp>
          <p:nvSpPr>
            <p:cNvPr id="64" name="矩形 63"/>
            <p:cNvSpPr/>
            <p:nvPr/>
          </p:nvSpPr>
          <p:spPr>
            <a:xfrm>
              <a:off x="4841196" y="1730243"/>
              <a:ext cx="2827147" cy="406783"/>
            </a:xfrm>
            <a:prstGeom prst="rect">
              <a:avLst/>
            </a:prstGeom>
            <a:ln w="15875">
              <a:noFill/>
            </a:ln>
          </p:spPr>
          <p:txBody>
            <a:bodyPr wrap="square" lIns="68580" tIns="34290" rIns="68580" bIns="34290">
              <a:spAutoFit/>
            </a:bodyPr>
            <a:lstStyle/>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实验方案设计</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6" name="组合 65"/>
          <p:cNvGrpSpPr/>
          <p:nvPr/>
        </p:nvGrpSpPr>
        <p:grpSpPr>
          <a:xfrm>
            <a:off x="3019006" y="2821238"/>
            <a:ext cx="3857250" cy="459690"/>
            <a:chOff x="4315150" y="2341731"/>
            <a:chExt cx="3857250" cy="540057"/>
          </a:xfrm>
        </p:grpSpPr>
        <p:sp>
          <p:nvSpPr>
            <p:cNvPr id="67" name="矩形 66"/>
            <p:cNvSpPr/>
            <p:nvPr/>
          </p:nvSpPr>
          <p:spPr>
            <a:xfrm>
              <a:off x="4841197" y="2424395"/>
              <a:ext cx="2827146" cy="405833"/>
            </a:xfrm>
            <a:prstGeom prst="rect">
              <a:avLst/>
            </a:prstGeom>
            <a:ln w="15875">
              <a:noFill/>
            </a:ln>
          </p:spPr>
          <p:txBody>
            <a:bodyPr wrap="square" lIns="68580" tIns="34290" rIns="68580" bIns="34290">
              <a:spAutoFit/>
            </a:bodyPr>
            <a:lstStyle/>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实验过程</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9" name="组合 68"/>
          <p:cNvGrpSpPr/>
          <p:nvPr/>
        </p:nvGrpSpPr>
        <p:grpSpPr>
          <a:xfrm>
            <a:off x="3019006" y="3515391"/>
            <a:ext cx="3857250" cy="459690"/>
            <a:chOff x="4315150" y="3035884"/>
            <a:chExt cx="3857250" cy="540057"/>
          </a:xfrm>
        </p:grpSpPr>
        <p:sp>
          <p:nvSpPr>
            <p:cNvPr id="70" name="矩形 69"/>
            <p:cNvSpPr/>
            <p:nvPr/>
          </p:nvSpPr>
          <p:spPr>
            <a:xfrm>
              <a:off x="4841196" y="3118548"/>
              <a:ext cx="2827147" cy="406783"/>
            </a:xfrm>
            <a:prstGeom prst="rect">
              <a:avLst/>
            </a:prstGeom>
            <a:ln w="15875">
              <a:noFill/>
            </a:ln>
          </p:spPr>
          <p:txBody>
            <a:bodyPr wrap="square" lIns="68580" tIns="34290" rIns="68580" bIns="34290">
              <a:spAutoFit/>
            </a:bodyPr>
            <a:lstStyle/>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总结</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72" name="组合 71"/>
          <p:cNvGrpSpPr/>
          <p:nvPr/>
        </p:nvGrpSpPr>
        <p:grpSpPr>
          <a:xfrm>
            <a:off x="3019006" y="4209545"/>
            <a:ext cx="3857250" cy="459690"/>
            <a:chOff x="4315150" y="3730038"/>
            <a:chExt cx="3857250" cy="540057"/>
          </a:xfrm>
        </p:grpSpPr>
        <p:sp>
          <p:nvSpPr>
            <p:cNvPr id="73" name="矩形 72"/>
            <p:cNvSpPr/>
            <p:nvPr/>
          </p:nvSpPr>
          <p:spPr>
            <a:xfrm>
              <a:off x="4841197" y="3812702"/>
              <a:ext cx="2827146" cy="406783"/>
            </a:xfrm>
            <a:prstGeom prst="rect">
              <a:avLst/>
            </a:prstGeom>
            <a:ln w="15875">
              <a:noFill/>
            </a:ln>
          </p:spPr>
          <p:txBody>
            <a:bodyPr wrap="square" lIns="68580" tIns="34290" rIns="68580" bIns="34290">
              <a:spAutoFit/>
            </a:bodyPr>
            <a:lstStyle/>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参考文献、小组分工</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4" name="平行四边形 73"/>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34" name="组合 33"/>
          <p:cNvGrpSpPr/>
          <p:nvPr/>
        </p:nvGrpSpPr>
        <p:grpSpPr>
          <a:xfrm>
            <a:off x="7956376" y="490833"/>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7" name="组合 36"/>
          <p:cNvGrpSpPr/>
          <p:nvPr/>
        </p:nvGrpSpPr>
        <p:grpSpPr>
          <a:xfrm>
            <a:off x="6660232" y="491226"/>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0" name="组合 39"/>
          <p:cNvGrpSpPr/>
          <p:nvPr/>
        </p:nvGrpSpPr>
        <p:grpSpPr>
          <a:xfrm>
            <a:off x="7308304" y="490833"/>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4" name="组合 43"/>
          <p:cNvGrpSpPr/>
          <p:nvPr/>
        </p:nvGrpSpPr>
        <p:grpSpPr>
          <a:xfrm>
            <a:off x="5364088" y="490833"/>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7" name="组合 76"/>
          <p:cNvGrpSpPr/>
          <p:nvPr/>
        </p:nvGrpSpPr>
        <p:grpSpPr>
          <a:xfrm>
            <a:off x="6012160" y="490833"/>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500" fill="hold"/>
                                        <p:tgtEl>
                                          <p:spTgt spid="44"/>
                                        </p:tgtEl>
                                        <p:attrNameLst>
                                          <p:attrName>ppt_w</p:attrName>
                                        </p:attrNameLst>
                                      </p:cBhvr>
                                      <p:tavLst>
                                        <p:tav tm="0">
                                          <p:val>
                                            <p:fltVal val="0"/>
                                          </p:val>
                                        </p:tav>
                                        <p:tav tm="100000">
                                          <p:val>
                                            <p:strVal val="#ppt_w"/>
                                          </p:val>
                                        </p:tav>
                                      </p:tavLst>
                                    </p:anim>
                                    <p:anim calcmode="lin" valueType="num">
                                      <p:cBhvr>
                                        <p:cTn id="16" dur="500" fill="hold"/>
                                        <p:tgtEl>
                                          <p:spTgt spid="44"/>
                                        </p:tgtEl>
                                        <p:attrNameLst>
                                          <p:attrName>ppt_h</p:attrName>
                                        </p:attrNameLst>
                                      </p:cBhvr>
                                      <p:tavLst>
                                        <p:tav tm="0">
                                          <p:val>
                                            <p:fltVal val="0"/>
                                          </p:val>
                                        </p:tav>
                                        <p:tav tm="100000">
                                          <p:val>
                                            <p:strVal val="#ppt_h"/>
                                          </p:val>
                                        </p:tav>
                                      </p:tavLst>
                                    </p:anim>
                                    <p:animEffect transition="in" filter="fade">
                                      <p:cBhvr>
                                        <p:cTn id="17" dur="500"/>
                                        <p:tgtEl>
                                          <p:spTgt spid="44"/>
                                        </p:tgtEl>
                                      </p:cBhvr>
                                    </p:animEffect>
                                  </p:childTnLst>
                                </p:cTn>
                              </p:par>
                              <p:par>
                                <p:cTn id="18" presetID="53" presetClass="entr" presetSubtype="16" fill="hold" nodeType="withEffect">
                                  <p:stCondLst>
                                    <p:cond delay="2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400"/>
                                  </p:stCondLst>
                                  <p:childTnLst>
                                    <p:set>
                                      <p:cBhvr>
                                        <p:cTn id="24" dur="1" fill="hold">
                                          <p:stCondLst>
                                            <p:cond delay="0"/>
                                          </p:stCondLst>
                                        </p:cTn>
                                        <p:tgtEl>
                                          <p:spTgt spid="37"/>
                                        </p:tgtEl>
                                        <p:attrNameLst>
                                          <p:attrName>style.visibility</p:attrName>
                                        </p:attrNameLst>
                                      </p:cBhvr>
                                      <p:to>
                                        <p:strVal val="visible"/>
                                      </p:to>
                                    </p:set>
                                    <p:anim calcmode="lin" valueType="num">
                                      <p:cBhvr>
                                        <p:cTn id="25" dur="500" fill="hold"/>
                                        <p:tgtEl>
                                          <p:spTgt spid="37"/>
                                        </p:tgtEl>
                                        <p:attrNameLst>
                                          <p:attrName>ppt_w</p:attrName>
                                        </p:attrNameLst>
                                      </p:cBhvr>
                                      <p:tavLst>
                                        <p:tav tm="0">
                                          <p:val>
                                            <p:fltVal val="0"/>
                                          </p:val>
                                        </p:tav>
                                        <p:tav tm="100000">
                                          <p:val>
                                            <p:strVal val="#ppt_w"/>
                                          </p:val>
                                        </p:tav>
                                      </p:tavLst>
                                    </p:anim>
                                    <p:anim calcmode="lin" valueType="num">
                                      <p:cBhvr>
                                        <p:cTn id="26" dur="500" fill="hold"/>
                                        <p:tgtEl>
                                          <p:spTgt spid="37"/>
                                        </p:tgtEl>
                                        <p:attrNameLst>
                                          <p:attrName>ppt_h</p:attrName>
                                        </p:attrNameLst>
                                      </p:cBhvr>
                                      <p:tavLst>
                                        <p:tav tm="0">
                                          <p:val>
                                            <p:fltVal val="0"/>
                                          </p:val>
                                        </p:tav>
                                        <p:tav tm="100000">
                                          <p:val>
                                            <p:strVal val="#ppt_h"/>
                                          </p:val>
                                        </p:tav>
                                      </p:tavLst>
                                    </p:anim>
                                    <p:animEffect transition="in" filter="fade">
                                      <p:cBhvr>
                                        <p:cTn id="27" dur="500"/>
                                        <p:tgtEl>
                                          <p:spTgt spid="37"/>
                                        </p:tgtEl>
                                      </p:cBhvr>
                                    </p:animEffect>
                                  </p:childTnLst>
                                </p:cTn>
                              </p:par>
                              <p:par>
                                <p:cTn id="28" presetID="53" presetClass="entr" presetSubtype="16" fill="hold" nodeType="withEffect">
                                  <p:stCondLst>
                                    <p:cond delay="60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par>
                                <p:cTn id="33" presetID="53" presetClass="entr" presetSubtype="16" fill="hold" nodeType="withEffect">
                                  <p:stCondLst>
                                    <p:cond delay="800"/>
                                  </p:stCondLst>
                                  <p:childTnLst>
                                    <p:set>
                                      <p:cBhvr>
                                        <p:cTn id="34" dur="1" fill="hold">
                                          <p:stCondLst>
                                            <p:cond delay="0"/>
                                          </p:stCondLst>
                                        </p:cTn>
                                        <p:tgtEl>
                                          <p:spTgt spid="34"/>
                                        </p:tgtEl>
                                        <p:attrNameLst>
                                          <p:attrName>style.visibility</p:attrName>
                                        </p:attrNameLst>
                                      </p:cBhvr>
                                      <p:to>
                                        <p:strVal val="visible"/>
                                      </p:to>
                                    </p:set>
                                    <p:anim calcmode="lin" valueType="num">
                                      <p:cBhvr>
                                        <p:cTn id="35" dur="500" fill="hold"/>
                                        <p:tgtEl>
                                          <p:spTgt spid="34"/>
                                        </p:tgtEl>
                                        <p:attrNameLst>
                                          <p:attrName>ppt_w</p:attrName>
                                        </p:attrNameLst>
                                      </p:cBhvr>
                                      <p:tavLst>
                                        <p:tav tm="0">
                                          <p:val>
                                            <p:fltVal val="0"/>
                                          </p:val>
                                        </p:tav>
                                        <p:tav tm="100000">
                                          <p:val>
                                            <p:strVal val="#ppt_w"/>
                                          </p:val>
                                        </p:tav>
                                      </p:tavLst>
                                    </p:anim>
                                    <p:anim calcmode="lin" valueType="num">
                                      <p:cBhvr>
                                        <p:cTn id="36" dur="500" fill="hold"/>
                                        <p:tgtEl>
                                          <p:spTgt spid="34"/>
                                        </p:tgtEl>
                                        <p:attrNameLst>
                                          <p:attrName>ppt_h</p:attrName>
                                        </p:attrNameLst>
                                      </p:cBhvr>
                                      <p:tavLst>
                                        <p:tav tm="0">
                                          <p:val>
                                            <p:fltVal val="0"/>
                                          </p:val>
                                        </p:tav>
                                        <p:tav tm="100000">
                                          <p:val>
                                            <p:strVal val="#ppt_h"/>
                                          </p:val>
                                        </p:tav>
                                      </p:tavLst>
                                    </p:anim>
                                    <p:animEffect transition="in" filter="fade">
                                      <p:cBhvr>
                                        <p:cTn id="37" dur="500"/>
                                        <p:tgtEl>
                                          <p:spTgt spid="34"/>
                                        </p:tgtEl>
                                      </p:cBhvr>
                                    </p:animEffect>
                                  </p:childTnLst>
                                </p:cTn>
                              </p:par>
                            </p:childTnLst>
                          </p:cTn>
                        </p:par>
                        <p:par>
                          <p:cTn id="38" fill="hold">
                            <p:stCondLst>
                              <p:cond delay="1500"/>
                            </p:stCondLst>
                            <p:childTnLst>
                              <p:par>
                                <p:cTn id="39" presetID="2" presetClass="entr" presetSubtype="8" fill="hold" nodeType="after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additive="base">
                                        <p:cTn id="41" dur="500" fill="hold"/>
                                        <p:tgtEl>
                                          <p:spTgt spid="45"/>
                                        </p:tgtEl>
                                        <p:attrNameLst>
                                          <p:attrName>ppt_x</p:attrName>
                                        </p:attrNameLst>
                                      </p:cBhvr>
                                      <p:tavLst>
                                        <p:tav tm="0">
                                          <p:val>
                                            <p:strVal val="0-#ppt_w/2"/>
                                          </p:val>
                                        </p:tav>
                                        <p:tav tm="100000">
                                          <p:val>
                                            <p:strVal val="#ppt_x"/>
                                          </p:val>
                                        </p:tav>
                                      </p:tavLst>
                                    </p:anim>
                                    <p:anim calcmode="lin" valueType="num">
                                      <p:cBhvr additive="base">
                                        <p:cTn id="42" dur="500" fill="hold"/>
                                        <p:tgtEl>
                                          <p:spTgt spid="45"/>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60"/>
                                        </p:tgtEl>
                                        <p:attrNameLst>
                                          <p:attrName>style.visibility</p:attrName>
                                        </p:attrNameLst>
                                      </p:cBhvr>
                                      <p:to>
                                        <p:strVal val="visible"/>
                                      </p:to>
                                    </p:set>
                                    <p:anim calcmode="lin" valueType="num">
                                      <p:cBhvr additive="base">
                                        <p:cTn id="45" dur="500" fill="hold"/>
                                        <p:tgtEl>
                                          <p:spTgt spid="60"/>
                                        </p:tgtEl>
                                        <p:attrNameLst>
                                          <p:attrName>ppt_x</p:attrName>
                                        </p:attrNameLst>
                                      </p:cBhvr>
                                      <p:tavLst>
                                        <p:tav tm="0">
                                          <p:val>
                                            <p:strVal val="1+#ppt_w/2"/>
                                          </p:val>
                                        </p:tav>
                                        <p:tav tm="100000">
                                          <p:val>
                                            <p:strVal val="#ppt_x"/>
                                          </p:val>
                                        </p:tav>
                                      </p:tavLst>
                                    </p:anim>
                                    <p:anim calcmode="lin" valueType="num">
                                      <p:cBhvr additive="base">
                                        <p:cTn id="46" dur="500" fill="hold"/>
                                        <p:tgtEl>
                                          <p:spTgt spid="60"/>
                                        </p:tgtEl>
                                        <p:attrNameLst>
                                          <p:attrName>ppt_y</p:attrName>
                                        </p:attrNameLst>
                                      </p:cBhvr>
                                      <p:tavLst>
                                        <p:tav tm="0">
                                          <p:val>
                                            <p:strVal val="#ppt_y"/>
                                          </p:val>
                                        </p:tav>
                                        <p:tav tm="100000">
                                          <p:val>
                                            <p:strVal val="#ppt_y"/>
                                          </p:val>
                                        </p:tav>
                                      </p:tavLst>
                                    </p:anim>
                                  </p:childTnLst>
                                </p:cTn>
                              </p:par>
                            </p:childTnLst>
                          </p:cTn>
                        </p:par>
                        <p:par>
                          <p:cTn id="47" fill="hold">
                            <p:stCondLst>
                              <p:cond delay="2000"/>
                            </p:stCondLst>
                            <p:childTnLst>
                              <p:par>
                                <p:cTn id="48" presetID="2" presetClass="entr" presetSubtype="8" fill="hold" nodeType="afterEffect">
                                  <p:stCondLst>
                                    <p:cond delay="0"/>
                                  </p:stCondLst>
                                  <p:childTnLst>
                                    <p:set>
                                      <p:cBhvr>
                                        <p:cTn id="49" dur="1" fill="hold">
                                          <p:stCondLst>
                                            <p:cond delay="0"/>
                                          </p:stCondLst>
                                        </p:cTn>
                                        <p:tgtEl>
                                          <p:spTgt spid="48"/>
                                        </p:tgtEl>
                                        <p:attrNameLst>
                                          <p:attrName>style.visibility</p:attrName>
                                        </p:attrNameLst>
                                      </p:cBhvr>
                                      <p:to>
                                        <p:strVal val="visible"/>
                                      </p:to>
                                    </p:set>
                                    <p:anim calcmode="lin" valueType="num">
                                      <p:cBhvr additive="base">
                                        <p:cTn id="50" dur="500" fill="hold"/>
                                        <p:tgtEl>
                                          <p:spTgt spid="48"/>
                                        </p:tgtEl>
                                        <p:attrNameLst>
                                          <p:attrName>ppt_x</p:attrName>
                                        </p:attrNameLst>
                                      </p:cBhvr>
                                      <p:tavLst>
                                        <p:tav tm="0">
                                          <p:val>
                                            <p:strVal val="0-#ppt_w/2"/>
                                          </p:val>
                                        </p:tav>
                                        <p:tav tm="100000">
                                          <p:val>
                                            <p:strVal val="#ppt_x"/>
                                          </p:val>
                                        </p:tav>
                                      </p:tavLst>
                                    </p:anim>
                                    <p:anim calcmode="lin" valueType="num">
                                      <p:cBhvr additive="base">
                                        <p:cTn id="51" dur="500" fill="hold"/>
                                        <p:tgtEl>
                                          <p:spTgt spid="48"/>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stCondLst>
                                    <p:cond delay="0"/>
                                  </p:stCondLst>
                                  <p:childTnLst>
                                    <p:set>
                                      <p:cBhvr>
                                        <p:cTn id="53" dur="1" fill="hold">
                                          <p:stCondLst>
                                            <p:cond delay="0"/>
                                          </p:stCondLst>
                                        </p:cTn>
                                        <p:tgtEl>
                                          <p:spTgt spid="63"/>
                                        </p:tgtEl>
                                        <p:attrNameLst>
                                          <p:attrName>style.visibility</p:attrName>
                                        </p:attrNameLst>
                                      </p:cBhvr>
                                      <p:to>
                                        <p:strVal val="visible"/>
                                      </p:to>
                                    </p:set>
                                    <p:anim calcmode="lin" valueType="num">
                                      <p:cBhvr additive="base">
                                        <p:cTn id="54" dur="500" fill="hold"/>
                                        <p:tgtEl>
                                          <p:spTgt spid="63"/>
                                        </p:tgtEl>
                                        <p:attrNameLst>
                                          <p:attrName>ppt_x</p:attrName>
                                        </p:attrNameLst>
                                      </p:cBhvr>
                                      <p:tavLst>
                                        <p:tav tm="0">
                                          <p:val>
                                            <p:strVal val="1+#ppt_w/2"/>
                                          </p:val>
                                        </p:tav>
                                        <p:tav tm="100000">
                                          <p:val>
                                            <p:strVal val="#ppt_x"/>
                                          </p:val>
                                        </p:tav>
                                      </p:tavLst>
                                    </p:anim>
                                    <p:anim calcmode="lin" valueType="num">
                                      <p:cBhvr additive="base">
                                        <p:cTn id="55" dur="500" fill="hold"/>
                                        <p:tgtEl>
                                          <p:spTgt spid="63"/>
                                        </p:tgtEl>
                                        <p:attrNameLst>
                                          <p:attrName>ppt_y</p:attrName>
                                        </p:attrNameLst>
                                      </p:cBhvr>
                                      <p:tavLst>
                                        <p:tav tm="0">
                                          <p:val>
                                            <p:strVal val="#ppt_y"/>
                                          </p:val>
                                        </p:tav>
                                        <p:tav tm="100000">
                                          <p:val>
                                            <p:strVal val="#ppt_y"/>
                                          </p:val>
                                        </p:tav>
                                      </p:tavLst>
                                    </p:anim>
                                  </p:childTnLst>
                                </p:cTn>
                              </p:par>
                            </p:childTnLst>
                          </p:cTn>
                        </p:par>
                        <p:par>
                          <p:cTn id="56" fill="hold">
                            <p:stCondLst>
                              <p:cond delay="2500"/>
                            </p:stCondLst>
                            <p:childTnLst>
                              <p:par>
                                <p:cTn id="57" presetID="2" presetClass="entr" presetSubtype="8" fill="hold" nodeType="afterEffect">
                                  <p:stCondLst>
                                    <p:cond delay="0"/>
                                  </p:stCondLst>
                                  <p:childTnLst>
                                    <p:set>
                                      <p:cBhvr>
                                        <p:cTn id="58" dur="1" fill="hold">
                                          <p:stCondLst>
                                            <p:cond delay="0"/>
                                          </p:stCondLst>
                                        </p:cTn>
                                        <p:tgtEl>
                                          <p:spTgt spid="51"/>
                                        </p:tgtEl>
                                        <p:attrNameLst>
                                          <p:attrName>style.visibility</p:attrName>
                                        </p:attrNameLst>
                                      </p:cBhvr>
                                      <p:to>
                                        <p:strVal val="visible"/>
                                      </p:to>
                                    </p:set>
                                    <p:anim calcmode="lin" valueType="num">
                                      <p:cBhvr additive="base">
                                        <p:cTn id="59" dur="500" fill="hold"/>
                                        <p:tgtEl>
                                          <p:spTgt spid="51"/>
                                        </p:tgtEl>
                                        <p:attrNameLst>
                                          <p:attrName>ppt_x</p:attrName>
                                        </p:attrNameLst>
                                      </p:cBhvr>
                                      <p:tavLst>
                                        <p:tav tm="0">
                                          <p:val>
                                            <p:strVal val="0-#ppt_w/2"/>
                                          </p:val>
                                        </p:tav>
                                        <p:tav tm="100000">
                                          <p:val>
                                            <p:strVal val="#ppt_x"/>
                                          </p:val>
                                        </p:tav>
                                      </p:tavLst>
                                    </p:anim>
                                    <p:anim calcmode="lin" valueType="num">
                                      <p:cBhvr additive="base">
                                        <p:cTn id="60" dur="500" fill="hold"/>
                                        <p:tgtEl>
                                          <p:spTgt spid="51"/>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0"/>
                                  </p:stCondLst>
                                  <p:childTnLst>
                                    <p:set>
                                      <p:cBhvr>
                                        <p:cTn id="62" dur="1" fill="hold">
                                          <p:stCondLst>
                                            <p:cond delay="0"/>
                                          </p:stCondLst>
                                        </p:cTn>
                                        <p:tgtEl>
                                          <p:spTgt spid="66"/>
                                        </p:tgtEl>
                                        <p:attrNameLst>
                                          <p:attrName>style.visibility</p:attrName>
                                        </p:attrNameLst>
                                      </p:cBhvr>
                                      <p:to>
                                        <p:strVal val="visible"/>
                                      </p:to>
                                    </p:set>
                                    <p:anim calcmode="lin" valueType="num">
                                      <p:cBhvr additive="base">
                                        <p:cTn id="63" dur="500" fill="hold"/>
                                        <p:tgtEl>
                                          <p:spTgt spid="66"/>
                                        </p:tgtEl>
                                        <p:attrNameLst>
                                          <p:attrName>ppt_x</p:attrName>
                                        </p:attrNameLst>
                                      </p:cBhvr>
                                      <p:tavLst>
                                        <p:tav tm="0">
                                          <p:val>
                                            <p:strVal val="1+#ppt_w/2"/>
                                          </p:val>
                                        </p:tav>
                                        <p:tav tm="100000">
                                          <p:val>
                                            <p:strVal val="#ppt_x"/>
                                          </p:val>
                                        </p:tav>
                                      </p:tavLst>
                                    </p:anim>
                                    <p:anim calcmode="lin" valueType="num">
                                      <p:cBhvr additive="base">
                                        <p:cTn id="64" dur="500" fill="hold"/>
                                        <p:tgtEl>
                                          <p:spTgt spid="66"/>
                                        </p:tgtEl>
                                        <p:attrNameLst>
                                          <p:attrName>ppt_y</p:attrName>
                                        </p:attrNameLst>
                                      </p:cBhvr>
                                      <p:tavLst>
                                        <p:tav tm="0">
                                          <p:val>
                                            <p:strVal val="#ppt_y"/>
                                          </p:val>
                                        </p:tav>
                                        <p:tav tm="100000">
                                          <p:val>
                                            <p:strVal val="#ppt_y"/>
                                          </p:val>
                                        </p:tav>
                                      </p:tavLst>
                                    </p:anim>
                                  </p:childTnLst>
                                </p:cTn>
                              </p:par>
                            </p:childTnLst>
                          </p:cTn>
                        </p:par>
                        <p:par>
                          <p:cTn id="65" fill="hold">
                            <p:stCondLst>
                              <p:cond delay="3000"/>
                            </p:stCondLst>
                            <p:childTnLst>
                              <p:par>
                                <p:cTn id="66" presetID="2" presetClass="entr" presetSubtype="8" fill="hold" nodeType="afterEffect">
                                  <p:stCondLst>
                                    <p:cond delay="0"/>
                                  </p:stCondLst>
                                  <p:childTnLst>
                                    <p:set>
                                      <p:cBhvr>
                                        <p:cTn id="67" dur="1" fill="hold">
                                          <p:stCondLst>
                                            <p:cond delay="0"/>
                                          </p:stCondLst>
                                        </p:cTn>
                                        <p:tgtEl>
                                          <p:spTgt spid="54"/>
                                        </p:tgtEl>
                                        <p:attrNameLst>
                                          <p:attrName>style.visibility</p:attrName>
                                        </p:attrNameLst>
                                      </p:cBhvr>
                                      <p:to>
                                        <p:strVal val="visible"/>
                                      </p:to>
                                    </p:set>
                                    <p:anim calcmode="lin" valueType="num">
                                      <p:cBhvr additive="base">
                                        <p:cTn id="68" dur="500" fill="hold"/>
                                        <p:tgtEl>
                                          <p:spTgt spid="54"/>
                                        </p:tgtEl>
                                        <p:attrNameLst>
                                          <p:attrName>ppt_x</p:attrName>
                                        </p:attrNameLst>
                                      </p:cBhvr>
                                      <p:tavLst>
                                        <p:tav tm="0">
                                          <p:val>
                                            <p:strVal val="0-#ppt_w/2"/>
                                          </p:val>
                                        </p:tav>
                                        <p:tav tm="100000">
                                          <p:val>
                                            <p:strVal val="#ppt_x"/>
                                          </p:val>
                                        </p:tav>
                                      </p:tavLst>
                                    </p:anim>
                                    <p:anim calcmode="lin" valueType="num">
                                      <p:cBhvr additive="base">
                                        <p:cTn id="69" dur="500" fill="hold"/>
                                        <p:tgtEl>
                                          <p:spTgt spid="54"/>
                                        </p:tgtEl>
                                        <p:attrNameLst>
                                          <p:attrName>ppt_y</p:attrName>
                                        </p:attrNameLst>
                                      </p:cBhvr>
                                      <p:tavLst>
                                        <p:tav tm="0">
                                          <p:val>
                                            <p:strVal val="#ppt_y"/>
                                          </p:val>
                                        </p:tav>
                                        <p:tav tm="100000">
                                          <p:val>
                                            <p:strVal val="#ppt_y"/>
                                          </p:val>
                                        </p:tav>
                                      </p:tavLst>
                                    </p:anim>
                                  </p:childTnLst>
                                </p:cTn>
                              </p:par>
                              <p:par>
                                <p:cTn id="70" presetID="2" presetClass="entr" presetSubtype="2" fill="hold" nodeType="withEffect">
                                  <p:stCondLst>
                                    <p:cond delay="0"/>
                                  </p:stCondLst>
                                  <p:childTnLst>
                                    <p:set>
                                      <p:cBhvr>
                                        <p:cTn id="71" dur="1" fill="hold">
                                          <p:stCondLst>
                                            <p:cond delay="0"/>
                                          </p:stCondLst>
                                        </p:cTn>
                                        <p:tgtEl>
                                          <p:spTgt spid="69"/>
                                        </p:tgtEl>
                                        <p:attrNameLst>
                                          <p:attrName>style.visibility</p:attrName>
                                        </p:attrNameLst>
                                      </p:cBhvr>
                                      <p:to>
                                        <p:strVal val="visible"/>
                                      </p:to>
                                    </p:set>
                                    <p:anim calcmode="lin" valueType="num">
                                      <p:cBhvr additive="base">
                                        <p:cTn id="72" dur="500" fill="hold"/>
                                        <p:tgtEl>
                                          <p:spTgt spid="69"/>
                                        </p:tgtEl>
                                        <p:attrNameLst>
                                          <p:attrName>ppt_x</p:attrName>
                                        </p:attrNameLst>
                                      </p:cBhvr>
                                      <p:tavLst>
                                        <p:tav tm="0">
                                          <p:val>
                                            <p:strVal val="1+#ppt_w/2"/>
                                          </p:val>
                                        </p:tav>
                                        <p:tav tm="100000">
                                          <p:val>
                                            <p:strVal val="#ppt_x"/>
                                          </p:val>
                                        </p:tav>
                                      </p:tavLst>
                                    </p:anim>
                                    <p:anim calcmode="lin" valueType="num">
                                      <p:cBhvr additive="base">
                                        <p:cTn id="73" dur="500" fill="hold"/>
                                        <p:tgtEl>
                                          <p:spTgt spid="69"/>
                                        </p:tgtEl>
                                        <p:attrNameLst>
                                          <p:attrName>ppt_y</p:attrName>
                                        </p:attrNameLst>
                                      </p:cBhvr>
                                      <p:tavLst>
                                        <p:tav tm="0">
                                          <p:val>
                                            <p:strVal val="#ppt_y"/>
                                          </p:val>
                                        </p:tav>
                                        <p:tav tm="100000">
                                          <p:val>
                                            <p:strVal val="#ppt_y"/>
                                          </p:val>
                                        </p:tav>
                                      </p:tavLst>
                                    </p:anim>
                                  </p:childTnLst>
                                </p:cTn>
                              </p:par>
                            </p:childTnLst>
                          </p:cTn>
                        </p:par>
                        <p:par>
                          <p:cTn id="74" fill="hold">
                            <p:stCondLst>
                              <p:cond delay="3500"/>
                            </p:stCondLst>
                            <p:childTnLst>
                              <p:par>
                                <p:cTn id="75" presetID="2" presetClass="entr" presetSubtype="8" fill="hold" nodeType="afterEffect">
                                  <p:stCondLst>
                                    <p:cond delay="0"/>
                                  </p:stCondLst>
                                  <p:childTnLst>
                                    <p:set>
                                      <p:cBhvr>
                                        <p:cTn id="76" dur="1" fill="hold">
                                          <p:stCondLst>
                                            <p:cond delay="0"/>
                                          </p:stCondLst>
                                        </p:cTn>
                                        <p:tgtEl>
                                          <p:spTgt spid="57"/>
                                        </p:tgtEl>
                                        <p:attrNameLst>
                                          <p:attrName>style.visibility</p:attrName>
                                        </p:attrNameLst>
                                      </p:cBhvr>
                                      <p:to>
                                        <p:strVal val="visible"/>
                                      </p:to>
                                    </p:set>
                                    <p:anim calcmode="lin" valueType="num">
                                      <p:cBhvr additive="base">
                                        <p:cTn id="77" dur="500" fill="hold"/>
                                        <p:tgtEl>
                                          <p:spTgt spid="57"/>
                                        </p:tgtEl>
                                        <p:attrNameLst>
                                          <p:attrName>ppt_x</p:attrName>
                                        </p:attrNameLst>
                                      </p:cBhvr>
                                      <p:tavLst>
                                        <p:tav tm="0">
                                          <p:val>
                                            <p:strVal val="0-#ppt_w/2"/>
                                          </p:val>
                                        </p:tav>
                                        <p:tav tm="100000">
                                          <p:val>
                                            <p:strVal val="#ppt_x"/>
                                          </p:val>
                                        </p:tav>
                                      </p:tavLst>
                                    </p:anim>
                                    <p:anim calcmode="lin" valueType="num">
                                      <p:cBhvr additive="base">
                                        <p:cTn id="78" dur="500" fill="hold"/>
                                        <p:tgtEl>
                                          <p:spTgt spid="57"/>
                                        </p:tgtEl>
                                        <p:attrNameLst>
                                          <p:attrName>ppt_y</p:attrName>
                                        </p:attrNameLst>
                                      </p:cBhvr>
                                      <p:tavLst>
                                        <p:tav tm="0">
                                          <p:val>
                                            <p:strVal val="#ppt_y"/>
                                          </p:val>
                                        </p:tav>
                                        <p:tav tm="100000">
                                          <p:val>
                                            <p:strVal val="#ppt_y"/>
                                          </p:val>
                                        </p:tav>
                                      </p:tavLst>
                                    </p:anim>
                                  </p:childTnLst>
                                </p:cTn>
                              </p:par>
                              <p:par>
                                <p:cTn id="79" presetID="2" presetClass="entr" presetSubtype="2" fill="hold" nodeType="withEffect">
                                  <p:stCondLst>
                                    <p:cond delay="0"/>
                                  </p:stCondLst>
                                  <p:childTnLst>
                                    <p:set>
                                      <p:cBhvr>
                                        <p:cTn id="80" dur="1" fill="hold">
                                          <p:stCondLst>
                                            <p:cond delay="0"/>
                                          </p:stCondLst>
                                        </p:cTn>
                                        <p:tgtEl>
                                          <p:spTgt spid="72"/>
                                        </p:tgtEl>
                                        <p:attrNameLst>
                                          <p:attrName>style.visibility</p:attrName>
                                        </p:attrNameLst>
                                      </p:cBhvr>
                                      <p:to>
                                        <p:strVal val="visible"/>
                                      </p:to>
                                    </p:set>
                                    <p:anim calcmode="lin" valueType="num">
                                      <p:cBhvr additive="base">
                                        <p:cTn id="81" dur="500" fill="hold"/>
                                        <p:tgtEl>
                                          <p:spTgt spid="72"/>
                                        </p:tgtEl>
                                        <p:attrNameLst>
                                          <p:attrName>ppt_x</p:attrName>
                                        </p:attrNameLst>
                                      </p:cBhvr>
                                      <p:tavLst>
                                        <p:tav tm="0">
                                          <p:val>
                                            <p:strVal val="1+#ppt_w/2"/>
                                          </p:val>
                                        </p:tav>
                                        <p:tav tm="100000">
                                          <p:val>
                                            <p:strVal val="#ppt_x"/>
                                          </p:val>
                                        </p:tav>
                                      </p:tavLst>
                                    </p:anim>
                                    <p:anim calcmode="lin" valueType="num">
                                      <p:cBhvr additive="base">
                                        <p:cTn id="82" dur="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各模块设计说明</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23528" y="1643772"/>
            <a:ext cx="8352928"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sz="2000" dirty="0" smtClean="0">
                <a:solidFill>
                  <a:schemeClr val="accent1">
                    <a:lumMod val="75000"/>
                  </a:schemeClr>
                </a:solidFill>
                <a:latin typeface="华文楷体" pitchFamily="2" charset="-122"/>
                <a:ea typeface="华文楷体" pitchFamily="2" charset="-122"/>
              </a:rPr>
              <a:t>（</a:t>
            </a:r>
            <a:r>
              <a:rPr lang="en-US" altLang="zh-CN" sz="2000" dirty="0" smtClean="0">
                <a:solidFill>
                  <a:schemeClr val="accent1">
                    <a:lumMod val="75000"/>
                  </a:schemeClr>
                </a:solidFill>
                <a:latin typeface="华文楷体" pitchFamily="2" charset="-122"/>
                <a:ea typeface="华文楷体" pitchFamily="2" charset="-122"/>
              </a:rPr>
              <a:t>5</a:t>
            </a:r>
            <a:r>
              <a:rPr lang="zh-CN" altLang="en-US" sz="2000" dirty="0" smtClean="0">
                <a:solidFill>
                  <a:schemeClr val="accent1">
                    <a:lumMod val="75000"/>
                  </a:schemeClr>
                </a:solidFill>
                <a:latin typeface="华文楷体" pitchFamily="2" charset="-122"/>
                <a:ea typeface="华文楷体" pitchFamily="2" charset="-122"/>
              </a:rPr>
              <a:t>）</a:t>
            </a:r>
            <a:r>
              <a:rPr lang="en-US" altLang="zh-CN" sz="2000" dirty="0" smtClean="0">
                <a:solidFill>
                  <a:schemeClr val="accent1">
                    <a:lumMod val="75000"/>
                  </a:schemeClr>
                </a:solidFill>
                <a:latin typeface="华文楷体" pitchFamily="2" charset="-122"/>
                <a:ea typeface="华文楷体" pitchFamily="2" charset="-122"/>
              </a:rPr>
              <a:t>UI</a:t>
            </a:r>
            <a:r>
              <a:rPr lang="zh-CN" altLang="en-US" sz="2000" dirty="0" smtClean="0">
                <a:solidFill>
                  <a:schemeClr val="accent1">
                    <a:lumMod val="75000"/>
                  </a:schemeClr>
                </a:solidFill>
                <a:latin typeface="华文楷体" pitchFamily="2" charset="-122"/>
                <a:ea typeface="华文楷体" pitchFamily="2" charset="-122"/>
              </a:rPr>
              <a:t>交互模块</a:t>
            </a:r>
          </a:p>
          <a:p>
            <a:r>
              <a:rPr lang="zh-CN" altLang="en-US" sz="2000" dirty="0" smtClean="0">
                <a:solidFill>
                  <a:schemeClr val="accent1">
                    <a:lumMod val="75000"/>
                  </a:schemeClr>
                </a:solidFill>
                <a:latin typeface="华文楷体" pitchFamily="2" charset="-122"/>
                <a:ea typeface="华文楷体" pitchFamily="2" charset="-122"/>
              </a:rPr>
              <a:t>    该模块的主要功能是实现</a:t>
            </a:r>
            <a:r>
              <a:rPr lang="en-US" altLang="zh-CN" sz="2000" dirty="0" smtClean="0">
                <a:solidFill>
                  <a:schemeClr val="accent1">
                    <a:lumMod val="75000"/>
                  </a:schemeClr>
                </a:solidFill>
                <a:latin typeface="华文楷体" pitchFamily="2" charset="-122"/>
                <a:ea typeface="华文楷体" pitchFamily="2" charset="-122"/>
              </a:rPr>
              <a:t>UI</a:t>
            </a:r>
            <a:r>
              <a:rPr lang="zh-CN" altLang="en-US" sz="2000" dirty="0" smtClean="0">
                <a:solidFill>
                  <a:schemeClr val="accent1">
                    <a:lumMod val="75000"/>
                  </a:schemeClr>
                </a:solidFill>
                <a:latin typeface="华文楷体" pitchFamily="2" charset="-122"/>
                <a:ea typeface="华文楷体" pitchFamily="2" charset="-122"/>
              </a:rPr>
              <a:t>界面框体、按钮与用户的交互，在一定程度上提升用户的交互体验。</a:t>
            </a:r>
          </a:p>
          <a:p>
            <a:r>
              <a:rPr lang="zh-CN" altLang="en-US" sz="2000" dirty="0" smtClean="0">
                <a:solidFill>
                  <a:schemeClr val="accent1">
                    <a:lumMod val="75000"/>
                  </a:schemeClr>
                </a:solidFill>
                <a:latin typeface="华文楷体" pitchFamily="2" charset="-122"/>
                <a:ea typeface="华文楷体" pitchFamily="2" charset="-122"/>
              </a:rPr>
              <a:t>    该模块的实现逻辑即当用户按下按钮后，该模块就从“输入子句集”框与“输入目标子句”框中读取用户输入的内容，并将相应的内容传入输入解析模块；而在归结推理过程中，该模块还将接收从入栈判断模块传入的新插入字句的输出信息，并将这些信息展示在“归结过程”框中。</a:t>
            </a: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各模块图示说明</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122" name="Picture 2"/>
          <p:cNvPicPr>
            <a:picLocks noChangeAspect="1" noChangeArrowheads="1"/>
          </p:cNvPicPr>
          <p:nvPr/>
        </p:nvPicPr>
        <p:blipFill>
          <a:blip r:embed="rId3" cstate="print"/>
          <a:srcRect/>
          <a:stretch>
            <a:fillRect/>
          </a:stretch>
        </p:blipFill>
        <p:spPr bwMode="auto">
          <a:xfrm>
            <a:off x="2051720" y="699542"/>
            <a:ext cx="4752528" cy="4366203"/>
          </a:xfrm>
          <a:prstGeom prst="rect">
            <a:avLst/>
          </a:prstGeom>
          <a:noFill/>
          <a:ln w="9525">
            <a:noFill/>
            <a:miter lim="800000"/>
            <a:headEnd/>
            <a:tailEnd/>
          </a:ln>
        </p:spPr>
      </p:pic>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包容归结策略</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23528" y="916141"/>
            <a:ext cx="8352928"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sz="1600" dirty="0" smtClean="0">
                <a:solidFill>
                  <a:schemeClr val="accent1">
                    <a:lumMod val="75000"/>
                  </a:schemeClr>
                </a:solidFill>
                <a:latin typeface="华文楷体" pitchFamily="2" charset="-122"/>
                <a:ea typeface="华文楷体" pitchFamily="2" charset="-122"/>
              </a:rPr>
              <a:t>    包容法的核心就是要清楚所有被知识库中的已有语句包容（即，比该语句更特例）的语句。换言之，该法的核心就是要保证每一次新加入的子句都要包含原子句中所不具有的新信息</a:t>
            </a:r>
            <a:r>
              <a:rPr lang="en-US" altLang="zh-CN" sz="1600" dirty="0" smtClean="0">
                <a:solidFill>
                  <a:schemeClr val="accent1">
                    <a:lumMod val="75000"/>
                  </a:schemeClr>
                </a:solidFill>
                <a:latin typeface="华文楷体" pitchFamily="2" charset="-122"/>
                <a:ea typeface="华文楷体" pitchFamily="2" charset="-122"/>
              </a:rPr>
              <a:t>——</a:t>
            </a:r>
            <a:r>
              <a:rPr lang="zh-CN" altLang="en-US" sz="1600" dirty="0" smtClean="0">
                <a:solidFill>
                  <a:schemeClr val="accent1">
                    <a:lumMod val="75000"/>
                  </a:schemeClr>
                </a:solidFill>
                <a:latin typeface="华文楷体" pitchFamily="2" charset="-122"/>
                <a:ea typeface="华文楷体" pitchFamily="2" charset="-122"/>
              </a:rPr>
              <a:t>所谓新信息就是这条新语句不能由当前子句集中已有的条件推导为永真句。</a:t>
            </a:r>
          </a:p>
          <a:p>
            <a:r>
              <a:rPr lang="zh-CN" altLang="en-US" sz="1600" dirty="0" smtClean="0">
                <a:solidFill>
                  <a:schemeClr val="accent1">
                    <a:lumMod val="75000"/>
                  </a:schemeClr>
                </a:solidFill>
                <a:latin typeface="华文楷体" pitchFamily="2" charset="-122"/>
                <a:ea typeface="华文楷体" pitchFamily="2" charset="-122"/>
              </a:rPr>
              <a:t>    以破案问题的子句举例，破案问题中存在如下子句：</a:t>
            </a:r>
          </a:p>
          <a:p>
            <a:r>
              <a:rPr lang="zh-CN" altLang="en-US" sz="1600" dirty="0" smtClean="0">
                <a:solidFill>
                  <a:schemeClr val="accent1">
                    <a:lumMod val="75000"/>
                  </a:schemeClr>
                </a:solidFill>
                <a:latin typeface="华文楷体" pitchFamily="2" charset="-122"/>
                <a:ea typeface="华文楷体" pitchFamily="2" charset="-122"/>
              </a:rPr>
              <a:t>	</a:t>
            </a:r>
            <a:r>
              <a:rPr lang="en-US" altLang="zh-CN" sz="1600" dirty="0" smtClean="0">
                <a:solidFill>
                  <a:schemeClr val="accent1">
                    <a:lumMod val="75000"/>
                  </a:schemeClr>
                </a:solidFill>
                <a:latin typeface="华文楷体" pitchFamily="2" charset="-122"/>
                <a:ea typeface="华文楷体" pitchFamily="2" charset="-122"/>
              </a:rPr>
              <a:t>C2: ~S(x1,A)|H(x1,A)</a:t>
            </a:r>
          </a:p>
          <a:p>
            <a:r>
              <a:rPr lang="en-US" altLang="zh-CN" sz="1600" dirty="0" smtClean="0">
                <a:solidFill>
                  <a:schemeClr val="accent1">
                    <a:lumMod val="75000"/>
                  </a:schemeClr>
                </a:solidFill>
                <a:latin typeface="华文楷体" pitchFamily="2" charset="-122"/>
                <a:ea typeface="华文楷体" pitchFamily="2" charset="-122"/>
              </a:rPr>
              <a:t>	C3: ~H(A,x2)|~H(C,x2)</a:t>
            </a:r>
          </a:p>
          <a:p>
            <a:r>
              <a:rPr lang="en-US" altLang="zh-CN" sz="1600" dirty="0" smtClean="0">
                <a:solidFill>
                  <a:schemeClr val="accent1">
                    <a:lumMod val="75000"/>
                  </a:schemeClr>
                </a:solidFill>
                <a:latin typeface="华文楷体" pitchFamily="2" charset="-122"/>
                <a:ea typeface="华文楷体" pitchFamily="2" charset="-122"/>
              </a:rPr>
              <a:t>	T1: ~S(A,A)</a:t>
            </a:r>
          </a:p>
          <a:p>
            <a:r>
              <a:rPr lang="en-US" altLang="zh-CN" sz="1600" dirty="0" smtClean="0">
                <a:solidFill>
                  <a:schemeClr val="accent1">
                    <a:lumMod val="75000"/>
                  </a:schemeClr>
                </a:solidFill>
                <a:latin typeface="华文楷体" pitchFamily="2" charset="-122"/>
                <a:ea typeface="华文楷体" pitchFamily="2" charset="-122"/>
              </a:rPr>
              <a:t>    </a:t>
            </a:r>
            <a:r>
              <a:rPr lang="zh-CN" altLang="en-US" sz="1600" dirty="0" smtClean="0">
                <a:solidFill>
                  <a:schemeClr val="accent1">
                    <a:lumMod val="75000"/>
                  </a:schemeClr>
                </a:solidFill>
                <a:latin typeface="华文楷体" pitchFamily="2" charset="-122"/>
                <a:ea typeface="华文楷体" pitchFamily="2" charset="-122"/>
              </a:rPr>
              <a:t>我们可以很容易发现</a:t>
            </a:r>
            <a:r>
              <a:rPr lang="en-US" altLang="zh-CN" sz="1600" dirty="0" smtClean="0">
                <a:solidFill>
                  <a:schemeClr val="accent1">
                    <a:lumMod val="75000"/>
                  </a:schemeClr>
                </a:solidFill>
                <a:latin typeface="华文楷体" pitchFamily="2" charset="-122"/>
                <a:ea typeface="华文楷体" pitchFamily="2" charset="-122"/>
              </a:rPr>
              <a:t>C2</a:t>
            </a:r>
            <a:r>
              <a:rPr lang="zh-CN" altLang="en-US" sz="1600" dirty="0" smtClean="0">
                <a:solidFill>
                  <a:schemeClr val="accent1">
                    <a:lumMod val="75000"/>
                  </a:schemeClr>
                </a:solidFill>
                <a:latin typeface="华文楷体" pitchFamily="2" charset="-122"/>
                <a:ea typeface="华文楷体" pitchFamily="2" charset="-122"/>
              </a:rPr>
              <a:t>与</a:t>
            </a:r>
            <a:r>
              <a:rPr lang="en-US" altLang="zh-CN" sz="1600" dirty="0" smtClean="0">
                <a:solidFill>
                  <a:schemeClr val="accent1">
                    <a:lumMod val="75000"/>
                  </a:schemeClr>
                </a:solidFill>
                <a:latin typeface="华文楷体" pitchFamily="2" charset="-122"/>
                <a:ea typeface="华文楷体" pitchFamily="2" charset="-122"/>
              </a:rPr>
              <a:t>C3</a:t>
            </a:r>
            <a:r>
              <a:rPr lang="zh-CN" altLang="en-US" sz="1600" dirty="0" smtClean="0">
                <a:solidFill>
                  <a:schemeClr val="accent1">
                    <a:lumMod val="75000"/>
                  </a:schemeClr>
                </a:solidFill>
                <a:latin typeface="华文楷体" pitchFamily="2" charset="-122"/>
                <a:ea typeface="华文楷体" pitchFamily="2" charset="-122"/>
              </a:rPr>
              <a:t>可以进行子句归结，归结结果为：</a:t>
            </a:r>
          </a:p>
          <a:p>
            <a:r>
              <a:rPr lang="zh-CN" altLang="en-US" sz="1600" dirty="0" smtClean="0">
                <a:solidFill>
                  <a:schemeClr val="accent1">
                    <a:lumMod val="75000"/>
                  </a:schemeClr>
                </a:solidFill>
                <a:latin typeface="华文楷体" pitchFamily="2" charset="-122"/>
                <a:ea typeface="华文楷体" pitchFamily="2" charset="-122"/>
              </a:rPr>
              <a:t>	</a:t>
            </a:r>
            <a:r>
              <a:rPr lang="en-US" altLang="zh-CN" sz="1600" dirty="0" smtClean="0">
                <a:solidFill>
                  <a:schemeClr val="accent1">
                    <a:lumMod val="75000"/>
                  </a:schemeClr>
                </a:solidFill>
                <a:latin typeface="华文楷体" pitchFamily="2" charset="-122"/>
                <a:ea typeface="华文楷体" pitchFamily="2" charset="-122"/>
              </a:rPr>
              <a:t>p: ~S(A,A)|~H(C,A)</a:t>
            </a:r>
          </a:p>
          <a:p>
            <a:r>
              <a:rPr lang="en-US" altLang="zh-CN" sz="1600" dirty="0" smtClean="0">
                <a:solidFill>
                  <a:schemeClr val="accent1">
                    <a:lumMod val="75000"/>
                  </a:schemeClr>
                </a:solidFill>
                <a:latin typeface="华文楷体" pitchFamily="2" charset="-122"/>
                <a:ea typeface="华文楷体" pitchFamily="2" charset="-122"/>
              </a:rPr>
              <a:t>    </a:t>
            </a:r>
            <a:r>
              <a:rPr lang="zh-CN" altLang="en-US" sz="1600" dirty="0" smtClean="0">
                <a:solidFill>
                  <a:schemeClr val="accent1">
                    <a:lumMod val="75000"/>
                  </a:schemeClr>
                </a:solidFill>
                <a:latin typeface="华文楷体" pitchFamily="2" charset="-122"/>
                <a:ea typeface="华文楷体" pitchFamily="2" charset="-122"/>
              </a:rPr>
              <a:t>在不使用包容归结策略的前提下，根据最基本的</a:t>
            </a:r>
            <a:r>
              <a:rPr lang="en-US" altLang="zh-CN" sz="1600" dirty="0" smtClean="0">
                <a:solidFill>
                  <a:schemeClr val="accent1">
                    <a:lumMod val="75000"/>
                  </a:schemeClr>
                </a:solidFill>
                <a:latin typeface="华文楷体" pitchFamily="2" charset="-122"/>
                <a:ea typeface="华文楷体" pitchFamily="2" charset="-122"/>
              </a:rPr>
              <a:t>BFS</a:t>
            </a:r>
            <a:r>
              <a:rPr lang="zh-CN" altLang="en-US" sz="1600" dirty="0" smtClean="0">
                <a:solidFill>
                  <a:schemeClr val="accent1">
                    <a:lumMod val="75000"/>
                  </a:schemeClr>
                </a:solidFill>
                <a:latin typeface="华文楷体" pitchFamily="2" charset="-122"/>
                <a:ea typeface="华文楷体" pitchFamily="2" charset="-122"/>
              </a:rPr>
              <a:t>策略，</a:t>
            </a:r>
            <a:r>
              <a:rPr lang="en-US" altLang="zh-CN" sz="1600" dirty="0" smtClean="0">
                <a:solidFill>
                  <a:schemeClr val="accent1">
                    <a:lumMod val="75000"/>
                  </a:schemeClr>
                </a:solidFill>
                <a:latin typeface="华文楷体" pitchFamily="2" charset="-122"/>
                <a:ea typeface="华文楷体" pitchFamily="2" charset="-122"/>
              </a:rPr>
              <a:t>p</a:t>
            </a:r>
            <a:r>
              <a:rPr lang="zh-CN" altLang="en-US" sz="1600" dirty="0" smtClean="0">
                <a:solidFill>
                  <a:schemeClr val="accent1">
                    <a:lumMod val="75000"/>
                  </a:schemeClr>
                </a:solidFill>
                <a:latin typeface="华文楷体" pitchFamily="2" charset="-122"/>
                <a:ea typeface="华文楷体" pitchFamily="2" charset="-122"/>
              </a:rPr>
              <a:t>子句不与</a:t>
            </a:r>
            <a:r>
              <a:rPr lang="en-US" altLang="zh-CN" sz="1600" dirty="0" smtClean="0">
                <a:solidFill>
                  <a:schemeClr val="accent1">
                    <a:lumMod val="75000"/>
                  </a:schemeClr>
                </a:solidFill>
                <a:latin typeface="华文楷体" pitchFamily="2" charset="-122"/>
                <a:ea typeface="华文楷体" pitchFamily="2" charset="-122"/>
              </a:rPr>
              <a:t>lines</a:t>
            </a:r>
            <a:r>
              <a:rPr lang="zh-CN" altLang="en-US" sz="1600" dirty="0" smtClean="0">
                <a:solidFill>
                  <a:schemeClr val="accent1">
                    <a:lumMod val="75000"/>
                  </a:schemeClr>
                </a:solidFill>
                <a:latin typeface="华文楷体" pitchFamily="2" charset="-122"/>
                <a:ea typeface="华文楷体" pitchFamily="2" charset="-122"/>
              </a:rPr>
              <a:t>中的任意一个子句重复，所以应当入栈。但当我们仔细查看</a:t>
            </a:r>
            <a:r>
              <a:rPr lang="en-US" altLang="zh-CN" sz="1600" dirty="0" smtClean="0">
                <a:solidFill>
                  <a:schemeClr val="accent1">
                    <a:lumMod val="75000"/>
                  </a:schemeClr>
                </a:solidFill>
                <a:latin typeface="华文楷体" pitchFamily="2" charset="-122"/>
                <a:ea typeface="华文楷体" pitchFamily="2" charset="-122"/>
              </a:rPr>
              <a:t>p</a:t>
            </a:r>
            <a:r>
              <a:rPr lang="zh-CN" altLang="en-US" sz="1600" dirty="0" smtClean="0">
                <a:solidFill>
                  <a:schemeClr val="accent1">
                    <a:lumMod val="75000"/>
                  </a:schemeClr>
                </a:solidFill>
                <a:latin typeface="华文楷体" pitchFamily="2" charset="-122"/>
                <a:ea typeface="华文楷体" pitchFamily="2" charset="-122"/>
              </a:rPr>
              <a:t>子句时，不难发现因为</a:t>
            </a:r>
            <a:r>
              <a:rPr lang="en-US" altLang="zh-CN" sz="1600" dirty="0" smtClean="0">
                <a:solidFill>
                  <a:schemeClr val="accent1">
                    <a:lumMod val="75000"/>
                  </a:schemeClr>
                </a:solidFill>
                <a:latin typeface="华文楷体" pitchFamily="2" charset="-122"/>
                <a:ea typeface="华文楷体" pitchFamily="2" charset="-122"/>
              </a:rPr>
              <a:t>T1</a:t>
            </a:r>
            <a:r>
              <a:rPr lang="zh-CN" altLang="en-US" sz="1600" dirty="0" smtClean="0">
                <a:solidFill>
                  <a:schemeClr val="accent1">
                    <a:lumMod val="75000"/>
                  </a:schemeClr>
                </a:solidFill>
                <a:latin typeface="华文楷体" pitchFamily="2" charset="-122"/>
                <a:ea typeface="华文楷体" pitchFamily="2" charset="-122"/>
              </a:rPr>
              <a:t>为真，所以</a:t>
            </a:r>
            <a:r>
              <a:rPr lang="en-US" altLang="zh-CN" sz="1600" dirty="0" smtClean="0">
                <a:solidFill>
                  <a:schemeClr val="accent1">
                    <a:lumMod val="75000"/>
                  </a:schemeClr>
                </a:solidFill>
                <a:latin typeface="华文楷体" pitchFamily="2" charset="-122"/>
                <a:ea typeface="华文楷体" pitchFamily="2" charset="-122"/>
              </a:rPr>
              <a:t>p</a:t>
            </a:r>
            <a:r>
              <a:rPr lang="zh-CN" altLang="en-US" sz="1600" dirty="0" smtClean="0">
                <a:solidFill>
                  <a:schemeClr val="accent1">
                    <a:lumMod val="75000"/>
                  </a:schemeClr>
                </a:solidFill>
                <a:latin typeface="华文楷体" pitchFamily="2" charset="-122"/>
                <a:ea typeface="华文楷体" pitchFamily="2" charset="-122"/>
              </a:rPr>
              <a:t>的一个文字</a:t>
            </a:r>
            <a:r>
              <a:rPr lang="en-US" altLang="zh-CN" sz="1600" dirty="0" smtClean="0">
                <a:solidFill>
                  <a:schemeClr val="accent1">
                    <a:lumMod val="75000"/>
                  </a:schemeClr>
                </a:solidFill>
                <a:latin typeface="华文楷体" pitchFamily="2" charset="-122"/>
                <a:ea typeface="华文楷体" pitchFamily="2" charset="-122"/>
              </a:rPr>
              <a:t>~S(A,A)</a:t>
            </a:r>
            <a:r>
              <a:rPr lang="zh-CN" altLang="en-US" sz="1600" dirty="0" smtClean="0">
                <a:solidFill>
                  <a:schemeClr val="accent1">
                    <a:lumMod val="75000"/>
                  </a:schemeClr>
                </a:solidFill>
                <a:latin typeface="华文楷体" pitchFamily="2" charset="-122"/>
                <a:ea typeface="华文楷体" pitchFamily="2" charset="-122"/>
              </a:rPr>
              <a:t>也为真，所以</a:t>
            </a:r>
            <a:r>
              <a:rPr lang="en-US" altLang="zh-CN" sz="1600" dirty="0" smtClean="0">
                <a:solidFill>
                  <a:schemeClr val="accent1">
                    <a:lumMod val="75000"/>
                  </a:schemeClr>
                </a:solidFill>
                <a:latin typeface="华文楷体" pitchFamily="2" charset="-122"/>
                <a:ea typeface="华文楷体" pitchFamily="2" charset="-122"/>
              </a:rPr>
              <a:t>p</a:t>
            </a:r>
            <a:r>
              <a:rPr lang="zh-CN" altLang="en-US" sz="1600" dirty="0" smtClean="0">
                <a:solidFill>
                  <a:schemeClr val="accent1">
                    <a:lumMod val="75000"/>
                  </a:schemeClr>
                </a:solidFill>
                <a:latin typeface="华文楷体" pitchFamily="2" charset="-122"/>
                <a:ea typeface="华文楷体" pitchFamily="2" charset="-122"/>
              </a:rPr>
              <a:t>子句其实本质上是一个永真句。</a:t>
            </a:r>
          </a:p>
          <a:p>
            <a:r>
              <a:rPr lang="zh-CN" altLang="en-US" sz="1600" dirty="0" smtClean="0">
                <a:solidFill>
                  <a:schemeClr val="accent1">
                    <a:lumMod val="75000"/>
                  </a:schemeClr>
                </a:solidFill>
                <a:latin typeface="华文楷体" pitchFamily="2" charset="-122"/>
                <a:ea typeface="华文楷体" pitchFamily="2" charset="-122"/>
              </a:rPr>
              <a:t>    正是因为</a:t>
            </a:r>
            <a:r>
              <a:rPr lang="en-US" altLang="zh-CN" sz="1600" dirty="0" smtClean="0">
                <a:solidFill>
                  <a:schemeClr val="accent1">
                    <a:lumMod val="75000"/>
                  </a:schemeClr>
                </a:solidFill>
                <a:latin typeface="华文楷体" pitchFamily="2" charset="-122"/>
                <a:ea typeface="华文楷体" pitchFamily="2" charset="-122"/>
              </a:rPr>
              <a:t>T1</a:t>
            </a:r>
            <a:r>
              <a:rPr lang="zh-CN" altLang="en-US" sz="1600" dirty="0" smtClean="0">
                <a:solidFill>
                  <a:schemeClr val="accent1">
                    <a:lumMod val="75000"/>
                  </a:schemeClr>
                </a:solidFill>
                <a:latin typeface="华文楷体" pitchFamily="2" charset="-122"/>
                <a:ea typeface="华文楷体" pitchFamily="2" charset="-122"/>
              </a:rPr>
              <a:t>子句的存在，而且</a:t>
            </a:r>
            <a:r>
              <a:rPr lang="en-US" altLang="zh-CN" sz="1600" dirty="0" smtClean="0">
                <a:solidFill>
                  <a:schemeClr val="accent1">
                    <a:lumMod val="75000"/>
                  </a:schemeClr>
                </a:solidFill>
                <a:latin typeface="华文楷体" pitchFamily="2" charset="-122"/>
                <a:ea typeface="华文楷体" pitchFamily="2" charset="-122"/>
              </a:rPr>
              <a:t>T1</a:t>
            </a:r>
            <a:r>
              <a:rPr lang="zh-CN" altLang="en-US" sz="1600" dirty="0" smtClean="0">
                <a:solidFill>
                  <a:schemeClr val="accent1">
                    <a:lumMod val="75000"/>
                  </a:schemeClr>
                </a:solidFill>
                <a:latin typeface="华文楷体" pitchFamily="2" charset="-122"/>
                <a:ea typeface="华文楷体" pitchFamily="2" charset="-122"/>
              </a:rPr>
              <a:t>子句包容了</a:t>
            </a:r>
            <a:r>
              <a:rPr lang="en-US" altLang="zh-CN" sz="1600" dirty="0" smtClean="0">
                <a:solidFill>
                  <a:schemeClr val="accent1">
                    <a:lumMod val="75000"/>
                  </a:schemeClr>
                </a:solidFill>
                <a:latin typeface="华文楷体" pitchFamily="2" charset="-122"/>
                <a:ea typeface="华文楷体" pitchFamily="2" charset="-122"/>
              </a:rPr>
              <a:t>p</a:t>
            </a:r>
            <a:r>
              <a:rPr lang="zh-CN" altLang="en-US" sz="1600" dirty="0" smtClean="0">
                <a:solidFill>
                  <a:schemeClr val="accent1">
                    <a:lumMod val="75000"/>
                  </a:schemeClr>
                </a:solidFill>
                <a:latin typeface="华文楷体" pitchFamily="2" charset="-122"/>
                <a:ea typeface="华文楷体" pitchFamily="2" charset="-122"/>
              </a:rPr>
              <a:t>子句的内容，所以</a:t>
            </a:r>
            <a:r>
              <a:rPr lang="en-US" altLang="zh-CN" sz="1600" dirty="0" smtClean="0">
                <a:solidFill>
                  <a:schemeClr val="accent1">
                    <a:lumMod val="75000"/>
                  </a:schemeClr>
                </a:solidFill>
                <a:latin typeface="华文楷体" pitchFamily="2" charset="-122"/>
                <a:ea typeface="华文楷体" pitchFamily="2" charset="-122"/>
              </a:rPr>
              <a:t>p</a:t>
            </a:r>
            <a:r>
              <a:rPr lang="zh-CN" altLang="en-US" sz="1600" dirty="0" smtClean="0">
                <a:solidFill>
                  <a:schemeClr val="accent1">
                    <a:lumMod val="75000"/>
                  </a:schemeClr>
                </a:solidFill>
                <a:latin typeface="华文楷体" pitchFamily="2" charset="-122"/>
                <a:ea typeface="华文楷体" pitchFamily="2" charset="-122"/>
              </a:rPr>
              <a:t>子句的引入将不会再携带有任何新的信息，在这种情况下，就应该放弃</a:t>
            </a:r>
            <a:r>
              <a:rPr lang="en-US" altLang="zh-CN" sz="1600" dirty="0" smtClean="0">
                <a:solidFill>
                  <a:schemeClr val="accent1">
                    <a:lumMod val="75000"/>
                  </a:schemeClr>
                </a:solidFill>
                <a:latin typeface="华文楷体" pitchFamily="2" charset="-122"/>
                <a:ea typeface="华文楷体" pitchFamily="2" charset="-122"/>
              </a:rPr>
              <a:t>p</a:t>
            </a:r>
            <a:r>
              <a:rPr lang="zh-CN" altLang="en-US" sz="1600" dirty="0" smtClean="0">
                <a:solidFill>
                  <a:schemeClr val="accent1">
                    <a:lumMod val="75000"/>
                  </a:schemeClr>
                </a:solidFill>
                <a:latin typeface="华文楷体" pitchFamily="2" charset="-122"/>
                <a:ea typeface="华文楷体" pitchFamily="2" charset="-122"/>
              </a:rPr>
              <a:t>子句的引入，以使尽可能少的子句被压入栈，从而降低搜索节点数。</a:t>
            </a: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包容归结策略</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23528" y="1162364"/>
            <a:ext cx="8352928" cy="32932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sz="1600" dirty="0" smtClean="0">
                <a:solidFill>
                  <a:schemeClr val="accent1">
                    <a:lumMod val="75000"/>
                  </a:schemeClr>
                </a:solidFill>
                <a:latin typeface="华文楷体" pitchFamily="2" charset="-122"/>
                <a:ea typeface="华文楷体" pitchFamily="2" charset="-122"/>
              </a:rPr>
              <a:t>    该功能的实现就是将每一个试图入栈的语句进行先进行一次分析，将</a:t>
            </a:r>
            <a:r>
              <a:rPr lang="en-US" altLang="zh-CN" sz="1600" dirty="0" smtClean="0">
                <a:solidFill>
                  <a:schemeClr val="accent1">
                    <a:lumMod val="75000"/>
                  </a:schemeClr>
                </a:solidFill>
                <a:latin typeface="华文楷体" pitchFamily="2" charset="-122"/>
                <a:ea typeface="华文楷体" pitchFamily="2" charset="-122"/>
              </a:rPr>
              <a:t>lines</a:t>
            </a:r>
            <a:r>
              <a:rPr lang="zh-CN" altLang="en-US" sz="1600" dirty="0" smtClean="0">
                <a:solidFill>
                  <a:schemeClr val="accent1">
                    <a:lumMod val="75000"/>
                  </a:schemeClr>
                </a:solidFill>
                <a:latin typeface="华文楷体" pitchFamily="2" charset="-122"/>
                <a:ea typeface="华文楷体" pitchFamily="2" charset="-122"/>
              </a:rPr>
              <a:t>中目前已存的所有子句与</a:t>
            </a:r>
            <a:r>
              <a:rPr lang="en-US" altLang="zh-CN" sz="1600" dirty="0" smtClean="0">
                <a:solidFill>
                  <a:schemeClr val="accent1">
                    <a:lumMod val="75000"/>
                  </a:schemeClr>
                </a:solidFill>
                <a:latin typeface="华文楷体" pitchFamily="2" charset="-122"/>
                <a:ea typeface="华文楷体" pitchFamily="2" charset="-122"/>
              </a:rPr>
              <a:t>p</a:t>
            </a:r>
            <a:r>
              <a:rPr lang="zh-CN" altLang="en-US" sz="1600" dirty="0" smtClean="0">
                <a:solidFill>
                  <a:schemeClr val="accent1">
                    <a:lumMod val="75000"/>
                  </a:schemeClr>
                </a:solidFill>
                <a:latin typeface="华文楷体" pitchFamily="2" charset="-122"/>
                <a:ea typeface="华文楷体" pitchFamily="2" charset="-122"/>
              </a:rPr>
              <a:t>子句进行比较分析，如果栈中存在一个子句的所有文字都在</a:t>
            </a:r>
            <a:r>
              <a:rPr lang="en-US" altLang="zh-CN" sz="1600" dirty="0" smtClean="0">
                <a:solidFill>
                  <a:schemeClr val="accent1">
                    <a:lumMod val="75000"/>
                  </a:schemeClr>
                </a:solidFill>
                <a:latin typeface="华文楷体" pitchFamily="2" charset="-122"/>
                <a:ea typeface="华文楷体" pitchFamily="2" charset="-122"/>
              </a:rPr>
              <a:t>p</a:t>
            </a:r>
            <a:r>
              <a:rPr lang="zh-CN" altLang="en-US" sz="1600" dirty="0" smtClean="0">
                <a:solidFill>
                  <a:schemeClr val="accent1">
                    <a:lumMod val="75000"/>
                  </a:schemeClr>
                </a:solidFill>
                <a:latin typeface="华文楷体" pitchFamily="2" charset="-122"/>
                <a:ea typeface="华文楷体" pitchFamily="2" charset="-122"/>
              </a:rPr>
              <a:t>中有与之相同的文字对应，那么</a:t>
            </a:r>
            <a:r>
              <a:rPr lang="en-US" altLang="zh-CN" sz="1600" dirty="0" smtClean="0">
                <a:solidFill>
                  <a:schemeClr val="accent1">
                    <a:lumMod val="75000"/>
                  </a:schemeClr>
                </a:solidFill>
                <a:latin typeface="华文楷体" pitchFamily="2" charset="-122"/>
                <a:ea typeface="华文楷体" pitchFamily="2" charset="-122"/>
              </a:rPr>
              <a:t>p</a:t>
            </a:r>
            <a:r>
              <a:rPr lang="zh-CN" altLang="en-US" sz="1600" dirty="0" smtClean="0">
                <a:solidFill>
                  <a:schemeClr val="accent1">
                    <a:lumMod val="75000"/>
                  </a:schemeClr>
                </a:solidFill>
                <a:latin typeface="华文楷体" pitchFamily="2" charset="-122"/>
                <a:ea typeface="华文楷体" pitchFamily="2" charset="-122"/>
              </a:rPr>
              <a:t>子句就被该语句包含，则不应该让该语句入栈。</a:t>
            </a:r>
          </a:p>
          <a:p>
            <a:r>
              <a:rPr lang="zh-CN" altLang="en-US" sz="1600" dirty="0" smtClean="0">
                <a:solidFill>
                  <a:schemeClr val="accent1">
                    <a:lumMod val="75000"/>
                  </a:schemeClr>
                </a:solidFill>
                <a:latin typeface="华文楷体" pitchFamily="2" charset="-122"/>
                <a:ea typeface="华文楷体" pitchFamily="2" charset="-122"/>
              </a:rPr>
              <a:t>    除此以外，值得一提的是，由于包容归结策略所拒绝入栈的子句都是不携带新信息的子句，换言之，该策略没有拒绝任一携带新信息的子句入栈，所以该策略是完备的，不会存在因为优化而导致归结推理出错的情况。</a:t>
            </a:r>
          </a:p>
          <a:p>
            <a:r>
              <a:rPr lang="zh-CN" altLang="en-US" sz="1600" dirty="0" smtClean="0">
                <a:solidFill>
                  <a:schemeClr val="accent1">
                    <a:lumMod val="75000"/>
                  </a:schemeClr>
                </a:solidFill>
                <a:latin typeface="华文楷体" pitchFamily="2" charset="-122"/>
                <a:ea typeface="华文楷体" pitchFamily="2" charset="-122"/>
              </a:rPr>
              <a:t>    还是以破案问题为例，当我们只使用</a:t>
            </a:r>
            <a:r>
              <a:rPr lang="en-US" altLang="zh-CN" sz="1600" dirty="0" smtClean="0">
                <a:solidFill>
                  <a:schemeClr val="accent1">
                    <a:lumMod val="75000"/>
                  </a:schemeClr>
                </a:solidFill>
                <a:latin typeface="华文楷体" pitchFamily="2" charset="-122"/>
                <a:ea typeface="华文楷体" pitchFamily="2" charset="-122"/>
              </a:rPr>
              <a:t>BFS</a:t>
            </a:r>
            <a:r>
              <a:rPr lang="zh-CN" altLang="en-US" sz="1600" dirty="0" smtClean="0">
                <a:solidFill>
                  <a:schemeClr val="accent1">
                    <a:lumMod val="75000"/>
                  </a:schemeClr>
                </a:solidFill>
                <a:latin typeface="华文楷体" pitchFamily="2" charset="-122"/>
                <a:ea typeface="华文楷体" pitchFamily="2" charset="-122"/>
              </a:rPr>
              <a:t>策略而不使用任意优化策略时运行程序，在遍历所有子句对时，发现</a:t>
            </a:r>
            <a:r>
              <a:rPr lang="en-US" altLang="zh-CN" sz="1600" dirty="0" smtClean="0">
                <a:solidFill>
                  <a:schemeClr val="accent1">
                    <a:lumMod val="75000"/>
                  </a:schemeClr>
                </a:solidFill>
                <a:latin typeface="华文楷体" pitchFamily="2" charset="-122"/>
                <a:ea typeface="华文楷体" pitchFamily="2" charset="-122"/>
              </a:rPr>
              <a:t>lines</a:t>
            </a:r>
            <a:r>
              <a:rPr lang="zh-CN" altLang="en-US" sz="1600" dirty="0" smtClean="0">
                <a:solidFill>
                  <a:schemeClr val="accent1">
                    <a:lumMod val="75000"/>
                  </a:schemeClr>
                </a:solidFill>
                <a:latin typeface="华文楷体" pitchFamily="2" charset="-122"/>
                <a:ea typeface="华文楷体" pitchFamily="2" charset="-122"/>
              </a:rPr>
              <a:t>爆栈，查看编辑器，发现在爆栈前</a:t>
            </a:r>
            <a:r>
              <a:rPr lang="en-US" altLang="zh-CN" sz="1600" dirty="0" smtClean="0">
                <a:solidFill>
                  <a:schemeClr val="accent1">
                    <a:lumMod val="75000"/>
                  </a:schemeClr>
                </a:solidFill>
                <a:latin typeface="华文楷体" pitchFamily="2" charset="-122"/>
                <a:ea typeface="华文楷体" pitchFamily="2" charset="-122"/>
              </a:rPr>
              <a:t>lines</a:t>
            </a:r>
            <a:r>
              <a:rPr lang="zh-CN" altLang="en-US" sz="1600" dirty="0" smtClean="0">
                <a:solidFill>
                  <a:schemeClr val="accent1">
                    <a:lumMod val="75000"/>
                  </a:schemeClr>
                </a:solidFill>
                <a:latin typeface="华文楷体" pitchFamily="2" charset="-122"/>
                <a:ea typeface="华文楷体" pitchFamily="2" charset="-122"/>
              </a:rPr>
              <a:t>中至少存储了</a:t>
            </a:r>
            <a:r>
              <a:rPr lang="en-US" altLang="zh-CN" sz="1600" dirty="0" smtClean="0">
                <a:solidFill>
                  <a:schemeClr val="accent1">
                    <a:lumMod val="75000"/>
                  </a:schemeClr>
                </a:solidFill>
                <a:latin typeface="华文楷体" pitchFamily="2" charset="-122"/>
                <a:ea typeface="华文楷体" pitchFamily="2" charset="-122"/>
              </a:rPr>
              <a:t>18993</a:t>
            </a:r>
            <a:r>
              <a:rPr lang="zh-CN" altLang="en-US" sz="1600" dirty="0" smtClean="0">
                <a:solidFill>
                  <a:schemeClr val="accent1">
                    <a:lumMod val="75000"/>
                  </a:schemeClr>
                </a:solidFill>
                <a:latin typeface="华文楷体" pitchFamily="2" charset="-122"/>
                <a:ea typeface="华文楷体" pitchFamily="2" charset="-122"/>
              </a:rPr>
              <a:t>条子句（编译器问题只显示到了</a:t>
            </a:r>
            <a:r>
              <a:rPr lang="en-US" altLang="zh-CN" sz="1600" dirty="0" smtClean="0">
                <a:solidFill>
                  <a:schemeClr val="accent1">
                    <a:lumMod val="75000"/>
                  </a:schemeClr>
                </a:solidFill>
                <a:latin typeface="华文楷体" pitchFamily="2" charset="-122"/>
                <a:ea typeface="华文楷体" pitchFamily="2" charset="-122"/>
              </a:rPr>
              <a:t>T1782</a:t>
            </a:r>
            <a:r>
              <a:rPr lang="zh-CN" altLang="en-US" sz="1600" dirty="0" smtClean="0">
                <a:solidFill>
                  <a:schemeClr val="accent1">
                    <a:lumMod val="75000"/>
                  </a:schemeClr>
                </a:solidFill>
                <a:latin typeface="华文楷体" pitchFamily="2" charset="-122"/>
                <a:ea typeface="华文楷体" pitchFamily="2" charset="-122"/>
              </a:rPr>
              <a:t>，即第</a:t>
            </a:r>
            <a:r>
              <a:rPr lang="en-US" altLang="zh-CN" sz="1600" dirty="0" smtClean="0">
                <a:solidFill>
                  <a:schemeClr val="accent1">
                    <a:lumMod val="75000"/>
                  </a:schemeClr>
                </a:solidFill>
                <a:latin typeface="华文楷体" pitchFamily="2" charset="-122"/>
                <a:ea typeface="华文楷体" pitchFamily="2" charset="-122"/>
              </a:rPr>
              <a:t>1791</a:t>
            </a:r>
            <a:r>
              <a:rPr lang="zh-CN" altLang="en-US" sz="1600" dirty="0" smtClean="0">
                <a:solidFill>
                  <a:schemeClr val="accent1">
                    <a:lumMod val="75000"/>
                  </a:schemeClr>
                </a:solidFill>
                <a:latin typeface="华文楷体" pitchFamily="2" charset="-122"/>
                <a:ea typeface="华文楷体" pitchFamily="2" charset="-122"/>
              </a:rPr>
              <a:t>条），程序截图见下图所示：</a:t>
            </a:r>
            <a:endParaRPr lang="en-US" altLang="zh-CN" sz="1600" dirty="0" smtClean="0">
              <a:solidFill>
                <a:schemeClr val="accent1">
                  <a:lumMod val="75000"/>
                </a:schemeClr>
              </a:solidFill>
              <a:latin typeface="华文楷体" pitchFamily="2" charset="-122"/>
              <a:ea typeface="华文楷体" pitchFamily="2" charset="-122"/>
            </a:endParaRPr>
          </a:p>
          <a:p>
            <a:endParaRPr lang="en-US" altLang="zh-CN" sz="1600" dirty="0" smtClean="0">
              <a:solidFill>
                <a:schemeClr val="accent1">
                  <a:lumMod val="75000"/>
                </a:schemeClr>
              </a:solidFill>
              <a:latin typeface="华文楷体" pitchFamily="2" charset="-122"/>
              <a:ea typeface="华文楷体" pitchFamily="2" charset="-122"/>
            </a:endParaRPr>
          </a:p>
          <a:p>
            <a:endParaRPr lang="en-US" altLang="zh-CN" sz="1600" dirty="0" smtClean="0">
              <a:solidFill>
                <a:schemeClr val="accent1">
                  <a:lumMod val="75000"/>
                </a:schemeClr>
              </a:solidFill>
              <a:latin typeface="华文楷体" pitchFamily="2" charset="-122"/>
              <a:ea typeface="华文楷体" pitchFamily="2" charset="-122"/>
            </a:endParaRPr>
          </a:p>
          <a:p>
            <a:endParaRPr lang="en-US" altLang="zh-CN" sz="1600" dirty="0" smtClean="0">
              <a:solidFill>
                <a:schemeClr val="accent1">
                  <a:lumMod val="75000"/>
                </a:schemeClr>
              </a:solidFill>
              <a:latin typeface="华文楷体" pitchFamily="2" charset="-122"/>
              <a:ea typeface="华文楷体" pitchFamily="2" charset="-122"/>
            </a:endParaRPr>
          </a:p>
          <a:p>
            <a:endParaRPr lang="zh-CN" altLang="en-US" sz="1600" dirty="0" smtClean="0">
              <a:solidFill>
                <a:schemeClr val="accent1">
                  <a:lumMod val="75000"/>
                </a:schemeClr>
              </a:solidFill>
              <a:latin typeface="华文楷体" pitchFamily="2" charset="-122"/>
              <a:ea typeface="华文楷体" pitchFamily="2" charset="-122"/>
            </a:endParaRPr>
          </a:p>
        </p:txBody>
      </p:sp>
      <p:pic>
        <p:nvPicPr>
          <p:cNvPr id="6146" name="Picture 2"/>
          <p:cNvPicPr>
            <a:picLocks noChangeAspect="1" noChangeArrowheads="1"/>
          </p:cNvPicPr>
          <p:nvPr/>
        </p:nvPicPr>
        <p:blipFill>
          <a:blip r:embed="rId3" cstate="print"/>
          <a:srcRect/>
          <a:stretch>
            <a:fillRect/>
          </a:stretch>
        </p:blipFill>
        <p:spPr bwMode="auto">
          <a:xfrm>
            <a:off x="1691680" y="3768700"/>
            <a:ext cx="5575300" cy="603250"/>
          </a:xfrm>
          <a:prstGeom prst="rect">
            <a:avLst/>
          </a:prstGeom>
          <a:noFill/>
          <a:ln w="9525">
            <a:noFill/>
            <a:miter lim="800000"/>
            <a:headEnd/>
            <a:tailEnd/>
          </a:ln>
        </p:spPr>
      </p:pic>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包容归结策略</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23528" y="1039252"/>
            <a:ext cx="8352928" cy="35394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sz="1600" dirty="0" smtClean="0">
                <a:solidFill>
                  <a:schemeClr val="accent1">
                    <a:lumMod val="75000"/>
                  </a:schemeClr>
                </a:solidFill>
                <a:latin typeface="华文楷体" pitchFamily="2" charset="-122"/>
                <a:ea typeface="华文楷体" pitchFamily="2" charset="-122"/>
              </a:rPr>
              <a:t>    当我们仅使用“长度限制”优化策略（在下一节将进行介绍）时，发现最后虽然可以归结成功，但是搜索的子句数高达</a:t>
            </a:r>
            <a:r>
              <a:rPr lang="en-US" altLang="zh-CN" sz="1600" dirty="0" smtClean="0">
                <a:solidFill>
                  <a:schemeClr val="accent1">
                    <a:lumMod val="75000"/>
                  </a:schemeClr>
                </a:solidFill>
                <a:latin typeface="华文楷体" pitchFamily="2" charset="-122"/>
                <a:ea typeface="华文楷体" pitchFamily="2" charset="-122"/>
              </a:rPr>
              <a:t>3939</a:t>
            </a:r>
            <a:r>
              <a:rPr lang="zh-CN" altLang="en-US" sz="1600" dirty="0" smtClean="0">
                <a:solidFill>
                  <a:schemeClr val="accent1">
                    <a:lumMod val="75000"/>
                  </a:schemeClr>
                </a:solidFill>
                <a:latin typeface="华文楷体" pitchFamily="2" charset="-122"/>
                <a:ea typeface="华文楷体" pitchFamily="2" charset="-122"/>
              </a:rPr>
              <a:t>条，程序截图如下图所示：</a:t>
            </a:r>
          </a:p>
          <a:p>
            <a:endParaRPr lang="zh-CN" altLang="en-US" sz="1600" dirty="0" smtClean="0">
              <a:solidFill>
                <a:schemeClr val="accent1">
                  <a:lumMod val="75000"/>
                </a:schemeClr>
              </a:solidFill>
              <a:latin typeface="华文楷体" pitchFamily="2" charset="-122"/>
              <a:ea typeface="华文楷体" pitchFamily="2" charset="-122"/>
            </a:endParaRPr>
          </a:p>
          <a:p>
            <a:endParaRPr lang="en-US" altLang="zh-CN" sz="1600" dirty="0" smtClean="0">
              <a:solidFill>
                <a:schemeClr val="accent1">
                  <a:lumMod val="75000"/>
                </a:schemeClr>
              </a:solidFill>
              <a:latin typeface="华文楷体" pitchFamily="2" charset="-122"/>
              <a:ea typeface="华文楷体" pitchFamily="2" charset="-122"/>
            </a:endParaRPr>
          </a:p>
          <a:p>
            <a:endParaRPr lang="zh-CN" altLang="en-US" sz="1600" dirty="0" smtClean="0">
              <a:solidFill>
                <a:schemeClr val="accent1">
                  <a:lumMod val="75000"/>
                </a:schemeClr>
              </a:solidFill>
              <a:latin typeface="华文楷体" pitchFamily="2" charset="-122"/>
              <a:ea typeface="华文楷体" pitchFamily="2" charset="-122"/>
            </a:endParaRPr>
          </a:p>
          <a:p>
            <a:endParaRPr lang="zh-CN" altLang="en-US" sz="1600" dirty="0" smtClean="0">
              <a:solidFill>
                <a:schemeClr val="accent1">
                  <a:lumMod val="75000"/>
                </a:schemeClr>
              </a:solidFill>
              <a:latin typeface="华文楷体" pitchFamily="2" charset="-122"/>
              <a:ea typeface="华文楷体" pitchFamily="2" charset="-122"/>
            </a:endParaRPr>
          </a:p>
          <a:p>
            <a:r>
              <a:rPr lang="zh-CN" altLang="en-US" sz="1600" dirty="0" smtClean="0">
                <a:solidFill>
                  <a:schemeClr val="accent1">
                    <a:lumMod val="75000"/>
                  </a:schemeClr>
                </a:solidFill>
                <a:latin typeface="华文楷体" pitchFamily="2" charset="-122"/>
                <a:ea typeface="华文楷体" pitchFamily="2" charset="-122"/>
              </a:rPr>
              <a:t>    而当我们仅使用包容归结策略时，发现依然可以归结成功，而且搜索子句数量也大幅减小，仅需要</a:t>
            </a:r>
            <a:r>
              <a:rPr lang="en-US" altLang="zh-CN" sz="1600" dirty="0" smtClean="0">
                <a:solidFill>
                  <a:schemeClr val="accent1">
                    <a:lumMod val="75000"/>
                  </a:schemeClr>
                </a:solidFill>
                <a:latin typeface="华文楷体" pitchFamily="2" charset="-122"/>
                <a:ea typeface="华文楷体" pitchFamily="2" charset="-122"/>
              </a:rPr>
              <a:t>75</a:t>
            </a:r>
            <a:r>
              <a:rPr lang="zh-CN" altLang="en-US" sz="1600" dirty="0" smtClean="0">
                <a:solidFill>
                  <a:schemeClr val="accent1">
                    <a:lumMod val="75000"/>
                  </a:schemeClr>
                </a:solidFill>
                <a:latin typeface="华文楷体" pitchFamily="2" charset="-122"/>
                <a:ea typeface="华文楷体" pitchFamily="2" charset="-122"/>
              </a:rPr>
              <a:t>行子句，</a:t>
            </a:r>
            <a:r>
              <a:rPr lang="en-US" altLang="zh-CN" sz="1600" dirty="0" smtClean="0">
                <a:solidFill>
                  <a:schemeClr val="accent1">
                    <a:lumMod val="75000"/>
                  </a:schemeClr>
                </a:solidFill>
                <a:latin typeface="华文楷体" pitchFamily="2" charset="-122"/>
                <a:ea typeface="华文楷体" pitchFamily="2" charset="-122"/>
              </a:rPr>
              <a:t>66</a:t>
            </a:r>
            <a:r>
              <a:rPr lang="zh-CN" altLang="en-US" sz="1600" dirty="0" smtClean="0">
                <a:solidFill>
                  <a:schemeClr val="accent1">
                    <a:lumMod val="75000"/>
                  </a:schemeClr>
                </a:solidFill>
                <a:latin typeface="华文楷体" pitchFamily="2" charset="-122"/>
                <a:ea typeface="华文楷体" pitchFamily="2" charset="-122"/>
              </a:rPr>
              <a:t>次推理就能得出结论，程序截图如下图所示：</a:t>
            </a:r>
          </a:p>
          <a:p>
            <a:endParaRPr lang="zh-CN" altLang="en-US" sz="1600" dirty="0" smtClean="0">
              <a:solidFill>
                <a:schemeClr val="accent1">
                  <a:lumMod val="75000"/>
                </a:schemeClr>
              </a:solidFill>
              <a:latin typeface="华文楷体" pitchFamily="2" charset="-122"/>
              <a:ea typeface="华文楷体" pitchFamily="2" charset="-122"/>
            </a:endParaRPr>
          </a:p>
          <a:p>
            <a:endParaRPr lang="en-US" altLang="zh-CN" sz="1600" dirty="0" smtClean="0">
              <a:solidFill>
                <a:schemeClr val="accent1">
                  <a:lumMod val="75000"/>
                </a:schemeClr>
              </a:solidFill>
              <a:latin typeface="华文楷体" pitchFamily="2" charset="-122"/>
              <a:ea typeface="华文楷体" pitchFamily="2" charset="-122"/>
            </a:endParaRPr>
          </a:p>
          <a:p>
            <a:endParaRPr lang="zh-CN" altLang="en-US" sz="1600" dirty="0" smtClean="0">
              <a:solidFill>
                <a:schemeClr val="accent1">
                  <a:lumMod val="75000"/>
                </a:schemeClr>
              </a:solidFill>
              <a:latin typeface="华文楷体" pitchFamily="2" charset="-122"/>
              <a:ea typeface="华文楷体" pitchFamily="2" charset="-122"/>
            </a:endParaRPr>
          </a:p>
          <a:p>
            <a:endParaRPr lang="zh-CN" altLang="en-US" sz="1600" dirty="0" smtClean="0">
              <a:solidFill>
                <a:schemeClr val="accent1">
                  <a:lumMod val="75000"/>
                </a:schemeClr>
              </a:solidFill>
              <a:latin typeface="华文楷体" pitchFamily="2" charset="-122"/>
              <a:ea typeface="华文楷体" pitchFamily="2" charset="-122"/>
            </a:endParaRPr>
          </a:p>
          <a:p>
            <a:r>
              <a:rPr lang="zh-CN" altLang="en-US" sz="1600" dirty="0" smtClean="0">
                <a:solidFill>
                  <a:schemeClr val="accent1">
                    <a:lumMod val="75000"/>
                  </a:schemeClr>
                </a:solidFill>
                <a:latin typeface="华文楷体" pitchFamily="2" charset="-122"/>
                <a:ea typeface="华文楷体" pitchFamily="2" charset="-122"/>
              </a:rPr>
              <a:t>    稍加计算可知，使用包容优化策略进行的归结推理次数仅为使用初级优化策略的</a:t>
            </a:r>
            <a:r>
              <a:rPr lang="en-US" altLang="zh-CN" sz="1600" dirty="0" smtClean="0">
                <a:solidFill>
                  <a:schemeClr val="accent1">
                    <a:lumMod val="75000"/>
                  </a:schemeClr>
                </a:solidFill>
                <a:latin typeface="华文楷体" pitchFamily="2" charset="-122"/>
                <a:ea typeface="华文楷体" pitchFamily="2" charset="-122"/>
              </a:rPr>
              <a:t>1.68%</a:t>
            </a:r>
            <a:r>
              <a:rPr lang="zh-CN" altLang="en-US" sz="1600" dirty="0" smtClean="0">
                <a:solidFill>
                  <a:schemeClr val="accent1">
                    <a:lumMod val="75000"/>
                  </a:schemeClr>
                </a:solidFill>
                <a:latin typeface="华文楷体" pitchFamily="2" charset="-122"/>
                <a:ea typeface="华文楷体" pitchFamily="2" charset="-122"/>
              </a:rPr>
              <a:t>，故可认为该策略是颇具效率的。</a:t>
            </a:r>
          </a:p>
        </p:txBody>
      </p:sp>
      <p:pic>
        <p:nvPicPr>
          <p:cNvPr id="7170" name="Picture 2"/>
          <p:cNvPicPr>
            <a:picLocks noChangeAspect="1" noChangeArrowheads="1"/>
          </p:cNvPicPr>
          <p:nvPr/>
        </p:nvPicPr>
        <p:blipFill>
          <a:blip r:embed="rId3" cstate="print"/>
          <a:srcRect/>
          <a:stretch>
            <a:fillRect/>
          </a:stretch>
        </p:blipFill>
        <p:spPr bwMode="auto">
          <a:xfrm>
            <a:off x="1588988" y="1779662"/>
            <a:ext cx="5575300" cy="501650"/>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1588988" y="3291830"/>
            <a:ext cx="5575300" cy="527050"/>
          </a:xfrm>
          <a:prstGeom prst="rect">
            <a:avLst/>
          </a:prstGeom>
          <a:noFill/>
          <a:ln w="9525">
            <a:noFill/>
            <a:miter lim="800000"/>
            <a:headEnd/>
            <a:tailEnd/>
          </a:ln>
        </p:spPr>
      </p:pic>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“长度限制”优化策略</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23528" y="1285473"/>
            <a:ext cx="8352928"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sz="1600" dirty="0" smtClean="0">
                <a:solidFill>
                  <a:schemeClr val="accent1">
                    <a:lumMod val="75000"/>
                  </a:schemeClr>
                </a:solidFill>
                <a:latin typeface="华文楷体" pitchFamily="2" charset="-122"/>
                <a:ea typeface="华文楷体" pitchFamily="2" charset="-122"/>
              </a:rPr>
              <a:t>    该策略其实仅是删除归结策略的一部分内容</a:t>
            </a:r>
            <a:r>
              <a:rPr lang="en-US" altLang="zh-CN" sz="1600" dirty="0" smtClean="0">
                <a:solidFill>
                  <a:schemeClr val="accent1">
                    <a:lumMod val="75000"/>
                  </a:schemeClr>
                </a:solidFill>
                <a:latin typeface="华文楷体" pitchFamily="2" charset="-122"/>
                <a:ea typeface="华文楷体" pitchFamily="2" charset="-122"/>
              </a:rPr>
              <a:t>——</a:t>
            </a:r>
            <a:r>
              <a:rPr lang="zh-CN" altLang="en-US" sz="1600" dirty="0" smtClean="0">
                <a:solidFill>
                  <a:schemeClr val="accent1">
                    <a:lumMod val="75000"/>
                  </a:schemeClr>
                </a:solidFill>
                <a:latin typeface="华文楷体" pitchFamily="2" charset="-122"/>
                <a:ea typeface="华文楷体" pitchFamily="2" charset="-122"/>
              </a:rPr>
              <a:t>即仅截取了删除归结策略中删除过长子句这一点特性进行了实现。这一做法的理由是该策略与删除优化策略的目的是不同的。</a:t>
            </a:r>
          </a:p>
          <a:p>
            <a:r>
              <a:rPr lang="zh-CN" altLang="en-US" sz="1600" dirty="0" smtClean="0">
                <a:solidFill>
                  <a:schemeClr val="accent1">
                    <a:lumMod val="75000"/>
                  </a:schemeClr>
                </a:solidFill>
                <a:latin typeface="华文楷体" pitchFamily="2" charset="-122"/>
                <a:ea typeface="华文楷体" pitchFamily="2" charset="-122"/>
              </a:rPr>
              <a:t>    根据上述内容可以看出，包容归结策略已经具备了较高的搜索效率，但是若使用包容归结策略，每添入一个新语句，就要将该新语句与</a:t>
            </a:r>
            <a:r>
              <a:rPr lang="en-US" altLang="zh-CN" sz="1600" dirty="0" smtClean="0">
                <a:solidFill>
                  <a:schemeClr val="accent1">
                    <a:lumMod val="75000"/>
                  </a:schemeClr>
                </a:solidFill>
                <a:latin typeface="华文楷体" pitchFamily="2" charset="-122"/>
                <a:ea typeface="华文楷体" pitchFamily="2" charset="-122"/>
              </a:rPr>
              <a:t>lines</a:t>
            </a:r>
            <a:r>
              <a:rPr lang="zh-CN" altLang="en-US" sz="1600" dirty="0" smtClean="0">
                <a:solidFill>
                  <a:schemeClr val="accent1">
                    <a:lumMod val="75000"/>
                  </a:schemeClr>
                </a:solidFill>
                <a:latin typeface="华文楷体" pitchFamily="2" charset="-122"/>
                <a:ea typeface="华文楷体" pitchFamily="2" charset="-122"/>
              </a:rPr>
              <a:t>中的所有语句进行一次包容性判断。假设当前</a:t>
            </a:r>
            <a:r>
              <a:rPr lang="en-US" altLang="zh-CN" sz="1600" dirty="0" smtClean="0">
                <a:solidFill>
                  <a:schemeClr val="accent1">
                    <a:lumMod val="75000"/>
                  </a:schemeClr>
                </a:solidFill>
                <a:latin typeface="华文楷体" pitchFamily="2" charset="-122"/>
                <a:ea typeface="华文楷体" pitchFamily="2" charset="-122"/>
              </a:rPr>
              <a:t>lines</a:t>
            </a:r>
            <a:r>
              <a:rPr lang="zh-CN" altLang="en-US" sz="1600" dirty="0" smtClean="0">
                <a:solidFill>
                  <a:schemeClr val="accent1">
                    <a:lumMod val="75000"/>
                  </a:schemeClr>
                </a:solidFill>
                <a:latin typeface="华文楷体" pitchFamily="2" charset="-122"/>
                <a:ea typeface="华文楷体" pitchFamily="2" charset="-122"/>
              </a:rPr>
              <a:t>中共有</a:t>
            </a:r>
            <a:r>
              <a:rPr lang="en-US" altLang="zh-CN" sz="1600" dirty="0" smtClean="0">
                <a:solidFill>
                  <a:schemeClr val="accent1">
                    <a:lumMod val="75000"/>
                  </a:schemeClr>
                </a:solidFill>
                <a:latin typeface="华文楷体" pitchFamily="2" charset="-122"/>
                <a:ea typeface="华文楷体" pitchFamily="2" charset="-122"/>
              </a:rPr>
              <a:t>m</a:t>
            </a:r>
            <a:r>
              <a:rPr lang="zh-CN" altLang="en-US" sz="1600" dirty="0" smtClean="0">
                <a:solidFill>
                  <a:schemeClr val="accent1">
                    <a:lumMod val="75000"/>
                  </a:schemeClr>
                </a:solidFill>
                <a:latin typeface="华文楷体" pitchFamily="2" charset="-122"/>
                <a:ea typeface="华文楷体" pitchFamily="2" charset="-122"/>
              </a:rPr>
              <a:t>个子句，每个子句平均有</a:t>
            </a:r>
            <a:r>
              <a:rPr lang="en-US" altLang="zh-CN" sz="1600" dirty="0" smtClean="0">
                <a:solidFill>
                  <a:schemeClr val="accent1">
                    <a:lumMod val="75000"/>
                  </a:schemeClr>
                </a:solidFill>
                <a:latin typeface="华文楷体" pitchFamily="2" charset="-122"/>
                <a:ea typeface="华文楷体" pitchFamily="2" charset="-122"/>
              </a:rPr>
              <a:t>n</a:t>
            </a:r>
            <a:r>
              <a:rPr lang="zh-CN" altLang="en-US" sz="1600" dirty="0" smtClean="0">
                <a:solidFill>
                  <a:schemeClr val="accent1">
                    <a:lumMod val="75000"/>
                  </a:schemeClr>
                </a:solidFill>
                <a:latin typeface="华文楷体" pitchFamily="2" charset="-122"/>
                <a:ea typeface="华文楷体" pitchFamily="2" charset="-122"/>
              </a:rPr>
              <a:t>个文字，而新添入的子句有</a:t>
            </a:r>
            <a:r>
              <a:rPr lang="en-US" altLang="zh-CN" sz="1600" dirty="0" smtClean="0">
                <a:solidFill>
                  <a:schemeClr val="accent1">
                    <a:lumMod val="75000"/>
                  </a:schemeClr>
                </a:solidFill>
                <a:latin typeface="华文楷体" pitchFamily="2" charset="-122"/>
                <a:ea typeface="华文楷体" pitchFamily="2" charset="-122"/>
              </a:rPr>
              <a:t>k</a:t>
            </a:r>
            <a:r>
              <a:rPr lang="zh-CN" altLang="en-US" sz="1600" dirty="0" smtClean="0">
                <a:solidFill>
                  <a:schemeClr val="accent1">
                    <a:lumMod val="75000"/>
                  </a:schemeClr>
                </a:solidFill>
                <a:latin typeface="华文楷体" pitchFamily="2" charset="-122"/>
                <a:ea typeface="华文楷体" pitchFamily="2" charset="-122"/>
              </a:rPr>
              <a:t>个文字，每个文字平均有</a:t>
            </a:r>
            <a:r>
              <a:rPr lang="en-US" altLang="zh-CN" sz="1600" dirty="0" smtClean="0">
                <a:solidFill>
                  <a:schemeClr val="accent1">
                    <a:lumMod val="75000"/>
                  </a:schemeClr>
                </a:solidFill>
                <a:latin typeface="华文楷体" pitchFamily="2" charset="-122"/>
                <a:ea typeface="华文楷体" pitchFamily="2" charset="-122"/>
              </a:rPr>
              <a:t>j</a:t>
            </a:r>
            <a:r>
              <a:rPr lang="zh-CN" altLang="en-US" sz="1600" dirty="0" smtClean="0">
                <a:solidFill>
                  <a:schemeClr val="accent1">
                    <a:lumMod val="75000"/>
                  </a:schemeClr>
                </a:solidFill>
                <a:latin typeface="华文楷体" pitchFamily="2" charset="-122"/>
                <a:ea typeface="华文楷体" pitchFamily="2" charset="-122"/>
              </a:rPr>
              <a:t>个参数列表。则通过计算可知，每进行一次新添入子句的遍历包容性判断，需要耗费时间复杂度为</a:t>
            </a:r>
            <a:r>
              <a:rPr lang="en-US" altLang="zh-CN" sz="1600" dirty="0" smtClean="0">
                <a:solidFill>
                  <a:schemeClr val="accent1">
                    <a:lumMod val="75000"/>
                  </a:schemeClr>
                </a:solidFill>
                <a:latin typeface="华文楷体" pitchFamily="2" charset="-122"/>
                <a:ea typeface="华文楷体" pitchFamily="2" charset="-122"/>
              </a:rPr>
              <a:t>O(</a:t>
            </a:r>
            <a:r>
              <a:rPr lang="en-US" altLang="zh-CN" sz="1600" dirty="0" err="1" smtClean="0">
                <a:solidFill>
                  <a:schemeClr val="accent1">
                    <a:lumMod val="75000"/>
                  </a:schemeClr>
                </a:solidFill>
                <a:latin typeface="华文楷体" pitchFamily="2" charset="-122"/>
                <a:ea typeface="华文楷体" pitchFamily="2" charset="-122"/>
              </a:rPr>
              <a:t>mnjk</a:t>
            </a:r>
            <a:r>
              <a:rPr lang="en-US" altLang="zh-CN" sz="1600" dirty="0" smtClean="0">
                <a:solidFill>
                  <a:schemeClr val="accent1">
                    <a:lumMod val="75000"/>
                  </a:schemeClr>
                </a:solidFill>
                <a:latin typeface="华文楷体" pitchFamily="2" charset="-122"/>
                <a:ea typeface="华文楷体" pitchFamily="2" charset="-122"/>
              </a:rPr>
              <a:t>)</a:t>
            </a:r>
            <a:r>
              <a:rPr lang="zh-CN" altLang="en-US" sz="1600" dirty="0" smtClean="0">
                <a:solidFill>
                  <a:schemeClr val="accent1">
                    <a:lumMod val="75000"/>
                  </a:schemeClr>
                </a:solidFill>
                <a:latin typeface="华文楷体" pitchFamily="2" charset="-122"/>
                <a:ea typeface="华文楷体" pitchFamily="2" charset="-122"/>
              </a:rPr>
              <a:t>，这一时间消耗随着</a:t>
            </a:r>
            <a:r>
              <a:rPr lang="en-US" altLang="zh-CN" sz="1600" dirty="0" smtClean="0">
                <a:solidFill>
                  <a:schemeClr val="accent1">
                    <a:lumMod val="75000"/>
                  </a:schemeClr>
                </a:solidFill>
                <a:latin typeface="华文楷体" pitchFamily="2" charset="-122"/>
                <a:ea typeface="华文楷体" pitchFamily="2" charset="-122"/>
              </a:rPr>
              <a:t>lines</a:t>
            </a:r>
            <a:r>
              <a:rPr lang="zh-CN" altLang="en-US" sz="1600" dirty="0" smtClean="0">
                <a:solidFill>
                  <a:schemeClr val="accent1">
                    <a:lumMod val="75000"/>
                  </a:schemeClr>
                </a:solidFill>
                <a:latin typeface="华文楷体" pitchFamily="2" charset="-122"/>
                <a:ea typeface="华文楷体" pitchFamily="2" charset="-122"/>
              </a:rPr>
              <a:t>中子句集的扩充势必是增长迅速的。</a:t>
            </a:r>
          </a:p>
          <a:p>
            <a:r>
              <a:rPr lang="zh-CN" altLang="en-US" sz="1600" dirty="0" smtClean="0">
                <a:solidFill>
                  <a:schemeClr val="accent1">
                    <a:lumMod val="75000"/>
                  </a:schemeClr>
                </a:solidFill>
                <a:latin typeface="华文楷体" pitchFamily="2" charset="-122"/>
                <a:ea typeface="华文楷体" pitchFamily="2" charset="-122"/>
              </a:rPr>
              <a:t>    所以我们可以在一开始就对试图入栈的子句</a:t>
            </a:r>
            <a:r>
              <a:rPr lang="en-US" altLang="zh-CN" sz="1600" dirty="0" smtClean="0">
                <a:solidFill>
                  <a:schemeClr val="accent1">
                    <a:lumMod val="75000"/>
                  </a:schemeClr>
                </a:solidFill>
                <a:latin typeface="华文楷体" pitchFamily="2" charset="-122"/>
                <a:ea typeface="华文楷体" pitchFamily="2" charset="-122"/>
              </a:rPr>
              <a:t>p</a:t>
            </a:r>
            <a:r>
              <a:rPr lang="zh-CN" altLang="en-US" sz="1600" dirty="0" smtClean="0">
                <a:solidFill>
                  <a:schemeClr val="accent1">
                    <a:lumMod val="75000"/>
                  </a:schemeClr>
                </a:solidFill>
                <a:latin typeface="华文楷体" pitchFamily="2" charset="-122"/>
                <a:ea typeface="华文楷体" pitchFamily="2" charset="-122"/>
              </a:rPr>
              <a:t>进行一次判断，如果其长度大于初始子句集中的最大长度，那么就可认为该子句集是“低效”的，直接拒绝其入栈请求即可。</a:t>
            </a:r>
          </a:p>
          <a:p>
            <a:r>
              <a:rPr lang="zh-CN" altLang="en-US" sz="1600" dirty="0" smtClean="0">
                <a:solidFill>
                  <a:schemeClr val="accent1">
                    <a:lumMod val="75000"/>
                  </a:schemeClr>
                </a:solidFill>
                <a:latin typeface="华文楷体" pitchFamily="2" charset="-122"/>
                <a:ea typeface="华文楷体" pitchFamily="2" charset="-122"/>
              </a:rPr>
              <a:t>    这个过程看似较为“鲁莽”，但其实仔细想来，归结的最终目的是要归结出长度为</a:t>
            </a:r>
            <a:r>
              <a:rPr lang="en-US" altLang="zh-CN" sz="1600" dirty="0" smtClean="0">
                <a:solidFill>
                  <a:schemeClr val="accent1">
                    <a:lumMod val="75000"/>
                  </a:schemeClr>
                </a:solidFill>
                <a:latin typeface="华文楷体" pitchFamily="2" charset="-122"/>
                <a:ea typeface="华文楷体" pitchFamily="2" charset="-122"/>
              </a:rPr>
              <a:t>0</a:t>
            </a:r>
            <a:r>
              <a:rPr lang="zh-CN" altLang="en-US" sz="1600" dirty="0" smtClean="0">
                <a:solidFill>
                  <a:schemeClr val="accent1">
                    <a:lumMod val="75000"/>
                  </a:schemeClr>
                </a:solidFill>
                <a:latin typeface="华文楷体" pitchFamily="2" charset="-122"/>
                <a:ea typeface="华文楷体" pitchFamily="2" charset="-122"/>
              </a:rPr>
              <a:t>的空子句，那么一般的归结过程就应该是新生成的子句长度越来越小，直至生成空子句</a:t>
            </a:r>
            <a:r>
              <a:rPr lang="en-US" altLang="zh-CN" sz="1600" dirty="0" smtClean="0">
                <a:solidFill>
                  <a:schemeClr val="accent1">
                    <a:lumMod val="75000"/>
                  </a:schemeClr>
                </a:solidFill>
                <a:latin typeface="华文楷体" pitchFamily="2" charset="-122"/>
                <a:ea typeface="华文楷体" pitchFamily="2" charset="-122"/>
              </a:rPr>
              <a:t>——</a:t>
            </a:r>
            <a:r>
              <a:rPr lang="zh-CN" altLang="en-US" sz="1600" dirty="0" smtClean="0">
                <a:solidFill>
                  <a:schemeClr val="accent1">
                    <a:lumMod val="75000"/>
                  </a:schemeClr>
                </a:solidFill>
                <a:latin typeface="华文楷体" pitchFamily="2" charset="-122"/>
                <a:ea typeface="华文楷体" pitchFamily="2" charset="-122"/>
              </a:rPr>
              <a:t>而在这一过程中我们的确应当减少对过长子句的考虑，以减少搜索时间。</a:t>
            </a: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“长度限制”优化策略</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23528" y="1162363"/>
            <a:ext cx="8352928" cy="32932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sz="1600" dirty="0" smtClean="0">
                <a:solidFill>
                  <a:schemeClr val="accent1">
                    <a:lumMod val="75000"/>
                  </a:schemeClr>
                </a:solidFill>
                <a:latin typeface="华文楷体" pitchFamily="2" charset="-122"/>
                <a:ea typeface="华文楷体" pitchFamily="2" charset="-122"/>
              </a:rPr>
              <a:t>    这一优化策略的确是不完备的，有一定概率会使得归结结果不准确，但正如线性归结策略一样，这种情况发生的概率较小，且该情况不符合绝大多数的归结过程，所以我们可以允许耗费少量的准确性换取更快的推理速度。</a:t>
            </a:r>
          </a:p>
          <a:p>
            <a:r>
              <a:rPr lang="zh-CN" altLang="en-US" sz="1600" dirty="0" smtClean="0">
                <a:solidFill>
                  <a:schemeClr val="accent1">
                    <a:lumMod val="75000"/>
                  </a:schemeClr>
                </a:solidFill>
                <a:latin typeface="华文楷体" pitchFamily="2" charset="-122"/>
                <a:ea typeface="华文楷体" pitchFamily="2" charset="-122"/>
              </a:rPr>
              <a:t>    还是以破案问题为例，当我们同时使用两种优化策略时，发现遍历结果并无区别，运行截图如下图所示：</a:t>
            </a:r>
          </a:p>
          <a:p>
            <a:endParaRPr lang="zh-CN" altLang="en-US" sz="1600" dirty="0" smtClean="0">
              <a:solidFill>
                <a:schemeClr val="accent1">
                  <a:lumMod val="75000"/>
                </a:schemeClr>
              </a:solidFill>
              <a:latin typeface="华文楷体" pitchFamily="2" charset="-122"/>
              <a:ea typeface="华文楷体" pitchFamily="2" charset="-122"/>
            </a:endParaRPr>
          </a:p>
          <a:p>
            <a:endParaRPr lang="zh-CN" altLang="en-US" sz="1600" dirty="0" smtClean="0">
              <a:solidFill>
                <a:schemeClr val="accent1">
                  <a:lumMod val="75000"/>
                </a:schemeClr>
              </a:solidFill>
              <a:latin typeface="华文楷体" pitchFamily="2" charset="-122"/>
              <a:ea typeface="华文楷体" pitchFamily="2" charset="-122"/>
            </a:endParaRPr>
          </a:p>
          <a:p>
            <a:endParaRPr lang="en-US" altLang="zh-CN" sz="1600" dirty="0" smtClean="0">
              <a:solidFill>
                <a:schemeClr val="accent1">
                  <a:lumMod val="75000"/>
                </a:schemeClr>
              </a:solidFill>
              <a:latin typeface="华文楷体" pitchFamily="2" charset="-122"/>
              <a:ea typeface="华文楷体" pitchFamily="2" charset="-122"/>
            </a:endParaRPr>
          </a:p>
          <a:p>
            <a:r>
              <a:rPr lang="zh-CN" altLang="en-US" sz="1600" dirty="0" smtClean="0">
                <a:solidFill>
                  <a:schemeClr val="accent1">
                    <a:lumMod val="75000"/>
                  </a:schemeClr>
                </a:solidFill>
                <a:latin typeface="华文楷体" pitchFamily="2" charset="-122"/>
                <a:ea typeface="华文楷体" pitchFamily="2" charset="-122"/>
              </a:rPr>
              <a:t>    但通过编译器计时功能可以看到，不使用“长度限制”的运行时间为</a:t>
            </a:r>
            <a:r>
              <a:rPr lang="en-US" altLang="zh-CN" sz="1600" dirty="0" smtClean="0">
                <a:solidFill>
                  <a:schemeClr val="accent1">
                    <a:lumMod val="75000"/>
                  </a:schemeClr>
                </a:solidFill>
                <a:latin typeface="华文楷体" pitchFamily="2" charset="-122"/>
                <a:ea typeface="华文楷体" pitchFamily="2" charset="-122"/>
              </a:rPr>
              <a:t>142</a:t>
            </a:r>
            <a:r>
              <a:rPr lang="zh-CN" altLang="en-US" sz="1600" dirty="0" smtClean="0">
                <a:solidFill>
                  <a:schemeClr val="accent1">
                    <a:lumMod val="75000"/>
                  </a:schemeClr>
                </a:solidFill>
                <a:latin typeface="华文楷体" pitchFamily="2" charset="-122"/>
                <a:ea typeface="华文楷体" pitchFamily="2" charset="-122"/>
              </a:rPr>
              <a:t>毫秒，使用“长度限制”的运行时间为</a:t>
            </a:r>
            <a:r>
              <a:rPr lang="en-US" altLang="zh-CN" sz="1600" dirty="0" smtClean="0">
                <a:solidFill>
                  <a:schemeClr val="accent1">
                    <a:lumMod val="75000"/>
                  </a:schemeClr>
                </a:solidFill>
                <a:latin typeface="华文楷体" pitchFamily="2" charset="-122"/>
                <a:ea typeface="华文楷体" pitchFamily="2" charset="-122"/>
              </a:rPr>
              <a:t>97</a:t>
            </a:r>
            <a:r>
              <a:rPr lang="zh-CN" altLang="en-US" sz="1600" dirty="0" smtClean="0">
                <a:solidFill>
                  <a:schemeClr val="accent1">
                    <a:lumMod val="75000"/>
                  </a:schemeClr>
                </a:solidFill>
                <a:latin typeface="华文楷体" pitchFamily="2" charset="-122"/>
                <a:ea typeface="华文楷体" pitchFamily="2" charset="-122"/>
              </a:rPr>
              <a:t>毫米，减少了近似</a:t>
            </a:r>
            <a:r>
              <a:rPr lang="en-US" altLang="zh-CN" sz="1600" dirty="0" smtClean="0">
                <a:solidFill>
                  <a:schemeClr val="accent1">
                    <a:lumMod val="75000"/>
                  </a:schemeClr>
                </a:solidFill>
                <a:latin typeface="华文楷体" pitchFamily="2" charset="-122"/>
                <a:ea typeface="华文楷体" pitchFamily="2" charset="-122"/>
              </a:rPr>
              <a:t>1/3</a:t>
            </a:r>
            <a:r>
              <a:rPr lang="zh-CN" altLang="en-US" sz="1600" dirty="0" smtClean="0">
                <a:solidFill>
                  <a:schemeClr val="accent1">
                    <a:lumMod val="75000"/>
                  </a:schemeClr>
                </a:solidFill>
                <a:latin typeface="华文楷体" pitchFamily="2" charset="-122"/>
                <a:ea typeface="华文楷体" pitchFamily="2" charset="-122"/>
              </a:rPr>
              <a:t>的推理时间。</a:t>
            </a:r>
          </a:p>
          <a:p>
            <a:r>
              <a:rPr lang="zh-CN" altLang="en-US" sz="1600" dirty="0" smtClean="0">
                <a:solidFill>
                  <a:schemeClr val="accent1">
                    <a:lumMod val="75000"/>
                  </a:schemeClr>
                </a:solidFill>
                <a:latin typeface="华文楷体" pitchFamily="2" charset="-122"/>
                <a:ea typeface="华文楷体" pitchFamily="2" charset="-122"/>
              </a:rPr>
              <a:t>    综上，可以发现使用“长度限制”策略虽然会在一些极端情况下失去准确性，但在绝大多数情况下，使用该策略能够大幅缩短程序推理所用的时间，且不会过多地影响搜索的子句个数。故可认为鉴于其特点，“长度限制”优化策略应当被使用。</a:t>
            </a:r>
          </a:p>
        </p:txBody>
      </p:sp>
      <p:pic>
        <p:nvPicPr>
          <p:cNvPr id="8194" name="Picture 2"/>
          <p:cNvPicPr>
            <a:picLocks noChangeAspect="1" noChangeArrowheads="1"/>
          </p:cNvPicPr>
          <p:nvPr/>
        </p:nvPicPr>
        <p:blipFill>
          <a:blip r:embed="rId3" cstate="print"/>
          <a:srcRect/>
          <a:stretch>
            <a:fillRect/>
          </a:stretch>
        </p:blipFill>
        <p:spPr bwMode="auto">
          <a:xfrm>
            <a:off x="1726654" y="2571750"/>
            <a:ext cx="5581650" cy="393700"/>
          </a:xfrm>
          <a:prstGeom prst="rect">
            <a:avLst/>
          </a:prstGeom>
          <a:noFill/>
          <a:ln w="9525">
            <a:noFill/>
            <a:miter lim="800000"/>
            <a:headEnd/>
            <a:tailEnd/>
          </a:ln>
        </p:spPr>
      </p:pic>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对</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E</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函数关键字的处理</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23528" y="823808"/>
            <a:ext cx="8352928"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dirty="0" smtClean="0">
                <a:solidFill>
                  <a:schemeClr val="accent1">
                    <a:lumMod val="75000"/>
                  </a:schemeClr>
                </a:solidFill>
                <a:latin typeface="华文楷体" pitchFamily="2" charset="-122"/>
                <a:ea typeface="华文楷体" pitchFamily="2" charset="-122"/>
              </a:rPr>
              <a:t>    所谓</a:t>
            </a:r>
            <a:r>
              <a:rPr lang="en-US" altLang="zh-CN" dirty="0" smtClean="0">
                <a:solidFill>
                  <a:schemeClr val="accent1">
                    <a:lumMod val="75000"/>
                  </a:schemeClr>
                </a:solidFill>
                <a:latin typeface="华文楷体" pitchFamily="2" charset="-122"/>
                <a:ea typeface="华文楷体" pitchFamily="2" charset="-122"/>
              </a:rPr>
              <a:t>E</a:t>
            </a:r>
            <a:r>
              <a:rPr lang="zh-CN" altLang="en-US" dirty="0" smtClean="0">
                <a:solidFill>
                  <a:schemeClr val="accent1">
                    <a:lumMod val="75000"/>
                  </a:schemeClr>
                </a:solidFill>
                <a:latin typeface="华文楷体" pitchFamily="2" charset="-122"/>
                <a:ea typeface="华文楷体" pitchFamily="2" charset="-122"/>
              </a:rPr>
              <a:t>函数关键字，即为</a:t>
            </a:r>
            <a:r>
              <a:rPr lang="en-US" altLang="zh-CN" dirty="0" smtClean="0">
                <a:solidFill>
                  <a:schemeClr val="accent1">
                    <a:lumMod val="75000"/>
                  </a:schemeClr>
                </a:solidFill>
                <a:latin typeface="华文楷体" pitchFamily="2" charset="-122"/>
                <a:ea typeface="华文楷体" pitchFamily="2" charset="-122"/>
              </a:rPr>
              <a:t>EQUAL(x1,x2)</a:t>
            </a:r>
            <a:r>
              <a:rPr lang="zh-CN" altLang="en-US" dirty="0" smtClean="0">
                <a:solidFill>
                  <a:schemeClr val="accent1">
                    <a:lumMod val="75000"/>
                  </a:schemeClr>
                </a:solidFill>
                <a:latin typeface="华文楷体" pitchFamily="2" charset="-122"/>
                <a:ea typeface="华文楷体" pitchFamily="2" charset="-122"/>
              </a:rPr>
              <a:t>函数，该函数常常用于表示</a:t>
            </a:r>
            <a:r>
              <a:rPr lang="en-US" altLang="zh-CN" dirty="0" smtClean="0">
                <a:solidFill>
                  <a:schemeClr val="accent1">
                    <a:lumMod val="75000"/>
                  </a:schemeClr>
                </a:solidFill>
                <a:latin typeface="华文楷体" pitchFamily="2" charset="-122"/>
                <a:ea typeface="华文楷体" pitchFamily="2" charset="-122"/>
              </a:rPr>
              <a:t>x1</a:t>
            </a:r>
            <a:r>
              <a:rPr lang="zh-CN" altLang="en-US" dirty="0" smtClean="0">
                <a:solidFill>
                  <a:schemeClr val="accent1">
                    <a:lumMod val="75000"/>
                  </a:schemeClr>
                </a:solidFill>
                <a:latin typeface="华文楷体" pitchFamily="2" charset="-122"/>
                <a:ea typeface="华文楷体" pitchFamily="2" charset="-122"/>
              </a:rPr>
              <a:t>和</a:t>
            </a:r>
            <a:r>
              <a:rPr lang="en-US" altLang="zh-CN" dirty="0" smtClean="0">
                <a:solidFill>
                  <a:schemeClr val="accent1">
                    <a:lumMod val="75000"/>
                  </a:schemeClr>
                </a:solidFill>
                <a:latin typeface="华文楷体" pitchFamily="2" charset="-122"/>
                <a:ea typeface="华文楷体" pitchFamily="2" charset="-122"/>
              </a:rPr>
              <a:t>x2</a:t>
            </a:r>
            <a:r>
              <a:rPr lang="zh-CN" altLang="en-US" dirty="0" smtClean="0">
                <a:solidFill>
                  <a:schemeClr val="accent1">
                    <a:lumMod val="75000"/>
                  </a:schemeClr>
                </a:solidFill>
                <a:latin typeface="华文楷体" pitchFamily="2" charset="-122"/>
                <a:ea typeface="华文楷体" pitchFamily="2" charset="-122"/>
              </a:rPr>
              <a:t>是一个东西。而之所以这个函数要单独拿出来处理，就是因为这种相等关系，使得子句集中的其他字句可以以该函数为推理基础，对文字的参数列表进行替换。</a:t>
            </a:r>
          </a:p>
          <a:p>
            <a:r>
              <a:rPr lang="zh-CN" altLang="en-US" dirty="0" smtClean="0">
                <a:solidFill>
                  <a:schemeClr val="accent1">
                    <a:lumMod val="75000"/>
                  </a:schemeClr>
                </a:solidFill>
                <a:latin typeface="华文楷体" pitchFamily="2" charset="-122"/>
                <a:ea typeface="华文楷体" pitchFamily="2" charset="-122"/>
              </a:rPr>
              <a:t>    以破案问题为例，存在如下两个推理出的子句：</a:t>
            </a:r>
          </a:p>
          <a:p>
            <a:r>
              <a:rPr lang="zh-CN" altLang="en-US" dirty="0" smtClean="0">
                <a:solidFill>
                  <a:schemeClr val="accent1">
                    <a:lumMod val="75000"/>
                  </a:schemeClr>
                </a:solidFill>
                <a:latin typeface="华文楷体" pitchFamily="2" charset="-122"/>
                <a:ea typeface="华文楷体" pitchFamily="2" charset="-122"/>
              </a:rPr>
              <a:t>	</a:t>
            </a:r>
            <a:r>
              <a:rPr lang="en-US" altLang="zh-CN" dirty="0" smtClean="0">
                <a:solidFill>
                  <a:schemeClr val="accent1">
                    <a:lumMod val="75000"/>
                  </a:schemeClr>
                </a:solidFill>
                <a:latin typeface="华文楷体" pitchFamily="2" charset="-122"/>
                <a:ea typeface="华文楷体" pitchFamily="2" charset="-122"/>
              </a:rPr>
              <a:t>T20:R(f(B),A)</a:t>
            </a:r>
          </a:p>
          <a:p>
            <a:r>
              <a:rPr lang="en-US" altLang="zh-CN" dirty="0" smtClean="0">
                <a:solidFill>
                  <a:schemeClr val="accent1">
                    <a:lumMod val="75000"/>
                  </a:schemeClr>
                </a:solidFill>
                <a:latin typeface="华文楷体" pitchFamily="2" charset="-122"/>
                <a:ea typeface="华文楷体" pitchFamily="2" charset="-122"/>
              </a:rPr>
              <a:t>	T25:E(f(B),B)</a:t>
            </a:r>
          </a:p>
          <a:p>
            <a:r>
              <a:rPr lang="en-US" altLang="zh-CN" dirty="0" smtClean="0">
                <a:solidFill>
                  <a:schemeClr val="accent1">
                    <a:lumMod val="75000"/>
                  </a:schemeClr>
                </a:solidFill>
                <a:latin typeface="华文楷体" pitchFamily="2" charset="-122"/>
                <a:ea typeface="华文楷体" pitchFamily="2" charset="-122"/>
              </a:rPr>
              <a:t>   </a:t>
            </a:r>
            <a:r>
              <a:rPr lang="zh-CN" altLang="en-US" dirty="0" smtClean="0">
                <a:solidFill>
                  <a:schemeClr val="accent1">
                    <a:lumMod val="75000"/>
                  </a:schemeClr>
                </a:solidFill>
                <a:latin typeface="华文楷体" pitchFamily="2" charset="-122"/>
                <a:ea typeface="华文楷体" pitchFamily="2" charset="-122"/>
              </a:rPr>
              <a:t>根据这两个子句可知，</a:t>
            </a:r>
            <a:r>
              <a:rPr lang="en-US" altLang="zh-CN" dirty="0" smtClean="0">
                <a:solidFill>
                  <a:schemeClr val="accent1">
                    <a:lumMod val="75000"/>
                  </a:schemeClr>
                </a:solidFill>
                <a:latin typeface="华文楷体" pitchFamily="2" charset="-122"/>
                <a:ea typeface="华文楷体" pitchFamily="2" charset="-122"/>
              </a:rPr>
              <a:t>f(B)</a:t>
            </a:r>
            <a:r>
              <a:rPr lang="zh-CN" altLang="en-US" dirty="0" smtClean="0">
                <a:solidFill>
                  <a:schemeClr val="accent1">
                    <a:lumMod val="75000"/>
                  </a:schemeClr>
                </a:solidFill>
                <a:latin typeface="华文楷体" pitchFamily="2" charset="-122"/>
                <a:ea typeface="华文楷体" pitchFamily="2" charset="-122"/>
              </a:rPr>
              <a:t>与</a:t>
            </a:r>
            <a:r>
              <a:rPr lang="en-US" altLang="zh-CN" dirty="0" smtClean="0">
                <a:solidFill>
                  <a:schemeClr val="accent1">
                    <a:lumMod val="75000"/>
                  </a:schemeClr>
                </a:solidFill>
                <a:latin typeface="华文楷体" pitchFamily="2" charset="-122"/>
                <a:ea typeface="华文楷体" pitchFamily="2" charset="-122"/>
              </a:rPr>
              <a:t>B</a:t>
            </a:r>
            <a:r>
              <a:rPr lang="zh-CN" altLang="en-US" dirty="0" smtClean="0">
                <a:solidFill>
                  <a:schemeClr val="accent1">
                    <a:lumMod val="75000"/>
                  </a:schemeClr>
                </a:solidFill>
                <a:latin typeface="华文楷体" pitchFamily="2" charset="-122"/>
                <a:ea typeface="华文楷体" pitchFamily="2" charset="-122"/>
              </a:rPr>
              <a:t>是等价的，所以应当对</a:t>
            </a:r>
            <a:r>
              <a:rPr lang="en-US" altLang="zh-CN" dirty="0" smtClean="0">
                <a:solidFill>
                  <a:schemeClr val="accent1">
                    <a:lumMod val="75000"/>
                  </a:schemeClr>
                </a:solidFill>
                <a:latin typeface="华文楷体" pitchFamily="2" charset="-122"/>
                <a:ea typeface="华文楷体" pitchFamily="2" charset="-122"/>
              </a:rPr>
              <a:t>T20</a:t>
            </a:r>
            <a:r>
              <a:rPr lang="zh-CN" altLang="en-US" dirty="0" smtClean="0">
                <a:solidFill>
                  <a:schemeClr val="accent1">
                    <a:lumMod val="75000"/>
                  </a:schemeClr>
                </a:solidFill>
                <a:latin typeface="华文楷体" pitchFamily="2" charset="-122"/>
                <a:ea typeface="华文楷体" pitchFamily="2" charset="-122"/>
              </a:rPr>
              <a:t>子句进行一次变量替换得到替换后的子句</a:t>
            </a:r>
            <a:r>
              <a:rPr lang="en-US" altLang="zh-CN" dirty="0" smtClean="0">
                <a:solidFill>
                  <a:schemeClr val="accent1">
                    <a:lumMod val="75000"/>
                  </a:schemeClr>
                </a:solidFill>
                <a:latin typeface="华文楷体" pitchFamily="2" charset="-122"/>
                <a:ea typeface="华文楷体" pitchFamily="2" charset="-122"/>
              </a:rPr>
              <a:t>R(B,A)——</a:t>
            </a:r>
            <a:r>
              <a:rPr lang="zh-CN" altLang="en-US" dirty="0" smtClean="0">
                <a:solidFill>
                  <a:schemeClr val="accent1">
                    <a:lumMod val="75000"/>
                  </a:schemeClr>
                </a:solidFill>
                <a:latin typeface="华文楷体" pitchFamily="2" charset="-122"/>
                <a:ea typeface="华文楷体" pitchFamily="2" charset="-122"/>
              </a:rPr>
              <a:t>经过试验发现如果没有这个条件，原子句集将无法归结成功。但考虑到如果出现仅含有</a:t>
            </a:r>
            <a:r>
              <a:rPr lang="en-US" altLang="zh-CN" dirty="0" smtClean="0">
                <a:solidFill>
                  <a:schemeClr val="accent1">
                    <a:lumMod val="75000"/>
                  </a:schemeClr>
                </a:solidFill>
                <a:latin typeface="华文楷体" pitchFamily="2" charset="-122"/>
                <a:ea typeface="华文楷体" pitchFamily="2" charset="-122"/>
              </a:rPr>
              <a:t>E</a:t>
            </a:r>
            <a:r>
              <a:rPr lang="zh-CN" altLang="en-US" dirty="0" smtClean="0">
                <a:solidFill>
                  <a:schemeClr val="accent1">
                    <a:lumMod val="75000"/>
                  </a:schemeClr>
                </a:solidFill>
                <a:latin typeface="华文楷体" pitchFamily="2" charset="-122"/>
                <a:ea typeface="华文楷体" pitchFamily="2" charset="-122"/>
              </a:rPr>
              <a:t>文字的语句，就对所有含有</a:t>
            </a:r>
            <a:r>
              <a:rPr lang="en-US" altLang="zh-CN" dirty="0" smtClean="0">
                <a:solidFill>
                  <a:schemeClr val="accent1">
                    <a:lumMod val="75000"/>
                  </a:schemeClr>
                </a:solidFill>
                <a:latin typeface="华文楷体" pitchFamily="2" charset="-122"/>
                <a:ea typeface="华文楷体" pitchFamily="2" charset="-122"/>
              </a:rPr>
              <a:t>B</a:t>
            </a:r>
            <a:r>
              <a:rPr lang="zh-CN" altLang="en-US" dirty="0" smtClean="0">
                <a:solidFill>
                  <a:schemeClr val="accent1">
                    <a:lumMod val="75000"/>
                  </a:schemeClr>
                </a:solidFill>
                <a:latin typeface="华文楷体" pitchFamily="2" charset="-122"/>
                <a:ea typeface="华文楷体" pitchFamily="2" charset="-122"/>
              </a:rPr>
              <a:t>或</a:t>
            </a:r>
            <a:r>
              <a:rPr lang="en-US" altLang="zh-CN" dirty="0" smtClean="0">
                <a:solidFill>
                  <a:schemeClr val="accent1">
                    <a:lumMod val="75000"/>
                  </a:schemeClr>
                </a:solidFill>
                <a:latin typeface="华文楷体" pitchFamily="2" charset="-122"/>
                <a:ea typeface="华文楷体" pitchFamily="2" charset="-122"/>
              </a:rPr>
              <a:t>f(B)</a:t>
            </a:r>
            <a:r>
              <a:rPr lang="zh-CN" altLang="en-US" dirty="0" smtClean="0">
                <a:solidFill>
                  <a:schemeClr val="accent1">
                    <a:lumMod val="75000"/>
                  </a:schemeClr>
                </a:solidFill>
                <a:latin typeface="华文楷体" pitchFamily="2" charset="-122"/>
                <a:ea typeface="华文楷体" pitchFamily="2" charset="-122"/>
              </a:rPr>
              <a:t>进行一次复制替换，再压入新子句，可想而知压入的新子句将是大量的，会严重损害推理效率。</a:t>
            </a:r>
          </a:p>
          <a:p>
            <a:r>
              <a:rPr lang="zh-CN" altLang="en-US" dirty="0" smtClean="0">
                <a:solidFill>
                  <a:schemeClr val="accent1">
                    <a:lumMod val="75000"/>
                  </a:schemeClr>
                </a:solidFill>
                <a:latin typeface="华文楷体" pitchFamily="2" charset="-122"/>
                <a:ea typeface="华文楷体" pitchFamily="2" charset="-122"/>
              </a:rPr>
              <a:t>    所以在本实验中采用了一种替代方案</a:t>
            </a:r>
            <a:r>
              <a:rPr lang="en-US" altLang="zh-CN" dirty="0" smtClean="0">
                <a:solidFill>
                  <a:schemeClr val="accent1">
                    <a:lumMod val="75000"/>
                  </a:schemeClr>
                </a:solidFill>
                <a:latin typeface="华文楷体" pitchFamily="2" charset="-122"/>
                <a:ea typeface="华文楷体" pitchFamily="2" charset="-122"/>
              </a:rPr>
              <a:t>——</a:t>
            </a:r>
            <a:r>
              <a:rPr lang="zh-CN" altLang="en-US" dirty="0" smtClean="0">
                <a:solidFill>
                  <a:schemeClr val="accent1">
                    <a:lumMod val="75000"/>
                  </a:schemeClr>
                </a:solidFill>
                <a:latin typeface="华文楷体" pitchFamily="2" charset="-122"/>
                <a:ea typeface="华文楷体" pitchFamily="2" charset="-122"/>
              </a:rPr>
              <a:t>由于</a:t>
            </a:r>
            <a:r>
              <a:rPr lang="en-US" altLang="zh-CN" dirty="0" smtClean="0">
                <a:solidFill>
                  <a:schemeClr val="accent1">
                    <a:lumMod val="75000"/>
                  </a:schemeClr>
                </a:solidFill>
                <a:latin typeface="华文楷体" pitchFamily="2" charset="-122"/>
                <a:ea typeface="华文楷体" pitchFamily="2" charset="-122"/>
              </a:rPr>
              <a:t>E</a:t>
            </a:r>
            <a:r>
              <a:rPr lang="zh-CN" altLang="en-US" dirty="0" smtClean="0">
                <a:solidFill>
                  <a:schemeClr val="accent1">
                    <a:lumMod val="75000"/>
                  </a:schemeClr>
                </a:solidFill>
                <a:latin typeface="华文楷体" pitchFamily="2" charset="-122"/>
                <a:ea typeface="华文楷体" pitchFamily="2" charset="-122"/>
              </a:rPr>
              <a:t>中的两个参数时完全相同的，所以每当出现一个仅含有</a:t>
            </a:r>
            <a:r>
              <a:rPr lang="en-US" altLang="zh-CN" dirty="0" smtClean="0">
                <a:solidFill>
                  <a:schemeClr val="accent1">
                    <a:lumMod val="75000"/>
                  </a:schemeClr>
                </a:solidFill>
                <a:latin typeface="华文楷体" pitchFamily="2" charset="-122"/>
                <a:ea typeface="华文楷体" pitchFamily="2" charset="-122"/>
              </a:rPr>
              <a:t>E</a:t>
            </a:r>
            <a:r>
              <a:rPr lang="zh-CN" altLang="en-US" dirty="0" smtClean="0">
                <a:solidFill>
                  <a:schemeClr val="accent1">
                    <a:lumMod val="75000"/>
                  </a:schemeClr>
                </a:solidFill>
                <a:latin typeface="华文楷体" pitchFamily="2" charset="-122"/>
                <a:ea typeface="华文楷体" pitchFamily="2" charset="-122"/>
              </a:rPr>
              <a:t>文字的子句，就将目前</a:t>
            </a:r>
            <a:r>
              <a:rPr lang="en-US" altLang="zh-CN" dirty="0" smtClean="0">
                <a:solidFill>
                  <a:schemeClr val="accent1">
                    <a:lumMod val="75000"/>
                  </a:schemeClr>
                </a:solidFill>
                <a:latin typeface="华文楷体" pitchFamily="2" charset="-122"/>
                <a:ea typeface="华文楷体" pitchFamily="2" charset="-122"/>
              </a:rPr>
              <a:t>lines</a:t>
            </a:r>
            <a:r>
              <a:rPr lang="zh-CN" altLang="en-US" dirty="0" smtClean="0">
                <a:solidFill>
                  <a:schemeClr val="accent1">
                    <a:lumMod val="75000"/>
                  </a:schemeClr>
                </a:solidFill>
                <a:latin typeface="华文楷体" pitchFamily="2" charset="-122"/>
                <a:ea typeface="华文楷体" pitchFamily="2" charset="-122"/>
              </a:rPr>
              <a:t>中所有的前一个参数替换为后一个参数，从而在不压入新子句的前提下实现了对</a:t>
            </a:r>
            <a:r>
              <a:rPr lang="en-US" altLang="zh-CN" dirty="0" smtClean="0">
                <a:solidFill>
                  <a:schemeClr val="accent1">
                    <a:lumMod val="75000"/>
                  </a:schemeClr>
                </a:solidFill>
                <a:latin typeface="华文楷体" pitchFamily="2" charset="-122"/>
                <a:ea typeface="华文楷体" pitchFamily="2" charset="-122"/>
              </a:rPr>
              <a:t>E</a:t>
            </a:r>
            <a:r>
              <a:rPr lang="zh-CN" altLang="en-US" dirty="0" smtClean="0">
                <a:solidFill>
                  <a:schemeClr val="accent1">
                    <a:lumMod val="75000"/>
                  </a:schemeClr>
                </a:solidFill>
                <a:latin typeface="华文楷体" pitchFamily="2" charset="-122"/>
                <a:ea typeface="华文楷体" pitchFamily="2" charset="-122"/>
              </a:rPr>
              <a:t>函数关键字的处理。</a:t>
            </a: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12900" cy="156845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03</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623126" y="2392599"/>
            <a:ext cx="2031326" cy="646331"/>
          </a:xfrm>
          <a:prstGeom prst="rect">
            <a:avLst/>
          </a:prstGeom>
          <a:noFill/>
        </p:spPr>
        <p:txBody>
          <a:bodyPr wrap="none" rtlCol="0">
            <a:spAutoFit/>
          </a:bodyPr>
          <a:lstStyle/>
          <a:p>
            <a:pPr algn="ctr"/>
            <a:r>
              <a:rPr lang="zh-CN" altLang="en-US" sz="3600" dirty="0" smtClean="0">
                <a:solidFill>
                  <a:schemeClr val="tx1">
                    <a:lumMod val="75000"/>
                    <a:lumOff val="25000"/>
                  </a:schemeClr>
                </a:solidFill>
                <a:latin typeface="微软雅黑" panose="020B0503020204020204" pitchFamily="34" charset="-122"/>
                <a:ea typeface="微软雅黑" panose="020B0503020204020204" pitchFamily="34" charset="-122"/>
              </a:rPr>
              <a:t>实验过程</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advTm="0">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43621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内核部分开发环境说明</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1187624" y="1491630"/>
          <a:ext cx="6432376" cy="1765920"/>
        </p:xfrm>
        <a:graphic>
          <a:graphicData uri="http://schemas.openxmlformats.org/drawingml/2006/table">
            <a:tbl>
              <a:tblPr/>
              <a:tblGrid>
                <a:gridCol w="3216188"/>
                <a:gridCol w="3216188"/>
              </a:tblGrid>
              <a:tr h="294320">
                <a:tc>
                  <a:txBody>
                    <a:bodyPr/>
                    <a:lstStyle/>
                    <a:p>
                      <a:pPr algn="ctr">
                        <a:lnSpc>
                          <a:spcPts val="1800"/>
                        </a:lnSpc>
                        <a:spcAft>
                          <a:spcPts val="0"/>
                        </a:spcAft>
                      </a:pPr>
                      <a:r>
                        <a:rPr lang="zh-CN" sz="1800" dirty="0">
                          <a:solidFill>
                            <a:schemeClr val="accent1">
                              <a:lumMod val="75000"/>
                            </a:schemeClr>
                          </a:solidFill>
                          <a:latin typeface="华文楷体" pitchFamily="2" charset="-122"/>
                          <a:ea typeface="华文楷体" pitchFamily="2" charset="-122"/>
                          <a:cs typeface="宋体"/>
                        </a:rPr>
                        <a:t>操作系统</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ts val="1800"/>
                        </a:lnSpc>
                        <a:spcAft>
                          <a:spcPts val="0"/>
                        </a:spcAft>
                      </a:pPr>
                      <a:r>
                        <a:rPr lang="en-US" sz="1800" kern="1200" dirty="0">
                          <a:solidFill>
                            <a:schemeClr val="accent1">
                              <a:lumMod val="75000"/>
                            </a:schemeClr>
                          </a:solidFill>
                          <a:latin typeface="华文楷体" pitchFamily="2" charset="-122"/>
                          <a:ea typeface="华文楷体" pitchFamily="2" charset="-122"/>
                          <a:cs typeface="宋体"/>
                        </a:rPr>
                        <a:t>Windows8</a:t>
                      </a:r>
                      <a:endParaRPr lang="zh-CN" sz="1800" kern="1200" dirty="0">
                        <a:solidFill>
                          <a:schemeClr val="accent1">
                            <a:lumMod val="75000"/>
                          </a:schemeClr>
                        </a:solidFill>
                        <a:latin typeface="华文楷体" pitchFamily="2" charset="-122"/>
                        <a:ea typeface="华文楷体" pitchFamily="2" charset="-122"/>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320">
                <a:tc>
                  <a:txBody>
                    <a:bodyPr/>
                    <a:lstStyle/>
                    <a:p>
                      <a:pPr algn="ctr">
                        <a:lnSpc>
                          <a:spcPts val="1800"/>
                        </a:lnSpc>
                        <a:spcAft>
                          <a:spcPts val="0"/>
                        </a:spcAft>
                      </a:pPr>
                      <a:r>
                        <a:rPr lang="zh-CN" sz="1800" dirty="0">
                          <a:solidFill>
                            <a:schemeClr val="accent1">
                              <a:lumMod val="75000"/>
                            </a:schemeClr>
                          </a:solidFill>
                          <a:latin typeface="华文楷体" pitchFamily="2" charset="-122"/>
                          <a:ea typeface="华文楷体" pitchFamily="2" charset="-122"/>
                          <a:cs typeface="宋体"/>
                        </a:rPr>
                        <a:t>开发语言</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ts val="1800"/>
                        </a:lnSpc>
                        <a:spcAft>
                          <a:spcPts val="0"/>
                        </a:spcAft>
                      </a:pPr>
                      <a:r>
                        <a:rPr lang="en-US" sz="1800" kern="1200" dirty="0">
                          <a:solidFill>
                            <a:schemeClr val="accent1">
                              <a:lumMod val="75000"/>
                            </a:schemeClr>
                          </a:solidFill>
                          <a:latin typeface="华文楷体" pitchFamily="2" charset="-122"/>
                          <a:ea typeface="华文楷体" pitchFamily="2" charset="-122"/>
                          <a:cs typeface="宋体"/>
                        </a:rPr>
                        <a:t>C++</a:t>
                      </a:r>
                      <a:endParaRPr lang="zh-CN" sz="1800" kern="1200" dirty="0">
                        <a:solidFill>
                          <a:schemeClr val="accent1">
                            <a:lumMod val="75000"/>
                          </a:schemeClr>
                        </a:solidFill>
                        <a:latin typeface="华文楷体" pitchFamily="2" charset="-122"/>
                        <a:ea typeface="华文楷体" pitchFamily="2" charset="-122"/>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320">
                <a:tc>
                  <a:txBody>
                    <a:bodyPr/>
                    <a:lstStyle/>
                    <a:p>
                      <a:pPr algn="ctr">
                        <a:lnSpc>
                          <a:spcPts val="1800"/>
                        </a:lnSpc>
                        <a:spcAft>
                          <a:spcPts val="0"/>
                        </a:spcAft>
                      </a:pPr>
                      <a:r>
                        <a:rPr lang="zh-CN" sz="1800" dirty="0">
                          <a:solidFill>
                            <a:schemeClr val="accent1">
                              <a:lumMod val="75000"/>
                            </a:schemeClr>
                          </a:solidFill>
                          <a:latin typeface="华文楷体" pitchFamily="2" charset="-122"/>
                          <a:ea typeface="华文楷体" pitchFamily="2" charset="-122"/>
                          <a:cs typeface="宋体"/>
                        </a:rPr>
                        <a:t>开发环境及具体版本</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ts val="1800"/>
                        </a:lnSpc>
                        <a:spcAft>
                          <a:spcPts val="0"/>
                        </a:spcAft>
                      </a:pPr>
                      <a:r>
                        <a:rPr lang="en-US" sz="1800" kern="1200" dirty="0">
                          <a:solidFill>
                            <a:schemeClr val="accent1">
                              <a:lumMod val="75000"/>
                            </a:schemeClr>
                          </a:solidFill>
                          <a:latin typeface="华文楷体" pitchFamily="2" charset="-122"/>
                          <a:ea typeface="华文楷体" pitchFamily="2" charset="-122"/>
                          <a:cs typeface="宋体"/>
                        </a:rPr>
                        <a:t>Visual Studio 16.0.29503.13</a:t>
                      </a:r>
                      <a:endParaRPr lang="zh-CN" sz="1800" kern="1200" dirty="0">
                        <a:solidFill>
                          <a:schemeClr val="accent1">
                            <a:lumMod val="75000"/>
                          </a:schemeClr>
                        </a:solidFill>
                        <a:latin typeface="华文楷体" pitchFamily="2" charset="-122"/>
                        <a:ea typeface="华文楷体" pitchFamily="2" charset="-122"/>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2960">
                <a:tc>
                  <a:txBody>
                    <a:bodyPr/>
                    <a:lstStyle/>
                    <a:p>
                      <a:pPr algn="ctr">
                        <a:lnSpc>
                          <a:spcPts val="1800"/>
                        </a:lnSpc>
                        <a:spcAft>
                          <a:spcPts val="0"/>
                        </a:spcAft>
                      </a:pPr>
                      <a:r>
                        <a:rPr lang="zh-CN" sz="1800" dirty="0">
                          <a:solidFill>
                            <a:schemeClr val="accent1">
                              <a:lumMod val="75000"/>
                            </a:schemeClr>
                          </a:solidFill>
                          <a:latin typeface="华文楷体" pitchFamily="2" charset="-122"/>
                          <a:ea typeface="华文楷体" pitchFamily="2" charset="-122"/>
                          <a:cs typeface="宋体"/>
                        </a:rPr>
                        <a:t>核心使用库</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ts val="1800"/>
                        </a:lnSpc>
                        <a:spcAft>
                          <a:spcPts val="0"/>
                        </a:spcAft>
                      </a:pPr>
                      <a:r>
                        <a:rPr lang="en-US" sz="1800" kern="1200" dirty="0">
                          <a:solidFill>
                            <a:schemeClr val="accent1">
                              <a:lumMod val="75000"/>
                            </a:schemeClr>
                          </a:solidFill>
                          <a:latin typeface="华文楷体" pitchFamily="2" charset="-122"/>
                          <a:ea typeface="华文楷体" pitchFamily="2" charset="-122"/>
                          <a:cs typeface="宋体"/>
                        </a:rPr>
                        <a:t>&lt;</a:t>
                      </a:r>
                      <a:r>
                        <a:rPr lang="en-US" sz="1800" kern="1200" dirty="0" err="1">
                          <a:solidFill>
                            <a:schemeClr val="accent1">
                              <a:lumMod val="75000"/>
                            </a:schemeClr>
                          </a:solidFill>
                          <a:latin typeface="华文楷体" pitchFamily="2" charset="-122"/>
                          <a:ea typeface="华文楷体" pitchFamily="2" charset="-122"/>
                          <a:cs typeface="宋体"/>
                        </a:rPr>
                        <a:t>iostream</a:t>
                      </a:r>
                      <a:r>
                        <a:rPr lang="en-US" sz="1800" kern="1200" dirty="0">
                          <a:solidFill>
                            <a:schemeClr val="accent1">
                              <a:lumMod val="75000"/>
                            </a:schemeClr>
                          </a:solidFill>
                          <a:latin typeface="华文楷体" pitchFamily="2" charset="-122"/>
                          <a:ea typeface="华文楷体" pitchFamily="2" charset="-122"/>
                          <a:cs typeface="宋体"/>
                        </a:rPr>
                        <a:t>&gt;</a:t>
                      </a:r>
                      <a:br>
                        <a:rPr lang="en-US" sz="1800" kern="1200" dirty="0">
                          <a:solidFill>
                            <a:schemeClr val="accent1">
                              <a:lumMod val="75000"/>
                            </a:schemeClr>
                          </a:solidFill>
                          <a:latin typeface="华文楷体" pitchFamily="2" charset="-122"/>
                          <a:ea typeface="华文楷体" pitchFamily="2" charset="-122"/>
                          <a:cs typeface="宋体"/>
                        </a:rPr>
                      </a:br>
                      <a:r>
                        <a:rPr lang="en-US" sz="1800" kern="1200" dirty="0">
                          <a:solidFill>
                            <a:schemeClr val="accent1">
                              <a:lumMod val="75000"/>
                            </a:schemeClr>
                          </a:solidFill>
                          <a:latin typeface="华文楷体" pitchFamily="2" charset="-122"/>
                          <a:ea typeface="华文楷体" pitchFamily="2" charset="-122"/>
                          <a:cs typeface="宋体"/>
                        </a:rPr>
                        <a:t>&lt;vector&gt;</a:t>
                      </a:r>
                      <a:endParaRPr lang="zh-CN" sz="1800" kern="1200" dirty="0">
                        <a:solidFill>
                          <a:schemeClr val="accent1">
                            <a:lumMod val="75000"/>
                          </a:schemeClr>
                        </a:solidFill>
                        <a:latin typeface="华文楷体" pitchFamily="2" charset="-122"/>
                        <a:ea typeface="华文楷体" pitchFamily="2" charset="-122"/>
                        <a:cs typeface="宋体"/>
                      </a:endParaRPr>
                    </a:p>
                    <a:p>
                      <a:pPr marL="0" algn="ctr" defTabSz="914400" rtl="0" eaLnBrk="1" latinLnBrk="0" hangingPunct="1">
                        <a:lnSpc>
                          <a:spcPts val="1800"/>
                        </a:lnSpc>
                        <a:spcAft>
                          <a:spcPts val="0"/>
                        </a:spcAft>
                      </a:pPr>
                      <a:r>
                        <a:rPr lang="en-US" sz="1800" kern="1200" dirty="0">
                          <a:solidFill>
                            <a:schemeClr val="accent1">
                              <a:lumMod val="75000"/>
                            </a:schemeClr>
                          </a:solidFill>
                          <a:latin typeface="华文楷体" pitchFamily="2" charset="-122"/>
                          <a:ea typeface="华文楷体" pitchFamily="2" charset="-122"/>
                          <a:cs typeface="宋体"/>
                        </a:rPr>
                        <a:t>&lt;string&gt;</a:t>
                      </a:r>
                      <a:endParaRPr lang="zh-CN" sz="1800" kern="1200" dirty="0">
                        <a:solidFill>
                          <a:schemeClr val="accent1">
                            <a:lumMod val="75000"/>
                          </a:schemeClr>
                        </a:solidFill>
                        <a:latin typeface="华文楷体" pitchFamily="2" charset="-122"/>
                        <a:ea typeface="华文楷体" pitchFamily="2" charset="-122"/>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27369" cy="156966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01</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623126" y="2392599"/>
            <a:ext cx="2031326" cy="646331"/>
          </a:xfrm>
          <a:prstGeom prst="rect">
            <a:avLst/>
          </a:prstGeom>
          <a:noFill/>
        </p:spPr>
        <p:txBody>
          <a:bodyPr wrap="none" rtlCol="0">
            <a:spAutoFit/>
          </a:bodyPr>
          <a:lstStyle/>
          <a:p>
            <a:pPr algn="ctr"/>
            <a:r>
              <a:rPr lang="zh-CN" altLang="en-US" sz="3600" dirty="0" smtClean="0">
                <a:solidFill>
                  <a:schemeClr val="tx1">
                    <a:lumMod val="75000"/>
                    <a:lumOff val="25000"/>
                  </a:schemeClr>
                </a:solidFill>
                <a:latin typeface="微软雅黑" panose="020B0503020204020204" pitchFamily="34" charset="-122"/>
                <a:ea typeface="微软雅黑" panose="020B0503020204020204" pitchFamily="34" charset="-122"/>
              </a:rPr>
              <a:t>实验概述</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advTm="0">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43621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展示部分开发环境说明</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043608" y="1059582"/>
          <a:ext cx="6888426" cy="3099792"/>
        </p:xfrm>
        <a:graphic>
          <a:graphicData uri="http://schemas.openxmlformats.org/drawingml/2006/table">
            <a:tbl>
              <a:tblPr/>
              <a:tblGrid>
                <a:gridCol w="3444213"/>
                <a:gridCol w="3444213"/>
              </a:tblGrid>
              <a:tr h="258316">
                <a:tc>
                  <a:txBody>
                    <a:bodyPr/>
                    <a:lstStyle/>
                    <a:p>
                      <a:pPr algn="ctr">
                        <a:lnSpc>
                          <a:spcPts val="1800"/>
                        </a:lnSpc>
                        <a:spcAft>
                          <a:spcPts val="0"/>
                        </a:spcAft>
                      </a:pPr>
                      <a:r>
                        <a:rPr lang="zh-CN" sz="1800" dirty="0">
                          <a:solidFill>
                            <a:schemeClr val="accent1">
                              <a:lumMod val="75000"/>
                            </a:schemeClr>
                          </a:solidFill>
                          <a:latin typeface="华文楷体" pitchFamily="2" charset="-122"/>
                          <a:ea typeface="华文楷体" pitchFamily="2" charset="-122"/>
                          <a:cs typeface="宋体"/>
                        </a:rPr>
                        <a:t>操作系统</a:t>
                      </a:r>
                    </a:p>
                  </a:txBody>
                  <a:tcPr marL="77495" marR="774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800" dirty="0" smtClean="0">
                          <a:solidFill>
                            <a:schemeClr val="accent1">
                              <a:lumMod val="75000"/>
                            </a:schemeClr>
                          </a:solidFill>
                          <a:latin typeface="华文楷体" pitchFamily="2" charset="-122"/>
                          <a:ea typeface="华文楷体" pitchFamily="2" charset="-122"/>
                          <a:cs typeface="宋体"/>
                        </a:rPr>
                        <a:t>Windows10</a:t>
                      </a:r>
                      <a:endParaRPr lang="zh-CN" sz="1800" dirty="0">
                        <a:solidFill>
                          <a:schemeClr val="accent1">
                            <a:lumMod val="75000"/>
                          </a:schemeClr>
                        </a:solidFill>
                        <a:latin typeface="华文楷体" pitchFamily="2" charset="-122"/>
                        <a:ea typeface="华文楷体" pitchFamily="2" charset="-122"/>
                        <a:cs typeface="宋体"/>
                      </a:endParaRPr>
                    </a:p>
                  </a:txBody>
                  <a:tcPr marL="77495" marR="774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316">
                <a:tc>
                  <a:txBody>
                    <a:bodyPr/>
                    <a:lstStyle/>
                    <a:p>
                      <a:pPr algn="ctr">
                        <a:lnSpc>
                          <a:spcPts val="1800"/>
                        </a:lnSpc>
                        <a:spcAft>
                          <a:spcPts val="0"/>
                        </a:spcAft>
                      </a:pPr>
                      <a:r>
                        <a:rPr lang="zh-CN" sz="1800">
                          <a:solidFill>
                            <a:schemeClr val="accent1">
                              <a:lumMod val="75000"/>
                            </a:schemeClr>
                          </a:solidFill>
                          <a:latin typeface="华文楷体" pitchFamily="2" charset="-122"/>
                          <a:ea typeface="华文楷体" pitchFamily="2" charset="-122"/>
                          <a:cs typeface="宋体"/>
                        </a:rPr>
                        <a:t>开发语言</a:t>
                      </a:r>
                    </a:p>
                  </a:txBody>
                  <a:tcPr marL="77495" marR="774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800" dirty="0" smtClean="0">
                          <a:solidFill>
                            <a:schemeClr val="accent1">
                              <a:lumMod val="75000"/>
                            </a:schemeClr>
                          </a:solidFill>
                          <a:latin typeface="华文楷体" pitchFamily="2" charset="-122"/>
                          <a:ea typeface="华文楷体" pitchFamily="2" charset="-122"/>
                          <a:cs typeface="宋体"/>
                        </a:rPr>
                        <a:t>C</a:t>
                      </a:r>
                      <a:r>
                        <a:rPr lang="en-US" altLang="zh-CN" sz="1800" dirty="0" smtClean="0">
                          <a:solidFill>
                            <a:schemeClr val="accent1">
                              <a:lumMod val="75000"/>
                            </a:schemeClr>
                          </a:solidFill>
                          <a:latin typeface="华文楷体" pitchFamily="2" charset="-122"/>
                          <a:ea typeface="华文楷体" pitchFamily="2" charset="-122"/>
                          <a:cs typeface="宋体"/>
                        </a:rPr>
                        <a:t>++</a:t>
                      </a:r>
                      <a:endParaRPr lang="zh-CN" sz="1800" dirty="0">
                        <a:solidFill>
                          <a:schemeClr val="accent1">
                            <a:lumMod val="75000"/>
                          </a:schemeClr>
                        </a:solidFill>
                        <a:latin typeface="华文楷体" pitchFamily="2" charset="-122"/>
                        <a:ea typeface="华文楷体" pitchFamily="2" charset="-122"/>
                        <a:cs typeface="宋体"/>
                      </a:endParaRPr>
                    </a:p>
                  </a:txBody>
                  <a:tcPr marL="77495" marR="774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6632">
                <a:tc>
                  <a:txBody>
                    <a:bodyPr/>
                    <a:lstStyle/>
                    <a:p>
                      <a:pPr algn="ctr">
                        <a:lnSpc>
                          <a:spcPts val="1800"/>
                        </a:lnSpc>
                        <a:spcAft>
                          <a:spcPts val="0"/>
                        </a:spcAft>
                      </a:pPr>
                      <a:r>
                        <a:rPr lang="zh-CN" sz="1800">
                          <a:solidFill>
                            <a:schemeClr val="accent1">
                              <a:lumMod val="75000"/>
                            </a:schemeClr>
                          </a:solidFill>
                          <a:latin typeface="华文楷体" pitchFamily="2" charset="-122"/>
                          <a:ea typeface="华文楷体" pitchFamily="2" charset="-122"/>
                          <a:cs typeface="宋体"/>
                        </a:rPr>
                        <a:t>开发环境及具体版本</a:t>
                      </a:r>
                    </a:p>
                  </a:txBody>
                  <a:tcPr marL="77495" marR="774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800" dirty="0" smtClean="0">
                          <a:solidFill>
                            <a:schemeClr val="accent1">
                              <a:lumMod val="75000"/>
                            </a:schemeClr>
                          </a:solidFill>
                          <a:latin typeface="华文楷体" pitchFamily="2" charset="-122"/>
                          <a:ea typeface="华文楷体" pitchFamily="2" charset="-122"/>
                          <a:cs typeface="宋体"/>
                        </a:rPr>
                        <a:t>Q</a:t>
                      </a:r>
                      <a:r>
                        <a:rPr lang="en-US" altLang="zh-CN" sz="1800" dirty="0" smtClean="0">
                          <a:solidFill>
                            <a:schemeClr val="accent1">
                              <a:lumMod val="75000"/>
                            </a:schemeClr>
                          </a:solidFill>
                          <a:latin typeface="华文楷体" pitchFamily="2" charset="-122"/>
                          <a:ea typeface="华文楷体" pitchFamily="2" charset="-122"/>
                          <a:cs typeface="宋体"/>
                        </a:rPr>
                        <a:t>t 5.14.2 Released</a:t>
                      </a:r>
                      <a:r>
                        <a:rPr lang="en-US" sz="1800" dirty="0">
                          <a:solidFill>
                            <a:schemeClr val="accent1">
                              <a:lumMod val="75000"/>
                            </a:schemeClr>
                          </a:solidFill>
                          <a:latin typeface="华文楷体" pitchFamily="2" charset="-122"/>
                          <a:ea typeface="华文楷体" pitchFamily="2" charset="-122"/>
                          <a:cs typeface="宋体"/>
                        </a:rPr>
                        <a:t/>
                      </a:r>
                      <a:br>
                        <a:rPr lang="en-US" sz="1800" dirty="0">
                          <a:solidFill>
                            <a:schemeClr val="accent1">
                              <a:lumMod val="75000"/>
                            </a:schemeClr>
                          </a:solidFill>
                          <a:latin typeface="华文楷体" pitchFamily="2" charset="-122"/>
                          <a:ea typeface="华文楷体" pitchFamily="2" charset="-122"/>
                          <a:cs typeface="宋体"/>
                        </a:rPr>
                      </a:br>
                      <a:r>
                        <a:rPr lang="en-US" sz="1800" dirty="0">
                          <a:solidFill>
                            <a:schemeClr val="accent1">
                              <a:lumMod val="75000"/>
                            </a:schemeClr>
                          </a:solidFill>
                          <a:latin typeface="华文楷体" pitchFamily="2" charset="-122"/>
                          <a:ea typeface="华文楷体" pitchFamily="2" charset="-122"/>
                          <a:cs typeface="宋体"/>
                        </a:rPr>
                        <a:t>Visual Studio 14.0.25431.01</a:t>
                      </a:r>
                      <a:endParaRPr lang="zh-CN" sz="1800" dirty="0">
                        <a:solidFill>
                          <a:schemeClr val="accent1">
                            <a:lumMod val="75000"/>
                          </a:schemeClr>
                        </a:solidFill>
                        <a:latin typeface="华文楷体" pitchFamily="2" charset="-122"/>
                        <a:ea typeface="华文楷体" pitchFamily="2" charset="-122"/>
                        <a:cs typeface="宋体"/>
                      </a:endParaRPr>
                    </a:p>
                  </a:txBody>
                  <a:tcPr marL="77495" marR="774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6528">
                <a:tc>
                  <a:txBody>
                    <a:bodyPr/>
                    <a:lstStyle/>
                    <a:p>
                      <a:pPr algn="ctr">
                        <a:lnSpc>
                          <a:spcPts val="1800"/>
                        </a:lnSpc>
                        <a:spcAft>
                          <a:spcPts val="0"/>
                        </a:spcAft>
                      </a:pPr>
                      <a:r>
                        <a:rPr lang="zh-CN" sz="1800">
                          <a:solidFill>
                            <a:schemeClr val="accent1">
                              <a:lumMod val="75000"/>
                            </a:schemeClr>
                          </a:solidFill>
                          <a:latin typeface="华文楷体" pitchFamily="2" charset="-122"/>
                          <a:ea typeface="华文楷体" pitchFamily="2" charset="-122"/>
                          <a:cs typeface="宋体"/>
                        </a:rPr>
                        <a:t>核心使用库</a:t>
                      </a:r>
                    </a:p>
                  </a:txBody>
                  <a:tcPr marL="77495" marR="774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800" dirty="0" smtClean="0">
                          <a:solidFill>
                            <a:schemeClr val="accent1">
                              <a:lumMod val="75000"/>
                            </a:schemeClr>
                          </a:solidFill>
                          <a:latin typeface="华文楷体" pitchFamily="2" charset="-122"/>
                          <a:ea typeface="华文楷体" pitchFamily="2" charset="-122"/>
                          <a:cs typeface="宋体"/>
                        </a:rPr>
                        <a:t>&lt;</a:t>
                      </a:r>
                      <a:r>
                        <a:rPr lang="en-US" sz="1800" dirty="0" err="1" smtClean="0">
                          <a:solidFill>
                            <a:schemeClr val="accent1">
                              <a:lumMod val="75000"/>
                            </a:schemeClr>
                          </a:solidFill>
                          <a:latin typeface="华文楷体" pitchFamily="2" charset="-122"/>
                          <a:ea typeface="华文楷体" pitchFamily="2" charset="-122"/>
                          <a:cs typeface="宋体"/>
                        </a:rPr>
                        <a:t>QtWidgets</a:t>
                      </a:r>
                      <a:r>
                        <a:rPr lang="en-US" sz="1800" dirty="0" smtClean="0">
                          <a:solidFill>
                            <a:schemeClr val="accent1">
                              <a:lumMod val="75000"/>
                            </a:schemeClr>
                          </a:solidFill>
                          <a:latin typeface="华文楷体" pitchFamily="2" charset="-122"/>
                          <a:ea typeface="华文楷体" pitchFamily="2" charset="-122"/>
                          <a:cs typeface="宋体"/>
                        </a:rPr>
                        <a:t>/</a:t>
                      </a:r>
                      <a:r>
                        <a:rPr lang="en-US" sz="1800" dirty="0" err="1" smtClean="0">
                          <a:solidFill>
                            <a:schemeClr val="accent1">
                              <a:lumMod val="75000"/>
                            </a:schemeClr>
                          </a:solidFill>
                          <a:latin typeface="华文楷体" pitchFamily="2" charset="-122"/>
                          <a:ea typeface="华文楷体" pitchFamily="2" charset="-122"/>
                          <a:cs typeface="宋体"/>
                        </a:rPr>
                        <a:t>QMainWindow</a:t>
                      </a:r>
                      <a:r>
                        <a:rPr lang="en-US" sz="1800" dirty="0" smtClean="0">
                          <a:solidFill>
                            <a:schemeClr val="accent1">
                              <a:lumMod val="75000"/>
                            </a:schemeClr>
                          </a:solidFill>
                          <a:latin typeface="华文楷体" pitchFamily="2" charset="-122"/>
                          <a:ea typeface="华文楷体" pitchFamily="2" charset="-122"/>
                          <a:cs typeface="宋体"/>
                        </a:rPr>
                        <a:t>&gt;</a:t>
                      </a:r>
                    </a:p>
                    <a:p>
                      <a:pPr algn="ctr">
                        <a:lnSpc>
                          <a:spcPts val="1800"/>
                        </a:lnSpc>
                        <a:spcAft>
                          <a:spcPts val="0"/>
                        </a:spcAft>
                      </a:pPr>
                      <a:r>
                        <a:rPr lang="en-US" sz="1800" dirty="0" smtClean="0">
                          <a:solidFill>
                            <a:schemeClr val="accent1">
                              <a:lumMod val="75000"/>
                            </a:schemeClr>
                          </a:solidFill>
                          <a:latin typeface="华文楷体" pitchFamily="2" charset="-122"/>
                          <a:ea typeface="华文楷体" pitchFamily="2" charset="-122"/>
                          <a:cs typeface="宋体"/>
                        </a:rPr>
                        <a:t>&lt;</a:t>
                      </a:r>
                      <a:r>
                        <a:rPr lang="en-US" sz="1800" dirty="0" err="1" smtClean="0">
                          <a:solidFill>
                            <a:schemeClr val="accent1">
                              <a:lumMod val="75000"/>
                            </a:schemeClr>
                          </a:solidFill>
                          <a:latin typeface="华文楷体" pitchFamily="2" charset="-122"/>
                          <a:ea typeface="华文楷体" pitchFamily="2" charset="-122"/>
                          <a:cs typeface="宋体"/>
                        </a:rPr>
                        <a:t>QImage</a:t>
                      </a:r>
                      <a:r>
                        <a:rPr lang="en-US" sz="1800" dirty="0" smtClean="0">
                          <a:solidFill>
                            <a:schemeClr val="accent1">
                              <a:lumMod val="75000"/>
                            </a:schemeClr>
                          </a:solidFill>
                          <a:latin typeface="华文楷体" pitchFamily="2" charset="-122"/>
                          <a:ea typeface="华文楷体" pitchFamily="2" charset="-122"/>
                          <a:cs typeface="宋体"/>
                        </a:rPr>
                        <a:t>&gt;</a:t>
                      </a:r>
                    </a:p>
                    <a:p>
                      <a:pPr algn="ctr">
                        <a:lnSpc>
                          <a:spcPts val="1800"/>
                        </a:lnSpc>
                        <a:spcAft>
                          <a:spcPts val="0"/>
                        </a:spcAft>
                      </a:pPr>
                      <a:r>
                        <a:rPr lang="en-US" sz="1800" dirty="0" smtClean="0">
                          <a:solidFill>
                            <a:schemeClr val="accent1">
                              <a:lumMod val="75000"/>
                            </a:schemeClr>
                          </a:solidFill>
                          <a:latin typeface="华文楷体" pitchFamily="2" charset="-122"/>
                          <a:ea typeface="华文楷体" pitchFamily="2" charset="-122"/>
                          <a:cs typeface="宋体"/>
                        </a:rPr>
                        <a:t>&lt;</a:t>
                      </a:r>
                      <a:r>
                        <a:rPr lang="en-US" sz="1800" dirty="0" err="1" smtClean="0">
                          <a:solidFill>
                            <a:schemeClr val="accent1">
                              <a:lumMod val="75000"/>
                            </a:schemeClr>
                          </a:solidFill>
                          <a:latin typeface="华文楷体" pitchFamily="2" charset="-122"/>
                          <a:ea typeface="华文楷体" pitchFamily="2" charset="-122"/>
                          <a:cs typeface="宋体"/>
                        </a:rPr>
                        <a:t>QPainter</a:t>
                      </a:r>
                      <a:r>
                        <a:rPr lang="en-US" sz="1800" dirty="0" smtClean="0">
                          <a:solidFill>
                            <a:schemeClr val="accent1">
                              <a:lumMod val="75000"/>
                            </a:schemeClr>
                          </a:solidFill>
                          <a:latin typeface="华文楷体" pitchFamily="2" charset="-122"/>
                          <a:ea typeface="华文楷体" pitchFamily="2" charset="-122"/>
                          <a:cs typeface="宋体"/>
                        </a:rPr>
                        <a:t>&gt;</a:t>
                      </a:r>
                    </a:p>
                    <a:p>
                      <a:pPr algn="ctr">
                        <a:lnSpc>
                          <a:spcPts val="1800"/>
                        </a:lnSpc>
                        <a:spcAft>
                          <a:spcPts val="0"/>
                        </a:spcAft>
                      </a:pPr>
                      <a:r>
                        <a:rPr lang="en-US" sz="1800" dirty="0" smtClean="0">
                          <a:solidFill>
                            <a:schemeClr val="accent1">
                              <a:lumMod val="75000"/>
                            </a:schemeClr>
                          </a:solidFill>
                          <a:latin typeface="华文楷体" pitchFamily="2" charset="-122"/>
                          <a:ea typeface="华文楷体" pitchFamily="2" charset="-122"/>
                          <a:cs typeface="宋体"/>
                        </a:rPr>
                        <a:t>&lt;</a:t>
                      </a:r>
                      <a:r>
                        <a:rPr lang="en-US" sz="1800" dirty="0" err="1" smtClean="0">
                          <a:solidFill>
                            <a:schemeClr val="accent1">
                              <a:lumMod val="75000"/>
                            </a:schemeClr>
                          </a:solidFill>
                          <a:latin typeface="华文楷体" pitchFamily="2" charset="-122"/>
                          <a:ea typeface="华文楷体" pitchFamily="2" charset="-122"/>
                          <a:cs typeface="宋体"/>
                        </a:rPr>
                        <a:t>QColor</a:t>
                      </a:r>
                      <a:r>
                        <a:rPr lang="en-US" sz="1800" dirty="0" smtClean="0">
                          <a:solidFill>
                            <a:schemeClr val="accent1">
                              <a:lumMod val="75000"/>
                            </a:schemeClr>
                          </a:solidFill>
                          <a:latin typeface="华文楷体" pitchFamily="2" charset="-122"/>
                          <a:ea typeface="华文楷体" pitchFamily="2" charset="-122"/>
                          <a:cs typeface="宋体"/>
                        </a:rPr>
                        <a:t>&gt;</a:t>
                      </a:r>
                    </a:p>
                    <a:p>
                      <a:pPr algn="ctr">
                        <a:lnSpc>
                          <a:spcPts val="1800"/>
                        </a:lnSpc>
                        <a:spcAft>
                          <a:spcPts val="0"/>
                        </a:spcAft>
                      </a:pPr>
                      <a:r>
                        <a:rPr lang="en-US" sz="1800" dirty="0" smtClean="0">
                          <a:solidFill>
                            <a:schemeClr val="accent1">
                              <a:lumMod val="75000"/>
                            </a:schemeClr>
                          </a:solidFill>
                          <a:latin typeface="华文楷体" pitchFamily="2" charset="-122"/>
                          <a:ea typeface="华文楷体" pitchFamily="2" charset="-122"/>
                          <a:cs typeface="宋体"/>
                        </a:rPr>
                        <a:t>&lt;</a:t>
                      </a:r>
                      <a:r>
                        <a:rPr lang="en-US" sz="1800" dirty="0" err="1" smtClean="0">
                          <a:solidFill>
                            <a:schemeClr val="accent1">
                              <a:lumMod val="75000"/>
                            </a:schemeClr>
                          </a:solidFill>
                          <a:latin typeface="华文楷体" pitchFamily="2" charset="-122"/>
                          <a:ea typeface="华文楷体" pitchFamily="2" charset="-122"/>
                          <a:cs typeface="宋体"/>
                        </a:rPr>
                        <a:t>QPixmap</a:t>
                      </a:r>
                      <a:r>
                        <a:rPr lang="en-US" sz="1800" dirty="0" smtClean="0">
                          <a:solidFill>
                            <a:schemeClr val="accent1">
                              <a:lumMod val="75000"/>
                            </a:schemeClr>
                          </a:solidFill>
                          <a:latin typeface="华文楷体" pitchFamily="2" charset="-122"/>
                          <a:ea typeface="华文楷体" pitchFamily="2" charset="-122"/>
                          <a:cs typeface="宋体"/>
                        </a:rPr>
                        <a:t>&gt;</a:t>
                      </a:r>
                    </a:p>
                    <a:p>
                      <a:pPr algn="ctr">
                        <a:lnSpc>
                          <a:spcPts val="1800"/>
                        </a:lnSpc>
                        <a:spcAft>
                          <a:spcPts val="0"/>
                        </a:spcAft>
                      </a:pPr>
                      <a:r>
                        <a:rPr lang="en-US" sz="1800" dirty="0" smtClean="0">
                          <a:solidFill>
                            <a:schemeClr val="accent1">
                              <a:lumMod val="75000"/>
                            </a:schemeClr>
                          </a:solidFill>
                          <a:latin typeface="华文楷体" pitchFamily="2" charset="-122"/>
                          <a:ea typeface="华文楷体" pitchFamily="2" charset="-122"/>
                          <a:cs typeface="宋体"/>
                        </a:rPr>
                        <a:t>&lt;</a:t>
                      </a:r>
                      <a:r>
                        <a:rPr lang="en-US" sz="1800" dirty="0" err="1" smtClean="0">
                          <a:solidFill>
                            <a:schemeClr val="accent1">
                              <a:lumMod val="75000"/>
                            </a:schemeClr>
                          </a:solidFill>
                          <a:latin typeface="华文楷体" pitchFamily="2" charset="-122"/>
                          <a:ea typeface="华文楷体" pitchFamily="2" charset="-122"/>
                          <a:cs typeface="宋体"/>
                        </a:rPr>
                        <a:t>QLabel</a:t>
                      </a:r>
                      <a:r>
                        <a:rPr lang="en-US" sz="1800" dirty="0" smtClean="0">
                          <a:solidFill>
                            <a:schemeClr val="accent1">
                              <a:lumMod val="75000"/>
                            </a:schemeClr>
                          </a:solidFill>
                          <a:latin typeface="华文楷体" pitchFamily="2" charset="-122"/>
                          <a:ea typeface="华文楷体" pitchFamily="2" charset="-122"/>
                          <a:cs typeface="宋体"/>
                        </a:rPr>
                        <a:t>&gt;</a:t>
                      </a:r>
                    </a:p>
                    <a:p>
                      <a:pPr algn="ctr">
                        <a:lnSpc>
                          <a:spcPts val="1800"/>
                        </a:lnSpc>
                        <a:spcAft>
                          <a:spcPts val="0"/>
                        </a:spcAft>
                      </a:pPr>
                      <a:r>
                        <a:rPr lang="en-US" sz="1800" dirty="0" smtClean="0">
                          <a:solidFill>
                            <a:schemeClr val="accent1">
                              <a:lumMod val="75000"/>
                            </a:schemeClr>
                          </a:solidFill>
                          <a:latin typeface="华文楷体" pitchFamily="2" charset="-122"/>
                          <a:ea typeface="华文楷体" pitchFamily="2" charset="-122"/>
                          <a:cs typeface="宋体"/>
                        </a:rPr>
                        <a:t>&lt;</a:t>
                      </a:r>
                      <a:r>
                        <a:rPr lang="en-US" sz="1800" dirty="0" err="1" smtClean="0">
                          <a:solidFill>
                            <a:schemeClr val="accent1">
                              <a:lumMod val="75000"/>
                            </a:schemeClr>
                          </a:solidFill>
                          <a:latin typeface="华文楷体" pitchFamily="2" charset="-122"/>
                          <a:ea typeface="华文楷体" pitchFamily="2" charset="-122"/>
                          <a:cs typeface="宋体"/>
                        </a:rPr>
                        <a:t>QString</a:t>
                      </a:r>
                      <a:r>
                        <a:rPr lang="en-US" sz="1800" dirty="0" smtClean="0">
                          <a:solidFill>
                            <a:schemeClr val="accent1">
                              <a:lumMod val="75000"/>
                            </a:schemeClr>
                          </a:solidFill>
                          <a:latin typeface="华文楷体" pitchFamily="2" charset="-122"/>
                          <a:ea typeface="华文楷体" pitchFamily="2" charset="-122"/>
                          <a:cs typeface="宋体"/>
                        </a:rPr>
                        <a:t>&gt;</a:t>
                      </a:r>
                      <a:endParaRPr lang="en-US" sz="1800" dirty="0">
                        <a:solidFill>
                          <a:schemeClr val="accent1">
                            <a:lumMod val="75000"/>
                          </a:schemeClr>
                        </a:solidFill>
                        <a:latin typeface="华文楷体" pitchFamily="2" charset="-122"/>
                        <a:ea typeface="华文楷体" pitchFamily="2" charset="-122"/>
                        <a:cs typeface="宋体"/>
                      </a:endParaRPr>
                    </a:p>
                  </a:txBody>
                  <a:tcPr marL="77495" marR="774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43621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源代码文件与主要函数清单</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23528" y="1049705"/>
            <a:ext cx="8352928" cy="35394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sz="1400" dirty="0" smtClean="0">
                <a:solidFill>
                  <a:schemeClr val="accent1">
                    <a:lumMod val="75000"/>
                  </a:schemeClr>
                </a:solidFill>
                <a:latin typeface="华文楷体" pitchFamily="2" charset="-122"/>
                <a:ea typeface="华文楷体" pitchFamily="2" charset="-122"/>
              </a:rPr>
              <a:t>①</a:t>
            </a:r>
            <a:r>
              <a:rPr lang="en-US" altLang="zh-CN" sz="1400" dirty="0" smtClean="0">
                <a:solidFill>
                  <a:schemeClr val="accent1">
                    <a:lumMod val="75000"/>
                  </a:schemeClr>
                </a:solidFill>
                <a:latin typeface="华文楷体" pitchFamily="2" charset="-122"/>
                <a:ea typeface="华文楷体" pitchFamily="2" charset="-122"/>
              </a:rPr>
              <a:t>QtWidgetsApplication1.cpp</a:t>
            </a:r>
            <a:r>
              <a:rPr lang="zh-CN" altLang="en-US" sz="1400" dirty="0" smtClean="0">
                <a:solidFill>
                  <a:schemeClr val="accent1">
                    <a:lumMod val="75000"/>
                  </a:schemeClr>
                </a:solidFill>
                <a:latin typeface="华文楷体" pitchFamily="2" charset="-122"/>
                <a:ea typeface="华文楷体" pitchFamily="2" charset="-122"/>
              </a:rPr>
              <a:t>：</a:t>
            </a:r>
          </a:p>
          <a:p>
            <a:r>
              <a:rPr lang="zh-CN" altLang="en-US" sz="1400" dirty="0" smtClean="0">
                <a:solidFill>
                  <a:schemeClr val="accent1">
                    <a:lumMod val="75000"/>
                  </a:schemeClr>
                </a:solidFill>
                <a:latin typeface="华文楷体" pitchFamily="2" charset="-122"/>
                <a:ea typeface="华文楷体" pitchFamily="2" charset="-122"/>
              </a:rPr>
              <a:t>该文件用于实现内核部分的全部功能，是本次实验程序的主体部分，该文件中主要函数的声明与定义展示如下，具体的函数实现详见附录中的</a:t>
            </a:r>
            <a:r>
              <a:rPr lang="en-US" altLang="zh-CN" sz="1400" dirty="0" smtClean="0">
                <a:solidFill>
                  <a:schemeClr val="accent1">
                    <a:lumMod val="75000"/>
                  </a:schemeClr>
                </a:solidFill>
                <a:latin typeface="华文楷体" pitchFamily="2" charset="-122"/>
                <a:ea typeface="华文楷体" pitchFamily="2" charset="-122"/>
              </a:rPr>
              <a:t>.</a:t>
            </a:r>
            <a:r>
              <a:rPr lang="en-US" altLang="zh-CN" sz="1400" dirty="0" err="1" smtClean="0">
                <a:solidFill>
                  <a:schemeClr val="accent1">
                    <a:lumMod val="75000"/>
                  </a:schemeClr>
                </a:solidFill>
                <a:latin typeface="华文楷体" pitchFamily="2" charset="-122"/>
                <a:ea typeface="华文楷体" pitchFamily="2" charset="-122"/>
              </a:rPr>
              <a:t>cpp</a:t>
            </a:r>
            <a:r>
              <a:rPr lang="zh-CN" altLang="en-US" sz="1400" dirty="0" smtClean="0">
                <a:solidFill>
                  <a:schemeClr val="accent1">
                    <a:lumMod val="75000"/>
                  </a:schemeClr>
                </a:solidFill>
                <a:latin typeface="华文楷体" pitchFamily="2" charset="-122"/>
                <a:ea typeface="华文楷体" pitchFamily="2" charset="-122"/>
              </a:rPr>
              <a:t>文件。</a:t>
            </a:r>
          </a:p>
          <a:p>
            <a:r>
              <a:rPr lang="zh-CN" altLang="en-US" sz="1400" dirty="0" smtClean="0">
                <a:solidFill>
                  <a:schemeClr val="accent1">
                    <a:lumMod val="75000"/>
                  </a:schemeClr>
                </a:solidFill>
                <a:latin typeface="华文楷体" pitchFamily="2" charset="-122"/>
                <a:ea typeface="华文楷体" pitchFamily="2" charset="-122"/>
              </a:rPr>
              <a:t>	（</a:t>
            </a:r>
            <a:r>
              <a:rPr lang="en-US" altLang="zh-CN" sz="1400" dirty="0" smtClean="0">
                <a:solidFill>
                  <a:schemeClr val="accent1">
                    <a:lumMod val="75000"/>
                  </a:schemeClr>
                </a:solidFill>
                <a:latin typeface="华文楷体" pitchFamily="2" charset="-122"/>
                <a:ea typeface="华文楷体" pitchFamily="2" charset="-122"/>
              </a:rPr>
              <a:t>1</a:t>
            </a:r>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class dot{}</a:t>
            </a:r>
          </a:p>
          <a:p>
            <a:r>
              <a:rPr lang="zh-CN" altLang="en-US" sz="1400" dirty="0" smtClean="0">
                <a:solidFill>
                  <a:schemeClr val="accent1">
                    <a:lumMod val="75000"/>
                  </a:schemeClr>
                </a:solidFill>
                <a:latin typeface="华文楷体" pitchFamily="2" charset="-122"/>
                <a:ea typeface="华文楷体" pitchFamily="2" charset="-122"/>
              </a:rPr>
              <a:t>该类是对每个文字的抽象，其中包含了文字头、参数列表、是否为负等属性，用以存储用户输入的文字信息与之后的判断使用。该类中的方法包括：</a:t>
            </a:r>
          </a:p>
          <a:p>
            <a:r>
              <a:rPr lang="zh-CN" altLang="en-US" sz="1400" dirty="0" smtClean="0">
                <a:solidFill>
                  <a:schemeClr val="accent1">
                    <a:lumMod val="75000"/>
                  </a:schemeClr>
                </a:solidFill>
                <a:latin typeface="华文楷体" pitchFamily="2" charset="-122"/>
                <a:ea typeface="华文楷体" pitchFamily="2" charset="-122"/>
              </a:rPr>
              <a:t>		</a:t>
            </a:r>
            <a:r>
              <a:rPr lang="en-US" altLang="zh-CN" sz="1400" dirty="0" smtClean="0">
                <a:solidFill>
                  <a:schemeClr val="accent1">
                    <a:lumMod val="75000"/>
                  </a:schemeClr>
                </a:solidFill>
                <a:latin typeface="华文楷体" pitchFamily="2" charset="-122"/>
                <a:ea typeface="华文楷体" pitchFamily="2" charset="-122"/>
              </a:rPr>
              <a:t>void inn——</a:t>
            </a:r>
            <a:r>
              <a:rPr lang="zh-CN" altLang="en-US" sz="1400" dirty="0" smtClean="0">
                <a:solidFill>
                  <a:schemeClr val="accent1">
                    <a:lumMod val="75000"/>
                  </a:schemeClr>
                </a:solidFill>
                <a:latin typeface="华文楷体" pitchFamily="2" charset="-122"/>
                <a:ea typeface="华文楷体" pitchFamily="2" charset="-122"/>
              </a:rPr>
              <a:t>用于将文字字符串转化为可使用的文字信息；</a:t>
            </a:r>
          </a:p>
          <a:p>
            <a:r>
              <a:rPr lang="zh-CN" altLang="en-US" sz="1400" dirty="0" smtClean="0">
                <a:solidFill>
                  <a:schemeClr val="accent1">
                    <a:lumMod val="75000"/>
                  </a:schemeClr>
                </a:solidFill>
                <a:latin typeface="华文楷体" pitchFamily="2" charset="-122"/>
                <a:ea typeface="华文楷体" pitchFamily="2" charset="-122"/>
              </a:rPr>
              <a:t>		</a:t>
            </a:r>
            <a:r>
              <a:rPr lang="en-US" altLang="zh-CN" sz="1400" dirty="0" err="1" smtClean="0">
                <a:solidFill>
                  <a:schemeClr val="accent1">
                    <a:lumMod val="75000"/>
                  </a:schemeClr>
                </a:solidFill>
                <a:latin typeface="华文楷体" pitchFamily="2" charset="-122"/>
                <a:ea typeface="华文楷体" pitchFamily="2" charset="-122"/>
              </a:rPr>
              <a:t>bool</a:t>
            </a:r>
            <a:r>
              <a:rPr lang="en-US" altLang="zh-CN" sz="1400" dirty="0" smtClean="0">
                <a:solidFill>
                  <a:schemeClr val="accent1">
                    <a:lumMod val="75000"/>
                  </a:schemeClr>
                </a:solidFill>
                <a:latin typeface="华文楷体" pitchFamily="2" charset="-122"/>
                <a:ea typeface="华文楷体" pitchFamily="2" charset="-122"/>
              </a:rPr>
              <a:t> </a:t>
            </a:r>
            <a:r>
              <a:rPr lang="en-US" altLang="zh-CN" sz="1400" dirty="0" err="1" smtClean="0">
                <a:solidFill>
                  <a:schemeClr val="accent1">
                    <a:lumMod val="75000"/>
                  </a:schemeClr>
                </a:solidFill>
                <a:latin typeface="华文楷体" pitchFamily="2" charset="-122"/>
                <a:ea typeface="华文楷体" pitchFamily="2" charset="-122"/>
              </a:rPr>
              <a:t>is_fit</a:t>
            </a:r>
            <a:r>
              <a:rPr lang="en-US" altLang="zh-CN" sz="1400" dirty="0" smtClean="0">
                <a:solidFill>
                  <a:schemeClr val="accent1">
                    <a:lumMod val="75000"/>
                  </a:schemeClr>
                </a:solidFill>
                <a:latin typeface="华文楷体" pitchFamily="2" charset="-122"/>
                <a:ea typeface="华文楷体" pitchFamily="2" charset="-122"/>
              </a:rPr>
              <a:t>——</a:t>
            </a:r>
            <a:r>
              <a:rPr lang="zh-CN" altLang="en-US" sz="1400" dirty="0" smtClean="0">
                <a:solidFill>
                  <a:schemeClr val="accent1">
                    <a:lumMod val="75000"/>
                  </a:schemeClr>
                </a:solidFill>
                <a:latin typeface="华文楷体" pitchFamily="2" charset="-122"/>
                <a:ea typeface="华文楷体" pitchFamily="2" charset="-122"/>
              </a:rPr>
              <a:t>用于判断两个文字是否互补，并返回互补替换表；</a:t>
            </a:r>
          </a:p>
          <a:p>
            <a:r>
              <a:rPr lang="zh-CN" altLang="en-US" sz="1400" dirty="0" smtClean="0">
                <a:solidFill>
                  <a:schemeClr val="accent1">
                    <a:lumMod val="75000"/>
                  </a:schemeClr>
                </a:solidFill>
                <a:latin typeface="华文楷体" pitchFamily="2" charset="-122"/>
                <a:ea typeface="华文楷体" pitchFamily="2" charset="-122"/>
              </a:rPr>
              <a:t>		</a:t>
            </a:r>
            <a:r>
              <a:rPr lang="en-US" altLang="zh-CN" sz="1400" dirty="0" smtClean="0">
                <a:solidFill>
                  <a:schemeClr val="accent1">
                    <a:lumMod val="75000"/>
                  </a:schemeClr>
                </a:solidFill>
                <a:latin typeface="华文楷体" pitchFamily="2" charset="-122"/>
                <a:ea typeface="华文楷体" pitchFamily="2" charset="-122"/>
              </a:rPr>
              <a:t>void display——</a:t>
            </a:r>
            <a:r>
              <a:rPr lang="zh-CN" altLang="en-US" sz="1400" dirty="0" smtClean="0">
                <a:solidFill>
                  <a:schemeClr val="accent1">
                    <a:lumMod val="75000"/>
                  </a:schemeClr>
                </a:solidFill>
                <a:latin typeface="华文楷体" pitchFamily="2" charset="-122"/>
                <a:ea typeface="华文楷体" pitchFamily="2" charset="-122"/>
              </a:rPr>
              <a:t>用于以便于识读的方式输出该文字；</a:t>
            </a:r>
          </a:p>
          <a:p>
            <a:r>
              <a:rPr lang="zh-CN" altLang="en-US" sz="1400" dirty="0" smtClean="0">
                <a:solidFill>
                  <a:schemeClr val="accent1">
                    <a:lumMod val="75000"/>
                  </a:schemeClr>
                </a:solidFill>
                <a:latin typeface="华文楷体" pitchFamily="2" charset="-122"/>
                <a:ea typeface="华文楷体" pitchFamily="2" charset="-122"/>
              </a:rPr>
              <a:t>		</a:t>
            </a:r>
            <a:r>
              <a:rPr lang="en-US" altLang="zh-CN" sz="1400" dirty="0" err="1" smtClean="0">
                <a:solidFill>
                  <a:schemeClr val="accent1">
                    <a:lumMod val="75000"/>
                  </a:schemeClr>
                </a:solidFill>
                <a:latin typeface="华文楷体" pitchFamily="2" charset="-122"/>
                <a:ea typeface="华文楷体" pitchFamily="2" charset="-122"/>
              </a:rPr>
              <a:t>bool</a:t>
            </a:r>
            <a:r>
              <a:rPr lang="en-US" altLang="zh-CN" sz="1400" dirty="0" smtClean="0">
                <a:solidFill>
                  <a:schemeClr val="accent1">
                    <a:lumMod val="75000"/>
                  </a:schemeClr>
                </a:solidFill>
                <a:latin typeface="华文楷体" pitchFamily="2" charset="-122"/>
                <a:ea typeface="华文楷体" pitchFamily="2" charset="-122"/>
              </a:rPr>
              <a:t> operator==——</a:t>
            </a:r>
            <a:r>
              <a:rPr lang="zh-CN" altLang="en-US" sz="1400" dirty="0" smtClean="0">
                <a:solidFill>
                  <a:schemeClr val="accent1">
                    <a:lumMod val="75000"/>
                  </a:schemeClr>
                </a:solidFill>
                <a:latin typeface="华文楷体" pitchFamily="2" charset="-122"/>
                <a:ea typeface="华文楷体" pitchFamily="2" charset="-122"/>
              </a:rPr>
              <a:t>该重载用于判定两个文字是否完全一样。</a:t>
            </a:r>
          </a:p>
          <a:p>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2</a:t>
            </a:r>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class line{}</a:t>
            </a:r>
          </a:p>
          <a:p>
            <a:r>
              <a:rPr lang="zh-CN" altLang="en-US" sz="1400" dirty="0" smtClean="0">
                <a:solidFill>
                  <a:schemeClr val="accent1">
                    <a:lumMod val="75000"/>
                  </a:schemeClr>
                </a:solidFill>
                <a:latin typeface="华文楷体" pitchFamily="2" charset="-122"/>
                <a:ea typeface="华文楷体" pitchFamily="2" charset="-122"/>
              </a:rPr>
              <a:t>该类是对每个子句的抽象，其中包含了文字列表、列表长度等属性，用以存储用户输入的子句信息与之后的判断使用。该类中的方法包括：</a:t>
            </a:r>
          </a:p>
          <a:p>
            <a:r>
              <a:rPr lang="zh-CN" altLang="en-US" sz="1400" dirty="0" smtClean="0">
                <a:solidFill>
                  <a:schemeClr val="accent1">
                    <a:lumMod val="75000"/>
                  </a:schemeClr>
                </a:solidFill>
                <a:latin typeface="华文楷体" pitchFamily="2" charset="-122"/>
                <a:ea typeface="华文楷体" pitchFamily="2" charset="-122"/>
              </a:rPr>
              <a:t>		</a:t>
            </a:r>
            <a:r>
              <a:rPr lang="en-US" altLang="zh-CN" sz="1400" dirty="0" smtClean="0">
                <a:solidFill>
                  <a:schemeClr val="accent1">
                    <a:lumMod val="75000"/>
                  </a:schemeClr>
                </a:solidFill>
                <a:latin typeface="华文楷体" pitchFamily="2" charset="-122"/>
                <a:ea typeface="华文楷体" pitchFamily="2" charset="-122"/>
              </a:rPr>
              <a:t>void inn——</a:t>
            </a:r>
            <a:r>
              <a:rPr lang="zh-CN" altLang="en-US" sz="1400" dirty="0" smtClean="0">
                <a:solidFill>
                  <a:schemeClr val="accent1">
                    <a:lumMod val="75000"/>
                  </a:schemeClr>
                </a:solidFill>
                <a:latin typeface="华文楷体" pitchFamily="2" charset="-122"/>
                <a:ea typeface="华文楷体" pitchFamily="2" charset="-122"/>
              </a:rPr>
              <a:t>用于将子句字符串转化为可使用的子句信息；</a:t>
            </a:r>
          </a:p>
          <a:p>
            <a:r>
              <a:rPr lang="zh-CN" altLang="en-US" sz="1400" dirty="0" smtClean="0">
                <a:solidFill>
                  <a:schemeClr val="accent1">
                    <a:lumMod val="75000"/>
                  </a:schemeClr>
                </a:solidFill>
                <a:latin typeface="华文楷体" pitchFamily="2" charset="-122"/>
                <a:ea typeface="华文楷体" pitchFamily="2" charset="-122"/>
              </a:rPr>
              <a:t>		</a:t>
            </a:r>
            <a:r>
              <a:rPr lang="en-US" altLang="zh-CN" sz="1400" dirty="0" smtClean="0">
                <a:solidFill>
                  <a:schemeClr val="accent1">
                    <a:lumMod val="75000"/>
                  </a:schemeClr>
                </a:solidFill>
                <a:latin typeface="华文楷体" pitchFamily="2" charset="-122"/>
                <a:ea typeface="华文楷体" pitchFamily="2" charset="-122"/>
              </a:rPr>
              <a:t>line match——</a:t>
            </a:r>
            <a:r>
              <a:rPr lang="zh-CN" altLang="en-US" sz="1400" dirty="0" smtClean="0">
                <a:solidFill>
                  <a:schemeClr val="accent1">
                    <a:lumMod val="75000"/>
                  </a:schemeClr>
                </a:solidFill>
                <a:latin typeface="华文楷体" pitchFamily="2" charset="-122"/>
                <a:ea typeface="华文楷体" pitchFamily="2" charset="-122"/>
              </a:rPr>
              <a:t>用于判定两个子句能否发生归结，若能则返回归结后的新子句；</a:t>
            </a:r>
          </a:p>
          <a:p>
            <a:r>
              <a:rPr lang="zh-CN" altLang="en-US" sz="1400" dirty="0" smtClean="0">
                <a:solidFill>
                  <a:schemeClr val="accent1">
                    <a:lumMod val="75000"/>
                  </a:schemeClr>
                </a:solidFill>
                <a:latin typeface="华文楷体" pitchFamily="2" charset="-122"/>
                <a:ea typeface="华文楷体" pitchFamily="2" charset="-122"/>
              </a:rPr>
              <a:t>		</a:t>
            </a:r>
            <a:r>
              <a:rPr lang="en-US" altLang="zh-CN" sz="1400" dirty="0" smtClean="0">
                <a:solidFill>
                  <a:schemeClr val="accent1">
                    <a:lumMod val="75000"/>
                  </a:schemeClr>
                </a:solidFill>
                <a:latin typeface="华文楷体" pitchFamily="2" charset="-122"/>
                <a:ea typeface="华文楷体" pitchFamily="2" charset="-122"/>
              </a:rPr>
              <a:t>void display——</a:t>
            </a:r>
            <a:r>
              <a:rPr lang="zh-CN" altLang="en-US" sz="1400" dirty="0" smtClean="0">
                <a:solidFill>
                  <a:schemeClr val="accent1">
                    <a:lumMod val="75000"/>
                  </a:schemeClr>
                </a:solidFill>
                <a:latin typeface="华文楷体" pitchFamily="2" charset="-122"/>
                <a:ea typeface="华文楷体" pitchFamily="2" charset="-122"/>
              </a:rPr>
              <a:t>用于以便于识读的方式输出该子句。</a:t>
            </a: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43621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源代码文件与主要函数清单</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23528" y="941983"/>
            <a:ext cx="8352928" cy="37548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sz="1400" dirty="0" smtClean="0">
                <a:solidFill>
                  <a:schemeClr val="accent1">
                    <a:lumMod val="75000"/>
                  </a:schemeClr>
                </a:solidFill>
                <a:latin typeface="华文楷体" pitchFamily="2" charset="-122"/>
                <a:ea typeface="华文楷体" pitchFamily="2" charset="-122"/>
              </a:rPr>
              <a:t>①</a:t>
            </a:r>
            <a:r>
              <a:rPr lang="en-US" altLang="zh-CN" sz="1400" dirty="0" smtClean="0">
                <a:solidFill>
                  <a:schemeClr val="accent1">
                    <a:lumMod val="75000"/>
                  </a:schemeClr>
                </a:solidFill>
                <a:latin typeface="华文楷体" pitchFamily="2" charset="-122"/>
                <a:ea typeface="华文楷体" pitchFamily="2" charset="-122"/>
              </a:rPr>
              <a:t>QtWidgetsApplication1.cpp</a:t>
            </a:r>
            <a:r>
              <a:rPr lang="zh-CN" altLang="en-US" sz="1400" dirty="0" smtClean="0">
                <a:solidFill>
                  <a:schemeClr val="accent1">
                    <a:lumMod val="75000"/>
                  </a:schemeClr>
                </a:solidFill>
                <a:latin typeface="华文楷体" pitchFamily="2" charset="-122"/>
                <a:ea typeface="华文楷体" pitchFamily="2" charset="-122"/>
              </a:rPr>
              <a:t>：</a:t>
            </a:r>
          </a:p>
          <a:p>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3</a:t>
            </a:r>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vector&lt;line&gt; lines</a:t>
            </a:r>
          </a:p>
          <a:p>
            <a:r>
              <a:rPr lang="zh-CN" altLang="en-US" sz="1400" dirty="0" smtClean="0">
                <a:solidFill>
                  <a:schemeClr val="accent1">
                    <a:lumMod val="75000"/>
                  </a:schemeClr>
                </a:solidFill>
                <a:latin typeface="华文楷体" pitchFamily="2" charset="-122"/>
                <a:ea typeface="华文楷体" pitchFamily="2" charset="-122"/>
              </a:rPr>
              <a:t>该容器用于存储当前所进行判定的所有子句，是内核部分所有操作读入操作对象的核心，同时也牵扯到了归结失败的判定。</a:t>
            </a:r>
          </a:p>
          <a:p>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4</a:t>
            </a:r>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void </a:t>
            </a:r>
            <a:r>
              <a:rPr lang="en-US" altLang="zh-CN" sz="1400" dirty="0" err="1" smtClean="0">
                <a:solidFill>
                  <a:schemeClr val="accent1">
                    <a:lumMod val="75000"/>
                  </a:schemeClr>
                </a:solidFill>
                <a:latin typeface="华文楷体" pitchFamily="2" charset="-122"/>
                <a:ea typeface="华文楷体" pitchFamily="2" charset="-122"/>
              </a:rPr>
              <a:t>inn_lines</a:t>
            </a:r>
            <a:endParaRPr lang="en-US" altLang="zh-CN" sz="1400" dirty="0" smtClean="0">
              <a:solidFill>
                <a:schemeClr val="accent1">
                  <a:lumMod val="75000"/>
                </a:schemeClr>
              </a:solidFill>
              <a:latin typeface="华文楷体" pitchFamily="2" charset="-122"/>
              <a:ea typeface="华文楷体" pitchFamily="2" charset="-122"/>
            </a:endParaRPr>
          </a:p>
          <a:p>
            <a:r>
              <a:rPr lang="zh-CN" altLang="en-US" sz="1400" dirty="0" smtClean="0">
                <a:solidFill>
                  <a:schemeClr val="accent1">
                    <a:lumMod val="75000"/>
                  </a:schemeClr>
                </a:solidFill>
                <a:latin typeface="华文楷体" pitchFamily="2" charset="-122"/>
                <a:ea typeface="华文楷体" pitchFamily="2" charset="-122"/>
              </a:rPr>
              <a:t>该函数用于读入用户写入的字符文本，然后将文本内容逐行分析，最终将用户输入的所有内容转化成一个个子句并压入</a:t>
            </a:r>
            <a:r>
              <a:rPr lang="en-US" altLang="zh-CN" sz="1400" dirty="0" smtClean="0">
                <a:solidFill>
                  <a:schemeClr val="accent1">
                    <a:lumMod val="75000"/>
                  </a:schemeClr>
                </a:solidFill>
                <a:latin typeface="华文楷体" pitchFamily="2" charset="-122"/>
                <a:ea typeface="华文楷体" pitchFamily="2" charset="-122"/>
              </a:rPr>
              <a:t>lines</a:t>
            </a:r>
            <a:r>
              <a:rPr lang="zh-CN" altLang="en-US" sz="1400" dirty="0" smtClean="0">
                <a:solidFill>
                  <a:schemeClr val="accent1">
                    <a:lumMod val="75000"/>
                  </a:schemeClr>
                </a:solidFill>
                <a:latin typeface="华文楷体" pitchFamily="2" charset="-122"/>
                <a:ea typeface="华文楷体" pitchFamily="2" charset="-122"/>
              </a:rPr>
              <a:t>，构成初始子句集。</a:t>
            </a:r>
          </a:p>
          <a:p>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5</a:t>
            </a:r>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void search</a:t>
            </a:r>
          </a:p>
          <a:p>
            <a:r>
              <a:rPr lang="zh-CN" altLang="en-US" sz="1400" dirty="0" smtClean="0">
                <a:solidFill>
                  <a:schemeClr val="accent1">
                    <a:lumMod val="75000"/>
                  </a:schemeClr>
                </a:solidFill>
                <a:latin typeface="华文楷体" pitchFamily="2" charset="-122"/>
                <a:ea typeface="华文楷体" pitchFamily="2" charset="-122"/>
              </a:rPr>
              <a:t>该函数用于协调进行当前</a:t>
            </a:r>
            <a:r>
              <a:rPr lang="en-US" altLang="zh-CN" sz="1400" dirty="0" smtClean="0">
                <a:solidFill>
                  <a:schemeClr val="accent1">
                    <a:lumMod val="75000"/>
                  </a:schemeClr>
                </a:solidFill>
                <a:latin typeface="华文楷体" pitchFamily="2" charset="-122"/>
                <a:ea typeface="华文楷体" pitchFamily="2" charset="-122"/>
              </a:rPr>
              <a:t>lines</a:t>
            </a:r>
            <a:r>
              <a:rPr lang="zh-CN" altLang="en-US" sz="1400" dirty="0" smtClean="0">
                <a:solidFill>
                  <a:schemeClr val="accent1">
                    <a:lumMod val="75000"/>
                  </a:schemeClr>
                </a:solidFill>
                <a:latin typeface="华文楷体" pitchFamily="2" charset="-122"/>
                <a:ea typeface="华文楷体" pitchFamily="2" charset="-122"/>
              </a:rPr>
              <a:t>中的内容以双重循环的形式进行遍历搜索、按照两种优化策略判定生成的子句能否压入</a:t>
            </a:r>
            <a:r>
              <a:rPr lang="en-US" altLang="zh-CN" sz="1400" dirty="0" smtClean="0">
                <a:solidFill>
                  <a:schemeClr val="accent1">
                    <a:lumMod val="75000"/>
                  </a:schemeClr>
                </a:solidFill>
                <a:latin typeface="华文楷体" pitchFamily="2" charset="-122"/>
                <a:ea typeface="华文楷体" pitchFamily="2" charset="-122"/>
              </a:rPr>
              <a:t>lines</a:t>
            </a:r>
            <a:r>
              <a:rPr lang="zh-CN" altLang="en-US" sz="1400" dirty="0" smtClean="0">
                <a:solidFill>
                  <a:schemeClr val="accent1">
                    <a:lumMod val="75000"/>
                  </a:schemeClr>
                </a:solidFill>
                <a:latin typeface="华文楷体" pitchFamily="2" charset="-122"/>
                <a:ea typeface="华文楷体" pitchFamily="2" charset="-122"/>
              </a:rPr>
              <a:t>、同时还负责实现</a:t>
            </a:r>
            <a:r>
              <a:rPr lang="en-US" altLang="zh-CN" sz="1400" dirty="0" smtClean="0">
                <a:solidFill>
                  <a:schemeClr val="accent1">
                    <a:lumMod val="75000"/>
                  </a:schemeClr>
                </a:solidFill>
                <a:latin typeface="华文楷体" pitchFamily="2" charset="-122"/>
                <a:ea typeface="华文楷体" pitchFamily="2" charset="-122"/>
              </a:rPr>
              <a:t>E</a:t>
            </a:r>
            <a:r>
              <a:rPr lang="zh-CN" altLang="en-US" sz="1400" dirty="0" smtClean="0">
                <a:solidFill>
                  <a:schemeClr val="accent1">
                    <a:lumMod val="75000"/>
                  </a:schemeClr>
                </a:solidFill>
                <a:latin typeface="华文楷体" pitchFamily="2" charset="-122"/>
                <a:ea typeface="华文楷体" pitchFamily="2" charset="-122"/>
              </a:rPr>
              <a:t>函数关键字的替换功能。</a:t>
            </a:r>
          </a:p>
          <a:p>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6</a:t>
            </a:r>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void QtWidgetsApplication1::start</a:t>
            </a:r>
          </a:p>
          <a:p>
            <a:r>
              <a:rPr lang="zh-CN" altLang="en-US" sz="1400" dirty="0" smtClean="0">
                <a:solidFill>
                  <a:schemeClr val="accent1">
                    <a:lumMod val="75000"/>
                  </a:schemeClr>
                </a:solidFill>
                <a:latin typeface="华文楷体" pitchFamily="2" charset="-122"/>
                <a:ea typeface="华文楷体" pitchFamily="2" charset="-122"/>
              </a:rPr>
              <a:t>该函数用于实现对</a:t>
            </a:r>
            <a:r>
              <a:rPr lang="en-US" altLang="zh-CN" sz="1400" dirty="0" smtClean="0">
                <a:solidFill>
                  <a:schemeClr val="accent1">
                    <a:lumMod val="75000"/>
                  </a:schemeClr>
                </a:solidFill>
                <a:latin typeface="华文楷体" pitchFamily="2" charset="-122"/>
                <a:ea typeface="华文楷体" pitchFamily="2" charset="-122"/>
              </a:rPr>
              <a:t>UI</a:t>
            </a:r>
            <a:r>
              <a:rPr lang="zh-CN" altLang="en-US" sz="1400" dirty="0" smtClean="0">
                <a:solidFill>
                  <a:schemeClr val="accent1">
                    <a:lumMod val="75000"/>
                  </a:schemeClr>
                </a:solidFill>
                <a:latin typeface="华文楷体" pitchFamily="2" charset="-122"/>
                <a:ea typeface="华文楷体" pitchFamily="2" charset="-122"/>
              </a:rPr>
              <a:t>界面框体内容的输入输出，通过调用</a:t>
            </a:r>
            <a:r>
              <a:rPr lang="en-US" altLang="zh-CN" sz="1400" dirty="0" smtClean="0">
                <a:solidFill>
                  <a:schemeClr val="accent1">
                    <a:lumMod val="75000"/>
                  </a:schemeClr>
                </a:solidFill>
                <a:latin typeface="华文楷体" pitchFamily="2" charset="-122"/>
                <a:ea typeface="华文楷体" pitchFamily="2" charset="-122"/>
              </a:rPr>
              <a:t>Qt</a:t>
            </a:r>
            <a:r>
              <a:rPr lang="zh-CN" altLang="en-US" sz="1400" dirty="0" smtClean="0">
                <a:solidFill>
                  <a:schemeClr val="accent1">
                    <a:lumMod val="75000"/>
                  </a:schemeClr>
                </a:solidFill>
                <a:latin typeface="华文楷体" pitchFamily="2" charset="-122"/>
                <a:ea typeface="华文楷体" pitchFamily="2" charset="-122"/>
              </a:rPr>
              <a:t>框架的自带函数，从而能够以</a:t>
            </a:r>
            <a:r>
              <a:rPr lang="en-US" altLang="zh-CN" sz="1400" dirty="0" smtClean="0">
                <a:solidFill>
                  <a:schemeClr val="accent1">
                    <a:lumMod val="75000"/>
                  </a:schemeClr>
                </a:solidFill>
                <a:latin typeface="华文楷体" pitchFamily="2" charset="-122"/>
                <a:ea typeface="华文楷体" pitchFamily="2" charset="-122"/>
              </a:rPr>
              <a:t>string</a:t>
            </a:r>
            <a:r>
              <a:rPr lang="zh-CN" altLang="en-US" sz="1400" dirty="0" smtClean="0">
                <a:solidFill>
                  <a:schemeClr val="accent1">
                    <a:lumMod val="75000"/>
                  </a:schemeClr>
                </a:solidFill>
                <a:latin typeface="华文楷体" pitchFamily="2" charset="-122"/>
                <a:ea typeface="华文楷体" pitchFamily="2" charset="-122"/>
              </a:rPr>
              <a:t>的形式从输入框流读入用户输入内容；同时该函数还用于定义输出流方向，可将要输出的</a:t>
            </a:r>
            <a:r>
              <a:rPr lang="en-US" altLang="zh-CN" sz="1400" dirty="0" smtClean="0">
                <a:solidFill>
                  <a:schemeClr val="accent1">
                    <a:lumMod val="75000"/>
                  </a:schemeClr>
                </a:solidFill>
                <a:latin typeface="华文楷体" pitchFamily="2" charset="-122"/>
                <a:ea typeface="华文楷体" pitchFamily="2" charset="-122"/>
              </a:rPr>
              <a:t>string</a:t>
            </a:r>
            <a:r>
              <a:rPr lang="zh-CN" altLang="en-US" sz="1400" dirty="0" smtClean="0">
                <a:solidFill>
                  <a:schemeClr val="accent1">
                    <a:lumMod val="75000"/>
                  </a:schemeClr>
                </a:solidFill>
                <a:latin typeface="华文楷体" pitchFamily="2" charset="-122"/>
                <a:ea typeface="华文楷体" pitchFamily="2" charset="-122"/>
              </a:rPr>
              <a:t>输出在对应位置，实现与用户的交互。</a:t>
            </a:r>
          </a:p>
          <a:p>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7</a:t>
            </a:r>
            <a:r>
              <a:rPr lang="zh-CN" altLang="en-US" sz="1400" dirty="0" smtClean="0">
                <a:solidFill>
                  <a:schemeClr val="accent1">
                    <a:lumMod val="75000"/>
                  </a:schemeClr>
                </a:solidFill>
                <a:latin typeface="华文楷体" pitchFamily="2" charset="-122"/>
                <a:ea typeface="华文楷体" pitchFamily="2" charset="-122"/>
              </a:rPr>
              <a:t>）</a:t>
            </a:r>
            <a:r>
              <a:rPr lang="en-US" altLang="zh-CN" sz="1400" dirty="0" smtClean="0">
                <a:solidFill>
                  <a:schemeClr val="accent1">
                    <a:lumMod val="75000"/>
                  </a:schemeClr>
                </a:solidFill>
                <a:latin typeface="华文楷体" pitchFamily="2" charset="-122"/>
                <a:ea typeface="华文楷体" pitchFamily="2" charset="-122"/>
              </a:rPr>
              <a:t>void QtWidgetsApplication1::restart()</a:t>
            </a:r>
          </a:p>
          <a:p>
            <a:r>
              <a:rPr lang="zh-CN" altLang="en-US" sz="1400" dirty="0" smtClean="0">
                <a:solidFill>
                  <a:schemeClr val="accent1">
                    <a:lumMod val="75000"/>
                  </a:schemeClr>
                </a:solidFill>
                <a:latin typeface="华文楷体" pitchFamily="2" charset="-122"/>
                <a:ea typeface="华文楷体" pitchFamily="2" charset="-122"/>
              </a:rPr>
              <a:t>该函数用于在用户点击清空按钮后，对当前函数的各个状态进行重定义，包括将计数器归一；将</a:t>
            </a:r>
            <a:r>
              <a:rPr lang="en-US" altLang="zh-CN" sz="1400" dirty="0" smtClean="0">
                <a:solidFill>
                  <a:schemeClr val="accent1">
                    <a:lumMod val="75000"/>
                  </a:schemeClr>
                </a:solidFill>
                <a:latin typeface="华文楷体" pitchFamily="2" charset="-122"/>
                <a:ea typeface="华文楷体" pitchFamily="2" charset="-122"/>
              </a:rPr>
              <a:t>lines</a:t>
            </a:r>
            <a:r>
              <a:rPr lang="zh-CN" altLang="en-US" sz="1400" dirty="0" smtClean="0">
                <a:solidFill>
                  <a:schemeClr val="accent1">
                    <a:lumMod val="75000"/>
                  </a:schemeClr>
                </a:solidFill>
                <a:latin typeface="华文楷体" pitchFamily="2" charset="-122"/>
                <a:ea typeface="华文楷体" pitchFamily="2" charset="-122"/>
              </a:rPr>
              <a:t>容器清空等，从而可以让用户在不关闭程序的前提下继续进行归结实验。</a:t>
            </a: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323528" y="1750918"/>
            <a:ext cx="8352928"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dirty="0" smtClean="0">
                <a:solidFill>
                  <a:schemeClr val="accent1">
                    <a:lumMod val="75000"/>
                  </a:schemeClr>
                </a:solidFill>
                <a:latin typeface="华文楷体" pitchFamily="2" charset="-122"/>
                <a:ea typeface="华文楷体" pitchFamily="2" charset="-122"/>
              </a:rPr>
              <a:t>②</a:t>
            </a:r>
            <a:r>
              <a:rPr lang="en-US" altLang="zh-CN" dirty="0" smtClean="0">
                <a:solidFill>
                  <a:schemeClr val="accent1">
                    <a:lumMod val="75000"/>
                  </a:schemeClr>
                </a:solidFill>
                <a:latin typeface="华文楷体" pitchFamily="2" charset="-122"/>
                <a:ea typeface="华文楷体" pitchFamily="2" charset="-122"/>
              </a:rPr>
              <a:t>main.cpp</a:t>
            </a:r>
            <a:r>
              <a:rPr lang="zh-CN" altLang="en-US" dirty="0" smtClean="0">
                <a:solidFill>
                  <a:schemeClr val="accent1">
                    <a:lumMod val="75000"/>
                  </a:schemeClr>
                </a:solidFill>
                <a:latin typeface="华文楷体" pitchFamily="2" charset="-122"/>
                <a:ea typeface="华文楷体" pitchFamily="2" charset="-122"/>
              </a:rPr>
              <a:t>：</a:t>
            </a:r>
          </a:p>
          <a:p>
            <a:r>
              <a:rPr lang="zh-CN" altLang="en-US" dirty="0" smtClean="0">
                <a:solidFill>
                  <a:schemeClr val="accent1">
                    <a:lumMod val="75000"/>
                  </a:schemeClr>
                </a:solidFill>
                <a:latin typeface="华文楷体" pitchFamily="2" charset="-122"/>
                <a:ea typeface="华文楷体" pitchFamily="2" charset="-122"/>
              </a:rPr>
              <a:t>     该文件的作用是为该</a:t>
            </a:r>
            <a:r>
              <a:rPr lang="en-US" altLang="zh-CN" dirty="0" smtClean="0">
                <a:solidFill>
                  <a:schemeClr val="accent1">
                    <a:lumMod val="75000"/>
                  </a:schemeClr>
                </a:solidFill>
                <a:latin typeface="华文楷体" pitchFamily="2" charset="-122"/>
                <a:ea typeface="华文楷体" pitchFamily="2" charset="-122"/>
              </a:rPr>
              <a:t>C++</a:t>
            </a:r>
            <a:r>
              <a:rPr lang="zh-CN" altLang="en-US" dirty="0" smtClean="0">
                <a:solidFill>
                  <a:schemeClr val="accent1">
                    <a:lumMod val="75000"/>
                  </a:schemeClr>
                </a:solidFill>
                <a:latin typeface="华文楷体" pitchFamily="2" charset="-122"/>
                <a:ea typeface="华文楷体" pitchFamily="2" charset="-122"/>
              </a:rPr>
              <a:t>程序提供一个开始运行的接口，得以确定程序开始运行的位置。该文件中的函数只有一个</a:t>
            </a:r>
            <a:r>
              <a:rPr lang="en-US" altLang="zh-CN" dirty="0" smtClean="0">
                <a:solidFill>
                  <a:schemeClr val="accent1">
                    <a:lumMod val="75000"/>
                  </a:schemeClr>
                </a:solidFill>
                <a:latin typeface="华文楷体" pitchFamily="2" charset="-122"/>
                <a:ea typeface="华文楷体" pitchFamily="2" charset="-122"/>
              </a:rPr>
              <a:t>main</a:t>
            </a:r>
            <a:r>
              <a:rPr lang="zh-CN" altLang="en-US" dirty="0" smtClean="0">
                <a:solidFill>
                  <a:schemeClr val="accent1">
                    <a:lumMod val="75000"/>
                  </a:schemeClr>
                </a:solidFill>
                <a:latin typeface="华文楷体" pitchFamily="2" charset="-122"/>
                <a:ea typeface="华文楷体" pitchFamily="2" charset="-122"/>
              </a:rPr>
              <a:t>函数。该函数的作用为：</a:t>
            </a:r>
          </a:p>
          <a:p>
            <a:r>
              <a:rPr lang="zh-CN" altLang="en-US" dirty="0" smtClean="0">
                <a:solidFill>
                  <a:schemeClr val="accent1">
                    <a:lumMod val="75000"/>
                  </a:schemeClr>
                </a:solidFill>
                <a:latin typeface="华文楷体" pitchFamily="2" charset="-122"/>
                <a:ea typeface="华文楷体" pitchFamily="2" charset="-122"/>
              </a:rPr>
              <a:t>    首先定义一个</a:t>
            </a:r>
            <a:r>
              <a:rPr lang="en-US" altLang="zh-CN" dirty="0" err="1" smtClean="0">
                <a:solidFill>
                  <a:schemeClr val="accent1">
                    <a:lumMod val="75000"/>
                  </a:schemeClr>
                </a:solidFill>
                <a:latin typeface="华文楷体" pitchFamily="2" charset="-122"/>
                <a:ea typeface="华文楷体" pitchFamily="2" charset="-122"/>
              </a:rPr>
              <a:t>QApplication</a:t>
            </a:r>
            <a:r>
              <a:rPr lang="zh-CN" altLang="en-US" dirty="0" smtClean="0">
                <a:solidFill>
                  <a:schemeClr val="accent1">
                    <a:lumMod val="75000"/>
                  </a:schemeClr>
                </a:solidFill>
                <a:latin typeface="华文楷体" pitchFamily="2" charset="-122"/>
                <a:ea typeface="华文楷体" pitchFamily="2" charset="-122"/>
              </a:rPr>
              <a:t>类的对象，基于该对象，可以完成一系列</a:t>
            </a:r>
            <a:r>
              <a:rPr lang="en-US" altLang="zh-CN" dirty="0" err="1" smtClean="0">
                <a:solidFill>
                  <a:schemeClr val="accent1">
                    <a:lumMod val="75000"/>
                  </a:schemeClr>
                </a:solidFill>
                <a:latin typeface="华文楷体" pitchFamily="2" charset="-122"/>
                <a:ea typeface="华文楷体" pitchFamily="2" charset="-122"/>
              </a:rPr>
              <a:t>QtWidgetsApplica</a:t>
            </a:r>
            <a:r>
              <a:rPr lang="en-US" altLang="zh-CN" dirty="0" smtClean="0">
                <a:solidFill>
                  <a:schemeClr val="accent1">
                    <a:lumMod val="75000"/>
                  </a:schemeClr>
                </a:solidFill>
                <a:latin typeface="华文楷体" pitchFamily="2" charset="-122"/>
                <a:ea typeface="华文楷体" pitchFamily="2" charset="-122"/>
              </a:rPr>
              <a:t> tion1.cpp</a:t>
            </a:r>
            <a:r>
              <a:rPr lang="zh-CN" altLang="en-US" dirty="0" smtClean="0">
                <a:solidFill>
                  <a:schemeClr val="accent1">
                    <a:lumMod val="75000"/>
                  </a:schemeClr>
                </a:solidFill>
                <a:latin typeface="华文楷体" pitchFamily="2" charset="-122"/>
                <a:ea typeface="华文楷体" pitchFamily="2" charset="-122"/>
              </a:rPr>
              <a:t>中定义的功能，相当于为后续功能的调用提供了一个可以用</a:t>
            </a:r>
            <a:r>
              <a:rPr lang="en-US" altLang="zh-CN" dirty="0" smtClean="0">
                <a:solidFill>
                  <a:schemeClr val="accent1">
                    <a:lumMod val="75000"/>
                  </a:schemeClr>
                </a:solidFill>
                <a:latin typeface="华文楷体" pitchFamily="2" charset="-122"/>
                <a:ea typeface="华文楷体" pitchFamily="2" charset="-122"/>
              </a:rPr>
              <a:t>UI</a:t>
            </a:r>
            <a:r>
              <a:rPr lang="zh-CN" altLang="en-US" dirty="0" smtClean="0">
                <a:solidFill>
                  <a:schemeClr val="accent1">
                    <a:lumMod val="75000"/>
                  </a:schemeClr>
                </a:solidFill>
                <a:latin typeface="华文楷体" pitchFamily="2" charset="-122"/>
                <a:ea typeface="华文楷体" pitchFamily="2" charset="-122"/>
              </a:rPr>
              <a:t>界面交互的接口，基于该接口，用户可以通过前端的页面显示与后端的程序逻辑实现交互，体现了较高的用户体验。</a:t>
            </a:r>
          </a:p>
        </p:txBody>
      </p:sp>
      <p:sp>
        <p:nvSpPr>
          <p:cNvPr id="6" name="Title 1"/>
          <p:cNvSpPr txBox="1"/>
          <p:nvPr/>
        </p:nvSpPr>
        <p:spPr>
          <a:xfrm>
            <a:off x="857880" y="200199"/>
            <a:ext cx="43621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源代码文件与主要函数清单</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395536" y="762833"/>
            <a:ext cx="8280920" cy="42780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sz="1600" dirty="0" smtClean="0">
                <a:solidFill>
                  <a:schemeClr val="accent1">
                    <a:lumMod val="75000"/>
                  </a:schemeClr>
                </a:solidFill>
                <a:latin typeface="华文楷体" pitchFamily="2" charset="-122"/>
                <a:ea typeface="华文楷体" pitchFamily="2" charset="-122"/>
              </a:rPr>
              <a:t>考虑到本次实验的主要功能是使用自己编写的自动推理程序完成破案问题的求解，所以在此首先要将破案问题进行一阶命题表述。</a:t>
            </a:r>
          </a:p>
          <a:p>
            <a:r>
              <a:rPr lang="zh-CN" altLang="en-US" sz="1600" dirty="0" smtClean="0">
                <a:solidFill>
                  <a:schemeClr val="accent1">
                    <a:lumMod val="75000"/>
                  </a:schemeClr>
                </a:solidFill>
                <a:latin typeface="华文楷体" pitchFamily="2" charset="-122"/>
                <a:ea typeface="华文楷体" pitchFamily="2" charset="-122"/>
              </a:rPr>
              <a:t>	为了表述方便，给出谓词定义如下：</a:t>
            </a:r>
          </a:p>
          <a:p>
            <a:r>
              <a:rPr lang="zh-CN" altLang="en-US" sz="1600" dirty="0" smtClean="0">
                <a:solidFill>
                  <a:schemeClr val="accent1">
                    <a:lumMod val="75000"/>
                  </a:schemeClr>
                </a:solidFill>
                <a:latin typeface="华文楷体" pitchFamily="2" charset="-122"/>
                <a:ea typeface="华文楷体" pitchFamily="2" charset="-122"/>
              </a:rPr>
              <a:t>		</a:t>
            </a:r>
            <a:r>
              <a:rPr lang="en-US" altLang="zh-CN" sz="1600" dirty="0" smtClean="0">
                <a:solidFill>
                  <a:schemeClr val="accent1">
                    <a:lumMod val="75000"/>
                  </a:schemeClr>
                </a:solidFill>
                <a:latin typeface="华文楷体" pitchFamily="2" charset="-122"/>
                <a:ea typeface="华文楷体" pitchFamily="2" charset="-122"/>
              </a:rPr>
              <a:t>S(</a:t>
            </a:r>
            <a:r>
              <a:rPr lang="en-US" altLang="zh-CN" sz="1600" dirty="0" err="1" smtClean="0">
                <a:solidFill>
                  <a:schemeClr val="accent1">
                    <a:lumMod val="75000"/>
                  </a:schemeClr>
                </a:solidFill>
                <a:latin typeface="华文楷体" pitchFamily="2" charset="-122"/>
                <a:ea typeface="华文楷体" pitchFamily="2" charset="-122"/>
              </a:rPr>
              <a:t>a,b</a:t>
            </a:r>
            <a:r>
              <a:rPr lang="en-US" altLang="zh-CN" sz="1600" dirty="0" smtClean="0">
                <a:solidFill>
                  <a:schemeClr val="accent1">
                    <a:lumMod val="75000"/>
                  </a:schemeClr>
                </a:solidFill>
                <a:latin typeface="华文楷体" pitchFamily="2" charset="-122"/>
                <a:ea typeface="华文楷体" pitchFamily="2" charset="-122"/>
              </a:rPr>
              <a:t>)</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a</a:t>
            </a:r>
            <a:r>
              <a:rPr lang="zh-CN" altLang="en-US" sz="1600" dirty="0" smtClean="0">
                <a:solidFill>
                  <a:schemeClr val="accent1">
                    <a:lumMod val="75000"/>
                  </a:schemeClr>
                </a:solidFill>
                <a:latin typeface="华文楷体" pitchFamily="2" charset="-122"/>
                <a:ea typeface="华文楷体" pitchFamily="2" charset="-122"/>
              </a:rPr>
              <a:t>杀了</a:t>
            </a:r>
            <a:r>
              <a:rPr lang="en-US" altLang="zh-CN" sz="1600" dirty="0" smtClean="0">
                <a:solidFill>
                  <a:schemeClr val="accent1">
                    <a:lumMod val="75000"/>
                  </a:schemeClr>
                </a:solidFill>
                <a:latin typeface="华文楷体" pitchFamily="2" charset="-122"/>
                <a:ea typeface="华文楷体" pitchFamily="2" charset="-122"/>
              </a:rPr>
              <a:t>b</a:t>
            </a:r>
          </a:p>
          <a:p>
            <a:r>
              <a:rPr lang="en-US" altLang="zh-CN" sz="1600" dirty="0" smtClean="0">
                <a:solidFill>
                  <a:schemeClr val="accent1">
                    <a:lumMod val="75000"/>
                  </a:schemeClr>
                </a:solidFill>
                <a:latin typeface="华文楷体" pitchFamily="2" charset="-122"/>
                <a:ea typeface="华文楷体" pitchFamily="2" charset="-122"/>
              </a:rPr>
              <a:t>		H(</a:t>
            </a:r>
            <a:r>
              <a:rPr lang="en-US" altLang="zh-CN" sz="1600" dirty="0" err="1" smtClean="0">
                <a:solidFill>
                  <a:schemeClr val="accent1">
                    <a:lumMod val="75000"/>
                  </a:schemeClr>
                </a:solidFill>
                <a:latin typeface="华文楷体" pitchFamily="2" charset="-122"/>
                <a:ea typeface="华文楷体" pitchFamily="2" charset="-122"/>
              </a:rPr>
              <a:t>a,b</a:t>
            </a:r>
            <a:r>
              <a:rPr lang="en-US" altLang="zh-CN" sz="1600" dirty="0" smtClean="0">
                <a:solidFill>
                  <a:schemeClr val="accent1">
                    <a:lumMod val="75000"/>
                  </a:schemeClr>
                </a:solidFill>
                <a:latin typeface="华文楷体" pitchFamily="2" charset="-122"/>
                <a:ea typeface="华文楷体" pitchFamily="2" charset="-122"/>
              </a:rPr>
              <a:t>)</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a</a:t>
            </a:r>
            <a:r>
              <a:rPr lang="zh-CN" altLang="en-US" sz="1600" dirty="0" smtClean="0">
                <a:solidFill>
                  <a:schemeClr val="accent1">
                    <a:lumMod val="75000"/>
                  </a:schemeClr>
                </a:solidFill>
                <a:latin typeface="华文楷体" pitchFamily="2" charset="-122"/>
                <a:ea typeface="华文楷体" pitchFamily="2" charset="-122"/>
              </a:rPr>
              <a:t>恨</a:t>
            </a:r>
            <a:r>
              <a:rPr lang="en-US" altLang="zh-CN" sz="1600" dirty="0" smtClean="0">
                <a:solidFill>
                  <a:schemeClr val="accent1">
                    <a:lumMod val="75000"/>
                  </a:schemeClr>
                </a:solidFill>
                <a:latin typeface="华文楷体" pitchFamily="2" charset="-122"/>
                <a:ea typeface="华文楷体" pitchFamily="2" charset="-122"/>
              </a:rPr>
              <a:t>b</a:t>
            </a:r>
          </a:p>
          <a:p>
            <a:r>
              <a:rPr lang="en-US" altLang="zh-CN" sz="1600" dirty="0" smtClean="0">
                <a:solidFill>
                  <a:schemeClr val="accent1">
                    <a:lumMod val="75000"/>
                  </a:schemeClr>
                </a:solidFill>
                <a:latin typeface="华文楷体" pitchFamily="2" charset="-122"/>
                <a:ea typeface="华文楷体" pitchFamily="2" charset="-122"/>
              </a:rPr>
              <a:t>		E(</a:t>
            </a:r>
            <a:r>
              <a:rPr lang="en-US" altLang="zh-CN" sz="1600" dirty="0" err="1" smtClean="0">
                <a:solidFill>
                  <a:schemeClr val="accent1">
                    <a:lumMod val="75000"/>
                  </a:schemeClr>
                </a:solidFill>
                <a:latin typeface="华文楷体" pitchFamily="2" charset="-122"/>
                <a:ea typeface="华文楷体" pitchFamily="2" charset="-122"/>
              </a:rPr>
              <a:t>a,b</a:t>
            </a:r>
            <a:r>
              <a:rPr lang="en-US" altLang="zh-CN" sz="1600" dirty="0" smtClean="0">
                <a:solidFill>
                  <a:schemeClr val="accent1">
                    <a:lumMod val="75000"/>
                  </a:schemeClr>
                </a:solidFill>
                <a:latin typeface="华文楷体" pitchFamily="2" charset="-122"/>
                <a:ea typeface="华文楷体" pitchFamily="2" charset="-122"/>
              </a:rPr>
              <a:t>)</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a</a:t>
            </a:r>
            <a:r>
              <a:rPr lang="zh-CN" altLang="en-US" sz="1600" dirty="0" smtClean="0">
                <a:solidFill>
                  <a:schemeClr val="accent1">
                    <a:lumMod val="75000"/>
                  </a:schemeClr>
                </a:solidFill>
                <a:latin typeface="华文楷体" pitchFamily="2" charset="-122"/>
                <a:ea typeface="华文楷体" pitchFamily="2" charset="-122"/>
              </a:rPr>
              <a:t>和</a:t>
            </a:r>
            <a:r>
              <a:rPr lang="en-US" altLang="zh-CN" sz="1600" dirty="0" smtClean="0">
                <a:solidFill>
                  <a:schemeClr val="accent1">
                    <a:lumMod val="75000"/>
                  </a:schemeClr>
                </a:solidFill>
                <a:latin typeface="华文楷体" pitchFamily="2" charset="-122"/>
                <a:ea typeface="华文楷体" pitchFamily="2" charset="-122"/>
              </a:rPr>
              <a:t>b</a:t>
            </a:r>
            <a:r>
              <a:rPr lang="zh-CN" altLang="en-US" sz="1600" dirty="0" smtClean="0">
                <a:solidFill>
                  <a:schemeClr val="accent1">
                    <a:lumMod val="75000"/>
                  </a:schemeClr>
                </a:solidFill>
                <a:latin typeface="华文楷体" pitchFamily="2" charset="-122"/>
                <a:ea typeface="华文楷体" pitchFamily="2" charset="-122"/>
              </a:rPr>
              <a:t>是一样的         </a:t>
            </a:r>
            <a:r>
              <a:rPr lang="en-US" altLang="zh-CN" sz="1600" dirty="0" smtClean="0">
                <a:solidFill>
                  <a:schemeClr val="accent1">
                    <a:lumMod val="75000"/>
                  </a:schemeClr>
                </a:solidFill>
                <a:latin typeface="华文楷体" pitchFamily="2" charset="-122"/>
                <a:ea typeface="华文楷体" pitchFamily="2" charset="-122"/>
              </a:rPr>
              <a:t>//</a:t>
            </a:r>
            <a:r>
              <a:rPr lang="zh-CN" altLang="en-US" sz="1600" dirty="0" smtClean="0">
                <a:solidFill>
                  <a:schemeClr val="accent1">
                    <a:lumMod val="75000"/>
                  </a:schemeClr>
                </a:solidFill>
                <a:latin typeface="华文楷体" pitchFamily="2" charset="-122"/>
                <a:ea typeface="华文楷体" pitchFamily="2" charset="-122"/>
              </a:rPr>
              <a:t>该函数也是本程序设定的</a:t>
            </a:r>
            <a:r>
              <a:rPr lang="en-US" altLang="zh-CN" sz="1600" dirty="0" smtClean="0">
                <a:solidFill>
                  <a:schemeClr val="accent1">
                    <a:lumMod val="75000"/>
                  </a:schemeClr>
                </a:solidFill>
                <a:latin typeface="华文楷体" pitchFamily="2" charset="-122"/>
                <a:ea typeface="华文楷体" pitchFamily="2" charset="-122"/>
              </a:rPr>
              <a:t>E</a:t>
            </a:r>
            <a:r>
              <a:rPr lang="zh-CN" altLang="en-US" sz="1600" dirty="0" smtClean="0">
                <a:solidFill>
                  <a:schemeClr val="accent1">
                    <a:lumMod val="75000"/>
                  </a:schemeClr>
                </a:solidFill>
                <a:latin typeface="华文楷体" pitchFamily="2" charset="-122"/>
                <a:ea typeface="华文楷体" pitchFamily="2" charset="-122"/>
              </a:rPr>
              <a:t>函数关键字</a:t>
            </a:r>
          </a:p>
          <a:p>
            <a:r>
              <a:rPr lang="zh-CN" altLang="en-US" sz="1600" dirty="0" smtClean="0">
                <a:solidFill>
                  <a:schemeClr val="accent1">
                    <a:lumMod val="75000"/>
                  </a:schemeClr>
                </a:solidFill>
                <a:latin typeface="华文楷体" pitchFamily="2" charset="-122"/>
                <a:ea typeface="华文楷体" pitchFamily="2" charset="-122"/>
              </a:rPr>
              <a:t>		</a:t>
            </a:r>
            <a:r>
              <a:rPr lang="en-US" altLang="zh-CN" sz="1600" dirty="0" smtClean="0">
                <a:solidFill>
                  <a:schemeClr val="accent1">
                    <a:lumMod val="75000"/>
                  </a:schemeClr>
                </a:solidFill>
                <a:latin typeface="华文楷体" pitchFamily="2" charset="-122"/>
                <a:ea typeface="华文楷体" pitchFamily="2" charset="-122"/>
              </a:rPr>
              <a:t>R(</a:t>
            </a:r>
            <a:r>
              <a:rPr lang="en-US" altLang="zh-CN" sz="1600" dirty="0" err="1" smtClean="0">
                <a:solidFill>
                  <a:schemeClr val="accent1">
                    <a:lumMod val="75000"/>
                  </a:schemeClr>
                </a:solidFill>
                <a:latin typeface="华文楷体" pitchFamily="2" charset="-122"/>
                <a:ea typeface="华文楷体" pitchFamily="2" charset="-122"/>
              </a:rPr>
              <a:t>a,b</a:t>
            </a:r>
            <a:r>
              <a:rPr lang="en-US" altLang="zh-CN" sz="1600" dirty="0" smtClean="0">
                <a:solidFill>
                  <a:schemeClr val="accent1">
                    <a:lumMod val="75000"/>
                  </a:schemeClr>
                </a:solidFill>
                <a:latin typeface="华文楷体" pitchFamily="2" charset="-122"/>
                <a:ea typeface="华文楷体" pitchFamily="2" charset="-122"/>
              </a:rPr>
              <a:t>)</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a</a:t>
            </a:r>
            <a:r>
              <a:rPr lang="zh-CN" altLang="en-US" sz="1600" dirty="0" smtClean="0">
                <a:solidFill>
                  <a:schemeClr val="accent1">
                    <a:lumMod val="75000"/>
                  </a:schemeClr>
                </a:solidFill>
                <a:latin typeface="华文楷体" pitchFamily="2" charset="-122"/>
                <a:ea typeface="华文楷体" pitchFamily="2" charset="-122"/>
              </a:rPr>
              <a:t>比</a:t>
            </a:r>
            <a:r>
              <a:rPr lang="en-US" altLang="zh-CN" sz="1600" dirty="0" smtClean="0">
                <a:solidFill>
                  <a:schemeClr val="accent1">
                    <a:lumMod val="75000"/>
                  </a:schemeClr>
                </a:solidFill>
                <a:latin typeface="华文楷体" pitchFamily="2" charset="-122"/>
                <a:ea typeface="华文楷体" pitchFamily="2" charset="-122"/>
              </a:rPr>
              <a:t>b</a:t>
            </a:r>
            <a:r>
              <a:rPr lang="zh-CN" altLang="en-US" sz="1600" dirty="0" smtClean="0">
                <a:solidFill>
                  <a:schemeClr val="accent1">
                    <a:lumMod val="75000"/>
                  </a:schemeClr>
                </a:solidFill>
                <a:latin typeface="华文楷体" pitchFamily="2" charset="-122"/>
                <a:ea typeface="华文楷体" pitchFamily="2" charset="-122"/>
              </a:rPr>
              <a:t>有钱</a:t>
            </a:r>
          </a:p>
          <a:p>
            <a:r>
              <a:rPr lang="zh-CN" altLang="en-US" sz="1600" dirty="0" smtClean="0">
                <a:solidFill>
                  <a:schemeClr val="accent1">
                    <a:lumMod val="75000"/>
                  </a:schemeClr>
                </a:solidFill>
                <a:latin typeface="华文楷体" pitchFamily="2" charset="-122"/>
                <a:ea typeface="华文楷体" pitchFamily="2" charset="-122"/>
              </a:rPr>
              <a:t>	进而可以将破案问题转化为一阶命题逻辑如下：</a:t>
            </a:r>
          </a:p>
          <a:p>
            <a:r>
              <a:rPr lang="zh-CN" altLang="en-US" sz="1600" dirty="0" smtClean="0">
                <a:solidFill>
                  <a:schemeClr val="accent1">
                    <a:lumMod val="75000"/>
                  </a:schemeClr>
                </a:solidFill>
                <a:latin typeface="华文楷体" pitchFamily="2" charset="-122"/>
                <a:ea typeface="华文楷体" pitchFamily="2" charset="-122"/>
              </a:rPr>
              <a:t>		①	</a:t>
            </a:r>
            <a:r>
              <a:rPr lang="en-US" altLang="zh-CN" sz="1600" dirty="0" smtClean="0">
                <a:solidFill>
                  <a:schemeClr val="accent1">
                    <a:lumMod val="75000"/>
                  </a:schemeClr>
                </a:solidFill>
                <a:latin typeface="华文楷体" pitchFamily="2" charset="-122"/>
                <a:ea typeface="华文楷体" pitchFamily="2" charset="-122"/>
              </a:rPr>
              <a:t>S(A,A)∨S(B,A)∨S(C,A)</a:t>
            </a:r>
          </a:p>
          <a:p>
            <a:r>
              <a:rPr lang="en-US" altLang="zh-CN" sz="1600" dirty="0" smtClean="0">
                <a:solidFill>
                  <a:schemeClr val="accent1">
                    <a:lumMod val="75000"/>
                  </a:schemeClr>
                </a:solidFill>
                <a:latin typeface="华文楷体" pitchFamily="2" charset="-122"/>
                <a:ea typeface="华文楷体" pitchFamily="2" charset="-122"/>
              </a:rPr>
              <a:t>		②	∀x</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S(</a:t>
            </a:r>
            <a:r>
              <a:rPr lang="en-US" altLang="zh-CN" sz="1600" dirty="0" err="1" smtClean="0">
                <a:solidFill>
                  <a:schemeClr val="accent1">
                    <a:lumMod val="75000"/>
                  </a:schemeClr>
                </a:solidFill>
                <a:latin typeface="华文楷体" pitchFamily="2" charset="-122"/>
                <a:ea typeface="华文楷体" pitchFamily="2" charset="-122"/>
              </a:rPr>
              <a:t>x,A</a:t>
            </a:r>
            <a:r>
              <a:rPr lang="en-US" altLang="zh-CN" sz="1600" dirty="0" smtClean="0">
                <a:solidFill>
                  <a:schemeClr val="accent1">
                    <a:lumMod val="75000"/>
                  </a:schemeClr>
                </a:solidFill>
                <a:latin typeface="华文楷体" pitchFamily="2" charset="-122"/>
                <a:ea typeface="华文楷体" pitchFamily="2" charset="-122"/>
              </a:rPr>
              <a:t>)→H(</a:t>
            </a:r>
            <a:r>
              <a:rPr lang="en-US" altLang="zh-CN" sz="1600" dirty="0" err="1" smtClean="0">
                <a:solidFill>
                  <a:schemeClr val="accent1">
                    <a:lumMod val="75000"/>
                  </a:schemeClr>
                </a:solidFill>
                <a:latin typeface="华文楷体" pitchFamily="2" charset="-122"/>
                <a:ea typeface="华文楷体" pitchFamily="2" charset="-122"/>
              </a:rPr>
              <a:t>x,A</a:t>
            </a:r>
            <a:r>
              <a:rPr lang="en-US" altLang="zh-CN" sz="1600" dirty="0" smtClean="0">
                <a:solidFill>
                  <a:schemeClr val="accent1">
                    <a:lumMod val="75000"/>
                  </a:schemeClr>
                </a:solidFill>
                <a:latin typeface="华文楷体" pitchFamily="2" charset="-122"/>
                <a:ea typeface="华文楷体" pitchFamily="2" charset="-122"/>
              </a:rPr>
              <a:t>)</a:t>
            </a:r>
          </a:p>
          <a:p>
            <a:r>
              <a:rPr lang="en-US" altLang="zh-CN" sz="1600" dirty="0" smtClean="0">
                <a:solidFill>
                  <a:schemeClr val="accent1">
                    <a:lumMod val="75000"/>
                  </a:schemeClr>
                </a:solidFill>
                <a:latin typeface="华文楷体" pitchFamily="2" charset="-122"/>
                <a:ea typeface="华文楷体" pitchFamily="2" charset="-122"/>
              </a:rPr>
              <a:t>		③	∀x</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H(</a:t>
            </a:r>
            <a:r>
              <a:rPr lang="en-US" altLang="zh-CN" sz="1600" dirty="0" err="1" smtClean="0">
                <a:solidFill>
                  <a:schemeClr val="accent1">
                    <a:lumMod val="75000"/>
                  </a:schemeClr>
                </a:solidFill>
                <a:latin typeface="华文楷体" pitchFamily="2" charset="-122"/>
                <a:ea typeface="华文楷体" pitchFamily="2" charset="-122"/>
              </a:rPr>
              <a:t>A,x</a:t>
            </a:r>
            <a:r>
              <a:rPr lang="en-US" altLang="zh-CN" sz="1600" dirty="0" smtClean="0">
                <a:solidFill>
                  <a:schemeClr val="accent1">
                    <a:lumMod val="75000"/>
                  </a:schemeClr>
                </a:solidFill>
                <a:latin typeface="华文楷体" pitchFamily="2" charset="-122"/>
                <a:ea typeface="华文楷体" pitchFamily="2" charset="-122"/>
              </a:rPr>
              <a:t>)→~H(</a:t>
            </a:r>
            <a:r>
              <a:rPr lang="en-US" altLang="zh-CN" sz="1600" dirty="0" err="1" smtClean="0">
                <a:solidFill>
                  <a:schemeClr val="accent1">
                    <a:lumMod val="75000"/>
                  </a:schemeClr>
                </a:solidFill>
                <a:latin typeface="华文楷体" pitchFamily="2" charset="-122"/>
                <a:ea typeface="华文楷体" pitchFamily="2" charset="-122"/>
              </a:rPr>
              <a:t>C,x</a:t>
            </a:r>
            <a:r>
              <a:rPr lang="en-US" altLang="zh-CN" sz="1600" dirty="0" smtClean="0">
                <a:solidFill>
                  <a:schemeClr val="accent1">
                    <a:lumMod val="75000"/>
                  </a:schemeClr>
                </a:solidFill>
                <a:latin typeface="华文楷体" pitchFamily="2" charset="-122"/>
                <a:ea typeface="华文楷体" pitchFamily="2" charset="-122"/>
              </a:rPr>
              <a:t>)</a:t>
            </a:r>
          </a:p>
          <a:p>
            <a:r>
              <a:rPr lang="en-US" altLang="zh-CN" sz="1600" dirty="0" smtClean="0">
                <a:solidFill>
                  <a:schemeClr val="accent1">
                    <a:lumMod val="75000"/>
                  </a:schemeClr>
                </a:solidFill>
                <a:latin typeface="华文楷体" pitchFamily="2" charset="-122"/>
                <a:ea typeface="华文楷体" pitchFamily="2" charset="-122"/>
              </a:rPr>
              <a:t>		④	∀x</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~E(</a:t>
            </a:r>
            <a:r>
              <a:rPr lang="en-US" altLang="zh-CN" sz="1600" dirty="0" err="1" smtClean="0">
                <a:solidFill>
                  <a:schemeClr val="accent1">
                    <a:lumMod val="75000"/>
                  </a:schemeClr>
                </a:solidFill>
                <a:latin typeface="华文楷体" pitchFamily="2" charset="-122"/>
                <a:ea typeface="华文楷体" pitchFamily="2" charset="-122"/>
              </a:rPr>
              <a:t>x,B</a:t>
            </a:r>
            <a:r>
              <a:rPr lang="en-US" altLang="zh-CN" sz="1600" dirty="0" smtClean="0">
                <a:solidFill>
                  <a:schemeClr val="accent1">
                    <a:lumMod val="75000"/>
                  </a:schemeClr>
                </a:solidFill>
                <a:latin typeface="华文楷体" pitchFamily="2" charset="-122"/>
                <a:ea typeface="华文楷体" pitchFamily="2" charset="-122"/>
              </a:rPr>
              <a:t>)→H(</a:t>
            </a:r>
            <a:r>
              <a:rPr lang="en-US" altLang="zh-CN" sz="1600" dirty="0" err="1" smtClean="0">
                <a:solidFill>
                  <a:schemeClr val="accent1">
                    <a:lumMod val="75000"/>
                  </a:schemeClr>
                </a:solidFill>
                <a:latin typeface="华文楷体" pitchFamily="2" charset="-122"/>
                <a:ea typeface="华文楷体" pitchFamily="2" charset="-122"/>
              </a:rPr>
              <a:t>A,x</a:t>
            </a:r>
            <a:r>
              <a:rPr lang="en-US" altLang="zh-CN" sz="1600" dirty="0" smtClean="0">
                <a:solidFill>
                  <a:schemeClr val="accent1">
                    <a:lumMod val="75000"/>
                  </a:schemeClr>
                </a:solidFill>
                <a:latin typeface="华文楷体" pitchFamily="2" charset="-122"/>
                <a:ea typeface="华文楷体" pitchFamily="2" charset="-122"/>
              </a:rPr>
              <a:t>)</a:t>
            </a:r>
          </a:p>
          <a:p>
            <a:r>
              <a:rPr lang="en-US" altLang="zh-CN" sz="1600" dirty="0" smtClean="0">
                <a:solidFill>
                  <a:schemeClr val="accent1">
                    <a:lumMod val="75000"/>
                  </a:schemeClr>
                </a:solidFill>
                <a:latin typeface="华文楷体" pitchFamily="2" charset="-122"/>
                <a:ea typeface="华文楷体" pitchFamily="2" charset="-122"/>
              </a:rPr>
              <a:t>		⑤	∀x</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~R(</a:t>
            </a:r>
            <a:r>
              <a:rPr lang="en-US" altLang="zh-CN" sz="1600" dirty="0" err="1" smtClean="0">
                <a:solidFill>
                  <a:schemeClr val="accent1">
                    <a:lumMod val="75000"/>
                  </a:schemeClr>
                </a:solidFill>
                <a:latin typeface="华文楷体" pitchFamily="2" charset="-122"/>
                <a:ea typeface="华文楷体" pitchFamily="2" charset="-122"/>
              </a:rPr>
              <a:t>x,A</a:t>
            </a:r>
            <a:r>
              <a:rPr lang="en-US" altLang="zh-CN" sz="1600" dirty="0" smtClean="0">
                <a:solidFill>
                  <a:schemeClr val="accent1">
                    <a:lumMod val="75000"/>
                  </a:schemeClr>
                </a:solidFill>
                <a:latin typeface="华文楷体" pitchFamily="2" charset="-122"/>
                <a:ea typeface="华文楷体" pitchFamily="2" charset="-122"/>
              </a:rPr>
              <a:t>)→H(</a:t>
            </a:r>
            <a:r>
              <a:rPr lang="en-US" altLang="zh-CN" sz="1600" dirty="0" err="1" smtClean="0">
                <a:solidFill>
                  <a:schemeClr val="accent1">
                    <a:lumMod val="75000"/>
                  </a:schemeClr>
                </a:solidFill>
                <a:latin typeface="华文楷体" pitchFamily="2" charset="-122"/>
                <a:ea typeface="华文楷体" pitchFamily="2" charset="-122"/>
              </a:rPr>
              <a:t>B,x</a:t>
            </a:r>
            <a:r>
              <a:rPr lang="en-US" altLang="zh-CN" sz="1600" dirty="0" smtClean="0">
                <a:solidFill>
                  <a:schemeClr val="accent1">
                    <a:lumMod val="75000"/>
                  </a:schemeClr>
                </a:solidFill>
                <a:latin typeface="华文楷体" pitchFamily="2" charset="-122"/>
                <a:ea typeface="华文楷体" pitchFamily="2" charset="-122"/>
              </a:rPr>
              <a:t>)</a:t>
            </a:r>
          </a:p>
          <a:p>
            <a:r>
              <a:rPr lang="en-US" altLang="zh-CN" sz="1600" dirty="0" smtClean="0">
                <a:solidFill>
                  <a:schemeClr val="accent1">
                    <a:lumMod val="75000"/>
                  </a:schemeClr>
                </a:solidFill>
                <a:latin typeface="华文楷体" pitchFamily="2" charset="-122"/>
                <a:ea typeface="华文楷体" pitchFamily="2" charset="-122"/>
              </a:rPr>
              <a:t>		⑥	∀x</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H(</a:t>
            </a:r>
            <a:r>
              <a:rPr lang="en-US" altLang="zh-CN" sz="1600" dirty="0" err="1" smtClean="0">
                <a:solidFill>
                  <a:schemeClr val="accent1">
                    <a:lumMod val="75000"/>
                  </a:schemeClr>
                </a:solidFill>
                <a:latin typeface="华文楷体" pitchFamily="2" charset="-122"/>
                <a:ea typeface="华文楷体" pitchFamily="2" charset="-122"/>
              </a:rPr>
              <a:t>A,x</a:t>
            </a:r>
            <a:r>
              <a:rPr lang="en-US" altLang="zh-CN" sz="1600" dirty="0" smtClean="0">
                <a:solidFill>
                  <a:schemeClr val="accent1">
                    <a:lumMod val="75000"/>
                  </a:schemeClr>
                </a:solidFill>
                <a:latin typeface="华文楷体" pitchFamily="2" charset="-122"/>
                <a:ea typeface="华文楷体" pitchFamily="2" charset="-122"/>
              </a:rPr>
              <a:t>)→H(</a:t>
            </a:r>
            <a:r>
              <a:rPr lang="en-US" altLang="zh-CN" sz="1600" dirty="0" err="1" smtClean="0">
                <a:solidFill>
                  <a:schemeClr val="accent1">
                    <a:lumMod val="75000"/>
                  </a:schemeClr>
                </a:solidFill>
                <a:latin typeface="华文楷体" pitchFamily="2" charset="-122"/>
                <a:ea typeface="华文楷体" pitchFamily="2" charset="-122"/>
              </a:rPr>
              <a:t>B,x</a:t>
            </a:r>
            <a:r>
              <a:rPr lang="en-US" altLang="zh-CN" sz="1600" dirty="0" smtClean="0">
                <a:solidFill>
                  <a:schemeClr val="accent1">
                    <a:lumMod val="75000"/>
                  </a:schemeClr>
                </a:solidFill>
                <a:latin typeface="华文楷体" pitchFamily="2" charset="-122"/>
                <a:ea typeface="华文楷体" pitchFamily="2" charset="-122"/>
              </a:rPr>
              <a:t>)</a:t>
            </a:r>
          </a:p>
          <a:p>
            <a:r>
              <a:rPr lang="en-US" altLang="zh-CN" sz="1600" dirty="0" smtClean="0">
                <a:solidFill>
                  <a:schemeClr val="accent1">
                    <a:lumMod val="75000"/>
                  </a:schemeClr>
                </a:solidFill>
                <a:latin typeface="华文楷体" pitchFamily="2" charset="-122"/>
                <a:ea typeface="华文楷体" pitchFamily="2" charset="-122"/>
              </a:rPr>
              <a:t>		⑦	∀x ∃y</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~H(</a:t>
            </a:r>
            <a:r>
              <a:rPr lang="en-US" altLang="zh-CN" sz="1600" dirty="0" err="1" smtClean="0">
                <a:solidFill>
                  <a:schemeClr val="accent1">
                    <a:lumMod val="75000"/>
                  </a:schemeClr>
                </a:solidFill>
                <a:latin typeface="华文楷体" pitchFamily="2" charset="-122"/>
                <a:ea typeface="华文楷体" pitchFamily="2" charset="-122"/>
              </a:rPr>
              <a:t>x,y</a:t>
            </a:r>
            <a:r>
              <a:rPr lang="en-US" altLang="zh-CN" sz="1600" dirty="0" smtClean="0">
                <a:solidFill>
                  <a:schemeClr val="accent1">
                    <a:lumMod val="75000"/>
                  </a:schemeClr>
                </a:solidFill>
                <a:latin typeface="华文楷体" pitchFamily="2" charset="-122"/>
                <a:ea typeface="华文楷体" pitchFamily="2" charset="-122"/>
              </a:rPr>
              <a:t>)</a:t>
            </a:r>
          </a:p>
          <a:p>
            <a:r>
              <a:rPr lang="en-US" altLang="zh-CN" sz="1600" dirty="0" smtClean="0">
                <a:solidFill>
                  <a:schemeClr val="accent1">
                    <a:lumMod val="75000"/>
                  </a:schemeClr>
                </a:solidFill>
                <a:latin typeface="华文楷体" pitchFamily="2" charset="-122"/>
                <a:ea typeface="华文楷体" pitchFamily="2" charset="-122"/>
              </a:rPr>
              <a:t>		⑧	∀x</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S(</a:t>
            </a:r>
            <a:r>
              <a:rPr lang="en-US" altLang="zh-CN" sz="1600" dirty="0" err="1" smtClean="0">
                <a:solidFill>
                  <a:schemeClr val="accent1">
                    <a:lumMod val="75000"/>
                  </a:schemeClr>
                </a:solidFill>
                <a:latin typeface="华文楷体" pitchFamily="2" charset="-122"/>
                <a:ea typeface="华文楷体" pitchFamily="2" charset="-122"/>
              </a:rPr>
              <a:t>x,A</a:t>
            </a:r>
            <a:r>
              <a:rPr lang="en-US" altLang="zh-CN" sz="1600" dirty="0" smtClean="0">
                <a:solidFill>
                  <a:schemeClr val="accent1">
                    <a:lumMod val="75000"/>
                  </a:schemeClr>
                </a:solidFill>
                <a:latin typeface="华文楷体" pitchFamily="2" charset="-122"/>
                <a:ea typeface="华文楷体" pitchFamily="2" charset="-122"/>
              </a:rPr>
              <a:t>)→~R(</a:t>
            </a:r>
            <a:r>
              <a:rPr lang="en-US" altLang="zh-CN" sz="1600" dirty="0" err="1" smtClean="0">
                <a:solidFill>
                  <a:schemeClr val="accent1">
                    <a:lumMod val="75000"/>
                  </a:schemeClr>
                </a:solidFill>
                <a:latin typeface="华文楷体" pitchFamily="2" charset="-122"/>
                <a:ea typeface="华文楷体" pitchFamily="2" charset="-122"/>
              </a:rPr>
              <a:t>x,A</a:t>
            </a:r>
            <a:r>
              <a:rPr lang="en-US" altLang="zh-CN" sz="1600" dirty="0" smtClean="0">
                <a:solidFill>
                  <a:schemeClr val="accent1">
                    <a:lumMod val="75000"/>
                  </a:schemeClr>
                </a:solidFill>
                <a:latin typeface="华文楷体" pitchFamily="2" charset="-122"/>
                <a:ea typeface="华文楷体" pitchFamily="2" charset="-122"/>
              </a:rPr>
              <a:t>)</a:t>
            </a:r>
          </a:p>
          <a:p>
            <a:r>
              <a:rPr lang="en-US" altLang="zh-CN" sz="1600" dirty="0" smtClean="0">
                <a:solidFill>
                  <a:schemeClr val="accent1">
                    <a:lumMod val="75000"/>
                  </a:schemeClr>
                </a:solidFill>
                <a:latin typeface="华文楷体" pitchFamily="2" charset="-122"/>
                <a:ea typeface="华文楷体" pitchFamily="2" charset="-122"/>
              </a:rPr>
              <a:t>		⑨	~E(A,B)</a:t>
            </a:r>
          </a:p>
        </p:txBody>
      </p:sp>
      <p:sp>
        <p:nvSpPr>
          <p:cNvPr id="6" name="Title 1"/>
          <p:cNvSpPr txBox="1"/>
          <p:nvPr/>
        </p:nvSpPr>
        <p:spPr>
          <a:xfrm>
            <a:off x="857880" y="200199"/>
            <a:ext cx="43621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实验结果展示</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395536" y="762833"/>
            <a:ext cx="8280920" cy="42780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sz="1600" dirty="0" smtClean="0">
                <a:solidFill>
                  <a:schemeClr val="accent1">
                    <a:lumMod val="75000"/>
                  </a:schemeClr>
                </a:solidFill>
                <a:latin typeface="华文楷体" pitchFamily="2" charset="-122"/>
                <a:ea typeface="华文楷体" pitchFamily="2" charset="-122"/>
              </a:rPr>
              <a:t>    将这</a:t>
            </a:r>
            <a:r>
              <a:rPr lang="en-US" altLang="zh-CN" sz="1600" dirty="0" smtClean="0">
                <a:solidFill>
                  <a:schemeClr val="accent1">
                    <a:lumMod val="75000"/>
                  </a:schemeClr>
                </a:solidFill>
                <a:latin typeface="华文楷体" pitchFamily="2" charset="-122"/>
                <a:ea typeface="华文楷体" pitchFamily="2" charset="-122"/>
              </a:rPr>
              <a:t>9</a:t>
            </a:r>
            <a:r>
              <a:rPr lang="zh-CN" altLang="en-US" sz="1600" dirty="0" smtClean="0">
                <a:solidFill>
                  <a:schemeClr val="accent1">
                    <a:lumMod val="75000"/>
                  </a:schemeClr>
                </a:solidFill>
                <a:latin typeface="华文楷体" pitchFamily="2" charset="-122"/>
                <a:ea typeface="华文楷体" pitchFamily="2" charset="-122"/>
              </a:rPr>
              <a:t>个一阶逻辑子句依次经过消除蕴涵词、否定内移、变量标准化、</a:t>
            </a:r>
            <a:r>
              <a:rPr lang="en-US" altLang="zh-CN" sz="1600" dirty="0" err="1" smtClean="0">
                <a:solidFill>
                  <a:schemeClr val="accent1">
                    <a:lumMod val="75000"/>
                  </a:schemeClr>
                </a:solidFill>
                <a:latin typeface="华文楷体" pitchFamily="2" charset="-122"/>
                <a:ea typeface="华文楷体" pitchFamily="2" charset="-122"/>
              </a:rPr>
              <a:t>Skolem</a:t>
            </a:r>
            <a:r>
              <a:rPr lang="zh-CN" altLang="en-US" sz="1600" dirty="0" smtClean="0">
                <a:solidFill>
                  <a:schemeClr val="accent1">
                    <a:lumMod val="75000"/>
                  </a:schemeClr>
                </a:solidFill>
                <a:latin typeface="华文楷体" pitchFamily="2" charset="-122"/>
                <a:ea typeface="华文楷体" pitchFamily="2" charset="-122"/>
              </a:rPr>
              <a:t>化、删除全称量词，将∧分配到∨中这几步操作后，再将结果转化成本程序可识别的子句输入，得到应当输入的内容为：</a:t>
            </a:r>
          </a:p>
          <a:p>
            <a:r>
              <a:rPr lang="zh-CN" altLang="en-US" sz="1600" dirty="0" smtClean="0">
                <a:solidFill>
                  <a:schemeClr val="accent1">
                    <a:lumMod val="75000"/>
                  </a:schemeClr>
                </a:solidFill>
                <a:latin typeface="华文楷体" pitchFamily="2" charset="-122"/>
                <a:ea typeface="华文楷体" pitchFamily="2" charset="-122"/>
              </a:rPr>
              <a:t>		</a:t>
            </a:r>
            <a:r>
              <a:rPr lang="en-US" altLang="zh-CN" sz="1600" dirty="0" smtClean="0">
                <a:solidFill>
                  <a:schemeClr val="accent1">
                    <a:lumMod val="75000"/>
                  </a:schemeClr>
                </a:solidFill>
                <a:latin typeface="华文楷体" pitchFamily="2" charset="-122"/>
                <a:ea typeface="华文楷体" pitchFamily="2" charset="-122"/>
              </a:rPr>
              <a:t>S(A,A)|S(B,A)|S(C,A)</a:t>
            </a:r>
          </a:p>
          <a:p>
            <a:r>
              <a:rPr lang="en-US" altLang="zh-CN" sz="1600" dirty="0" smtClean="0">
                <a:solidFill>
                  <a:schemeClr val="accent1">
                    <a:lumMod val="75000"/>
                  </a:schemeClr>
                </a:solidFill>
                <a:latin typeface="华文楷体" pitchFamily="2" charset="-122"/>
                <a:ea typeface="华文楷体" pitchFamily="2" charset="-122"/>
              </a:rPr>
              <a:t>		~S(x1,A)|H(x1,A)</a:t>
            </a:r>
          </a:p>
          <a:p>
            <a:r>
              <a:rPr lang="en-US" altLang="zh-CN" sz="1600" dirty="0" smtClean="0">
                <a:solidFill>
                  <a:schemeClr val="accent1">
                    <a:lumMod val="75000"/>
                  </a:schemeClr>
                </a:solidFill>
                <a:latin typeface="华文楷体" pitchFamily="2" charset="-122"/>
                <a:ea typeface="华文楷体" pitchFamily="2" charset="-122"/>
              </a:rPr>
              <a:t>		~H(A,x2)|~H(C,x2)</a:t>
            </a:r>
          </a:p>
          <a:p>
            <a:r>
              <a:rPr lang="en-US" altLang="zh-CN" sz="1600" dirty="0" smtClean="0">
                <a:solidFill>
                  <a:schemeClr val="accent1">
                    <a:lumMod val="75000"/>
                  </a:schemeClr>
                </a:solidFill>
                <a:latin typeface="华文楷体" pitchFamily="2" charset="-122"/>
                <a:ea typeface="华文楷体" pitchFamily="2" charset="-122"/>
              </a:rPr>
              <a:t>		E(x3,B)|H(A,x3)</a:t>
            </a:r>
          </a:p>
          <a:p>
            <a:r>
              <a:rPr lang="en-US" altLang="zh-CN" sz="1600" dirty="0" smtClean="0">
                <a:solidFill>
                  <a:schemeClr val="accent1">
                    <a:lumMod val="75000"/>
                  </a:schemeClr>
                </a:solidFill>
                <a:latin typeface="华文楷体" pitchFamily="2" charset="-122"/>
                <a:ea typeface="华文楷体" pitchFamily="2" charset="-122"/>
              </a:rPr>
              <a:t>		R(x6,A)|H(B,x6)</a:t>
            </a:r>
          </a:p>
          <a:p>
            <a:r>
              <a:rPr lang="en-US" altLang="zh-CN" sz="1600" dirty="0" smtClean="0">
                <a:solidFill>
                  <a:schemeClr val="accent1">
                    <a:lumMod val="75000"/>
                  </a:schemeClr>
                </a:solidFill>
                <a:latin typeface="华文楷体" pitchFamily="2" charset="-122"/>
                <a:ea typeface="华文楷体" pitchFamily="2" charset="-122"/>
              </a:rPr>
              <a:t>		~H(A,x7)|H(B,x7)</a:t>
            </a:r>
          </a:p>
          <a:p>
            <a:r>
              <a:rPr lang="en-US" altLang="zh-CN" sz="1600" dirty="0" smtClean="0">
                <a:solidFill>
                  <a:schemeClr val="accent1">
                    <a:lumMod val="75000"/>
                  </a:schemeClr>
                </a:solidFill>
                <a:latin typeface="华文楷体" pitchFamily="2" charset="-122"/>
                <a:ea typeface="华文楷体" pitchFamily="2" charset="-122"/>
              </a:rPr>
              <a:t>		~H(x4,f(x4))</a:t>
            </a:r>
          </a:p>
          <a:p>
            <a:r>
              <a:rPr lang="en-US" altLang="zh-CN" sz="1600" dirty="0" smtClean="0">
                <a:solidFill>
                  <a:schemeClr val="accent1">
                    <a:lumMod val="75000"/>
                  </a:schemeClr>
                </a:solidFill>
                <a:latin typeface="华文楷体" pitchFamily="2" charset="-122"/>
                <a:ea typeface="华文楷体" pitchFamily="2" charset="-122"/>
              </a:rPr>
              <a:t>		~S(x5,A)|~R(x5,A)</a:t>
            </a:r>
          </a:p>
          <a:p>
            <a:r>
              <a:rPr lang="en-US" altLang="zh-CN" sz="1600" dirty="0" smtClean="0">
                <a:solidFill>
                  <a:schemeClr val="accent1">
                    <a:lumMod val="75000"/>
                  </a:schemeClr>
                </a:solidFill>
                <a:latin typeface="华文楷体" pitchFamily="2" charset="-122"/>
                <a:ea typeface="华文楷体" pitchFamily="2" charset="-122"/>
              </a:rPr>
              <a:t>		~E(A,B)</a:t>
            </a:r>
          </a:p>
          <a:p>
            <a:r>
              <a:rPr lang="en-US" altLang="zh-CN" sz="1600" dirty="0" smtClean="0">
                <a:solidFill>
                  <a:schemeClr val="accent1">
                    <a:lumMod val="75000"/>
                  </a:schemeClr>
                </a:solidFill>
                <a:latin typeface="华文楷体" pitchFamily="2" charset="-122"/>
                <a:ea typeface="华文楷体" pitchFamily="2" charset="-122"/>
              </a:rPr>
              <a:t>    </a:t>
            </a:r>
            <a:r>
              <a:rPr lang="zh-CN" altLang="en-US" sz="1600" dirty="0" smtClean="0">
                <a:solidFill>
                  <a:schemeClr val="accent1">
                    <a:lumMod val="75000"/>
                  </a:schemeClr>
                </a:solidFill>
                <a:latin typeface="华文楷体" pitchFamily="2" charset="-122"/>
                <a:ea typeface="华文楷体" pitchFamily="2" charset="-122"/>
              </a:rPr>
              <a:t>而至于目标子句的输入，由于死者是</a:t>
            </a:r>
            <a:r>
              <a:rPr lang="en-US" altLang="zh-CN" sz="1600" dirty="0" smtClean="0">
                <a:solidFill>
                  <a:schemeClr val="accent1">
                    <a:lumMod val="75000"/>
                  </a:schemeClr>
                </a:solidFill>
                <a:latin typeface="华文楷体" pitchFamily="2" charset="-122"/>
                <a:ea typeface="华文楷体" pitchFamily="2" charset="-122"/>
              </a:rPr>
              <a:t>A</a:t>
            </a:r>
            <a:r>
              <a:rPr lang="zh-CN" altLang="en-US" sz="1600" dirty="0" smtClean="0">
                <a:solidFill>
                  <a:schemeClr val="accent1">
                    <a:lumMod val="75000"/>
                  </a:schemeClr>
                </a:solidFill>
                <a:latin typeface="华文楷体" pitchFamily="2" charset="-122"/>
                <a:ea typeface="华文楷体" pitchFamily="2" charset="-122"/>
              </a:rPr>
              <a:t>，而凶手只可能是仅有的</a:t>
            </a:r>
            <a:r>
              <a:rPr lang="en-US" altLang="zh-CN" sz="1600" dirty="0" smtClean="0">
                <a:solidFill>
                  <a:schemeClr val="accent1">
                    <a:lumMod val="75000"/>
                  </a:schemeClr>
                </a:solidFill>
                <a:latin typeface="华文楷体" pitchFamily="2" charset="-122"/>
                <a:ea typeface="华文楷体" pitchFamily="2" charset="-122"/>
              </a:rPr>
              <a:t>A</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B</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C</a:t>
            </a:r>
            <a:r>
              <a:rPr lang="zh-CN" altLang="en-US" sz="1600" dirty="0" smtClean="0">
                <a:solidFill>
                  <a:schemeClr val="accent1">
                    <a:lumMod val="75000"/>
                  </a:schemeClr>
                </a:solidFill>
                <a:latin typeface="华文楷体" pitchFamily="2" charset="-122"/>
                <a:ea typeface="华文楷体" pitchFamily="2" charset="-122"/>
              </a:rPr>
              <a:t>三人，所以在本次试验中，可以依次将目标设定为</a:t>
            </a:r>
            <a:r>
              <a:rPr lang="en-US" altLang="zh-CN" sz="1600" dirty="0" smtClean="0">
                <a:solidFill>
                  <a:schemeClr val="accent1">
                    <a:lumMod val="75000"/>
                  </a:schemeClr>
                </a:solidFill>
                <a:latin typeface="华文楷体" pitchFamily="2" charset="-122"/>
                <a:ea typeface="华文楷体" pitchFamily="2" charset="-122"/>
              </a:rPr>
              <a:t>S(A,A)</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S(B,A)</a:t>
            </a:r>
            <a:r>
              <a:rPr lang="zh-CN" altLang="en-US" sz="1600" dirty="0" smtClean="0">
                <a:solidFill>
                  <a:schemeClr val="accent1">
                    <a:lumMod val="75000"/>
                  </a:schemeClr>
                </a:solidFill>
                <a:latin typeface="华文楷体" pitchFamily="2" charset="-122"/>
                <a:ea typeface="华文楷体" pitchFamily="2" charset="-122"/>
              </a:rPr>
              <a:t>、</a:t>
            </a:r>
            <a:r>
              <a:rPr lang="en-US" altLang="zh-CN" sz="1600" dirty="0" smtClean="0">
                <a:solidFill>
                  <a:schemeClr val="accent1">
                    <a:lumMod val="75000"/>
                  </a:schemeClr>
                </a:solidFill>
                <a:latin typeface="华文楷体" pitchFamily="2" charset="-122"/>
                <a:ea typeface="华文楷体" pitchFamily="2" charset="-122"/>
              </a:rPr>
              <a:t>S(C,A)</a:t>
            </a:r>
            <a:r>
              <a:rPr lang="zh-CN" altLang="en-US" sz="1600" dirty="0" smtClean="0">
                <a:solidFill>
                  <a:schemeClr val="accent1">
                    <a:lumMod val="75000"/>
                  </a:schemeClr>
                </a:solidFill>
                <a:latin typeface="华文楷体" pitchFamily="2" charset="-122"/>
                <a:ea typeface="华文楷体" pitchFamily="2" charset="-122"/>
              </a:rPr>
              <a:t>，然后依次运行程序能否成功归结，从而可以找到凶手。</a:t>
            </a:r>
          </a:p>
          <a:p>
            <a:r>
              <a:rPr lang="zh-CN" altLang="en-US" sz="1600" dirty="0" smtClean="0">
                <a:solidFill>
                  <a:schemeClr val="accent1">
                    <a:lumMod val="75000"/>
                  </a:schemeClr>
                </a:solidFill>
                <a:latin typeface="华文楷体" pitchFamily="2" charset="-122"/>
                <a:ea typeface="华文楷体" pitchFamily="2" charset="-122"/>
              </a:rPr>
              <a:t>    以下为分别输入三种不同目标子句时，在上述所得出的子句集的归结推理下所得到的归结结果展示：</a:t>
            </a:r>
          </a:p>
        </p:txBody>
      </p:sp>
      <p:sp>
        <p:nvSpPr>
          <p:cNvPr id="6" name="Title 1"/>
          <p:cNvSpPr txBox="1"/>
          <p:nvPr/>
        </p:nvSpPr>
        <p:spPr>
          <a:xfrm>
            <a:off x="857880" y="200199"/>
            <a:ext cx="43621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实验结果展示</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395536" y="843558"/>
            <a:ext cx="8136904"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sz="2000" dirty="0" smtClean="0">
                <a:solidFill>
                  <a:schemeClr val="accent1">
                    <a:lumMod val="75000"/>
                  </a:schemeClr>
                </a:solidFill>
                <a:latin typeface="华文楷体" pitchFamily="2" charset="-122"/>
                <a:ea typeface="华文楷体" pitchFamily="2" charset="-122"/>
              </a:rPr>
              <a:t>当目标子句为</a:t>
            </a:r>
            <a:r>
              <a:rPr lang="en-US" altLang="zh-CN" sz="2000" dirty="0" smtClean="0">
                <a:solidFill>
                  <a:schemeClr val="accent1">
                    <a:lumMod val="75000"/>
                  </a:schemeClr>
                </a:solidFill>
                <a:latin typeface="华文楷体" pitchFamily="2" charset="-122"/>
                <a:ea typeface="华文楷体" pitchFamily="2" charset="-122"/>
              </a:rPr>
              <a:t>S(A,A)</a:t>
            </a:r>
            <a:r>
              <a:rPr lang="zh-CN" altLang="en-US" sz="2000" dirty="0" smtClean="0">
                <a:solidFill>
                  <a:schemeClr val="accent1">
                    <a:lumMod val="75000"/>
                  </a:schemeClr>
                </a:solidFill>
                <a:latin typeface="华文楷体" pitchFamily="2" charset="-122"/>
                <a:ea typeface="华文楷体" pitchFamily="2" charset="-122"/>
              </a:rPr>
              <a:t>时，发现可以成功归结，程序界面截图如下图所示：</a:t>
            </a:r>
          </a:p>
        </p:txBody>
      </p:sp>
      <p:sp>
        <p:nvSpPr>
          <p:cNvPr id="6" name="Title 1"/>
          <p:cNvSpPr txBox="1"/>
          <p:nvPr/>
        </p:nvSpPr>
        <p:spPr>
          <a:xfrm>
            <a:off x="857880" y="200199"/>
            <a:ext cx="43621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实验结果展示</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9218" name="Picture 2" descr="6a37cf14a072f5c3abeb2dd6f93e788"/>
          <p:cNvPicPr>
            <a:picLocks noChangeAspect="1" noChangeArrowheads="1"/>
          </p:cNvPicPr>
          <p:nvPr/>
        </p:nvPicPr>
        <p:blipFill>
          <a:blip r:embed="rId3" cstate="print"/>
          <a:srcRect/>
          <a:stretch>
            <a:fillRect/>
          </a:stretch>
        </p:blipFill>
        <p:spPr bwMode="auto">
          <a:xfrm>
            <a:off x="1763688" y="1275606"/>
            <a:ext cx="5400600" cy="3679241"/>
          </a:xfrm>
          <a:prstGeom prst="rect">
            <a:avLst/>
          </a:prstGeom>
          <a:noFill/>
          <a:ln w="9525">
            <a:noFill/>
            <a:miter lim="800000"/>
            <a:headEnd/>
            <a:tailEnd/>
          </a:ln>
        </p:spPr>
      </p:pic>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395536" y="843558"/>
            <a:ext cx="8136904"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sz="2000" dirty="0" smtClean="0">
                <a:solidFill>
                  <a:schemeClr val="accent1">
                    <a:lumMod val="75000"/>
                  </a:schemeClr>
                </a:solidFill>
                <a:latin typeface="华文楷体" pitchFamily="2" charset="-122"/>
                <a:ea typeface="华文楷体" pitchFamily="2" charset="-122"/>
              </a:rPr>
              <a:t>当目标子句为</a:t>
            </a:r>
            <a:r>
              <a:rPr lang="en-US" altLang="zh-CN" sz="2000" dirty="0" smtClean="0">
                <a:solidFill>
                  <a:schemeClr val="accent1">
                    <a:lumMod val="75000"/>
                  </a:schemeClr>
                </a:solidFill>
                <a:latin typeface="华文楷体" pitchFamily="2" charset="-122"/>
                <a:ea typeface="华文楷体" pitchFamily="2" charset="-122"/>
              </a:rPr>
              <a:t>S(B,A)</a:t>
            </a:r>
            <a:r>
              <a:rPr lang="zh-CN" altLang="en-US" sz="2000" dirty="0" smtClean="0">
                <a:solidFill>
                  <a:schemeClr val="accent1">
                    <a:lumMod val="75000"/>
                  </a:schemeClr>
                </a:solidFill>
                <a:latin typeface="华文楷体" pitchFamily="2" charset="-122"/>
                <a:ea typeface="华文楷体" pitchFamily="2" charset="-122"/>
              </a:rPr>
              <a:t>时，发现归结失败，程序界面截图如下图所示：</a:t>
            </a:r>
          </a:p>
        </p:txBody>
      </p:sp>
      <p:sp>
        <p:nvSpPr>
          <p:cNvPr id="6" name="Title 1"/>
          <p:cNvSpPr txBox="1"/>
          <p:nvPr/>
        </p:nvSpPr>
        <p:spPr>
          <a:xfrm>
            <a:off x="857880" y="200199"/>
            <a:ext cx="43621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实验结果展示</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0242" name="Picture 2" descr="3f639385691253abdd0792b2759b89d"/>
          <p:cNvPicPr>
            <a:picLocks noChangeAspect="1" noChangeArrowheads="1"/>
          </p:cNvPicPr>
          <p:nvPr/>
        </p:nvPicPr>
        <p:blipFill>
          <a:blip r:embed="rId3" cstate="print"/>
          <a:srcRect/>
          <a:stretch>
            <a:fillRect/>
          </a:stretch>
        </p:blipFill>
        <p:spPr bwMode="auto">
          <a:xfrm>
            <a:off x="1547664" y="1265337"/>
            <a:ext cx="5616624" cy="3826693"/>
          </a:xfrm>
          <a:prstGeom prst="rect">
            <a:avLst/>
          </a:prstGeom>
          <a:noFill/>
          <a:ln w="9525">
            <a:noFill/>
            <a:miter lim="800000"/>
            <a:headEnd/>
            <a:tailEnd/>
          </a:ln>
        </p:spPr>
      </p:pic>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395536" y="843558"/>
            <a:ext cx="8136904"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sz="2000" dirty="0" smtClean="0">
                <a:solidFill>
                  <a:schemeClr val="accent1">
                    <a:lumMod val="75000"/>
                  </a:schemeClr>
                </a:solidFill>
                <a:latin typeface="华文楷体" pitchFamily="2" charset="-122"/>
                <a:ea typeface="华文楷体" pitchFamily="2" charset="-122"/>
              </a:rPr>
              <a:t>当目标子句为</a:t>
            </a:r>
            <a:r>
              <a:rPr lang="en-US" altLang="zh-CN" sz="2000" dirty="0" smtClean="0">
                <a:solidFill>
                  <a:schemeClr val="accent1">
                    <a:lumMod val="75000"/>
                  </a:schemeClr>
                </a:solidFill>
                <a:latin typeface="华文楷体" pitchFamily="2" charset="-122"/>
                <a:ea typeface="华文楷体" pitchFamily="2" charset="-122"/>
              </a:rPr>
              <a:t>S(C,A)</a:t>
            </a:r>
            <a:r>
              <a:rPr lang="zh-CN" altLang="en-US" sz="2000" dirty="0" smtClean="0">
                <a:solidFill>
                  <a:schemeClr val="accent1">
                    <a:lumMod val="75000"/>
                  </a:schemeClr>
                </a:solidFill>
                <a:latin typeface="华文楷体" pitchFamily="2" charset="-122"/>
                <a:ea typeface="华文楷体" pitchFamily="2" charset="-122"/>
              </a:rPr>
              <a:t>时，发现归结失败，程序界面截图如下图所示：</a:t>
            </a:r>
          </a:p>
        </p:txBody>
      </p:sp>
      <p:sp>
        <p:nvSpPr>
          <p:cNvPr id="6" name="Title 1"/>
          <p:cNvSpPr txBox="1"/>
          <p:nvPr/>
        </p:nvSpPr>
        <p:spPr>
          <a:xfrm>
            <a:off x="857880" y="200199"/>
            <a:ext cx="43621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实验结果展示</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1266" name="Picture 2" descr="783c70c4c3f5dcb82c5c0c719aa13a7"/>
          <p:cNvPicPr>
            <a:picLocks noChangeAspect="1" noChangeArrowheads="1"/>
          </p:cNvPicPr>
          <p:nvPr/>
        </p:nvPicPr>
        <p:blipFill>
          <a:blip r:embed="rId3" cstate="print"/>
          <a:srcRect/>
          <a:stretch>
            <a:fillRect/>
          </a:stretch>
        </p:blipFill>
        <p:spPr bwMode="auto">
          <a:xfrm>
            <a:off x="1553399" y="1275606"/>
            <a:ext cx="5538881" cy="3794299"/>
          </a:xfrm>
          <a:prstGeom prst="rect">
            <a:avLst/>
          </a:prstGeom>
          <a:noFill/>
          <a:ln w="9525">
            <a:noFill/>
            <a:miter lim="800000"/>
            <a:headEnd/>
            <a:tailEnd/>
          </a:ln>
        </p:spPr>
      </p:pic>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395536" y="699542"/>
            <a:ext cx="828092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sz="1600" dirty="0" smtClean="0">
                <a:solidFill>
                  <a:schemeClr val="accent1">
                    <a:lumMod val="75000"/>
                  </a:schemeClr>
                </a:solidFill>
                <a:latin typeface="华文楷体" pitchFamily="2" charset="-122"/>
                <a:ea typeface="华文楷体" pitchFamily="2" charset="-122"/>
              </a:rPr>
              <a:t>    根据上述截图不难发现，只有</a:t>
            </a:r>
            <a:r>
              <a:rPr lang="en-US" altLang="zh-CN" sz="1600" dirty="0" smtClean="0">
                <a:solidFill>
                  <a:schemeClr val="accent1">
                    <a:lumMod val="75000"/>
                  </a:schemeClr>
                </a:solidFill>
                <a:latin typeface="华文楷体" pitchFamily="2" charset="-122"/>
                <a:ea typeface="华文楷体" pitchFamily="2" charset="-122"/>
              </a:rPr>
              <a:t>S(A,A)</a:t>
            </a:r>
            <a:r>
              <a:rPr lang="zh-CN" altLang="en-US" sz="1600" dirty="0" smtClean="0">
                <a:solidFill>
                  <a:schemeClr val="accent1">
                    <a:lumMod val="75000"/>
                  </a:schemeClr>
                </a:solidFill>
                <a:latin typeface="华文楷体" pitchFamily="2" charset="-122"/>
                <a:ea typeface="华文楷体" pitchFamily="2" charset="-122"/>
              </a:rPr>
              <a:t>目标子句是可以成功归结的，所以可知谋杀者是</a:t>
            </a:r>
            <a:r>
              <a:rPr lang="en-US" altLang="zh-CN" sz="1600" dirty="0" smtClean="0">
                <a:solidFill>
                  <a:schemeClr val="accent1">
                    <a:lumMod val="75000"/>
                  </a:schemeClr>
                </a:solidFill>
                <a:latin typeface="华文楷体" pitchFamily="2" charset="-122"/>
                <a:ea typeface="华文楷体" pitchFamily="2" charset="-122"/>
              </a:rPr>
              <a:t>A</a:t>
            </a:r>
            <a:r>
              <a:rPr lang="zh-CN" altLang="en-US" sz="1600" dirty="0" smtClean="0">
                <a:solidFill>
                  <a:schemeClr val="accent1">
                    <a:lumMod val="75000"/>
                  </a:schemeClr>
                </a:solidFill>
                <a:latin typeface="华文楷体" pitchFamily="2" charset="-122"/>
                <a:ea typeface="华文楷体" pitchFamily="2" charset="-122"/>
              </a:rPr>
              <a:t>，即</a:t>
            </a:r>
            <a:r>
              <a:rPr lang="en-US" altLang="zh-CN" sz="1600" dirty="0" smtClean="0">
                <a:solidFill>
                  <a:schemeClr val="accent1">
                    <a:lumMod val="75000"/>
                  </a:schemeClr>
                </a:solidFill>
                <a:latin typeface="华文楷体" pitchFamily="2" charset="-122"/>
                <a:ea typeface="华文楷体" pitchFamily="2" charset="-122"/>
              </a:rPr>
              <a:t>A</a:t>
            </a:r>
            <a:r>
              <a:rPr lang="zh-CN" altLang="en-US" sz="1600" dirty="0" smtClean="0">
                <a:solidFill>
                  <a:schemeClr val="accent1">
                    <a:lumMod val="75000"/>
                  </a:schemeClr>
                </a:solidFill>
                <a:latin typeface="华文楷体" pitchFamily="2" charset="-122"/>
                <a:ea typeface="华文楷体" pitchFamily="2" charset="-122"/>
              </a:rPr>
              <a:t>是自杀。</a:t>
            </a:r>
          </a:p>
          <a:p>
            <a:r>
              <a:rPr lang="zh-CN" altLang="en-US" sz="1600" dirty="0" smtClean="0">
                <a:solidFill>
                  <a:schemeClr val="accent1">
                    <a:lumMod val="75000"/>
                  </a:schemeClr>
                </a:solidFill>
                <a:latin typeface="华文楷体" pitchFamily="2" charset="-122"/>
                <a:ea typeface="华文楷体" pitchFamily="2" charset="-122"/>
              </a:rPr>
              <a:t>    由于受限于图片大小限制，图</a:t>
            </a:r>
            <a:r>
              <a:rPr lang="en-US" altLang="zh-CN" sz="1600" dirty="0" smtClean="0">
                <a:solidFill>
                  <a:schemeClr val="accent1">
                    <a:lumMod val="75000"/>
                  </a:schemeClr>
                </a:solidFill>
                <a:latin typeface="华文楷体" pitchFamily="2" charset="-122"/>
                <a:ea typeface="华文楷体" pitchFamily="2" charset="-122"/>
              </a:rPr>
              <a:t>9</a:t>
            </a:r>
            <a:r>
              <a:rPr lang="zh-CN" altLang="en-US" sz="1600" dirty="0" smtClean="0">
                <a:solidFill>
                  <a:schemeClr val="accent1">
                    <a:lumMod val="75000"/>
                  </a:schemeClr>
                </a:solidFill>
                <a:latin typeface="华文楷体" pitchFamily="2" charset="-122"/>
                <a:ea typeface="华文楷体" pitchFamily="2" charset="-122"/>
              </a:rPr>
              <a:t>并未能将</a:t>
            </a:r>
            <a:r>
              <a:rPr lang="en-US" altLang="zh-CN" sz="1600" dirty="0" smtClean="0">
                <a:solidFill>
                  <a:schemeClr val="accent1">
                    <a:lumMod val="75000"/>
                  </a:schemeClr>
                </a:solidFill>
                <a:latin typeface="华文楷体" pitchFamily="2" charset="-122"/>
                <a:ea typeface="华文楷体" pitchFamily="2" charset="-122"/>
              </a:rPr>
              <a:t>S(A,A)</a:t>
            </a:r>
            <a:r>
              <a:rPr lang="zh-CN" altLang="en-US" sz="1600" dirty="0" smtClean="0">
                <a:solidFill>
                  <a:schemeClr val="accent1">
                    <a:lumMod val="75000"/>
                  </a:schemeClr>
                </a:solidFill>
                <a:latin typeface="华文楷体" pitchFamily="2" charset="-122"/>
                <a:ea typeface="华文楷体" pitchFamily="2" charset="-122"/>
              </a:rPr>
              <a:t>的归结推理过程显示完全，故将推理过程复制如下：</a:t>
            </a:r>
          </a:p>
        </p:txBody>
      </p:sp>
      <p:sp>
        <p:nvSpPr>
          <p:cNvPr id="6" name="Title 1"/>
          <p:cNvSpPr txBox="1"/>
          <p:nvPr/>
        </p:nvSpPr>
        <p:spPr>
          <a:xfrm>
            <a:off x="857880" y="200199"/>
            <a:ext cx="43621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实验结果展示</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Rectangle 1"/>
          <p:cNvSpPr>
            <a:spLocks noChangeArrowheads="1"/>
          </p:cNvSpPr>
          <p:nvPr/>
        </p:nvSpPr>
        <p:spPr bwMode="auto">
          <a:xfrm>
            <a:off x="179512" y="1742202"/>
            <a:ext cx="2088232" cy="32778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CN" sz="900" dirty="0" smtClean="0">
                <a:solidFill>
                  <a:schemeClr val="accent1">
                    <a:lumMod val="75000"/>
                  </a:schemeClr>
                </a:solidFill>
                <a:latin typeface="华文楷体" pitchFamily="2" charset="-122"/>
                <a:ea typeface="华文楷体" pitchFamily="2" charset="-122"/>
              </a:rPr>
              <a:t>C1:(C0,C0) S(A,A)|S(B,A)|S(C,A)</a:t>
            </a:r>
          </a:p>
          <a:p>
            <a:r>
              <a:rPr lang="en-US" altLang="zh-CN" sz="900" dirty="0" smtClean="0">
                <a:solidFill>
                  <a:schemeClr val="accent1">
                    <a:lumMod val="75000"/>
                  </a:schemeClr>
                </a:solidFill>
                <a:latin typeface="华文楷体" pitchFamily="2" charset="-122"/>
                <a:ea typeface="华文楷体" pitchFamily="2" charset="-122"/>
              </a:rPr>
              <a:t>C2:(C0,C0) ~S(x1,A)|H(x1,A)</a:t>
            </a:r>
          </a:p>
          <a:p>
            <a:r>
              <a:rPr lang="en-US" altLang="zh-CN" sz="900" dirty="0" smtClean="0">
                <a:solidFill>
                  <a:schemeClr val="accent1">
                    <a:lumMod val="75000"/>
                  </a:schemeClr>
                </a:solidFill>
                <a:latin typeface="华文楷体" pitchFamily="2" charset="-122"/>
                <a:ea typeface="华文楷体" pitchFamily="2" charset="-122"/>
              </a:rPr>
              <a:t>C3:(C0,C0) ~H(A,x2)|~H(C,x2)</a:t>
            </a:r>
          </a:p>
          <a:p>
            <a:r>
              <a:rPr lang="en-US" altLang="zh-CN" sz="900" dirty="0" smtClean="0">
                <a:solidFill>
                  <a:schemeClr val="accent1">
                    <a:lumMod val="75000"/>
                  </a:schemeClr>
                </a:solidFill>
                <a:latin typeface="华文楷体" pitchFamily="2" charset="-122"/>
                <a:ea typeface="华文楷体" pitchFamily="2" charset="-122"/>
              </a:rPr>
              <a:t>C4:(C0,C0) E(x3,B)|H(A,x3)</a:t>
            </a:r>
          </a:p>
          <a:p>
            <a:r>
              <a:rPr lang="en-US" altLang="zh-CN" sz="900" dirty="0" smtClean="0">
                <a:solidFill>
                  <a:schemeClr val="accent1">
                    <a:lumMod val="75000"/>
                  </a:schemeClr>
                </a:solidFill>
                <a:latin typeface="华文楷体" pitchFamily="2" charset="-122"/>
                <a:ea typeface="华文楷体" pitchFamily="2" charset="-122"/>
              </a:rPr>
              <a:t>C5:(C0,C0) R(x6,A)|H(B,x6)</a:t>
            </a:r>
          </a:p>
          <a:p>
            <a:r>
              <a:rPr lang="en-US" altLang="zh-CN" sz="900" dirty="0" smtClean="0">
                <a:solidFill>
                  <a:schemeClr val="accent1">
                    <a:lumMod val="75000"/>
                  </a:schemeClr>
                </a:solidFill>
                <a:latin typeface="华文楷体" pitchFamily="2" charset="-122"/>
                <a:ea typeface="华文楷体" pitchFamily="2" charset="-122"/>
              </a:rPr>
              <a:t>C6:(C0,C0) ~H(A,x7)|H(B,x7)</a:t>
            </a:r>
          </a:p>
          <a:p>
            <a:r>
              <a:rPr lang="en-US" altLang="zh-CN" sz="900" dirty="0" smtClean="0">
                <a:solidFill>
                  <a:schemeClr val="accent1">
                    <a:lumMod val="75000"/>
                  </a:schemeClr>
                </a:solidFill>
                <a:latin typeface="华文楷体" pitchFamily="2" charset="-122"/>
                <a:ea typeface="华文楷体" pitchFamily="2" charset="-122"/>
              </a:rPr>
              <a:t>C7:(C0,C0) ~H(x4,f(4))</a:t>
            </a:r>
          </a:p>
          <a:p>
            <a:r>
              <a:rPr lang="en-US" altLang="zh-CN" sz="900" dirty="0" smtClean="0">
                <a:solidFill>
                  <a:schemeClr val="accent1">
                    <a:lumMod val="75000"/>
                  </a:schemeClr>
                </a:solidFill>
                <a:latin typeface="华文楷体" pitchFamily="2" charset="-122"/>
                <a:ea typeface="华文楷体" pitchFamily="2" charset="-122"/>
              </a:rPr>
              <a:t>C8:(C0,C0) ~S(x5,A)|~R(x5,A)</a:t>
            </a:r>
          </a:p>
          <a:p>
            <a:r>
              <a:rPr lang="en-US" altLang="zh-CN" sz="900" dirty="0" smtClean="0">
                <a:solidFill>
                  <a:schemeClr val="accent1">
                    <a:lumMod val="75000"/>
                  </a:schemeClr>
                </a:solidFill>
                <a:latin typeface="华文楷体" pitchFamily="2" charset="-122"/>
                <a:ea typeface="华文楷体" pitchFamily="2" charset="-122"/>
              </a:rPr>
              <a:t>C9:(C0,C0) ~E(A,B)</a:t>
            </a:r>
          </a:p>
          <a:p>
            <a:r>
              <a:rPr lang="en-US" altLang="zh-CN" sz="900" dirty="0" smtClean="0">
                <a:solidFill>
                  <a:schemeClr val="accent1">
                    <a:lumMod val="75000"/>
                  </a:schemeClr>
                </a:solidFill>
                <a:latin typeface="华文楷体" pitchFamily="2" charset="-122"/>
                <a:ea typeface="华文楷体" pitchFamily="2" charset="-122"/>
              </a:rPr>
              <a:t>T1:(T0,T0) ~S(A,A)</a:t>
            </a:r>
          </a:p>
          <a:p>
            <a:r>
              <a:rPr lang="en-US" altLang="zh-CN" sz="900" dirty="0" smtClean="0">
                <a:solidFill>
                  <a:schemeClr val="accent1">
                    <a:lumMod val="75000"/>
                  </a:schemeClr>
                </a:solidFill>
                <a:latin typeface="华文楷体" pitchFamily="2" charset="-122"/>
                <a:ea typeface="华文楷体" pitchFamily="2" charset="-122"/>
              </a:rPr>
              <a:t>T2:(C1,C2) S(B,A)|S(C,A)|H(A,A)</a:t>
            </a:r>
          </a:p>
          <a:p>
            <a:r>
              <a:rPr lang="en-US" altLang="zh-CN" sz="900" dirty="0" smtClean="0">
                <a:solidFill>
                  <a:schemeClr val="accent1">
                    <a:lumMod val="75000"/>
                  </a:schemeClr>
                </a:solidFill>
                <a:latin typeface="华文楷体" pitchFamily="2" charset="-122"/>
                <a:ea typeface="华文楷体" pitchFamily="2" charset="-122"/>
              </a:rPr>
              <a:t>T3:(C1,C8) S(B,A)|S(C,A)|~R(A,A)</a:t>
            </a:r>
          </a:p>
          <a:p>
            <a:r>
              <a:rPr lang="en-US" altLang="zh-CN" sz="900" dirty="0" smtClean="0">
                <a:solidFill>
                  <a:schemeClr val="accent1">
                    <a:lumMod val="75000"/>
                  </a:schemeClr>
                </a:solidFill>
                <a:latin typeface="华文楷体" pitchFamily="2" charset="-122"/>
                <a:ea typeface="华文楷体" pitchFamily="2" charset="-122"/>
              </a:rPr>
              <a:t>T4:(C1,T1) S(B,A)|S(C,A)</a:t>
            </a:r>
          </a:p>
          <a:p>
            <a:r>
              <a:rPr lang="en-US" altLang="zh-CN" sz="900" dirty="0" smtClean="0">
                <a:solidFill>
                  <a:schemeClr val="accent1">
                    <a:lumMod val="75000"/>
                  </a:schemeClr>
                </a:solidFill>
                <a:latin typeface="华文楷体" pitchFamily="2" charset="-122"/>
                <a:ea typeface="华文楷体" pitchFamily="2" charset="-122"/>
              </a:rPr>
              <a:t>T5:(C2,T2) H(B,A)|S(C,A)|H(A,A)</a:t>
            </a:r>
          </a:p>
          <a:p>
            <a:r>
              <a:rPr lang="en-US" altLang="zh-CN" sz="900" dirty="0" smtClean="0">
                <a:solidFill>
                  <a:schemeClr val="accent1">
                    <a:lumMod val="75000"/>
                  </a:schemeClr>
                </a:solidFill>
                <a:latin typeface="华文楷体" pitchFamily="2" charset="-122"/>
                <a:ea typeface="华文楷体" pitchFamily="2" charset="-122"/>
              </a:rPr>
              <a:t>T6:(C2,T3) H(B,A)|S(C,A)|~R(A,A)</a:t>
            </a:r>
          </a:p>
          <a:p>
            <a:r>
              <a:rPr lang="en-US" altLang="zh-CN" sz="900" dirty="0" smtClean="0">
                <a:solidFill>
                  <a:schemeClr val="accent1">
                    <a:lumMod val="75000"/>
                  </a:schemeClr>
                </a:solidFill>
                <a:latin typeface="华文楷体" pitchFamily="2" charset="-122"/>
                <a:ea typeface="华文楷体" pitchFamily="2" charset="-122"/>
              </a:rPr>
              <a:t>T7:(C2,T4) H(B,A)|S(C,A)</a:t>
            </a:r>
          </a:p>
          <a:p>
            <a:r>
              <a:rPr lang="en-US" altLang="zh-CN" sz="900" dirty="0" smtClean="0">
                <a:solidFill>
                  <a:schemeClr val="accent1">
                    <a:lumMod val="75000"/>
                  </a:schemeClr>
                </a:solidFill>
                <a:latin typeface="华文楷体" pitchFamily="2" charset="-122"/>
                <a:ea typeface="华文楷体" pitchFamily="2" charset="-122"/>
              </a:rPr>
              <a:t>T8:(C2,T5) H(C,A)|H(B,A)|H(A,A)</a:t>
            </a:r>
          </a:p>
          <a:p>
            <a:r>
              <a:rPr lang="en-US" altLang="zh-CN" sz="900" dirty="0" smtClean="0">
                <a:solidFill>
                  <a:schemeClr val="accent1">
                    <a:lumMod val="75000"/>
                  </a:schemeClr>
                </a:solidFill>
                <a:latin typeface="华文楷体" pitchFamily="2" charset="-122"/>
                <a:ea typeface="华文楷体" pitchFamily="2" charset="-122"/>
              </a:rPr>
              <a:t>T9:(C2,T6) H(C,A)|H(B,A)|~R(A,A)</a:t>
            </a:r>
          </a:p>
          <a:p>
            <a:r>
              <a:rPr lang="en-US" altLang="zh-CN" sz="900" dirty="0" smtClean="0">
                <a:solidFill>
                  <a:schemeClr val="accent1">
                    <a:lumMod val="75000"/>
                  </a:schemeClr>
                </a:solidFill>
                <a:latin typeface="华文楷体" pitchFamily="2" charset="-122"/>
                <a:ea typeface="华文楷体" pitchFamily="2" charset="-122"/>
              </a:rPr>
              <a:t>T10:(C2,T7) H(C,A)|H(B,A)</a:t>
            </a:r>
          </a:p>
          <a:p>
            <a:r>
              <a:rPr lang="en-US" altLang="zh-CN" sz="900" dirty="0" smtClean="0">
                <a:solidFill>
                  <a:schemeClr val="accent1">
                    <a:lumMod val="75000"/>
                  </a:schemeClr>
                </a:solidFill>
                <a:latin typeface="华文楷体" pitchFamily="2" charset="-122"/>
                <a:ea typeface="华文楷体" pitchFamily="2" charset="-122"/>
              </a:rPr>
              <a:t>T11:(C3,C4) ~H(C,x3)|E(x3,B)</a:t>
            </a:r>
          </a:p>
          <a:p>
            <a:r>
              <a:rPr lang="en-US" altLang="zh-CN" sz="900" dirty="0" smtClean="0">
                <a:solidFill>
                  <a:schemeClr val="accent1">
                    <a:lumMod val="75000"/>
                  </a:schemeClr>
                </a:solidFill>
                <a:latin typeface="华文楷体" pitchFamily="2" charset="-122"/>
                <a:ea typeface="华文楷体" pitchFamily="2" charset="-122"/>
              </a:rPr>
              <a:t>T12:(C3,T9) ~H(A,A)|H(B,A)|~R(A,A)</a:t>
            </a:r>
          </a:p>
          <a:p>
            <a:r>
              <a:rPr lang="en-US" altLang="zh-CN" sz="900" dirty="0" smtClean="0">
                <a:solidFill>
                  <a:schemeClr val="accent1">
                    <a:lumMod val="75000"/>
                  </a:schemeClr>
                </a:solidFill>
                <a:latin typeface="华文楷体" pitchFamily="2" charset="-122"/>
                <a:ea typeface="华文楷体" pitchFamily="2" charset="-122"/>
              </a:rPr>
              <a:t>T13:(C3,T10) ~H(A,A)|H(B,A)</a:t>
            </a:r>
          </a:p>
          <a:p>
            <a:r>
              <a:rPr lang="en-US" altLang="zh-CN" sz="900" dirty="0" smtClean="0">
                <a:solidFill>
                  <a:schemeClr val="accent1">
                    <a:lumMod val="75000"/>
                  </a:schemeClr>
                </a:solidFill>
                <a:latin typeface="华文楷体" pitchFamily="2" charset="-122"/>
                <a:ea typeface="华文楷体" pitchFamily="2" charset="-122"/>
              </a:rPr>
              <a:t>T14:(C4,C3) E(x2,B)|~H(C,x2)</a:t>
            </a:r>
          </a:p>
        </p:txBody>
      </p:sp>
      <p:sp>
        <p:nvSpPr>
          <p:cNvPr id="7" name="Rectangle 1"/>
          <p:cNvSpPr>
            <a:spLocks noChangeArrowheads="1"/>
          </p:cNvSpPr>
          <p:nvPr/>
        </p:nvSpPr>
        <p:spPr bwMode="auto">
          <a:xfrm>
            <a:off x="6372200" y="1707654"/>
            <a:ext cx="2232248"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CN" sz="900" dirty="0" smtClean="0">
                <a:solidFill>
                  <a:schemeClr val="accent1">
                    <a:lumMod val="75000"/>
                  </a:schemeClr>
                </a:solidFill>
                <a:latin typeface="华文楷体" pitchFamily="2" charset="-122"/>
                <a:ea typeface="华文楷体" pitchFamily="2" charset="-122"/>
              </a:rPr>
              <a:t>T48:(T28,C2) ~R(B,A)|~R(A,A)|H(C,A)</a:t>
            </a:r>
          </a:p>
          <a:p>
            <a:r>
              <a:rPr lang="en-US" altLang="zh-CN" sz="900" dirty="0" smtClean="0">
                <a:solidFill>
                  <a:schemeClr val="accent1">
                    <a:lumMod val="75000"/>
                  </a:schemeClr>
                </a:solidFill>
                <a:latin typeface="华文楷体" pitchFamily="2" charset="-122"/>
                <a:ea typeface="华文楷体" pitchFamily="2" charset="-122"/>
              </a:rPr>
              <a:t>T49:(T28,T38) ~R(B,A)|~R(A,A)|E(A,B)</a:t>
            </a:r>
          </a:p>
          <a:p>
            <a:r>
              <a:rPr lang="en-US" altLang="zh-CN" sz="900" dirty="0" smtClean="0">
                <a:solidFill>
                  <a:schemeClr val="accent1">
                    <a:lumMod val="75000"/>
                  </a:schemeClr>
                </a:solidFill>
                <a:latin typeface="华文楷体" pitchFamily="2" charset="-122"/>
                <a:ea typeface="华文楷体" pitchFamily="2" charset="-122"/>
              </a:rPr>
              <a:t>T50:(T29,C2) ~R(B,A)|H(C,A)</a:t>
            </a:r>
          </a:p>
          <a:p>
            <a:r>
              <a:rPr lang="en-US" altLang="zh-CN" sz="900" dirty="0" smtClean="0">
                <a:solidFill>
                  <a:schemeClr val="accent1">
                    <a:lumMod val="75000"/>
                  </a:schemeClr>
                </a:solidFill>
                <a:latin typeface="华文楷体" pitchFamily="2" charset="-122"/>
                <a:ea typeface="华文楷体" pitchFamily="2" charset="-122"/>
              </a:rPr>
              <a:t>T51:(T29,T38) ~R(B,A)|E(A,B)</a:t>
            </a:r>
          </a:p>
          <a:p>
            <a:r>
              <a:rPr lang="en-US" altLang="zh-CN" sz="900" dirty="0" smtClean="0">
                <a:solidFill>
                  <a:schemeClr val="accent1">
                    <a:lumMod val="75000"/>
                  </a:schemeClr>
                </a:solidFill>
                <a:latin typeface="华文楷体" pitchFamily="2" charset="-122"/>
                <a:ea typeface="华文楷体" pitchFamily="2" charset="-122"/>
              </a:rPr>
              <a:t>T52:(T33,C2) ~S(C,A)</a:t>
            </a:r>
          </a:p>
          <a:p>
            <a:r>
              <a:rPr lang="en-US" altLang="zh-CN" sz="900" dirty="0" smtClean="0">
                <a:solidFill>
                  <a:schemeClr val="accent1">
                    <a:lumMod val="75000"/>
                  </a:schemeClr>
                </a:solidFill>
                <a:latin typeface="华文楷体" pitchFamily="2" charset="-122"/>
                <a:ea typeface="华文楷体" pitchFamily="2" charset="-122"/>
              </a:rPr>
              <a:t>T53:(T33,T48) ~R(B,A)|~R(A,A)</a:t>
            </a:r>
          </a:p>
          <a:p>
            <a:r>
              <a:rPr lang="en-US" altLang="zh-CN" sz="900" dirty="0" smtClean="0">
                <a:solidFill>
                  <a:schemeClr val="accent1">
                    <a:lumMod val="75000"/>
                  </a:schemeClr>
                </a:solidFill>
                <a:latin typeface="华文楷体" pitchFamily="2" charset="-122"/>
                <a:ea typeface="华文楷体" pitchFamily="2" charset="-122"/>
              </a:rPr>
              <a:t>T54:(T33,T50) ~R(B,A)</a:t>
            </a:r>
          </a:p>
          <a:p>
            <a:r>
              <a:rPr lang="en-US" altLang="zh-CN" sz="900" dirty="0" smtClean="0">
                <a:solidFill>
                  <a:schemeClr val="accent1">
                    <a:lumMod val="75000"/>
                  </a:schemeClr>
                </a:solidFill>
                <a:latin typeface="华文楷体" pitchFamily="2" charset="-122"/>
                <a:ea typeface="华文楷体" pitchFamily="2" charset="-122"/>
              </a:rPr>
              <a:t>T55:(T34,C2) ~R(A,A)|H(B,B)|H(C,A)</a:t>
            </a:r>
          </a:p>
          <a:p>
            <a:r>
              <a:rPr lang="en-US" altLang="zh-CN" sz="900" dirty="0" smtClean="0">
                <a:solidFill>
                  <a:schemeClr val="accent1">
                    <a:lumMod val="75000"/>
                  </a:schemeClr>
                </a:solidFill>
                <a:latin typeface="华文楷体" pitchFamily="2" charset="-122"/>
                <a:ea typeface="华文楷体" pitchFamily="2" charset="-122"/>
              </a:rPr>
              <a:t>T56:(T34,T38) ~R(A,A)|H(B,B)|E(A,B)</a:t>
            </a:r>
          </a:p>
          <a:p>
            <a:r>
              <a:rPr lang="en-US" altLang="zh-CN" sz="900" dirty="0" smtClean="0">
                <a:solidFill>
                  <a:schemeClr val="accent1">
                    <a:lumMod val="75000"/>
                  </a:schemeClr>
                </a:solidFill>
                <a:latin typeface="华文楷体" pitchFamily="2" charset="-122"/>
                <a:ea typeface="华文楷体" pitchFamily="2" charset="-122"/>
              </a:rPr>
              <a:t>T57:(T34,T52) ~R(A,A)|H(B,B)</a:t>
            </a:r>
          </a:p>
          <a:p>
            <a:r>
              <a:rPr lang="en-US" altLang="zh-CN" sz="900" dirty="0" smtClean="0">
                <a:solidFill>
                  <a:schemeClr val="accent1">
                    <a:lumMod val="75000"/>
                  </a:schemeClr>
                </a:solidFill>
                <a:latin typeface="华文楷体" pitchFamily="2" charset="-122"/>
                <a:ea typeface="华文楷体" pitchFamily="2" charset="-122"/>
              </a:rPr>
              <a:t>T58:(T35,C2) ~R(A,A)|H(C,A)</a:t>
            </a:r>
          </a:p>
          <a:p>
            <a:r>
              <a:rPr lang="en-US" altLang="zh-CN" sz="900" dirty="0" smtClean="0">
                <a:solidFill>
                  <a:schemeClr val="accent1">
                    <a:lumMod val="75000"/>
                  </a:schemeClr>
                </a:solidFill>
                <a:latin typeface="华文楷体" pitchFamily="2" charset="-122"/>
                <a:ea typeface="华文楷体" pitchFamily="2" charset="-122"/>
              </a:rPr>
              <a:t>T59:(T35,T38) ~R(A,A)|E(A,B)</a:t>
            </a:r>
          </a:p>
          <a:p>
            <a:r>
              <a:rPr lang="en-US" altLang="zh-CN" sz="900" dirty="0" smtClean="0">
                <a:solidFill>
                  <a:schemeClr val="accent1">
                    <a:lumMod val="75000"/>
                  </a:schemeClr>
                </a:solidFill>
                <a:latin typeface="华文楷体" pitchFamily="2" charset="-122"/>
                <a:ea typeface="华文楷体" pitchFamily="2" charset="-122"/>
              </a:rPr>
              <a:t>T60:(T35,T52) ~R(A,A)</a:t>
            </a:r>
          </a:p>
          <a:p>
            <a:r>
              <a:rPr lang="en-US" altLang="zh-CN" sz="900" dirty="0" smtClean="0">
                <a:solidFill>
                  <a:schemeClr val="accent1">
                    <a:lumMod val="75000"/>
                  </a:schemeClr>
                </a:solidFill>
                <a:latin typeface="华文楷体" pitchFamily="2" charset="-122"/>
                <a:ea typeface="华文楷体" pitchFamily="2" charset="-122"/>
              </a:rPr>
              <a:t>T61:(T36,C2) H(B,B)|H(C,A)</a:t>
            </a:r>
          </a:p>
          <a:p>
            <a:r>
              <a:rPr lang="en-US" altLang="zh-CN" sz="900" dirty="0" smtClean="0">
                <a:solidFill>
                  <a:schemeClr val="accent1">
                    <a:lumMod val="75000"/>
                  </a:schemeClr>
                </a:solidFill>
                <a:latin typeface="华文楷体" pitchFamily="2" charset="-122"/>
                <a:ea typeface="华文楷体" pitchFamily="2" charset="-122"/>
              </a:rPr>
              <a:t>T62:(T36,T38) H(B,B)|E(A,B)</a:t>
            </a:r>
          </a:p>
          <a:p>
            <a:r>
              <a:rPr lang="en-US" altLang="zh-CN" sz="900" dirty="0" smtClean="0">
                <a:solidFill>
                  <a:schemeClr val="accent1">
                    <a:lumMod val="75000"/>
                  </a:schemeClr>
                </a:solidFill>
                <a:latin typeface="华文楷体" pitchFamily="2" charset="-122"/>
                <a:ea typeface="华文楷体" pitchFamily="2" charset="-122"/>
              </a:rPr>
              <a:t>T63:(T36,T52) H(B,B)</a:t>
            </a:r>
          </a:p>
          <a:p>
            <a:r>
              <a:rPr lang="en-US" altLang="zh-CN" sz="900" dirty="0" smtClean="0">
                <a:solidFill>
                  <a:schemeClr val="accent1">
                    <a:lumMod val="75000"/>
                  </a:schemeClr>
                </a:solidFill>
                <a:latin typeface="华文楷体" pitchFamily="2" charset="-122"/>
                <a:ea typeface="华文楷体" pitchFamily="2" charset="-122"/>
              </a:rPr>
              <a:t>T64:(T37,C2) H(C,A)</a:t>
            </a:r>
          </a:p>
          <a:p>
            <a:r>
              <a:rPr lang="en-US" altLang="zh-CN" sz="900" dirty="0" smtClean="0">
                <a:solidFill>
                  <a:schemeClr val="accent1">
                    <a:lumMod val="75000"/>
                  </a:schemeClr>
                </a:solidFill>
                <a:latin typeface="华文楷体" pitchFamily="2" charset="-122"/>
                <a:ea typeface="华文楷体" pitchFamily="2" charset="-122"/>
              </a:rPr>
              <a:t>T65:(T37,T38) E(A,B)</a:t>
            </a:r>
          </a:p>
          <a:p>
            <a:r>
              <a:rPr lang="en-US" altLang="zh-CN" sz="900" dirty="0" smtClean="0">
                <a:solidFill>
                  <a:schemeClr val="accent1">
                    <a:lumMod val="75000"/>
                  </a:schemeClr>
                </a:solidFill>
                <a:latin typeface="华文楷体" pitchFamily="2" charset="-122"/>
                <a:ea typeface="华文楷体" pitchFamily="2" charset="-122"/>
              </a:rPr>
              <a:t>T66:(T37,T52) □</a:t>
            </a:r>
          </a:p>
          <a:p>
            <a:r>
              <a:rPr lang="zh-CN" altLang="en-US" sz="900" dirty="0" smtClean="0">
                <a:solidFill>
                  <a:schemeClr val="accent1">
                    <a:lumMod val="75000"/>
                  </a:schemeClr>
                </a:solidFill>
                <a:latin typeface="华文楷体" pitchFamily="2" charset="-122"/>
                <a:ea typeface="华文楷体" pitchFamily="2" charset="-122"/>
              </a:rPr>
              <a:t>归结成功！！！！！！！！！！！！</a:t>
            </a:r>
          </a:p>
        </p:txBody>
      </p:sp>
      <p:sp>
        <p:nvSpPr>
          <p:cNvPr id="8" name="Rectangle 1"/>
          <p:cNvSpPr>
            <a:spLocks noChangeArrowheads="1"/>
          </p:cNvSpPr>
          <p:nvPr/>
        </p:nvSpPr>
        <p:spPr bwMode="auto">
          <a:xfrm>
            <a:off x="2123728" y="1707654"/>
            <a:ext cx="3960440" cy="32778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CN" sz="900" dirty="0" smtClean="0">
                <a:solidFill>
                  <a:schemeClr val="accent1">
                    <a:lumMod val="75000"/>
                  </a:schemeClr>
                </a:solidFill>
                <a:latin typeface="华文楷体" pitchFamily="2" charset="-122"/>
                <a:ea typeface="华文楷体" pitchFamily="2" charset="-122"/>
              </a:rPr>
              <a:t>T15:(C4,C6) E(x7,B)|H(B,x7)</a:t>
            </a:r>
          </a:p>
          <a:p>
            <a:r>
              <a:rPr lang="en-US" altLang="zh-CN" sz="900" dirty="0" smtClean="0">
                <a:solidFill>
                  <a:schemeClr val="accent1">
                    <a:lumMod val="75000"/>
                  </a:schemeClr>
                </a:solidFill>
                <a:latin typeface="华文楷体" pitchFamily="2" charset="-122"/>
                <a:ea typeface="华文楷体" pitchFamily="2" charset="-122"/>
              </a:rPr>
              <a:t>T16:(C4,C7) E(f(A),B)                       //</a:t>
            </a:r>
            <a:r>
              <a:rPr lang="zh-CN" altLang="en-US" sz="900" dirty="0" smtClean="0">
                <a:solidFill>
                  <a:schemeClr val="accent1">
                    <a:lumMod val="75000"/>
                  </a:schemeClr>
                </a:solidFill>
                <a:latin typeface="华文楷体" pitchFamily="2" charset="-122"/>
                <a:ea typeface="华文楷体" pitchFamily="2" charset="-122"/>
              </a:rPr>
              <a:t>对已有子句集进行了一次</a:t>
            </a:r>
            <a:r>
              <a:rPr lang="en-US" altLang="zh-CN" sz="900" dirty="0" smtClean="0">
                <a:solidFill>
                  <a:schemeClr val="accent1">
                    <a:lumMod val="75000"/>
                  </a:schemeClr>
                </a:solidFill>
                <a:latin typeface="华文楷体" pitchFamily="2" charset="-122"/>
                <a:ea typeface="华文楷体" pitchFamily="2" charset="-122"/>
              </a:rPr>
              <a:t>EQUAL</a:t>
            </a:r>
            <a:r>
              <a:rPr lang="zh-CN" altLang="en-US" sz="900" dirty="0" smtClean="0">
                <a:solidFill>
                  <a:schemeClr val="accent1">
                    <a:lumMod val="75000"/>
                  </a:schemeClr>
                </a:solidFill>
                <a:latin typeface="华文楷体" pitchFamily="2" charset="-122"/>
                <a:ea typeface="华文楷体" pitchFamily="2" charset="-122"/>
              </a:rPr>
              <a:t>替换</a:t>
            </a:r>
          </a:p>
          <a:p>
            <a:r>
              <a:rPr lang="en-US" altLang="zh-CN" sz="900" dirty="0" smtClean="0">
                <a:solidFill>
                  <a:schemeClr val="accent1">
                    <a:lumMod val="75000"/>
                  </a:schemeClr>
                </a:solidFill>
                <a:latin typeface="华文楷体" pitchFamily="2" charset="-122"/>
                <a:ea typeface="华文楷体" pitchFamily="2" charset="-122"/>
              </a:rPr>
              <a:t>T17:(C4,C9) H(A,A)</a:t>
            </a:r>
          </a:p>
          <a:p>
            <a:r>
              <a:rPr lang="en-US" altLang="zh-CN" sz="900" dirty="0" smtClean="0">
                <a:solidFill>
                  <a:schemeClr val="accent1">
                    <a:lumMod val="75000"/>
                  </a:schemeClr>
                </a:solidFill>
                <a:latin typeface="华文楷体" pitchFamily="2" charset="-122"/>
                <a:ea typeface="华文楷体" pitchFamily="2" charset="-122"/>
              </a:rPr>
              <a:t>T18:(C4,T12) E(A,B)|H(B,A)|~R(A,A)</a:t>
            </a:r>
          </a:p>
          <a:p>
            <a:r>
              <a:rPr lang="en-US" altLang="zh-CN" sz="900" dirty="0" smtClean="0">
                <a:solidFill>
                  <a:schemeClr val="accent1">
                    <a:lumMod val="75000"/>
                  </a:schemeClr>
                </a:solidFill>
                <a:latin typeface="华文楷体" pitchFamily="2" charset="-122"/>
                <a:ea typeface="华文楷体" pitchFamily="2" charset="-122"/>
              </a:rPr>
              <a:t>T19:(C4,T13) E(A,B)|H(B,A)</a:t>
            </a:r>
          </a:p>
          <a:p>
            <a:r>
              <a:rPr lang="en-US" altLang="zh-CN" sz="900" dirty="0" smtClean="0">
                <a:solidFill>
                  <a:schemeClr val="accent1">
                    <a:lumMod val="75000"/>
                  </a:schemeClr>
                </a:solidFill>
                <a:latin typeface="华文楷体" pitchFamily="2" charset="-122"/>
                <a:ea typeface="华文楷体" pitchFamily="2" charset="-122"/>
              </a:rPr>
              <a:t>T20:(C5,C7) R(f(B),A)</a:t>
            </a:r>
          </a:p>
          <a:p>
            <a:r>
              <a:rPr lang="en-US" altLang="zh-CN" sz="900" dirty="0" smtClean="0">
                <a:solidFill>
                  <a:schemeClr val="accent1">
                    <a:lumMod val="75000"/>
                  </a:schemeClr>
                </a:solidFill>
                <a:latin typeface="华文楷体" pitchFamily="2" charset="-122"/>
                <a:ea typeface="华文楷体" pitchFamily="2" charset="-122"/>
              </a:rPr>
              <a:t>T21:(C5,C8) H(B,x5)|~S(x5,A)</a:t>
            </a:r>
          </a:p>
          <a:p>
            <a:r>
              <a:rPr lang="en-US" altLang="zh-CN" sz="900" dirty="0" smtClean="0">
                <a:solidFill>
                  <a:schemeClr val="accent1">
                    <a:lumMod val="75000"/>
                  </a:schemeClr>
                </a:solidFill>
                <a:latin typeface="华文楷体" pitchFamily="2" charset="-122"/>
                <a:ea typeface="华文楷体" pitchFamily="2" charset="-122"/>
              </a:rPr>
              <a:t>T22:(C6,C4) H(B,x3)|E(x3,B)</a:t>
            </a:r>
          </a:p>
          <a:p>
            <a:r>
              <a:rPr lang="en-US" altLang="zh-CN" sz="900" dirty="0" smtClean="0">
                <a:solidFill>
                  <a:schemeClr val="accent1">
                    <a:lumMod val="75000"/>
                  </a:schemeClr>
                </a:solidFill>
                <a:latin typeface="华文楷体" pitchFamily="2" charset="-122"/>
                <a:ea typeface="华文楷体" pitchFamily="2" charset="-122"/>
              </a:rPr>
              <a:t>T23:(C6,C7) ~H(</a:t>
            </a:r>
            <a:r>
              <a:rPr lang="en-US" altLang="zh-CN" sz="900" dirty="0" err="1" smtClean="0">
                <a:solidFill>
                  <a:schemeClr val="accent1">
                    <a:lumMod val="75000"/>
                  </a:schemeClr>
                </a:solidFill>
                <a:latin typeface="华文楷体" pitchFamily="2" charset="-122"/>
                <a:ea typeface="华文楷体" pitchFamily="2" charset="-122"/>
              </a:rPr>
              <a:t>A,f</a:t>
            </a:r>
            <a:r>
              <a:rPr lang="en-US" altLang="zh-CN" sz="900" dirty="0" smtClean="0">
                <a:solidFill>
                  <a:schemeClr val="accent1">
                    <a:lumMod val="75000"/>
                  </a:schemeClr>
                </a:solidFill>
                <a:latin typeface="华文楷体" pitchFamily="2" charset="-122"/>
                <a:ea typeface="华文楷体" pitchFamily="2" charset="-122"/>
              </a:rPr>
              <a:t>(B))</a:t>
            </a:r>
          </a:p>
          <a:p>
            <a:r>
              <a:rPr lang="en-US" altLang="zh-CN" sz="900" dirty="0" smtClean="0">
                <a:solidFill>
                  <a:schemeClr val="accent1">
                    <a:lumMod val="75000"/>
                  </a:schemeClr>
                </a:solidFill>
                <a:latin typeface="华文楷体" pitchFamily="2" charset="-122"/>
                <a:ea typeface="华文楷体" pitchFamily="2" charset="-122"/>
              </a:rPr>
              <a:t>T24:(C6,T17) H(B,A)</a:t>
            </a:r>
          </a:p>
          <a:p>
            <a:r>
              <a:rPr lang="en-US" altLang="zh-CN" sz="900" dirty="0" smtClean="0">
                <a:solidFill>
                  <a:schemeClr val="accent1">
                    <a:lumMod val="75000"/>
                  </a:schemeClr>
                </a:solidFill>
                <a:latin typeface="华文楷体" pitchFamily="2" charset="-122"/>
                <a:ea typeface="华文楷体" pitchFamily="2" charset="-122"/>
              </a:rPr>
              <a:t>T25:(C7,T15) E(f(B),B)                       //</a:t>
            </a:r>
            <a:r>
              <a:rPr lang="zh-CN" altLang="en-US" sz="900" dirty="0" smtClean="0">
                <a:solidFill>
                  <a:schemeClr val="accent1">
                    <a:lumMod val="75000"/>
                  </a:schemeClr>
                </a:solidFill>
                <a:latin typeface="华文楷体" pitchFamily="2" charset="-122"/>
                <a:ea typeface="华文楷体" pitchFamily="2" charset="-122"/>
              </a:rPr>
              <a:t>对已有子句集进行了一次</a:t>
            </a:r>
            <a:r>
              <a:rPr lang="en-US" altLang="zh-CN" sz="900" dirty="0" smtClean="0">
                <a:solidFill>
                  <a:schemeClr val="accent1">
                    <a:lumMod val="75000"/>
                  </a:schemeClr>
                </a:solidFill>
                <a:latin typeface="华文楷体" pitchFamily="2" charset="-122"/>
                <a:ea typeface="华文楷体" pitchFamily="2" charset="-122"/>
              </a:rPr>
              <a:t>EQUAL</a:t>
            </a:r>
            <a:r>
              <a:rPr lang="zh-CN" altLang="en-US" sz="900" dirty="0" smtClean="0">
                <a:solidFill>
                  <a:schemeClr val="accent1">
                    <a:lumMod val="75000"/>
                  </a:schemeClr>
                </a:solidFill>
                <a:latin typeface="华文楷体" pitchFamily="2" charset="-122"/>
                <a:ea typeface="华文楷体" pitchFamily="2" charset="-122"/>
              </a:rPr>
              <a:t>替换</a:t>
            </a:r>
          </a:p>
          <a:p>
            <a:r>
              <a:rPr lang="en-US" altLang="zh-CN" sz="900" dirty="0" smtClean="0">
                <a:solidFill>
                  <a:schemeClr val="accent1">
                    <a:lumMod val="75000"/>
                  </a:schemeClr>
                </a:solidFill>
                <a:latin typeface="华文楷体" pitchFamily="2" charset="-122"/>
                <a:ea typeface="华文楷体" pitchFamily="2" charset="-122"/>
              </a:rPr>
              <a:t>T26:(C7,T21) ~S(f(B),A)</a:t>
            </a:r>
          </a:p>
          <a:p>
            <a:r>
              <a:rPr lang="en-US" altLang="zh-CN" sz="900" dirty="0" smtClean="0">
                <a:solidFill>
                  <a:schemeClr val="accent1">
                    <a:lumMod val="75000"/>
                  </a:schemeClr>
                </a:solidFill>
                <a:latin typeface="华文楷体" pitchFamily="2" charset="-122"/>
                <a:ea typeface="华文楷体" pitchFamily="2" charset="-122"/>
              </a:rPr>
              <a:t>T27:(C8,C5) ~S(x6,A)|H(B,x6)</a:t>
            </a:r>
          </a:p>
          <a:p>
            <a:r>
              <a:rPr lang="en-US" altLang="zh-CN" sz="900" dirty="0" smtClean="0">
                <a:solidFill>
                  <a:schemeClr val="accent1">
                    <a:lumMod val="75000"/>
                  </a:schemeClr>
                </a:solidFill>
                <a:latin typeface="华文楷体" pitchFamily="2" charset="-122"/>
                <a:ea typeface="华文楷体" pitchFamily="2" charset="-122"/>
              </a:rPr>
              <a:t>T28:(C8,T3) ~R(B,A)|S(C,A)|~R(A,A)</a:t>
            </a:r>
          </a:p>
          <a:p>
            <a:r>
              <a:rPr lang="en-US" altLang="zh-CN" sz="900" dirty="0" smtClean="0">
                <a:solidFill>
                  <a:schemeClr val="accent1">
                    <a:lumMod val="75000"/>
                  </a:schemeClr>
                </a:solidFill>
                <a:latin typeface="华文楷体" pitchFamily="2" charset="-122"/>
                <a:ea typeface="华文楷体" pitchFamily="2" charset="-122"/>
              </a:rPr>
              <a:t>T29:(C8,T4) ~R(B,A)|S(C,A)</a:t>
            </a:r>
          </a:p>
          <a:p>
            <a:r>
              <a:rPr lang="en-US" altLang="zh-CN" sz="900" dirty="0" smtClean="0">
                <a:solidFill>
                  <a:schemeClr val="accent1">
                    <a:lumMod val="75000"/>
                  </a:schemeClr>
                </a:solidFill>
                <a:latin typeface="华文楷体" pitchFamily="2" charset="-122"/>
                <a:ea typeface="华文楷体" pitchFamily="2" charset="-122"/>
              </a:rPr>
              <a:t>T30:(C8,T20) ~S(B,A)</a:t>
            </a:r>
          </a:p>
          <a:p>
            <a:r>
              <a:rPr lang="en-US" altLang="zh-CN" sz="900" dirty="0" smtClean="0">
                <a:solidFill>
                  <a:schemeClr val="accent1">
                    <a:lumMod val="75000"/>
                  </a:schemeClr>
                </a:solidFill>
                <a:latin typeface="华文楷体" pitchFamily="2" charset="-122"/>
                <a:ea typeface="华文楷体" pitchFamily="2" charset="-122"/>
              </a:rPr>
              <a:t>T31:(C8,T28) ~R(C,A)|~R(B,A)|~R(A,A)</a:t>
            </a:r>
          </a:p>
          <a:p>
            <a:r>
              <a:rPr lang="en-US" altLang="zh-CN" sz="900" dirty="0" smtClean="0">
                <a:solidFill>
                  <a:schemeClr val="accent1">
                    <a:lumMod val="75000"/>
                  </a:schemeClr>
                </a:solidFill>
                <a:latin typeface="华文楷体" pitchFamily="2" charset="-122"/>
                <a:ea typeface="华文楷体" pitchFamily="2" charset="-122"/>
              </a:rPr>
              <a:t>T32:(C8,T29) ~R(C,A)|~R(B,A)</a:t>
            </a:r>
          </a:p>
          <a:p>
            <a:r>
              <a:rPr lang="en-US" altLang="zh-CN" sz="900" dirty="0" smtClean="0">
                <a:solidFill>
                  <a:schemeClr val="accent1">
                    <a:lumMod val="75000"/>
                  </a:schemeClr>
                </a:solidFill>
                <a:latin typeface="华文楷体" pitchFamily="2" charset="-122"/>
                <a:ea typeface="华文楷体" pitchFamily="2" charset="-122"/>
              </a:rPr>
              <a:t>T33:(C9,T11) ~H(C,A)</a:t>
            </a:r>
          </a:p>
          <a:p>
            <a:r>
              <a:rPr lang="en-US" altLang="zh-CN" sz="900" dirty="0" smtClean="0">
                <a:solidFill>
                  <a:schemeClr val="accent1">
                    <a:lumMod val="75000"/>
                  </a:schemeClr>
                </a:solidFill>
                <a:latin typeface="华文楷体" pitchFamily="2" charset="-122"/>
                <a:ea typeface="华文楷体" pitchFamily="2" charset="-122"/>
              </a:rPr>
              <a:t>T34:(T3,T21) S(C,A)|~R(A,A)|H(B,B)</a:t>
            </a:r>
          </a:p>
          <a:p>
            <a:r>
              <a:rPr lang="en-US" altLang="zh-CN" sz="900" dirty="0" smtClean="0">
                <a:solidFill>
                  <a:schemeClr val="accent1">
                    <a:lumMod val="75000"/>
                  </a:schemeClr>
                </a:solidFill>
                <a:latin typeface="华文楷体" pitchFamily="2" charset="-122"/>
                <a:ea typeface="华文楷体" pitchFamily="2" charset="-122"/>
              </a:rPr>
              <a:t>T35:(T3,T30) S(C,A)|~R(A,A)</a:t>
            </a:r>
          </a:p>
          <a:p>
            <a:r>
              <a:rPr lang="en-US" altLang="zh-CN" sz="900" dirty="0" smtClean="0">
                <a:solidFill>
                  <a:schemeClr val="accent1">
                    <a:lumMod val="75000"/>
                  </a:schemeClr>
                </a:solidFill>
                <a:latin typeface="华文楷体" pitchFamily="2" charset="-122"/>
                <a:ea typeface="华文楷体" pitchFamily="2" charset="-122"/>
              </a:rPr>
              <a:t>T36:(T4,T21) S(C,A)|H(B,B)</a:t>
            </a:r>
          </a:p>
          <a:p>
            <a:r>
              <a:rPr lang="en-US" altLang="zh-CN" sz="900" dirty="0" smtClean="0">
                <a:solidFill>
                  <a:schemeClr val="accent1">
                    <a:lumMod val="75000"/>
                  </a:schemeClr>
                </a:solidFill>
                <a:latin typeface="华文楷体" pitchFamily="2" charset="-122"/>
                <a:ea typeface="华文楷体" pitchFamily="2" charset="-122"/>
              </a:rPr>
              <a:t>T37:(T4,T30) S(C,A)</a:t>
            </a:r>
          </a:p>
        </p:txBody>
      </p:sp>
      <p:sp>
        <p:nvSpPr>
          <p:cNvPr id="9" name="Rectangle 1"/>
          <p:cNvSpPr>
            <a:spLocks noChangeArrowheads="1"/>
          </p:cNvSpPr>
          <p:nvPr/>
        </p:nvSpPr>
        <p:spPr bwMode="auto">
          <a:xfrm>
            <a:off x="4139952" y="3542694"/>
            <a:ext cx="2232248"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CN" sz="900" dirty="0" smtClean="0">
                <a:solidFill>
                  <a:schemeClr val="accent1">
                    <a:lumMod val="75000"/>
                  </a:schemeClr>
                </a:solidFill>
                <a:latin typeface="华文楷体" pitchFamily="2" charset="-122"/>
                <a:ea typeface="华文楷体" pitchFamily="2" charset="-122"/>
              </a:rPr>
              <a:t>T38:(T11,C2) E(A,B)|~S(C,A)</a:t>
            </a:r>
          </a:p>
          <a:p>
            <a:r>
              <a:rPr lang="en-US" altLang="zh-CN" sz="900" dirty="0" smtClean="0">
                <a:solidFill>
                  <a:schemeClr val="accent1">
                    <a:lumMod val="75000"/>
                  </a:schemeClr>
                </a:solidFill>
                <a:latin typeface="华文楷体" pitchFamily="2" charset="-122"/>
                <a:ea typeface="华文楷体" pitchFamily="2" charset="-122"/>
              </a:rPr>
              <a:t>T39:(T20,T31) ~R(C,A)|~R(A,A)</a:t>
            </a:r>
          </a:p>
          <a:p>
            <a:r>
              <a:rPr lang="en-US" altLang="zh-CN" sz="900" dirty="0" smtClean="0">
                <a:solidFill>
                  <a:schemeClr val="accent1">
                    <a:lumMod val="75000"/>
                  </a:schemeClr>
                </a:solidFill>
                <a:latin typeface="华文楷体" pitchFamily="2" charset="-122"/>
                <a:ea typeface="华文楷体" pitchFamily="2" charset="-122"/>
              </a:rPr>
              <a:t>T40:(T20,T32) ~R(C,A)</a:t>
            </a:r>
          </a:p>
          <a:p>
            <a:r>
              <a:rPr lang="en-US" altLang="zh-CN" sz="900" dirty="0" smtClean="0">
                <a:solidFill>
                  <a:schemeClr val="accent1">
                    <a:lumMod val="75000"/>
                  </a:schemeClr>
                </a:solidFill>
                <a:latin typeface="华文楷体" pitchFamily="2" charset="-122"/>
                <a:ea typeface="华文楷体" pitchFamily="2" charset="-122"/>
              </a:rPr>
              <a:t>T41:(T21,T28) H(B,C)|~R(B,A)|~R(A,A)</a:t>
            </a:r>
          </a:p>
          <a:p>
            <a:r>
              <a:rPr lang="en-US" altLang="zh-CN" sz="900" dirty="0" smtClean="0">
                <a:solidFill>
                  <a:schemeClr val="accent1">
                    <a:lumMod val="75000"/>
                  </a:schemeClr>
                </a:solidFill>
                <a:latin typeface="华文楷体" pitchFamily="2" charset="-122"/>
                <a:ea typeface="华文楷体" pitchFamily="2" charset="-122"/>
              </a:rPr>
              <a:t>T42:(T21,T29) H(B,C)|~R(B,A)</a:t>
            </a:r>
          </a:p>
          <a:p>
            <a:r>
              <a:rPr lang="en-US" altLang="zh-CN" sz="900" dirty="0" smtClean="0">
                <a:solidFill>
                  <a:schemeClr val="accent1">
                    <a:lumMod val="75000"/>
                  </a:schemeClr>
                </a:solidFill>
                <a:latin typeface="华文楷体" pitchFamily="2" charset="-122"/>
                <a:ea typeface="华文楷体" pitchFamily="2" charset="-122"/>
              </a:rPr>
              <a:t>T43:(T21,T34) H(B,C)|~R(A,A)|H(B,B)</a:t>
            </a:r>
          </a:p>
          <a:p>
            <a:r>
              <a:rPr lang="en-US" altLang="zh-CN" sz="900" dirty="0" smtClean="0">
                <a:solidFill>
                  <a:schemeClr val="accent1">
                    <a:lumMod val="75000"/>
                  </a:schemeClr>
                </a:solidFill>
                <a:latin typeface="华文楷体" pitchFamily="2" charset="-122"/>
                <a:ea typeface="华文楷体" pitchFamily="2" charset="-122"/>
              </a:rPr>
              <a:t>T44:(T21,T35) H(B,C)|~R(A,A)</a:t>
            </a:r>
          </a:p>
          <a:p>
            <a:r>
              <a:rPr lang="en-US" altLang="zh-CN" sz="900" dirty="0" smtClean="0">
                <a:solidFill>
                  <a:schemeClr val="accent1">
                    <a:lumMod val="75000"/>
                  </a:schemeClr>
                </a:solidFill>
                <a:latin typeface="华文楷体" pitchFamily="2" charset="-122"/>
                <a:ea typeface="华文楷体" pitchFamily="2" charset="-122"/>
              </a:rPr>
              <a:t>T45:(T21,T36) H(B,C)|H(B,B)</a:t>
            </a:r>
          </a:p>
          <a:p>
            <a:r>
              <a:rPr lang="en-US" altLang="zh-CN" sz="900" dirty="0" smtClean="0">
                <a:solidFill>
                  <a:schemeClr val="accent1">
                    <a:lumMod val="75000"/>
                  </a:schemeClr>
                </a:solidFill>
                <a:latin typeface="华文楷体" pitchFamily="2" charset="-122"/>
                <a:ea typeface="华文楷体" pitchFamily="2" charset="-122"/>
              </a:rPr>
              <a:t>T46:(T21,T37) H(B,C)</a:t>
            </a:r>
          </a:p>
          <a:p>
            <a:r>
              <a:rPr lang="en-US" altLang="zh-CN" sz="900" dirty="0" smtClean="0">
                <a:solidFill>
                  <a:schemeClr val="accent1">
                    <a:lumMod val="75000"/>
                  </a:schemeClr>
                </a:solidFill>
                <a:latin typeface="华文楷体" pitchFamily="2" charset="-122"/>
                <a:ea typeface="华文楷体" pitchFamily="2" charset="-122"/>
              </a:rPr>
              <a:t>T47:(T23,C4) E(B,B)</a:t>
            </a: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实验目的</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841" name="Rectangle 1"/>
          <p:cNvSpPr>
            <a:spLocks noChangeArrowheads="1"/>
          </p:cNvSpPr>
          <p:nvPr/>
        </p:nvSpPr>
        <p:spPr bwMode="auto">
          <a:xfrm>
            <a:off x="1259632" y="1110099"/>
            <a:ext cx="6192688" cy="3477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lang="zh-CN" altLang="en-US" sz="2000" dirty="0" smtClean="0">
                <a:solidFill>
                  <a:schemeClr val="accent1">
                    <a:lumMod val="75000"/>
                  </a:schemeClr>
                </a:solidFill>
                <a:latin typeface="华文楷体" pitchFamily="2" charset="-122"/>
                <a:ea typeface="华文楷体" pitchFamily="2" charset="-122"/>
                <a:cs typeface="宋体" pitchFamily="2" charset="-122"/>
              </a:rPr>
              <a:t>  熟悉和掌握归结原理的基本思想和基本方法，通过培养学生利用逻辑方法表示知识，并掌握采用机器推理来进行问题求解的基本方法。详细可以划分为：</a:t>
            </a:r>
          </a:p>
          <a:p>
            <a:pPr lvl="0" indent="266700" eaLnBrk="0" fontAlgn="base" hangingPunct="0">
              <a:spcBef>
                <a:spcPct val="0"/>
              </a:spcBef>
              <a:spcAft>
                <a:spcPct val="0"/>
              </a:spcAft>
            </a:pPr>
            <a:r>
              <a:rPr lang="zh-CN" altLang="en-US" sz="2000" dirty="0" smtClean="0">
                <a:solidFill>
                  <a:schemeClr val="accent1">
                    <a:lumMod val="75000"/>
                  </a:schemeClr>
                </a:solidFill>
                <a:latin typeface="华文楷体" pitchFamily="2" charset="-122"/>
                <a:ea typeface="华文楷体" pitchFamily="2" charset="-122"/>
                <a:cs typeface="宋体" pitchFamily="2" charset="-122"/>
              </a:rPr>
              <a:t>（</a:t>
            </a:r>
            <a:r>
              <a:rPr lang="en-US" altLang="zh-CN" sz="2000" dirty="0" smtClean="0">
                <a:solidFill>
                  <a:schemeClr val="accent1">
                    <a:lumMod val="75000"/>
                  </a:schemeClr>
                </a:solidFill>
                <a:latin typeface="华文楷体" pitchFamily="2" charset="-122"/>
                <a:ea typeface="华文楷体" pitchFamily="2" charset="-122"/>
                <a:cs typeface="宋体" pitchFamily="2" charset="-122"/>
              </a:rPr>
              <a:t>1</a:t>
            </a:r>
            <a:r>
              <a:rPr lang="zh-CN" altLang="en-US" sz="2000" dirty="0" smtClean="0">
                <a:solidFill>
                  <a:schemeClr val="accent1">
                    <a:lumMod val="75000"/>
                  </a:schemeClr>
                </a:solidFill>
                <a:latin typeface="华文楷体" pitchFamily="2" charset="-122"/>
                <a:ea typeface="华文楷体" pitchFamily="2" charset="-122"/>
                <a:cs typeface="宋体" pitchFamily="2" charset="-122"/>
              </a:rPr>
              <a:t>）熟悉与掌握归结原理，能够使用归结原理完成一些逻辑问题的推理；</a:t>
            </a:r>
          </a:p>
          <a:p>
            <a:pPr lvl="0" indent="266700" eaLnBrk="0" fontAlgn="base" hangingPunct="0">
              <a:spcBef>
                <a:spcPct val="0"/>
              </a:spcBef>
              <a:spcAft>
                <a:spcPct val="0"/>
              </a:spcAft>
            </a:pPr>
            <a:r>
              <a:rPr lang="zh-CN" altLang="en-US" sz="2000" dirty="0" smtClean="0">
                <a:solidFill>
                  <a:schemeClr val="accent1">
                    <a:lumMod val="75000"/>
                  </a:schemeClr>
                </a:solidFill>
                <a:latin typeface="华文楷体" pitchFamily="2" charset="-122"/>
                <a:ea typeface="华文楷体" pitchFamily="2" charset="-122"/>
                <a:cs typeface="宋体" pitchFamily="2" charset="-122"/>
              </a:rPr>
              <a:t>（</a:t>
            </a:r>
            <a:r>
              <a:rPr lang="en-US" altLang="zh-CN" sz="2000" dirty="0" smtClean="0">
                <a:solidFill>
                  <a:schemeClr val="accent1">
                    <a:lumMod val="75000"/>
                  </a:schemeClr>
                </a:solidFill>
                <a:latin typeface="华文楷体" pitchFamily="2" charset="-122"/>
                <a:ea typeface="华文楷体" pitchFamily="2" charset="-122"/>
                <a:cs typeface="宋体" pitchFamily="2" charset="-122"/>
              </a:rPr>
              <a:t>2</a:t>
            </a:r>
            <a:r>
              <a:rPr lang="zh-CN" altLang="en-US" sz="2000" dirty="0" smtClean="0">
                <a:solidFill>
                  <a:schemeClr val="accent1">
                    <a:lumMod val="75000"/>
                  </a:schemeClr>
                </a:solidFill>
                <a:latin typeface="华文楷体" pitchFamily="2" charset="-122"/>
                <a:ea typeface="华文楷体" pitchFamily="2" charset="-122"/>
                <a:cs typeface="宋体" pitchFamily="2" charset="-122"/>
              </a:rPr>
              <a:t>）根据归结原理的思考方式，写出程序能够让计算机自动归结；</a:t>
            </a:r>
          </a:p>
          <a:p>
            <a:pPr lvl="0" indent="266700" eaLnBrk="0" fontAlgn="base" hangingPunct="0">
              <a:spcBef>
                <a:spcPct val="0"/>
              </a:spcBef>
              <a:spcAft>
                <a:spcPct val="0"/>
              </a:spcAft>
            </a:pPr>
            <a:r>
              <a:rPr lang="zh-CN" altLang="en-US" sz="2000" dirty="0" smtClean="0">
                <a:solidFill>
                  <a:schemeClr val="accent1">
                    <a:lumMod val="75000"/>
                  </a:schemeClr>
                </a:solidFill>
                <a:latin typeface="华文楷体" pitchFamily="2" charset="-122"/>
                <a:ea typeface="华文楷体" pitchFamily="2" charset="-122"/>
                <a:cs typeface="宋体" pitchFamily="2" charset="-122"/>
              </a:rPr>
              <a:t>（</a:t>
            </a:r>
            <a:r>
              <a:rPr lang="en-US" altLang="zh-CN" sz="2000" dirty="0" smtClean="0">
                <a:solidFill>
                  <a:schemeClr val="accent1">
                    <a:lumMod val="75000"/>
                  </a:schemeClr>
                </a:solidFill>
                <a:latin typeface="华文楷体" pitchFamily="2" charset="-122"/>
                <a:ea typeface="华文楷体" pitchFamily="2" charset="-122"/>
                <a:cs typeface="宋体" pitchFamily="2" charset="-122"/>
              </a:rPr>
              <a:t>3</a:t>
            </a:r>
            <a:r>
              <a:rPr lang="zh-CN" altLang="en-US" sz="2000" dirty="0" smtClean="0">
                <a:solidFill>
                  <a:schemeClr val="accent1">
                    <a:lumMod val="75000"/>
                  </a:schemeClr>
                </a:solidFill>
                <a:latin typeface="华文楷体" pitchFamily="2" charset="-122"/>
                <a:ea typeface="华文楷体" pitchFamily="2" charset="-122"/>
                <a:cs typeface="宋体" pitchFamily="2" charset="-122"/>
              </a:rPr>
              <a:t>）在过程中掌握利用机器推理来进行问题求解的基本方法。</a:t>
            </a:r>
          </a:p>
          <a:p>
            <a:pPr lvl="0" indent="266700" eaLnBrk="0" fontAlgn="base" hangingPunct="0">
              <a:spcBef>
                <a:spcPct val="0"/>
              </a:spcBef>
              <a:spcAft>
                <a:spcPct val="0"/>
              </a:spcAft>
            </a:pPr>
            <a:endParaRPr lang="zh-CN" altLang="en-US" sz="2000" dirty="0" smtClean="0">
              <a:solidFill>
                <a:schemeClr val="accent1">
                  <a:lumMod val="75000"/>
                </a:schemeClr>
              </a:solidFill>
              <a:latin typeface="华文楷体" pitchFamily="2" charset="-122"/>
              <a:ea typeface="华文楷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accent1">
                    <a:lumMod val="75000"/>
                  </a:schemeClr>
                </a:solidFill>
                <a:effectLst/>
                <a:latin typeface="华文楷体" pitchFamily="2" charset="-122"/>
                <a:ea typeface="华文楷体" pitchFamily="2" charset="-122"/>
                <a:cs typeface="宋体" pitchFamily="2" charset="-122"/>
              </a:rPr>
              <a:t> </a:t>
            </a: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27369" cy="156966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04</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4084790" y="2392599"/>
            <a:ext cx="1107997" cy="646331"/>
          </a:xfrm>
          <a:prstGeom prst="rect">
            <a:avLst/>
          </a:prstGeom>
          <a:noFill/>
        </p:spPr>
        <p:txBody>
          <a:bodyPr wrap="none" rtlCol="0">
            <a:spAutoFit/>
          </a:bodyPr>
          <a:lstStyle/>
          <a:p>
            <a:pPr algn="ctr"/>
            <a:r>
              <a:rPr lang="zh-CN" altLang="en-US" sz="3600" dirty="0" smtClean="0">
                <a:solidFill>
                  <a:schemeClr val="tx1">
                    <a:lumMod val="75000"/>
                    <a:lumOff val="25000"/>
                  </a:schemeClr>
                </a:solidFill>
                <a:latin typeface="微软雅黑" panose="020B0503020204020204" pitchFamily="34" charset="-122"/>
                <a:ea typeface="微软雅黑" panose="020B0503020204020204" pitchFamily="34" charset="-122"/>
              </a:rPr>
              <a:t>总结</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advTm="0">
    <p:cove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43621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初次归结时总是归结不出结果</a:t>
            </a:r>
            <a:endPar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23528" y="1473921"/>
            <a:ext cx="8280920"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dirty="0" smtClean="0">
                <a:solidFill>
                  <a:schemeClr val="accent1">
                    <a:lumMod val="75000"/>
                  </a:schemeClr>
                </a:solidFill>
                <a:latin typeface="华文楷体" pitchFamily="2" charset="-122"/>
                <a:ea typeface="华文楷体" pitchFamily="2" charset="-122"/>
              </a:rPr>
              <a:t>    在程序刚刚写好时，发现即使输入目标子句为</a:t>
            </a:r>
            <a:r>
              <a:rPr lang="en-US" altLang="zh-CN" dirty="0" smtClean="0">
                <a:solidFill>
                  <a:schemeClr val="accent1">
                    <a:lumMod val="75000"/>
                  </a:schemeClr>
                </a:solidFill>
                <a:latin typeface="华文楷体" pitchFamily="2" charset="-122"/>
                <a:ea typeface="华文楷体" pitchFamily="2" charset="-122"/>
              </a:rPr>
              <a:t>S(A,A)</a:t>
            </a:r>
            <a:r>
              <a:rPr lang="zh-CN" altLang="en-US" dirty="0" smtClean="0">
                <a:solidFill>
                  <a:schemeClr val="accent1">
                    <a:lumMod val="75000"/>
                  </a:schemeClr>
                </a:solidFill>
                <a:latin typeface="华文楷体" pitchFamily="2" charset="-122"/>
                <a:ea typeface="华文楷体" pitchFamily="2" charset="-122"/>
              </a:rPr>
              <a:t>也没法归结出结果，更改了多处逻辑也没能找到解决策略。</a:t>
            </a:r>
          </a:p>
          <a:p>
            <a:r>
              <a:rPr lang="zh-CN" altLang="en-US" dirty="0" smtClean="0">
                <a:solidFill>
                  <a:schemeClr val="accent1">
                    <a:lumMod val="75000"/>
                  </a:schemeClr>
                </a:solidFill>
                <a:latin typeface="华文楷体" pitchFamily="2" charset="-122"/>
                <a:ea typeface="华文楷体" pitchFamily="2" charset="-122"/>
              </a:rPr>
              <a:t>    后来在我人工进行归结时，才发现该归结过程必须要根据</a:t>
            </a:r>
            <a:r>
              <a:rPr lang="en-US" altLang="zh-CN" dirty="0" smtClean="0">
                <a:solidFill>
                  <a:schemeClr val="accent1">
                    <a:lumMod val="75000"/>
                  </a:schemeClr>
                </a:solidFill>
                <a:latin typeface="华文楷体" pitchFamily="2" charset="-122"/>
                <a:ea typeface="华文楷体" pitchFamily="2" charset="-122"/>
              </a:rPr>
              <a:t>E(f(B),B)</a:t>
            </a:r>
            <a:r>
              <a:rPr lang="zh-CN" altLang="en-US" dirty="0" smtClean="0">
                <a:solidFill>
                  <a:schemeClr val="accent1">
                    <a:lumMod val="75000"/>
                  </a:schemeClr>
                </a:solidFill>
                <a:latin typeface="华文楷体" pitchFamily="2" charset="-122"/>
                <a:ea typeface="华文楷体" pitchFamily="2" charset="-122"/>
              </a:rPr>
              <a:t>子句将其他字句中的</a:t>
            </a:r>
            <a:r>
              <a:rPr lang="en-US" altLang="zh-CN" dirty="0" smtClean="0">
                <a:solidFill>
                  <a:schemeClr val="accent1">
                    <a:lumMod val="75000"/>
                  </a:schemeClr>
                </a:solidFill>
                <a:latin typeface="华文楷体" pitchFamily="2" charset="-122"/>
                <a:ea typeface="华文楷体" pitchFamily="2" charset="-122"/>
              </a:rPr>
              <a:t>f(B)</a:t>
            </a:r>
            <a:r>
              <a:rPr lang="zh-CN" altLang="en-US" dirty="0" smtClean="0">
                <a:solidFill>
                  <a:schemeClr val="accent1">
                    <a:lumMod val="75000"/>
                  </a:schemeClr>
                </a:solidFill>
                <a:latin typeface="华文楷体" pitchFamily="2" charset="-122"/>
                <a:ea typeface="华文楷体" pitchFamily="2" charset="-122"/>
              </a:rPr>
              <a:t>替换为</a:t>
            </a:r>
            <a:r>
              <a:rPr lang="en-US" altLang="zh-CN" dirty="0" smtClean="0">
                <a:solidFill>
                  <a:schemeClr val="accent1">
                    <a:lumMod val="75000"/>
                  </a:schemeClr>
                </a:solidFill>
                <a:latin typeface="华文楷体" pitchFamily="2" charset="-122"/>
                <a:ea typeface="华文楷体" pitchFamily="2" charset="-122"/>
              </a:rPr>
              <a:t>B</a:t>
            </a:r>
            <a:r>
              <a:rPr lang="zh-CN" altLang="en-US" dirty="0" smtClean="0">
                <a:solidFill>
                  <a:schemeClr val="accent1">
                    <a:lumMod val="75000"/>
                  </a:schemeClr>
                </a:solidFill>
                <a:latin typeface="华文楷体" pitchFamily="2" charset="-122"/>
                <a:ea typeface="华文楷体" pitchFamily="2" charset="-122"/>
              </a:rPr>
              <a:t>才能成功归结，否则永远都无法成功归结。而</a:t>
            </a:r>
            <a:r>
              <a:rPr lang="en-US" altLang="zh-CN" dirty="0" smtClean="0">
                <a:solidFill>
                  <a:schemeClr val="accent1">
                    <a:lumMod val="75000"/>
                  </a:schemeClr>
                </a:solidFill>
                <a:latin typeface="华文楷体" pitchFamily="2" charset="-122"/>
                <a:ea typeface="华文楷体" pitchFamily="2" charset="-122"/>
              </a:rPr>
              <a:t>E</a:t>
            </a:r>
            <a:r>
              <a:rPr lang="zh-CN" altLang="en-US" dirty="0" smtClean="0">
                <a:solidFill>
                  <a:schemeClr val="accent1">
                    <a:lumMod val="75000"/>
                  </a:schemeClr>
                </a:solidFill>
                <a:latin typeface="华文楷体" pitchFamily="2" charset="-122"/>
                <a:ea typeface="华文楷体" pitchFamily="2" charset="-122"/>
              </a:rPr>
              <a:t>函数的替换是我在刚开始编写程序时所从未考虑过的内容。发现这一点后，我加入了</a:t>
            </a:r>
            <a:r>
              <a:rPr lang="en-US" altLang="zh-CN" dirty="0" smtClean="0">
                <a:solidFill>
                  <a:schemeClr val="accent1">
                    <a:lumMod val="75000"/>
                  </a:schemeClr>
                </a:solidFill>
                <a:latin typeface="华文楷体" pitchFamily="2" charset="-122"/>
                <a:ea typeface="华文楷体" pitchFamily="2" charset="-122"/>
              </a:rPr>
              <a:t>E</a:t>
            </a:r>
            <a:r>
              <a:rPr lang="zh-CN" altLang="en-US" dirty="0" smtClean="0">
                <a:solidFill>
                  <a:schemeClr val="accent1">
                    <a:lumMod val="75000"/>
                  </a:schemeClr>
                </a:solidFill>
                <a:latin typeface="华文楷体" pitchFamily="2" charset="-122"/>
                <a:ea typeface="华文楷体" pitchFamily="2" charset="-122"/>
              </a:rPr>
              <a:t>函数关键字，即当某个新生成的子句仅含有一个</a:t>
            </a:r>
            <a:r>
              <a:rPr lang="en-US" altLang="zh-CN" dirty="0" smtClean="0">
                <a:solidFill>
                  <a:schemeClr val="accent1">
                    <a:lumMod val="75000"/>
                  </a:schemeClr>
                </a:solidFill>
                <a:latin typeface="华文楷体" pitchFamily="2" charset="-122"/>
                <a:ea typeface="华文楷体" pitchFamily="2" charset="-122"/>
              </a:rPr>
              <a:t>E</a:t>
            </a:r>
            <a:r>
              <a:rPr lang="zh-CN" altLang="en-US" dirty="0" smtClean="0">
                <a:solidFill>
                  <a:schemeClr val="accent1">
                    <a:lumMod val="75000"/>
                  </a:schemeClr>
                </a:solidFill>
                <a:latin typeface="华文楷体" pitchFamily="2" charset="-122"/>
                <a:ea typeface="华文楷体" pitchFamily="2" charset="-122"/>
              </a:rPr>
              <a:t>文字时，就将</a:t>
            </a:r>
            <a:r>
              <a:rPr lang="en-US" altLang="zh-CN" dirty="0" smtClean="0">
                <a:solidFill>
                  <a:schemeClr val="accent1">
                    <a:lumMod val="75000"/>
                  </a:schemeClr>
                </a:solidFill>
                <a:latin typeface="华文楷体" pitchFamily="2" charset="-122"/>
                <a:ea typeface="华文楷体" pitchFamily="2" charset="-122"/>
              </a:rPr>
              <a:t>E</a:t>
            </a:r>
            <a:r>
              <a:rPr lang="zh-CN" altLang="en-US" dirty="0" smtClean="0">
                <a:solidFill>
                  <a:schemeClr val="accent1">
                    <a:lumMod val="75000"/>
                  </a:schemeClr>
                </a:solidFill>
                <a:latin typeface="华文楷体" pitchFamily="2" charset="-122"/>
                <a:ea typeface="华文楷体" pitchFamily="2" charset="-122"/>
              </a:rPr>
              <a:t>函数中所有的第一个参数替换为第二个。</a:t>
            </a:r>
          </a:p>
          <a:p>
            <a:r>
              <a:rPr lang="zh-CN" altLang="en-US" dirty="0" smtClean="0">
                <a:solidFill>
                  <a:schemeClr val="accent1">
                    <a:lumMod val="75000"/>
                  </a:schemeClr>
                </a:solidFill>
                <a:latin typeface="华文楷体" pitchFamily="2" charset="-122"/>
                <a:ea typeface="华文楷体" pitchFamily="2" charset="-122"/>
              </a:rPr>
              <a:t>    在增加了上述功能后，发现输入目标子句</a:t>
            </a:r>
            <a:r>
              <a:rPr lang="en-US" altLang="zh-CN" dirty="0" smtClean="0">
                <a:solidFill>
                  <a:schemeClr val="accent1">
                    <a:lumMod val="75000"/>
                  </a:schemeClr>
                </a:solidFill>
                <a:latin typeface="华文楷体" pitchFamily="2" charset="-122"/>
                <a:ea typeface="华文楷体" pitchFamily="2" charset="-122"/>
              </a:rPr>
              <a:t>S(A,A)</a:t>
            </a:r>
            <a:r>
              <a:rPr lang="zh-CN" altLang="en-US" dirty="0" smtClean="0">
                <a:solidFill>
                  <a:schemeClr val="accent1">
                    <a:lumMod val="75000"/>
                  </a:schemeClr>
                </a:solidFill>
                <a:latin typeface="华文楷体" pitchFamily="2" charset="-122"/>
                <a:ea typeface="华文楷体" pitchFamily="2" charset="-122"/>
              </a:rPr>
              <a:t>时，就可以成功归结出结果了，由此可以确定</a:t>
            </a:r>
            <a:r>
              <a:rPr lang="en-US" altLang="zh-CN" dirty="0" smtClean="0">
                <a:solidFill>
                  <a:schemeClr val="accent1">
                    <a:lumMod val="75000"/>
                  </a:schemeClr>
                </a:solidFill>
                <a:latin typeface="华文楷体" pitchFamily="2" charset="-122"/>
                <a:ea typeface="华文楷体" pitchFamily="2" charset="-122"/>
              </a:rPr>
              <a:t>A</a:t>
            </a:r>
            <a:r>
              <a:rPr lang="zh-CN" altLang="en-US" dirty="0" smtClean="0">
                <a:solidFill>
                  <a:schemeClr val="accent1">
                    <a:lumMod val="75000"/>
                  </a:schemeClr>
                </a:solidFill>
                <a:latin typeface="华文楷体" pitchFamily="2" charset="-122"/>
                <a:ea typeface="华文楷体" pitchFamily="2" charset="-122"/>
              </a:rPr>
              <a:t>是自杀。</a:t>
            </a: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688247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出现“</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undefined reference to '</a:t>
            </a:r>
            <a:r>
              <a:rPr lang="en-US" altLang="zh-CN" sz="1800" b="1" dirty="0" err="1" smtClean="0">
                <a:solidFill>
                  <a:schemeClr val="tx1">
                    <a:lumMod val="75000"/>
                    <a:lumOff val="25000"/>
                  </a:schemeClr>
                </a:solidFill>
                <a:latin typeface="微软雅黑" panose="020B0503020204020204" pitchFamily="34" charset="-122"/>
                <a:ea typeface="微软雅黑" panose="020B0503020204020204" pitchFamily="34" charset="-122"/>
              </a:rPr>
              <a:t>vtable</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 for </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方法名 </a:t>
            </a:r>
            <a:r>
              <a:rPr lang="en-US" altLang="zh-CN" sz="18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的错误</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251520" y="1353131"/>
            <a:ext cx="8640960"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dirty="0" smtClean="0">
                <a:solidFill>
                  <a:schemeClr val="accent1">
                    <a:lumMod val="75000"/>
                  </a:schemeClr>
                </a:solidFill>
                <a:latin typeface="华文楷体" pitchFamily="2" charset="-122"/>
                <a:ea typeface="华文楷体" pitchFamily="2" charset="-122"/>
              </a:rPr>
              <a:t>    在搭建本次实验所需的</a:t>
            </a:r>
            <a:r>
              <a:rPr lang="en-US" altLang="zh-CN" dirty="0" smtClean="0">
                <a:solidFill>
                  <a:schemeClr val="accent1">
                    <a:lumMod val="75000"/>
                  </a:schemeClr>
                </a:solidFill>
                <a:latin typeface="华文楷体" pitchFamily="2" charset="-122"/>
                <a:ea typeface="华文楷体" pitchFamily="2" charset="-122"/>
              </a:rPr>
              <a:t>UI</a:t>
            </a:r>
            <a:r>
              <a:rPr lang="zh-CN" altLang="en-US" dirty="0" smtClean="0">
                <a:solidFill>
                  <a:schemeClr val="accent1">
                    <a:lumMod val="75000"/>
                  </a:schemeClr>
                </a:solidFill>
                <a:latin typeface="华文楷体" pitchFamily="2" charset="-122"/>
                <a:ea typeface="华文楷体" pitchFamily="2" charset="-122"/>
              </a:rPr>
              <a:t>界面的过程中，发现总是弹出这个错误，查阅了</a:t>
            </a:r>
            <a:r>
              <a:rPr lang="en-US" altLang="zh-CN" dirty="0" smtClean="0">
                <a:solidFill>
                  <a:schemeClr val="accent1">
                    <a:lumMod val="75000"/>
                  </a:schemeClr>
                </a:solidFill>
                <a:latin typeface="华文楷体" pitchFamily="2" charset="-122"/>
                <a:ea typeface="华文楷体" pitchFamily="2" charset="-122"/>
              </a:rPr>
              <a:t>Qt</a:t>
            </a:r>
            <a:r>
              <a:rPr lang="zh-CN" altLang="en-US" dirty="0" smtClean="0">
                <a:solidFill>
                  <a:schemeClr val="accent1">
                    <a:lumMod val="75000"/>
                  </a:schemeClr>
                </a:solidFill>
                <a:latin typeface="华文楷体" pitchFamily="2" charset="-122"/>
                <a:ea typeface="华文楷体" pitchFamily="2" charset="-122"/>
              </a:rPr>
              <a:t>框架的相关文档也没能找到问题的原因。</a:t>
            </a:r>
          </a:p>
          <a:p>
            <a:r>
              <a:rPr lang="zh-CN" altLang="en-US" dirty="0" smtClean="0">
                <a:solidFill>
                  <a:schemeClr val="accent1">
                    <a:lumMod val="75000"/>
                  </a:schemeClr>
                </a:solidFill>
                <a:latin typeface="华文楷体" pitchFamily="2" charset="-122"/>
                <a:ea typeface="华文楷体" pitchFamily="2" charset="-122"/>
              </a:rPr>
              <a:t>    后来在跟随者</a:t>
            </a:r>
            <a:r>
              <a:rPr lang="en-US" altLang="zh-CN" dirty="0" smtClean="0">
                <a:solidFill>
                  <a:schemeClr val="accent1">
                    <a:lumMod val="75000"/>
                  </a:schemeClr>
                </a:solidFill>
                <a:latin typeface="华文楷体" pitchFamily="2" charset="-122"/>
                <a:ea typeface="华文楷体" pitchFamily="2" charset="-122"/>
              </a:rPr>
              <a:t>B</a:t>
            </a:r>
            <a:r>
              <a:rPr lang="zh-CN" altLang="en-US" dirty="0" smtClean="0">
                <a:solidFill>
                  <a:schemeClr val="accent1">
                    <a:lumMod val="75000"/>
                  </a:schemeClr>
                </a:solidFill>
                <a:latin typeface="华文楷体" pitchFamily="2" charset="-122"/>
                <a:ea typeface="华文楷体" pitchFamily="2" charset="-122"/>
              </a:rPr>
              <a:t>站视频系统学习</a:t>
            </a:r>
            <a:r>
              <a:rPr lang="en-US" altLang="zh-CN" dirty="0" smtClean="0">
                <a:solidFill>
                  <a:schemeClr val="accent1">
                    <a:lumMod val="75000"/>
                  </a:schemeClr>
                </a:solidFill>
                <a:latin typeface="华文楷体" pitchFamily="2" charset="-122"/>
                <a:ea typeface="华文楷体" pitchFamily="2" charset="-122"/>
              </a:rPr>
              <a:t>Qt</a:t>
            </a:r>
            <a:r>
              <a:rPr lang="zh-CN" altLang="en-US" dirty="0" smtClean="0">
                <a:solidFill>
                  <a:schemeClr val="accent1">
                    <a:lumMod val="75000"/>
                  </a:schemeClr>
                </a:solidFill>
                <a:latin typeface="华文楷体" pitchFamily="2" charset="-122"/>
                <a:ea typeface="华文楷体" pitchFamily="2" charset="-122"/>
              </a:rPr>
              <a:t>框架的过程中，才发现了错误的原因所在</a:t>
            </a:r>
            <a:r>
              <a:rPr lang="en-US" altLang="zh-CN" dirty="0" smtClean="0">
                <a:solidFill>
                  <a:schemeClr val="accent1">
                    <a:lumMod val="75000"/>
                  </a:schemeClr>
                </a:solidFill>
                <a:latin typeface="华文楷体" pitchFamily="2" charset="-122"/>
                <a:ea typeface="华文楷体" pitchFamily="2" charset="-122"/>
              </a:rPr>
              <a:t>——“</a:t>
            </a:r>
            <a:r>
              <a:rPr lang="zh-CN" altLang="en-US" dirty="0" smtClean="0">
                <a:solidFill>
                  <a:schemeClr val="accent1">
                    <a:lumMod val="75000"/>
                  </a:schemeClr>
                </a:solidFill>
                <a:latin typeface="华文楷体" pitchFamily="2" charset="-122"/>
                <a:ea typeface="华文楷体" pitchFamily="2" charset="-122"/>
              </a:rPr>
              <a:t>平台未识别除</a:t>
            </a:r>
            <a:r>
              <a:rPr lang="en-US" altLang="zh-CN" dirty="0" smtClean="0">
                <a:solidFill>
                  <a:schemeClr val="accent1">
                    <a:lumMod val="75000"/>
                  </a:schemeClr>
                </a:solidFill>
                <a:latin typeface="华文楷体" pitchFamily="2" charset="-122"/>
                <a:ea typeface="华文楷体" pitchFamily="2" charset="-122"/>
              </a:rPr>
              <a:t>Q_OBJECT</a:t>
            </a:r>
            <a:r>
              <a:rPr lang="zh-CN" altLang="en-US" dirty="0" smtClean="0">
                <a:solidFill>
                  <a:schemeClr val="accent1">
                    <a:lumMod val="75000"/>
                  </a:schemeClr>
                </a:solidFill>
                <a:latin typeface="华文楷体" pitchFamily="2" charset="-122"/>
                <a:ea typeface="华文楷体" pitchFamily="2" charset="-122"/>
              </a:rPr>
              <a:t>宏定义”。而要想解决上述问题，就需要删除出现这种错误的</a:t>
            </a:r>
            <a:r>
              <a:rPr lang="en-US" altLang="zh-CN" dirty="0" err="1" smtClean="0">
                <a:solidFill>
                  <a:schemeClr val="accent1">
                    <a:lumMod val="75000"/>
                  </a:schemeClr>
                </a:solidFill>
                <a:latin typeface="华文楷体" pitchFamily="2" charset="-122"/>
                <a:ea typeface="华文楷体" pitchFamily="2" charset="-122"/>
              </a:rPr>
              <a:t>cpp</a:t>
            </a:r>
            <a:r>
              <a:rPr lang="zh-CN" altLang="en-US" dirty="0" smtClean="0">
                <a:solidFill>
                  <a:schemeClr val="accent1">
                    <a:lumMod val="75000"/>
                  </a:schemeClr>
                </a:solidFill>
                <a:latin typeface="华文楷体" pitchFamily="2" charset="-122"/>
                <a:ea typeface="华文楷体" pitchFamily="2" charset="-122"/>
              </a:rPr>
              <a:t>文件和头文件，但要注意的是，这里只是删除编译器的文件，不要勾选把这两个文件的本地文件删除了。删除完成后右击项目选择添加现有文件，将刚刚删除的文件加进来。</a:t>
            </a:r>
          </a:p>
          <a:p>
            <a:r>
              <a:rPr lang="zh-CN" altLang="en-US" dirty="0" smtClean="0">
                <a:solidFill>
                  <a:schemeClr val="accent1">
                    <a:lumMod val="75000"/>
                  </a:schemeClr>
                </a:solidFill>
                <a:latin typeface="华文楷体" pitchFamily="2" charset="-122"/>
                <a:ea typeface="华文楷体" pitchFamily="2" charset="-122"/>
              </a:rPr>
              <a:t>    除此之外，随着学习的深入，发现该问题还有其他解决方案，例如可以通过执行</a:t>
            </a:r>
            <a:r>
              <a:rPr lang="en-US" altLang="zh-CN" dirty="0" err="1" smtClean="0">
                <a:solidFill>
                  <a:schemeClr val="accent1">
                    <a:lumMod val="75000"/>
                  </a:schemeClr>
                </a:solidFill>
                <a:latin typeface="华文楷体" pitchFamily="2" charset="-122"/>
                <a:ea typeface="华文楷体" pitchFamily="2" charset="-122"/>
              </a:rPr>
              <a:t>qmake</a:t>
            </a:r>
            <a:r>
              <a:rPr lang="zh-CN" altLang="en-US" dirty="0" smtClean="0">
                <a:solidFill>
                  <a:schemeClr val="accent1">
                    <a:lumMod val="75000"/>
                  </a:schemeClr>
                </a:solidFill>
                <a:latin typeface="华文楷体" pitchFamily="2" charset="-122"/>
                <a:ea typeface="华文楷体" pitchFamily="2" charset="-122"/>
              </a:rPr>
              <a:t>或者重新构建的方式来加以解决。</a:t>
            </a: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43621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后续改进方向</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23528" y="1090935"/>
            <a:ext cx="8352928" cy="3477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sz="2000" dirty="0" smtClean="0">
                <a:solidFill>
                  <a:schemeClr val="accent1">
                    <a:lumMod val="75000"/>
                  </a:schemeClr>
                </a:solidFill>
                <a:latin typeface="华文楷体" pitchFamily="2" charset="-122"/>
                <a:ea typeface="华文楷体" pitchFamily="2" charset="-122"/>
              </a:rPr>
              <a:t>    通过最后生成的归结过程可以看出，最后一步得到空子句的归结是</a:t>
            </a:r>
            <a:r>
              <a:rPr lang="en-US" altLang="zh-CN" sz="2000" dirty="0" smtClean="0">
                <a:solidFill>
                  <a:schemeClr val="accent1">
                    <a:lumMod val="75000"/>
                  </a:schemeClr>
                </a:solidFill>
                <a:latin typeface="华文楷体" pitchFamily="2" charset="-122"/>
                <a:ea typeface="华文楷体" pitchFamily="2" charset="-122"/>
              </a:rPr>
              <a:t>T66</a:t>
            </a:r>
            <a:r>
              <a:rPr lang="zh-CN" altLang="en-US" sz="2000" dirty="0" smtClean="0">
                <a:solidFill>
                  <a:schemeClr val="accent1">
                    <a:lumMod val="75000"/>
                  </a:schemeClr>
                </a:solidFill>
                <a:latin typeface="华文楷体" pitchFamily="2" charset="-122"/>
                <a:ea typeface="华文楷体" pitchFamily="2" charset="-122"/>
              </a:rPr>
              <a:t>步，但其父母则是</a:t>
            </a:r>
            <a:r>
              <a:rPr lang="en-US" altLang="zh-CN" sz="2000" dirty="0" smtClean="0">
                <a:solidFill>
                  <a:schemeClr val="accent1">
                    <a:lumMod val="75000"/>
                  </a:schemeClr>
                </a:solidFill>
                <a:latin typeface="华文楷体" pitchFamily="2" charset="-122"/>
                <a:ea typeface="华文楷体" pitchFamily="2" charset="-122"/>
              </a:rPr>
              <a:t>T37</a:t>
            </a:r>
            <a:r>
              <a:rPr lang="zh-CN" altLang="en-US" sz="2000" dirty="0" smtClean="0">
                <a:solidFill>
                  <a:schemeClr val="accent1">
                    <a:lumMod val="75000"/>
                  </a:schemeClr>
                </a:solidFill>
                <a:latin typeface="华文楷体" pitchFamily="2" charset="-122"/>
                <a:ea typeface="华文楷体" pitchFamily="2" charset="-122"/>
              </a:rPr>
              <a:t>与</a:t>
            </a:r>
            <a:r>
              <a:rPr lang="en-US" altLang="zh-CN" sz="2000" dirty="0" smtClean="0">
                <a:solidFill>
                  <a:schemeClr val="accent1">
                    <a:lumMod val="75000"/>
                  </a:schemeClr>
                </a:solidFill>
                <a:latin typeface="华文楷体" pitchFamily="2" charset="-122"/>
                <a:ea typeface="华文楷体" pitchFamily="2" charset="-122"/>
              </a:rPr>
              <a:t>T52</a:t>
            </a:r>
            <a:r>
              <a:rPr lang="zh-CN" altLang="en-US" sz="2000" dirty="0" smtClean="0">
                <a:solidFill>
                  <a:schemeClr val="accent1">
                    <a:lumMod val="75000"/>
                  </a:schemeClr>
                </a:solidFill>
                <a:latin typeface="华文楷体" pitchFamily="2" charset="-122"/>
                <a:ea typeface="华文楷体" pitchFamily="2" charset="-122"/>
              </a:rPr>
              <a:t>。这相当于在计算完</a:t>
            </a:r>
            <a:r>
              <a:rPr lang="en-US" altLang="zh-CN" sz="2000" dirty="0" smtClean="0">
                <a:solidFill>
                  <a:schemeClr val="accent1">
                    <a:lumMod val="75000"/>
                  </a:schemeClr>
                </a:solidFill>
                <a:latin typeface="华文楷体" pitchFamily="2" charset="-122"/>
                <a:ea typeface="华文楷体" pitchFamily="2" charset="-122"/>
              </a:rPr>
              <a:t>T52</a:t>
            </a:r>
            <a:r>
              <a:rPr lang="zh-CN" altLang="en-US" sz="2000" dirty="0" smtClean="0">
                <a:solidFill>
                  <a:schemeClr val="accent1">
                    <a:lumMod val="75000"/>
                  </a:schemeClr>
                </a:solidFill>
                <a:latin typeface="华文楷体" pitchFamily="2" charset="-122"/>
                <a:ea typeface="华文楷体" pitchFamily="2" charset="-122"/>
              </a:rPr>
              <a:t>之后，就已经出现了一对归结后为空的子句了，但是由于本次试验程序采用的是顺序遍历的方式，所以还额外计算了十几步，才归结到</a:t>
            </a:r>
            <a:r>
              <a:rPr lang="en-US" altLang="zh-CN" sz="2000" dirty="0" smtClean="0">
                <a:solidFill>
                  <a:schemeClr val="accent1">
                    <a:lumMod val="75000"/>
                  </a:schemeClr>
                </a:solidFill>
                <a:latin typeface="华文楷体" pitchFamily="2" charset="-122"/>
                <a:ea typeface="华文楷体" pitchFamily="2" charset="-122"/>
              </a:rPr>
              <a:t>T37</a:t>
            </a:r>
            <a:r>
              <a:rPr lang="zh-CN" altLang="en-US" sz="2000" dirty="0" smtClean="0">
                <a:solidFill>
                  <a:schemeClr val="accent1">
                    <a:lumMod val="75000"/>
                  </a:schemeClr>
                </a:solidFill>
                <a:latin typeface="华文楷体" pitchFamily="2" charset="-122"/>
                <a:ea typeface="华文楷体" pitchFamily="2" charset="-122"/>
              </a:rPr>
              <a:t>与</a:t>
            </a:r>
            <a:r>
              <a:rPr lang="en-US" altLang="zh-CN" sz="2000" dirty="0" smtClean="0">
                <a:solidFill>
                  <a:schemeClr val="accent1">
                    <a:lumMod val="75000"/>
                  </a:schemeClr>
                </a:solidFill>
                <a:latin typeface="华文楷体" pitchFamily="2" charset="-122"/>
                <a:ea typeface="华文楷体" pitchFamily="2" charset="-122"/>
              </a:rPr>
              <a:t>T52</a:t>
            </a:r>
            <a:r>
              <a:rPr lang="zh-CN" altLang="en-US" sz="2000" dirty="0" smtClean="0">
                <a:solidFill>
                  <a:schemeClr val="accent1">
                    <a:lumMod val="75000"/>
                  </a:schemeClr>
                </a:solidFill>
                <a:latin typeface="华文楷体" pitchFamily="2" charset="-122"/>
                <a:ea typeface="华文楷体" pitchFamily="2" charset="-122"/>
              </a:rPr>
              <a:t>两个子句。</a:t>
            </a:r>
          </a:p>
          <a:p>
            <a:r>
              <a:rPr lang="zh-CN" altLang="en-US" sz="2000" dirty="0" smtClean="0">
                <a:solidFill>
                  <a:schemeClr val="accent1">
                    <a:lumMod val="75000"/>
                  </a:schemeClr>
                </a:solidFill>
                <a:latin typeface="华文楷体" pitchFamily="2" charset="-122"/>
                <a:ea typeface="华文楷体" pitchFamily="2" charset="-122"/>
              </a:rPr>
              <a:t>    基于这个问题，后续可以在当前优化的基础上，加入短句优先策略，即每次遍历之前，首先挑出两个较短的子句进行归结，这样可以最大程度地避免一些不必要子句的产生。</a:t>
            </a:r>
          </a:p>
          <a:p>
            <a:r>
              <a:rPr lang="zh-CN" altLang="en-US" sz="2000" dirty="0" smtClean="0">
                <a:solidFill>
                  <a:schemeClr val="accent1">
                    <a:lumMod val="75000"/>
                  </a:schemeClr>
                </a:solidFill>
                <a:latin typeface="华文楷体" pitchFamily="2" charset="-122"/>
                <a:ea typeface="华文楷体" pitchFamily="2" charset="-122"/>
              </a:rPr>
              <a:t>    此外还可以采取每当生成一个只有一个文字的子句时，就针对该子句遍历当前子句栈，查找是否存在一个与之归结可得到空子句的子句。</a:t>
            </a:r>
            <a:r>
              <a:rPr lang="en-US" altLang="zh-CN" sz="2000" dirty="0" smtClean="0">
                <a:solidFill>
                  <a:schemeClr val="accent1">
                    <a:lumMod val="75000"/>
                  </a:schemeClr>
                </a:solidFill>
                <a:latin typeface="华文楷体" pitchFamily="2" charset="-122"/>
                <a:ea typeface="华文楷体" pitchFamily="2" charset="-122"/>
              </a:rPr>
              <a:t>——</a:t>
            </a:r>
            <a:r>
              <a:rPr lang="zh-CN" altLang="en-US" sz="2000" dirty="0" smtClean="0">
                <a:solidFill>
                  <a:schemeClr val="accent1">
                    <a:lumMod val="75000"/>
                  </a:schemeClr>
                </a:solidFill>
                <a:latin typeface="华文楷体" pitchFamily="2" charset="-122"/>
                <a:ea typeface="华文楷体" pitchFamily="2" charset="-122"/>
              </a:rPr>
              <a:t>通过这种打补丁的方式可以在生成归结可空子句对后第一时间找到该子句对，以避免进行后续无谓的操作。</a:t>
            </a: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27369" cy="156966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05</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468964" y="2392599"/>
            <a:ext cx="4339650" cy="646331"/>
          </a:xfrm>
          <a:prstGeom prst="rect">
            <a:avLst/>
          </a:prstGeom>
          <a:noFill/>
        </p:spPr>
        <p:txBody>
          <a:bodyPr wrap="none" rtlCol="0">
            <a:spAutoFit/>
          </a:bodyPr>
          <a:lstStyle/>
          <a:p>
            <a:pPr algn="ctr"/>
            <a:r>
              <a:rPr lang="zh-CN" altLang="en-US" sz="3600" dirty="0" smtClean="0">
                <a:solidFill>
                  <a:schemeClr val="tx1">
                    <a:lumMod val="75000"/>
                    <a:lumOff val="25000"/>
                  </a:schemeClr>
                </a:solidFill>
                <a:latin typeface="微软雅黑" panose="020B0503020204020204" pitchFamily="34" charset="-122"/>
                <a:ea typeface="微软雅黑" panose="020B0503020204020204" pitchFamily="34" charset="-122"/>
              </a:rPr>
              <a:t>参考文献、小组分工</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advTm="0">
    <p:cove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306604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参考文献</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241" name="Rectangle 1"/>
          <p:cNvSpPr>
            <a:spLocks noChangeArrowheads="1"/>
          </p:cNvSpPr>
          <p:nvPr/>
        </p:nvSpPr>
        <p:spPr bwMode="auto">
          <a:xfrm>
            <a:off x="539552" y="1481758"/>
            <a:ext cx="7992888" cy="1015663"/>
          </a:xfrm>
          <a:prstGeom prst="rect">
            <a:avLst/>
          </a:prstGeom>
          <a:noFill/>
          <a:ln w="9525">
            <a:noFill/>
            <a:miter lim="800000"/>
          </a:ln>
          <a:effectLst/>
        </p:spPr>
        <p:txBody>
          <a:bodyPr vert="horz" wrap="square" lIns="91440" tIns="45720" rIns="91440" bIns="45720" numCol="1" anchor="ctr" anchorCtr="0" compatLnSpc="1">
            <a:spAutoFit/>
          </a:bodyPr>
          <a:lstStyle/>
          <a:p>
            <a:pPr lvl="0"/>
            <a:r>
              <a:rPr lang="en-US" altLang="zh-CN" sz="2000" dirty="0" smtClean="0">
                <a:solidFill>
                  <a:schemeClr val="accent1">
                    <a:lumMod val="75000"/>
                  </a:schemeClr>
                </a:solidFill>
                <a:latin typeface="华文楷体" pitchFamily="2" charset="-122"/>
                <a:ea typeface="华文楷体" pitchFamily="2" charset="-122"/>
              </a:rPr>
              <a:t>[1] </a:t>
            </a:r>
            <a:r>
              <a:rPr lang="zh-CN" altLang="en-US" sz="2000" dirty="0" smtClean="0">
                <a:solidFill>
                  <a:schemeClr val="accent1">
                    <a:lumMod val="75000"/>
                  </a:schemeClr>
                </a:solidFill>
                <a:latin typeface="华文楷体" pitchFamily="2" charset="-122"/>
                <a:ea typeface="华文楷体" pitchFamily="2" charset="-122"/>
              </a:rPr>
              <a:t>肖启莉</a:t>
            </a:r>
            <a:r>
              <a:rPr lang="en-US" altLang="zh-CN" sz="2000" dirty="0" smtClean="0">
                <a:solidFill>
                  <a:schemeClr val="accent1">
                    <a:lumMod val="75000"/>
                  </a:schemeClr>
                </a:solidFill>
                <a:latin typeface="华文楷体" pitchFamily="2" charset="-122"/>
                <a:ea typeface="华文楷体" pitchFamily="2" charset="-122"/>
              </a:rPr>
              <a:t>,</a:t>
            </a:r>
            <a:r>
              <a:rPr lang="zh-CN" altLang="en-US" sz="2000" dirty="0" smtClean="0">
                <a:solidFill>
                  <a:schemeClr val="accent1">
                    <a:lumMod val="75000"/>
                  </a:schemeClr>
                </a:solidFill>
                <a:latin typeface="华文楷体" pitchFamily="2" charset="-122"/>
                <a:ea typeface="华文楷体" pitchFamily="2" charset="-122"/>
              </a:rPr>
              <a:t>肖启敏</a:t>
            </a:r>
            <a:r>
              <a:rPr lang="en-US" altLang="zh-CN" sz="2000" dirty="0" smtClean="0">
                <a:solidFill>
                  <a:schemeClr val="accent1">
                    <a:lumMod val="75000"/>
                  </a:schemeClr>
                </a:solidFill>
                <a:latin typeface="华文楷体" pitchFamily="2" charset="-122"/>
                <a:ea typeface="华文楷体" pitchFamily="2" charset="-122"/>
              </a:rPr>
              <a:t>.</a:t>
            </a:r>
            <a:r>
              <a:rPr lang="zh-CN" altLang="en-US" sz="2000" dirty="0" smtClean="0">
                <a:solidFill>
                  <a:schemeClr val="accent1">
                    <a:lumMod val="75000"/>
                  </a:schemeClr>
                </a:solidFill>
                <a:latin typeface="华文楷体" pitchFamily="2" charset="-122"/>
                <a:ea typeface="华文楷体" pitchFamily="2" charset="-122"/>
              </a:rPr>
              <a:t>归结原理及其应用</a:t>
            </a:r>
            <a:r>
              <a:rPr lang="en-US" altLang="zh-CN" sz="2000" dirty="0" smtClean="0">
                <a:solidFill>
                  <a:schemeClr val="accent1">
                    <a:lumMod val="75000"/>
                  </a:schemeClr>
                </a:solidFill>
                <a:latin typeface="华文楷体" pitchFamily="2" charset="-122"/>
                <a:ea typeface="华文楷体" pitchFamily="2" charset="-122"/>
              </a:rPr>
              <a:t>[J].</a:t>
            </a:r>
            <a:r>
              <a:rPr lang="zh-CN" altLang="en-US" sz="2000" dirty="0" smtClean="0">
                <a:solidFill>
                  <a:schemeClr val="accent1">
                    <a:lumMod val="75000"/>
                  </a:schemeClr>
                </a:solidFill>
                <a:latin typeface="华文楷体" pitchFamily="2" charset="-122"/>
                <a:ea typeface="华文楷体" pitchFamily="2" charset="-122"/>
              </a:rPr>
              <a:t>计算机与数字工程</a:t>
            </a:r>
            <a:r>
              <a:rPr lang="en-US" altLang="zh-CN" sz="2000" dirty="0" smtClean="0">
                <a:solidFill>
                  <a:schemeClr val="accent1">
                    <a:lumMod val="75000"/>
                  </a:schemeClr>
                </a:solidFill>
                <a:latin typeface="华文楷体" pitchFamily="2" charset="-122"/>
                <a:ea typeface="华文楷体" pitchFamily="2" charset="-122"/>
              </a:rPr>
              <a:t>2007.35(5):183.</a:t>
            </a:r>
          </a:p>
          <a:p>
            <a:pPr lvl="0"/>
            <a:r>
              <a:rPr lang="en-US" altLang="zh-CN" sz="2000" dirty="0" smtClean="0">
                <a:solidFill>
                  <a:schemeClr val="accent1">
                    <a:lumMod val="75000"/>
                  </a:schemeClr>
                </a:solidFill>
                <a:latin typeface="华文楷体" pitchFamily="2" charset="-122"/>
                <a:ea typeface="华文楷体" pitchFamily="2" charset="-122"/>
              </a:rPr>
              <a:t>[2] Stuart J. </a:t>
            </a:r>
            <a:r>
              <a:rPr lang="en-US" altLang="zh-CN" sz="2000" dirty="0" err="1" smtClean="0">
                <a:solidFill>
                  <a:schemeClr val="accent1">
                    <a:lumMod val="75000"/>
                  </a:schemeClr>
                </a:solidFill>
                <a:latin typeface="华文楷体" pitchFamily="2" charset="-122"/>
                <a:ea typeface="华文楷体" pitchFamily="2" charset="-122"/>
              </a:rPr>
              <a:t>Rusell,Peter</a:t>
            </a:r>
            <a:r>
              <a:rPr lang="en-US" altLang="zh-CN" sz="2000" dirty="0" smtClean="0">
                <a:solidFill>
                  <a:schemeClr val="accent1">
                    <a:lumMod val="75000"/>
                  </a:schemeClr>
                </a:solidFill>
                <a:latin typeface="华文楷体" pitchFamily="2" charset="-122"/>
                <a:ea typeface="华文楷体" pitchFamily="2" charset="-122"/>
              </a:rPr>
              <a:t> </a:t>
            </a:r>
            <a:r>
              <a:rPr lang="en-US" altLang="zh-CN" sz="2000" dirty="0" err="1" smtClean="0">
                <a:solidFill>
                  <a:schemeClr val="accent1">
                    <a:lumMod val="75000"/>
                  </a:schemeClr>
                </a:solidFill>
                <a:latin typeface="华文楷体" pitchFamily="2" charset="-122"/>
                <a:ea typeface="华文楷体" pitchFamily="2" charset="-122"/>
              </a:rPr>
              <a:t>Norvig</a:t>
            </a:r>
            <a:r>
              <a:rPr lang="en-US" altLang="zh-CN" sz="2000" dirty="0" smtClean="0">
                <a:solidFill>
                  <a:schemeClr val="accent1">
                    <a:lumMod val="75000"/>
                  </a:schemeClr>
                </a:solidFill>
                <a:latin typeface="华文楷体" pitchFamily="2" charset="-122"/>
                <a:ea typeface="华文楷体" pitchFamily="2" charset="-122"/>
              </a:rPr>
              <a:t>.</a:t>
            </a:r>
            <a:r>
              <a:rPr lang="zh-CN" altLang="en-US" sz="2000" dirty="0" smtClean="0">
                <a:solidFill>
                  <a:schemeClr val="accent1">
                    <a:lumMod val="75000"/>
                  </a:schemeClr>
                </a:solidFill>
                <a:latin typeface="华文楷体" pitchFamily="2" charset="-122"/>
                <a:ea typeface="华文楷体" pitchFamily="2" charset="-122"/>
              </a:rPr>
              <a:t>人工智能 一种现代的方法</a:t>
            </a:r>
            <a:r>
              <a:rPr lang="en-US" altLang="zh-CN" sz="2000" dirty="0" smtClean="0">
                <a:solidFill>
                  <a:schemeClr val="accent1">
                    <a:lumMod val="75000"/>
                  </a:schemeClr>
                </a:solidFill>
                <a:latin typeface="华文楷体" pitchFamily="2" charset="-122"/>
                <a:ea typeface="华文楷体" pitchFamily="2" charset="-122"/>
              </a:rPr>
              <a:t>[M].</a:t>
            </a:r>
            <a:r>
              <a:rPr lang="zh-CN" altLang="en-US" sz="2000" dirty="0" smtClean="0">
                <a:solidFill>
                  <a:schemeClr val="accent1">
                    <a:lumMod val="75000"/>
                  </a:schemeClr>
                </a:solidFill>
                <a:latin typeface="华文楷体" pitchFamily="2" charset="-122"/>
                <a:ea typeface="华文楷体" pitchFamily="2" charset="-122"/>
              </a:rPr>
              <a:t>殷建平</a:t>
            </a:r>
            <a:r>
              <a:rPr lang="en-US" altLang="zh-CN" sz="2000" dirty="0" smtClean="0">
                <a:solidFill>
                  <a:schemeClr val="accent1">
                    <a:lumMod val="75000"/>
                  </a:schemeClr>
                </a:solidFill>
                <a:latin typeface="华文楷体" pitchFamily="2" charset="-122"/>
                <a:ea typeface="华文楷体" pitchFamily="2" charset="-122"/>
              </a:rPr>
              <a:t>,</a:t>
            </a:r>
            <a:r>
              <a:rPr lang="zh-CN" altLang="en-US" sz="2000" dirty="0" smtClean="0">
                <a:solidFill>
                  <a:schemeClr val="accent1">
                    <a:lumMod val="75000"/>
                  </a:schemeClr>
                </a:solidFill>
                <a:latin typeface="华文楷体" pitchFamily="2" charset="-122"/>
                <a:ea typeface="华文楷体" pitchFamily="2" charset="-122"/>
              </a:rPr>
              <a:t>祝恩</a:t>
            </a:r>
            <a:r>
              <a:rPr lang="en-US" altLang="zh-CN" sz="2000" dirty="0" smtClean="0">
                <a:solidFill>
                  <a:schemeClr val="accent1">
                    <a:lumMod val="75000"/>
                  </a:schemeClr>
                </a:solidFill>
                <a:latin typeface="华文楷体" pitchFamily="2" charset="-122"/>
                <a:ea typeface="华文楷体" pitchFamily="2" charset="-122"/>
              </a:rPr>
              <a:t>,</a:t>
            </a:r>
            <a:r>
              <a:rPr lang="zh-CN" altLang="en-US" sz="2000" dirty="0" smtClean="0">
                <a:solidFill>
                  <a:schemeClr val="accent1">
                    <a:lumMod val="75000"/>
                  </a:schemeClr>
                </a:solidFill>
                <a:latin typeface="华文楷体" pitchFamily="2" charset="-122"/>
                <a:ea typeface="华文楷体" pitchFamily="2" charset="-122"/>
              </a:rPr>
              <a:t>刘越</a:t>
            </a:r>
            <a:r>
              <a:rPr lang="en-US" altLang="zh-CN" sz="2000" dirty="0" smtClean="0">
                <a:solidFill>
                  <a:schemeClr val="accent1">
                    <a:lumMod val="75000"/>
                  </a:schemeClr>
                </a:solidFill>
                <a:latin typeface="华文楷体" pitchFamily="2" charset="-122"/>
                <a:ea typeface="华文楷体" pitchFamily="2" charset="-122"/>
              </a:rPr>
              <a:t>,</a:t>
            </a:r>
            <a:r>
              <a:rPr lang="zh-CN" altLang="en-US" sz="2000" dirty="0" smtClean="0">
                <a:solidFill>
                  <a:schemeClr val="accent1">
                    <a:lumMod val="75000"/>
                  </a:schemeClr>
                </a:solidFill>
                <a:latin typeface="华文楷体" pitchFamily="2" charset="-122"/>
                <a:ea typeface="华文楷体" pitchFamily="2" charset="-122"/>
              </a:rPr>
              <a:t>陈跃新</a:t>
            </a:r>
            <a:r>
              <a:rPr lang="en-US" altLang="zh-CN" sz="2000" dirty="0" smtClean="0">
                <a:solidFill>
                  <a:schemeClr val="accent1">
                    <a:lumMod val="75000"/>
                  </a:schemeClr>
                </a:solidFill>
                <a:latin typeface="华文楷体" pitchFamily="2" charset="-122"/>
                <a:ea typeface="华文楷体" pitchFamily="2" charset="-122"/>
              </a:rPr>
              <a:t>,</a:t>
            </a:r>
            <a:r>
              <a:rPr lang="zh-CN" altLang="en-US" sz="2000" dirty="0" smtClean="0">
                <a:solidFill>
                  <a:schemeClr val="accent1">
                    <a:lumMod val="75000"/>
                  </a:schemeClr>
                </a:solidFill>
                <a:latin typeface="华文楷体" pitchFamily="2" charset="-122"/>
                <a:ea typeface="华文楷体" pitchFamily="2" charset="-122"/>
              </a:rPr>
              <a:t>王挺译</a:t>
            </a:r>
            <a:r>
              <a:rPr lang="en-US" altLang="zh-CN" sz="2000" dirty="0" smtClean="0">
                <a:solidFill>
                  <a:schemeClr val="accent1">
                    <a:lumMod val="75000"/>
                  </a:schemeClr>
                </a:solidFill>
                <a:latin typeface="华文楷体" pitchFamily="2" charset="-122"/>
                <a:ea typeface="华文楷体" pitchFamily="2" charset="-122"/>
              </a:rPr>
              <a:t>.</a:t>
            </a:r>
            <a:r>
              <a:rPr lang="zh-CN" altLang="en-US" sz="2000" dirty="0" smtClean="0">
                <a:solidFill>
                  <a:schemeClr val="accent1">
                    <a:lumMod val="75000"/>
                  </a:schemeClr>
                </a:solidFill>
                <a:latin typeface="华文楷体" pitchFamily="2" charset="-122"/>
                <a:ea typeface="华文楷体" pitchFamily="2" charset="-122"/>
              </a:rPr>
              <a:t>北京</a:t>
            </a:r>
            <a:r>
              <a:rPr lang="en-US" altLang="zh-CN" sz="2000" dirty="0" smtClean="0">
                <a:solidFill>
                  <a:schemeClr val="accent1">
                    <a:lumMod val="75000"/>
                  </a:schemeClr>
                </a:solidFill>
                <a:latin typeface="华文楷体" pitchFamily="2" charset="-122"/>
                <a:ea typeface="华文楷体" pitchFamily="2" charset="-122"/>
              </a:rPr>
              <a:t>:</a:t>
            </a:r>
            <a:r>
              <a:rPr lang="zh-CN" altLang="en-US" sz="2000" dirty="0" smtClean="0">
                <a:solidFill>
                  <a:schemeClr val="accent1">
                    <a:lumMod val="75000"/>
                  </a:schemeClr>
                </a:solidFill>
                <a:latin typeface="华文楷体" pitchFamily="2" charset="-122"/>
                <a:ea typeface="华文楷体" pitchFamily="2" charset="-122"/>
              </a:rPr>
              <a:t>清华大学出版社</a:t>
            </a:r>
            <a:r>
              <a:rPr lang="en-US" altLang="zh-CN" sz="2000" dirty="0" smtClean="0">
                <a:solidFill>
                  <a:schemeClr val="accent1">
                    <a:lumMod val="75000"/>
                  </a:schemeClr>
                </a:solidFill>
                <a:latin typeface="华文楷体" pitchFamily="2" charset="-122"/>
                <a:ea typeface="华文楷体" pitchFamily="2" charset="-122"/>
              </a:rPr>
              <a:t>,2013:287,293.</a:t>
            </a: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306604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小组分工与自评</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241" name="Rectangle 1"/>
          <p:cNvSpPr>
            <a:spLocks noChangeArrowheads="1"/>
          </p:cNvSpPr>
          <p:nvPr/>
        </p:nvSpPr>
        <p:spPr bwMode="auto">
          <a:xfrm>
            <a:off x="467544" y="900171"/>
            <a:ext cx="8208912" cy="3693319"/>
          </a:xfrm>
          <a:prstGeom prst="rect">
            <a:avLst/>
          </a:prstGeom>
          <a:noFill/>
          <a:ln w="9525">
            <a:noFill/>
            <a:miter lim="800000"/>
          </a:ln>
          <a:effectLst/>
        </p:spPr>
        <p:txBody>
          <a:bodyPr vert="horz" wrap="square" lIns="91440" tIns="45720" rIns="91440" bIns="45720" numCol="1" anchor="ctr" anchorCtr="0" compatLnSpc="1">
            <a:spAutoFit/>
          </a:bodyPr>
          <a:lstStyle/>
          <a:p>
            <a:r>
              <a:rPr lang="zh-CN" altLang="en-US" dirty="0" smtClean="0">
                <a:solidFill>
                  <a:schemeClr val="accent1">
                    <a:lumMod val="75000"/>
                  </a:schemeClr>
                </a:solidFill>
                <a:latin typeface="华文楷体" pitchFamily="2" charset="-122"/>
                <a:ea typeface="华文楷体" pitchFamily="2" charset="-122"/>
              </a:rPr>
              <a:t>分工：</a:t>
            </a:r>
          </a:p>
          <a:p>
            <a:r>
              <a:rPr lang="zh-CN" altLang="en-US" dirty="0" smtClean="0">
                <a:solidFill>
                  <a:schemeClr val="accent1">
                    <a:lumMod val="75000"/>
                  </a:schemeClr>
                </a:solidFill>
                <a:latin typeface="华文楷体" pitchFamily="2" charset="-122"/>
                <a:ea typeface="华文楷体" pitchFamily="2" charset="-122"/>
              </a:rPr>
              <a:t>：</a:t>
            </a:r>
            <a:endParaRPr lang="zh-CN" altLang="en-US" dirty="0" smtClean="0">
              <a:solidFill>
                <a:schemeClr val="accent1">
                  <a:lumMod val="75000"/>
                </a:schemeClr>
              </a:solidFill>
              <a:latin typeface="华文楷体" pitchFamily="2" charset="-122"/>
              <a:ea typeface="华文楷体" pitchFamily="2" charset="-122"/>
            </a:endParaRPr>
          </a:p>
          <a:p>
            <a:r>
              <a:rPr lang="zh-CN" altLang="en-US" dirty="0" smtClean="0">
                <a:solidFill>
                  <a:schemeClr val="accent1">
                    <a:lumMod val="75000"/>
                  </a:schemeClr>
                </a:solidFill>
                <a:latin typeface="华文楷体" pitchFamily="2" charset="-122"/>
                <a:ea typeface="华文楷体" pitchFamily="2" charset="-122"/>
              </a:rPr>
              <a:t>	负责相关算法的查找与设计、基础内核判定代码的编写、论文写作和</a:t>
            </a:r>
            <a:r>
              <a:rPr lang="en-US" altLang="zh-CN" dirty="0" smtClean="0">
                <a:solidFill>
                  <a:schemeClr val="accent1">
                    <a:lumMod val="75000"/>
                  </a:schemeClr>
                </a:solidFill>
                <a:latin typeface="华文楷体" pitchFamily="2" charset="-122"/>
                <a:ea typeface="华文楷体" pitchFamily="2" charset="-122"/>
              </a:rPr>
              <a:t>	PPT</a:t>
            </a:r>
            <a:r>
              <a:rPr lang="zh-CN" altLang="en-US" dirty="0" smtClean="0">
                <a:solidFill>
                  <a:schemeClr val="accent1">
                    <a:lumMod val="75000"/>
                  </a:schemeClr>
                </a:solidFill>
                <a:latin typeface="华文楷体" pitchFamily="2" charset="-122"/>
                <a:ea typeface="华文楷体" pitchFamily="2" charset="-122"/>
              </a:rPr>
              <a:t>制作等</a:t>
            </a:r>
          </a:p>
          <a:p>
            <a:r>
              <a:rPr lang="zh-CN" altLang="en-US" smtClean="0">
                <a:solidFill>
                  <a:schemeClr val="accent1">
                    <a:lumMod val="75000"/>
                  </a:schemeClr>
                </a:solidFill>
                <a:latin typeface="华文楷体" pitchFamily="2" charset="-122"/>
                <a:ea typeface="华文楷体" pitchFamily="2" charset="-122"/>
              </a:rPr>
              <a:t>：</a:t>
            </a:r>
            <a:endParaRPr lang="zh-CN" altLang="en-US" dirty="0" smtClean="0">
              <a:solidFill>
                <a:schemeClr val="accent1">
                  <a:lumMod val="75000"/>
                </a:schemeClr>
              </a:solidFill>
              <a:latin typeface="华文楷体" pitchFamily="2" charset="-122"/>
              <a:ea typeface="华文楷体" pitchFamily="2" charset="-122"/>
            </a:endParaRPr>
          </a:p>
          <a:p>
            <a:r>
              <a:rPr lang="zh-CN" altLang="en-US" dirty="0" smtClean="0">
                <a:solidFill>
                  <a:schemeClr val="accent1">
                    <a:lumMod val="75000"/>
                  </a:schemeClr>
                </a:solidFill>
                <a:latin typeface="华文楷体" pitchFamily="2" charset="-122"/>
                <a:ea typeface="华文楷体" pitchFamily="2" charset="-122"/>
              </a:rPr>
              <a:t>	负责</a:t>
            </a:r>
            <a:r>
              <a:rPr lang="en-US" altLang="zh-CN" dirty="0" smtClean="0">
                <a:solidFill>
                  <a:schemeClr val="accent1">
                    <a:lumMod val="75000"/>
                  </a:schemeClr>
                </a:solidFill>
                <a:latin typeface="华文楷体" pitchFamily="2" charset="-122"/>
                <a:ea typeface="华文楷体" pitchFamily="2" charset="-122"/>
              </a:rPr>
              <a:t>UI</a:t>
            </a:r>
            <a:r>
              <a:rPr lang="zh-CN" altLang="en-US" dirty="0" smtClean="0">
                <a:solidFill>
                  <a:schemeClr val="accent1">
                    <a:lumMod val="75000"/>
                  </a:schemeClr>
                </a:solidFill>
                <a:latin typeface="华文楷体" pitchFamily="2" charset="-122"/>
                <a:ea typeface="华文楷体" pitchFamily="2" charset="-122"/>
              </a:rPr>
              <a:t>部分代码的编写、包容归结优化算法的编写、展示视频的录制等</a:t>
            </a:r>
          </a:p>
          <a:p>
            <a:endParaRPr lang="zh-CN" altLang="en-US" dirty="0" smtClean="0">
              <a:solidFill>
                <a:schemeClr val="accent1">
                  <a:lumMod val="75000"/>
                </a:schemeClr>
              </a:solidFill>
              <a:latin typeface="华文楷体" pitchFamily="2" charset="-122"/>
              <a:ea typeface="华文楷体" pitchFamily="2" charset="-122"/>
            </a:endParaRPr>
          </a:p>
          <a:p>
            <a:r>
              <a:rPr lang="zh-CN" altLang="en-US" dirty="0" smtClean="0">
                <a:solidFill>
                  <a:schemeClr val="accent1">
                    <a:lumMod val="75000"/>
                  </a:schemeClr>
                </a:solidFill>
                <a:latin typeface="华文楷体" pitchFamily="2" charset="-122"/>
                <a:ea typeface="华文楷体" pitchFamily="2" charset="-122"/>
              </a:rPr>
              <a:t>自评：</a:t>
            </a:r>
          </a:p>
          <a:p>
            <a:r>
              <a:rPr lang="zh-CN" altLang="en-US" dirty="0" smtClean="0">
                <a:solidFill>
                  <a:schemeClr val="accent1">
                    <a:lumMod val="75000"/>
                  </a:schemeClr>
                </a:solidFill>
                <a:latin typeface="华文楷体" pitchFamily="2" charset="-122"/>
                <a:ea typeface="华文楷体" pitchFamily="2" charset="-122"/>
              </a:rPr>
              <a:t>    我们小组基本上完成了本次实验所要求的全部内容，在实现成功归结的基础上，还对归结的搜索流程进行了优化，能够以较少的搜索节点数以及较快的推理时间完成推理。同时，本实验还额外设计了</a:t>
            </a:r>
            <a:r>
              <a:rPr lang="en-US" altLang="zh-CN" dirty="0" smtClean="0">
                <a:solidFill>
                  <a:schemeClr val="accent1">
                    <a:lumMod val="75000"/>
                  </a:schemeClr>
                </a:solidFill>
                <a:latin typeface="华文楷体" pitchFamily="2" charset="-122"/>
                <a:ea typeface="华文楷体" pitchFamily="2" charset="-122"/>
              </a:rPr>
              <a:t>UI</a:t>
            </a:r>
            <a:r>
              <a:rPr lang="zh-CN" altLang="en-US" dirty="0" smtClean="0">
                <a:solidFill>
                  <a:schemeClr val="accent1">
                    <a:lumMod val="75000"/>
                  </a:schemeClr>
                </a:solidFill>
                <a:latin typeface="华文楷体" pitchFamily="2" charset="-122"/>
                <a:ea typeface="华文楷体" pitchFamily="2" charset="-122"/>
              </a:rPr>
              <a:t>界面，保持了较高的用户友好性。</a:t>
            </a:r>
          </a:p>
          <a:p>
            <a:r>
              <a:rPr lang="zh-CN" altLang="en-US" dirty="0" smtClean="0">
                <a:solidFill>
                  <a:schemeClr val="accent1">
                    <a:lumMod val="75000"/>
                  </a:schemeClr>
                </a:solidFill>
                <a:latin typeface="华文楷体" pitchFamily="2" charset="-122"/>
                <a:ea typeface="华文楷体" pitchFamily="2" charset="-122"/>
              </a:rPr>
              <a:t>    总的来说，我们自认为我们小组以较高的完成度完成了本次大作业，且能够给出一个可以成功运行的程序，完成情况较为良好。</a:t>
            </a: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339" y="8174"/>
            <a:ext cx="9144000" cy="3174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Rectangle 3"/>
          <p:cNvSpPr txBox="1">
            <a:spLocks noChangeArrowheads="1"/>
          </p:cNvSpPr>
          <p:nvPr/>
        </p:nvSpPr>
        <p:spPr>
          <a:xfrm>
            <a:off x="1240438" y="1995686"/>
            <a:ext cx="5141491" cy="5024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000" b="1" dirty="0">
                <a:solidFill>
                  <a:schemeClr val="bg1"/>
                </a:solidFill>
                <a:latin typeface="微软雅黑" panose="020B0503020204020204" pitchFamily="34" charset="-122"/>
                <a:ea typeface="微软雅黑" panose="020B0503020204020204" pitchFamily="34" charset="-122"/>
              </a:rPr>
              <a:t>汇报完毕  感谢观看</a:t>
            </a:r>
          </a:p>
        </p:txBody>
      </p:sp>
      <p:cxnSp>
        <p:nvCxnSpPr>
          <p:cNvPr id="46" name="直接连接符 5"/>
          <p:cNvCxnSpPr>
            <a:cxnSpLocks noChangeShapeType="1"/>
          </p:cNvCxnSpPr>
          <p:nvPr/>
        </p:nvCxnSpPr>
        <p:spPr bwMode="auto">
          <a:xfrm flipH="1">
            <a:off x="3923928" y="2486603"/>
            <a:ext cx="4617801" cy="0"/>
          </a:xfrm>
          <a:prstGeom prst="line">
            <a:avLst/>
          </a:prstGeom>
          <a:noFill/>
          <a:ln w="12700">
            <a:solidFill>
              <a:schemeClr val="accent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8" name="矩形 47"/>
          <p:cNvSpPr/>
          <p:nvPr/>
        </p:nvSpPr>
        <p:spPr>
          <a:xfrm>
            <a:off x="5446024" y="854775"/>
            <a:ext cx="1138755" cy="1423457"/>
          </a:xfrm>
          <a:prstGeom prst="rect">
            <a:avLst/>
          </a:prstGeom>
        </p:spPr>
        <p:txBody>
          <a:bodyPr wrap="none" lIns="68571" tIns="34285" rIns="68571" bIns="34285">
            <a:spAutoFit/>
          </a:bodyPr>
          <a:lstStyle/>
          <a:p>
            <a:pPr algn="r"/>
            <a:r>
              <a:rPr lang="en-US" altLang="zh-CN" sz="8800" dirty="0">
                <a:solidFill>
                  <a:schemeClr val="bg1"/>
                </a:solidFill>
                <a:latin typeface="微软雅黑" panose="020B0503020204020204" pitchFamily="34" charset="-122"/>
                <a:ea typeface="微软雅黑" panose="020B0503020204020204" pitchFamily="34" charset="-122"/>
              </a:rPr>
              <a:t>   </a:t>
            </a:r>
          </a:p>
        </p:txBody>
      </p:sp>
      <p:grpSp>
        <p:nvGrpSpPr>
          <p:cNvPr id="49" name="组合 48"/>
          <p:cNvGrpSpPr/>
          <p:nvPr/>
        </p:nvGrpSpPr>
        <p:grpSpPr>
          <a:xfrm>
            <a:off x="8633370" y="4620835"/>
            <a:ext cx="432048" cy="432834"/>
            <a:chOff x="6084168" y="1274820"/>
            <a:chExt cx="432048" cy="432834"/>
          </a:xfrm>
        </p:grpSpPr>
        <p:sp>
          <p:nvSpPr>
            <p:cNvPr id="50" name="椭圆 22"/>
            <p:cNvSpPr>
              <a:spLocks noChangeArrowheads="1"/>
            </p:cNvSpPr>
            <p:nvPr/>
          </p:nvSpPr>
          <p:spPr bwMode="auto">
            <a:xfrm>
              <a:off x="6084168" y="1274820"/>
              <a:ext cx="432048" cy="432834"/>
            </a:xfrm>
            <a:prstGeom prst="ellipse">
              <a:avLst/>
            </a:prstGeom>
            <a:solidFill>
              <a:srgbClr val="92D05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2" name="组合 51"/>
          <p:cNvGrpSpPr/>
          <p:nvPr/>
        </p:nvGrpSpPr>
        <p:grpSpPr>
          <a:xfrm>
            <a:off x="7337226" y="4621228"/>
            <a:ext cx="432048" cy="432048"/>
            <a:chOff x="4788024" y="1275213"/>
            <a:chExt cx="432048" cy="432048"/>
          </a:xfrm>
        </p:grpSpPr>
        <p:sp>
          <p:nvSpPr>
            <p:cNvPr id="5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5" name="组合 54"/>
          <p:cNvGrpSpPr/>
          <p:nvPr/>
        </p:nvGrpSpPr>
        <p:grpSpPr>
          <a:xfrm>
            <a:off x="7985298" y="4620835"/>
            <a:ext cx="432833" cy="432834"/>
            <a:chOff x="5436096" y="1274820"/>
            <a:chExt cx="432833" cy="432834"/>
          </a:xfrm>
        </p:grpSpPr>
        <p:sp>
          <p:nvSpPr>
            <p:cNvPr id="5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8" name="组合 57"/>
          <p:cNvGrpSpPr/>
          <p:nvPr/>
        </p:nvGrpSpPr>
        <p:grpSpPr>
          <a:xfrm>
            <a:off x="6041082" y="4620835"/>
            <a:ext cx="432833" cy="432834"/>
            <a:chOff x="3491880" y="1274820"/>
            <a:chExt cx="432833" cy="432834"/>
          </a:xfrm>
        </p:grpSpPr>
        <p:sp>
          <p:nvSpPr>
            <p:cNvPr id="59" name="椭圆 16"/>
            <p:cNvSpPr>
              <a:spLocks noChangeArrowheads="1"/>
            </p:cNvSpPr>
            <p:nvPr/>
          </p:nvSpPr>
          <p:spPr bwMode="auto">
            <a:xfrm>
              <a:off x="3491880" y="1274820"/>
              <a:ext cx="432833" cy="432834"/>
            </a:xfrm>
            <a:prstGeom prst="ellipse">
              <a:avLst/>
            </a:prstGeom>
            <a:solidFill>
              <a:srgbClr val="FF0000"/>
            </a:solidFill>
            <a:ln>
              <a:noFill/>
            </a:ln>
            <a:extLst>
              <a:ext uri="{91240B29-F687-4F45-9708-019B960494DF}">
                <a14:hiddenLine xmlns=""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1" name="组合 60"/>
          <p:cNvGrpSpPr/>
          <p:nvPr/>
        </p:nvGrpSpPr>
        <p:grpSpPr>
          <a:xfrm>
            <a:off x="6689154" y="4620835"/>
            <a:ext cx="432833" cy="432834"/>
            <a:chOff x="4139952" y="1274820"/>
            <a:chExt cx="432833" cy="432834"/>
          </a:xfrm>
        </p:grpSpPr>
        <p:sp>
          <p:nvSpPr>
            <p:cNvPr id="6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anim calcmode="lin" valueType="num">
                                      <p:cBhvr>
                                        <p:cTn id="8" dur="1000" fill="hold"/>
                                        <p:tgtEl>
                                          <p:spTgt spid="48"/>
                                        </p:tgtEl>
                                        <p:attrNameLst>
                                          <p:attrName>ppt_x</p:attrName>
                                        </p:attrNameLst>
                                      </p:cBhvr>
                                      <p:tavLst>
                                        <p:tav tm="0">
                                          <p:val>
                                            <p:strVal val="#ppt_x"/>
                                          </p:val>
                                        </p:tav>
                                        <p:tav tm="100000">
                                          <p:val>
                                            <p:strVal val="#ppt_x"/>
                                          </p:val>
                                        </p:tav>
                                      </p:tavLst>
                                    </p:anim>
                                    <p:anim calcmode="lin" valueType="num">
                                      <p:cBhvr>
                                        <p:cTn id="9" dur="1000" fill="hold"/>
                                        <p:tgtEl>
                                          <p:spTgt spid="4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43"/>
                                        </p:tgtEl>
                                        <p:attrNameLst>
                                          <p:attrName>style.visibility</p:attrName>
                                        </p:attrNameLst>
                                      </p:cBhvr>
                                      <p:to>
                                        <p:strVal val="visible"/>
                                      </p:to>
                                    </p:set>
                                    <p:anim calcmode="lin" valueType="num">
                                      <p:cBhvr>
                                        <p:cTn id="13" dur="500" fill="hold"/>
                                        <p:tgtEl>
                                          <p:spTgt spid="43"/>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43"/>
                                        </p:tgtEl>
                                        <p:attrNameLst>
                                          <p:attrName>ppt_y</p:attrName>
                                        </p:attrNameLst>
                                      </p:cBhvr>
                                      <p:tavLst>
                                        <p:tav tm="0">
                                          <p:val>
                                            <p:strVal val="#ppt_y"/>
                                          </p:val>
                                        </p:tav>
                                        <p:tav tm="100000">
                                          <p:val>
                                            <p:strVal val="#ppt_y"/>
                                          </p:val>
                                        </p:tav>
                                      </p:tavLst>
                                    </p:anim>
                                    <p:anim calcmode="lin" valueType="num">
                                      <p:cBhvr>
                                        <p:cTn id="15" dur="500" fill="hold"/>
                                        <p:tgtEl>
                                          <p:spTgt spid="43"/>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43"/>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43"/>
                                        </p:tgtEl>
                                      </p:cBhvr>
                                    </p:animEffect>
                                  </p:childTnLst>
                                </p:cTn>
                              </p:par>
                            </p:childTnLst>
                          </p:cTn>
                        </p:par>
                        <p:par>
                          <p:cTn id="18" fill="hold">
                            <p:stCondLst>
                              <p:cond delay="1950"/>
                            </p:stCondLst>
                            <p:childTnLst>
                              <p:par>
                                <p:cTn id="19" presetID="22" presetClass="entr" presetSubtype="2" fill="hold" nodeType="after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wipe(right)">
                                      <p:cBhvr>
                                        <p:cTn id="21" dur="1000"/>
                                        <p:tgtEl>
                                          <p:spTgt spid="46"/>
                                        </p:tgtEl>
                                      </p:cBhvr>
                                    </p:animEffect>
                                  </p:childTnLst>
                                </p:cTn>
                              </p:par>
                            </p:childTnLst>
                          </p:cTn>
                        </p:par>
                        <p:par>
                          <p:cTn id="22" fill="hold">
                            <p:stCondLst>
                              <p:cond delay="2950"/>
                            </p:stCondLst>
                            <p:childTnLst>
                              <p:par>
                                <p:cTn id="23" presetID="53" presetClass="entr" presetSubtype="16" fill="hold" nodeType="afterEffect">
                                  <p:stCondLst>
                                    <p:cond delay="0"/>
                                  </p:stCondLst>
                                  <p:childTnLst>
                                    <p:set>
                                      <p:cBhvr>
                                        <p:cTn id="24" dur="1" fill="hold">
                                          <p:stCondLst>
                                            <p:cond delay="0"/>
                                          </p:stCondLst>
                                        </p:cTn>
                                        <p:tgtEl>
                                          <p:spTgt spid="58"/>
                                        </p:tgtEl>
                                        <p:attrNameLst>
                                          <p:attrName>style.visibility</p:attrName>
                                        </p:attrNameLst>
                                      </p:cBhvr>
                                      <p:to>
                                        <p:strVal val="visible"/>
                                      </p:to>
                                    </p:set>
                                    <p:anim calcmode="lin" valueType="num">
                                      <p:cBhvr>
                                        <p:cTn id="25" dur="500" fill="hold"/>
                                        <p:tgtEl>
                                          <p:spTgt spid="58"/>
                                        </p:tgtEl>
                                        <p:attrNameLst>
                                          <p:attrName>ppt_w</p:attrName>
                                        </p:attrNameLst>
                                      </p:cBhvr>
                                      <p:tavLst>
                                        <p:tav tm="0">
                                          <p:val>
                                            <p:fltVal val="0"/>
                                          </p:val>
                                        </p:tav>
                                        <p:tav tm="100000">
                                          <p:val>
                                            <p:strVal val="#ppt_w"/>
                                          </p:val>
                                        </p:tav>
                                      </p:tavLst>
                                    </p:anim>
                                    <p:anim calcmode="lin" valueType="num">
                                      <p:cBhvr>
                                        <p:cTn id="26" dur="500" fill="hold"/>
                                        <p:tgtEl>
                                          <p:spTgt spid="58"/>
                                        </p:tgtEl>
                                        <p:attrNameLst>
                                          <p:attrName>ppt_h</p:attrName>
                                        </p:attrNameLst>
                                      </p:cBhvr>
                                      <p:tavLst>
                                        <p:tav tm="0">
                                          <p:val>
                                            <p:fltVal val="0"/>
                                          </p:val>
                                        </p:tav>
                                        <p:tav tm="100000">
                                          <p:val>
                                            <p:strVal val="#ppt_h"/>
                                          </p:val>
                                        </p:tav>
                                      </p:tavLst>
                                    </p:anim>
                                    <p:animEffect transition="in" filter="fade">
                                      <p:cBhvr>
                                        <p:cTn id="27" dur="500"/>
                                        <p:tgtEl>
                                          <p:spTgt spid="58"/>
                                        </p:tgtEl>
                                      </p:cBhvr>
                                    </p:animEffect>
                                  </p:childTnLst>
                                </p:cTn>
                              </p:par>
                              <p:par>
                                <p:cTn id="28" presetID="53" presetClass="entr" presetSubtype="16" fill="hold" nodeType="withEffect">
                                  <p:stCondLst>
                                    <p:cond delay="200"/>
                                  </p:stCondLst>
                                  <p:childTnLst>
                                    <p:set>
                                      <p:cBhvr>
                                        <p:cTn id="29" dur="1" fill="hold">
                                          <p:stCondLst>
                                            <p:cond delay="0"/>
                                          </p:stCondLst>
                                        </p:cTn>
                                        <p:tgtEl>
                                          <p:spTgt spid="61"/>
                                        </p:tgtEl>
                                        <p:attrNameLst>
                                          <p:attrName>style.visibility</p:attrName>
                                        </p:attrNameLst>
                                      </p:cBhvr>
                                      <p:to>
                                        <p:strVal val="visible"/>
                                      </p:to>
                                    </p:set>
                                    <p:anim calcmode="lin" valueType="num">
                                      <p:cBhvr>
                                        <p:cTn id="30" dur="500" fill="hold"/>
                                        <p:tgtEl>
                                          <p:spTgt spid="61"/>
                                        </p:tgtEl>
                                        <p:attrNameLst>
                                          <p:attrName>ppt_w</p:attrName>
                                        </p:attrNameLst>
                                      </p:cBhvr>
                                      <p:tavLst>
                                        <p:tav tm="0">
                                          <p:val>
                                            <p:fltVal val="0"/>
                                          </p:val>
                                        </p:tav>
                                        <p:tav tm="100000">
                                          <p:val>
                                            <p:strVal val="#ppt_w"/>
                                          </p:val>
                                        </p:tav>
                                      </p:tavLst>
                                    </p:anim>
                                    <p:anim calcmode="lin" valueType="num">
                                      <p:cBhvr>
                                        <p:cTn id="31" dur="500" fill="hold"/>
                                        <p:tgtEl>
                                          <p:spTgt spid="61"/>
                                        </p:tgtEl>
                                        <p:attrNameLst>
                                          <p:attrName>ppt_h</p:attrName>
                                        </p:attrNameLst>
                                      </p:cBhvr>
                                      <p:tavLst>
                                        <p:tav tm="0">
                                          <p:val>
                                            <p:fltVal val="0"/>
                                          </p:val>
                                        </p:tav>
                                        <p:tav tm="100000">
                                          <p:val>
                                            <p:strVal val="#ppt_h"/>
                                          </p:val>
                                        </p:tav>
                                      </p:tavLst>
                                    </p:anim>
                                    <p:animEffect transition="in" filter="fade">
                                      <p:cBhvr>
                                        <p:cTn id="32" dur="500"/>
                                        <p:tgtEl>
                                          <p:spTgt spid="61"/>
                                        </p:tgtEl>
                                      </p:cBhvr>
                                    </p:animEffect>
                                  </p:childTnLst>
                                </p:cTn>
                              </p:par>
                              <p:par>
                                <p:cTn id="33" presetID="53" presetClass="entr" presetSubtype="16" fill="hold" nodeType="withEffect">
                                  <p:stCondLst>
                                    <p:cond delay="400"/>
                                  </p:stCondLst>
                                  <p:childTnLst>
                                    <p:set>
                                      <p:cBhvr>
                                        <p:cTn id="34" dur="1" fill="hold">
                                          <p:stCondLst>
                                            <p:cond delay="0"/>
                                          </p:stCondLst>
                                        </p:cTn>
                                        <p:tgtEl>
                                          <p:spTgt spid="52"/>
                                        </p:tgtEl>
                                        <p:attrNameLst>
                                          <p:attrName>style.visibility</p:attrName>
                                        </p:attrNameLst>
                                      </p:cBhvr>
                                      <p:to>
                                        <p:strVal val="visible"/>
                                      </p:to>
                                    </p:set>
                                    <p:anim calcmode="lin" valueType="num">
                                      <p:cBhvr>
                                        <p:cTn id="35" dur="500" fill="hold"/>
                                        <p:tgtEl>
                                          <p:spTgt spid="52"/>
                                        </p:tgtEl>
                                        <p:attrNameLst>
                                          <p:attrName>ppt_w</p:attrName>
                                        </p:attrNameLst>
                                      </p:cBhvr>
                                      <p:tavLst>
                                        <p:tav tm="0">
                                          <p:val>
                                            <p:fltVal val="0"/>
                                          </p:val>
                                        </p:tav>
                                        <p:tav tm="100000">
                                          <p:val>
                                            <p:strVal val="#ppt_w"/>
                                          </p:val>
                                        </p:tav>
                                      </p:tavLst>
                                    </p:anim>
                                    <p:anim calcmode="lin" valueType="num">
                                      <p:cBhvr>
                                        <p:cTn id="36" dur="500" fill="hold"/>
                                        <p:tgtEl>
                                          <p:spTgt spid="52"/>
                                        </p:tgtEl>
                                        <p:attrNameLst>
                                          <p:attrName>ppt_h</p:attrName>
                                        </p:attrNameLst>
                                      </p:cBhvr>
                                      <p:tavLst>
                                        <p:tav tm="0">
                                          <p:val>
                                            <p:fltVal val="0"/>
                                          </p:val>
                                        </p:tav>
                                        <p:tav tm="100000">
                                          <p:val>
                                            <p:strVal val="#ppt_h"/>
                                          </p:val>
                                        </p:tav>
                                      </p:tavLst>
                                    </p:anim>
                                    <p:animEffect transition="in" filter="fade">
                                      <p:cBhvr>
                                        <p:cTn id="37" dur="500"/>
                                        <p:tgtEl>
                                          <p:spTgt spid="52"/>
                                        </p:tgtEl>
                                      </p:cBhvr>
                                    </p:animEffect>
                                  </p:childTnLst>
                                </p:cTn>
                              </p:par>
                              <p:par>
                                <p:cTn id="38" presetID="53" presetClass="entr" presetSubtype="16" fill="hold" nodeType="withEffect">
                                  <p:stCondLst>
                                    <p:cond delay="600"/>
                                  </p:stCondLst>
                                  <p:childTnLst>
                                    <p:set>
                                      <p:cBhvr>
                                        <p:cTn id="39" dur="1" fill="hold">
                                          <p:stCondLst>
                                            <p:cond delay="0"/>
                                          </p:stCondLst>
                                        </p:cTn>
                                        <p:tgtEl>
                                          <p:spTgt spid="55"/>
                                        </p:tgtEl>
                                        <p:attrNameLst>
                                          <p:attrName>style.visibility</p:attrName>
                                        </p:attrNameLst>
                                      </p:cBhvr>
                                      <p:to>
                                        <p:strVal val="visible"/>
                                      </p:to>
                                    </p:set>
                                    <p:anim calcmode="lin" valueType="num">
                                      <p:cBhvr>
                                        <p:cTn id="40" dur="500" fill="hold"/>
                                        <p:tgtEl>
                                          <p:spTgt spid="55"/>
                                        </p:tgtEl>
                                        <p:attrNameLst>
                                          <p:attrName>ppt_w</p:attrName>
                                        </p:attrNameLst>
                                      </p:cBhvr>
                                      <p:tavLst>
                                        <p:tav tm="0">
                                          <p:val>
                                            <p:fltVal val="0"/>
                                          </p:val>
                                        </p:tav>
                                        <p:tav tm="100000">
                                          <p:val>
                                            <p:strVal val="#ppt_w"/>
                                          </p:val>
                                        </p:tav>
                                      </p:tavLst>
                                    </p:anim>
                                    <p:anim calcmode="lin" valueType="num">
                                      <p:cBhvr>
                                        <p:cTn id="41" dur="500" fill="hold"/>
                                        <p:tgtEl>
                                          <p:spTgt spid="55"/>
                                        </p:tgtEl>
                                        <p:attrNameLst>
                                          <p:attrName>ppt_h</p:attrName>
                                        </p:attrNameLst>
                                      </p:cBhvr>
                                      <p:tavLst>
                                        <p:tav tm="0">
                                          <p:val>
                                            <p:fltVal val="0"/>
                                          </p:val>
                                        </p:tav>
                                        <p:tav tm="100000">
                                          <p:val>
                                            <p:strVal val="#ppt_h"/>
                                          </p:val>
                                        </p:tav>
                                      </p:tavLst>
                                    </p:anim>
                                    <p:animEffect transition="in" filter="fade">
                                      <p:cBhvr>
                                        <p:cTn id="42" dur="500"/>
                                        <p:tgtEl>
                                          <p:spTgt spid="55"/>
                                        </p:tgtEl>
                                      </p:cBhvr>
                                    </p:animEffect>
                                  </p:childTnLst>
                                </p:cTn>
                              </p:par>
                              <p:par>
                                <p:cTn id="43" presetID="53" presetClass="entr" presetSubtype="16" fill="hold" nodeType="withEffect">
                                  <p:stCondLst>
                                    <p:cond delay="800"/>
                                  </p:stCondLst>
                                  <p:childTnLst>
                                    <p:set>
                                      <p:cBhvr>
                                        <p:cTn id="44" dur="1" fill="hold">
                                          <p:stCondLst>
                                            <p:cond delay="0"/>
                                          </p:stCondLst>
                                        </p:cTn>
                                        <p:tgtEl>
                                          <p:spTgt spid="49"/>
                                        </p:tgtEl>
                                        <p:attrNameLst>
                                          <p:attrName>style.visibility</p:attrName>
                                        </p:attrNameLst>
                                      </p:cBhvr>
                                      <p:to>
                                        <p:strVal val="visible"/>
                                      </p:to>
                                    </p:set>
                                    <p:anim calcmode="lin" valueType="num">
                                      <p:cBhvr>
                                        <p:cTn id="45" dur="500" fill="hold"/>
                                        <p:tgtEl>
                                          <p:spTgt spid="49"/>
                                        </p:tgtEl>
                                        <p:attrNameLst>
                                          <p:attrName>ppt_w</p:attrName>
                                        </p:attrNameLst>
                                      </p:cBhvr>
                                      <p:tavLst>
                                        <p:tav tm="0">
                                          <p:val>
                                            <p:fltVal val="0"/>
                                          </p:val>
                                        </p:tav>
                                        <p:tav tm="100000">
                                          <p:val>
                                            <p:strVal val="#ppt_w"/>
                                          </p:val>
                                        </p:tav>
                                      </p:tavLst>
                                    </p:anim>
                                    <p:anim calcmode="lin" valueType="num">
                                      <p:cBhvr>
                                        <p:cTn id="46" dur="500" fill="hold"/>
                                        <p:tgtEl>
                                          <p:spTgt spid="49"/>
                                        </p:tgtEl>
                                        <p:attrNameLst>
                                          <p:attrName>ppt_h</p:attrName>
                                        </p:attrNameLst>
                                      </p:cBhvr>
                                      <p:tavLst>
                                        <p:tav tm="0">
                                          <p:val>
                                            <p:fltVal val="0"/>
                                          </p:val>
                                        </p:tav>
                                        <p:tav tm="100000">
                                          <p:val>
                                            <p:strVal val="#ppt_h"/>
                                          </p:val>
                                        </p:tav>
                                      </p:tavLst>
                                    </p:anim>
                                    <p:animEffect transition="in" filter="fade">
                                      <p:cBhvr>
                                        <p:cTn id="4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utoUpdateAnimBg="0"/>
      <p:bldP spid="4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实验内容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841" name="Rectangle 1"/>
          <p:cNvSpPr>
            <a:spLocks noChangeArrowheads="1"/>
          </p:cNvSpPr>
          <p:nvPr/>
        </p:nvSpPr>
        <p:spPr bwMode="auto">
          <a:xfrm>
            <a:off x="107504" y="627534"/>
            <a:ext cx="8784976"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CN" sz="2000" dirty="0" smtClean="0">
                <a:solidFill>
                  <a:schemeClr val="accent1">
                    <a:lumMod val="75000"/>
                  </a:schemeClr>
                </a:solidFill>
                <a:latin typeface="华文楷体" pitchFamily="2" charset="-122"/>
                <a:ea typeface="华文楷体" pitchFamily="2" charset="-122"/>
              </a:rPr>
              <a:t>    </a:t>
            </a:r>
            <a:r>
              <a:rPr lang="zh-CN" altLang="en-US" sz="2000" dirty="0" smtClean="0">
                <a:solidFill>
                  <a:schemeClr val="accent1">
                    <a:lumMod val="75000"/>
                  </a:schemeClr>
                </a:solidFill>
                <a:latin typeface="华文楷体" pitchFamily="2" charset="-122"/>
                <a:ea typeface="华文楷体" pitchFamily="2" charset="-122"/>
              </a:rPr>
              <a:t>根据</a:t>
            </a:r>
            <a:r>
              <a:rPr lang="en-US" altLang="zh-CN" sz="2000" dirty="0" smtClean="0">
                <a:solidFill>
                  <a:schemeClr val="accent1">
                    <a:lumMod val="75000"/>
                  </a:schemeClr>
                </a:solidFill>
                <a:latin typeface="华文楷体" pitchFamily="2" charset="-122"/>
                <a:ea typeface="华文楷体" pitchFamily="2" charset="-122"/>
              </a:rPr>
              <a:t>《</a:t>
            </a:r>
            <a:r>
              <a:rPr lang="zh-CN" altLang="en-US" sz="2000" dirty="0" smtClean="0">
                <a:solidFill>
                  <a:schemeClr val="accent1">
                    <a:lumMod val="75000"/>
                  </a:schemeClr>
                </a:solidFill>
                <a:latin typeface="华文楷体" pitchFamily="2" charset="-122"/>
                <a:ea typeface="华文楷体" pitchFamily="2" charset="-122"/>
              </a:rPr>
              <a:t>人工智能课程设计</a:t>
            </a:r>
            <a:r>
              <a:rPr lang="en-US" altLang="zh-CN" sz="2000" dirty="0" smtClean="0">
                <a:solidFill>
                  <a:schemeClr val="accent1">
                    <a:lumMod val="75000"/>
                  </a:schemeClr>
                </a:solidFill>
                <a:latin typeface="华文楷体" pitchFamily="2" charset="-122"/>
                <a:ea typeface="华文楷体" pitchFamily="2" charset="-122"/>
              </a:rPr>
              <a:t>》</a:t>
            </a:r>
            <a:r>
              <a:rPr lang="zh-CN" altLang="en-US" sz="2000" dirty="0" smtClean="0">
                <a:solidFill>
                  <a:schemeClr val="accent1">
                    <a:lumMod val="75000"/>
                  </a:schemeClr>
                </a:solidFill>
                <a:latin typeface="华文楷体" pitchFamily="2" charset="-122"/>
                <a:ea typeface="华文楷体" pitchFamily="2" charset="-122"/>
              </a:rPr>
              <a:t>实验三指导书，结合本小组自身能力与完成情况，可以对本次实验的实验内容作出如下划分：</a:t>
            </a:r>
          </a:p>
          <a:p>
            <a:r>
              <a:rPr lang="zh-CN" altLang="en-US" sz="2000" dirty="0" smtClean="0">
                <a:solidFill>
                  <a:schemeClr val="accent1">
                    <a:lumMod val="75000"/>
                  </a:schemeClr>
                </a:solidFill>
                <a:latin typeface="华文楷体" pitchFamily="2" charset="-122"/>
                <a:ea typeface="华文楷体" pitchFamily="2" charset="-122"/>
              </a:rPr>
              <a:t>（</a:t>
            </a:r>
            <a:r>
              <a:rPr lang="en-US" altLang="zh-CN" sz="2000" dirty="0" smtClean="0">
                <a:solidFill>
                  <a:schemeClr val="accent1">
                    <a:lumMod val="75000"/>
                  </a:schemeClr>
                </a:solidFill>
                <a:latin typeface="华文楷体" pitchFamily="2" charset="-122"/>
                <a:ea typeface="华文楷体" pitchFamily="2" charset="-122"/>
              </a:rPr>
              <a:t>1</a:t>
            </a:r>
            <a:r>
              <a:rPr lang="zh-CN" altLang="en-US" sz="2000" dirty="0" smtClean="0">
                <a:solidFill>
                  <a:schemeClr val="accent1">
                    <a:lumMod val="75000"/>
                  </a:schemeClr>
                </a:solidFill>
                <a:latin typeface="华文楷体" pitchFamily="2" charset="-122"/>
                <a:ea typeface="华文楷体" pitchFamily="2" charset="-122"/>
              </a:rPr>
              <a:t>）根据一阶逻辑命题的相关知识，利用消除蕴涵词、</a:t>
            </a:r>
            <a:r>
              <a:rPr lang="en-US" altLang="zh-CN" sz="2000" dirty="0" err="1" smtClean="0">
                <a:solidFill>
                  <a:schemeClr val="accent1">
                    <a:lumMod val="75000"/>
                  </a:schemeClr>
                </a:solidFill>
                <a:latin typeface="华文楷体" pitchFamily="2" charset="-122"/>
                <a:ea typeface="华文楷体" pitchFamily="2" charset="-122"/>
              </a:rPr>
              <a:t>Skolem</a:t>
            </a:r>
            <a:r>
              <a:rPr lang="zh-CN" altLang="en-US" sz="2000" dirty="0" smtClean="0">
                <a:solidFill>
                  <a:schemeClr val="accent1">
                    <a:lumMod val="75000"/>
                  </a:schemeClr>
                </a:solidFill>
                <a:latin typeface="华文楷体" pitchFamily="2" charset="-122"/>
                <a:ea typeface="华文楷体" pitchFamily="2" charset="-122"/>
              </a:rPr>
              <a:t>化等操作将指导书所给出的破案问题转化为条件子句集，并将谋杀者信息转化为目标语句。（由于这一部分的内容仅针对破案问题，且是由人工转化得来的，与程序设计无关，故将不在本次实验报告中详细叙述这一部分的内容，仅在成果展示部分进行一定程度的说明）</a:t>
            </a:r>
          </a:p>
          <a:p>
            <a:r>
              <a:rPr lang="zh-CN" altLang="en-US" sz="2000" dirty="0" smtClean="0">
                <a:solidFill>
                  <a:schemeClr val="accent1">
                    <a:lumMod val="75000"/>
                  </a:schemeClr>
                </a:solidFill>
                <a:latin typeface="华文楷体" pitchFamily="2" charset="-122"/>
                <a:ea typeface="华文楷体" pitchFamily="2" charset="-122"/>
              </a:rPr>
              <a:t>（</a:t>
            </a:r>
            <a:r>
              <a:rPr lang="en-US" altLang="zh-CN" sz="2000" dirty="0" smtClean="0">
                <a:solidFill>
                  <a:schemeClr val="accent1">
                    <a:lumMod val="75000"/>
                  </a:schemeClr>
                </a:solidFill>
                <a:latin typeface="华文楷体" pitchFamily="2" charset="-122"/>
                <a:ea typeface="华文楷体" pitchFamily="2" charset="-122"/>
              </a:rPr>
              <a:t>2</a:t>
            </a:r>
            <a:r>
              <a:rPr lang="zh-CN" altLang="en-US" sz="2000" dirty="0" smtClean="0">
                <a:solidFill>
                  <a:schemeClr val="accent1">
                    <a:lumMod val="75000"/>
                  </a:schemeClr>
                </a:solidFill>
                <a:latin typeface="华文楷体" pitchFamily="2" charset="-122"/>
                <a:ea typeface="华文楷体" pitchFamily="2" charset="-122"/>
              </a:rPr>
              <a:t>）编写内核程序，能够将目标语句取反并入原始子句集，之后可以通过遍历搜索的方式判定该子句集能否归结出空子句，从而判断目标语句是否成立。</a:t>
            </a:r>
          </a:p>
          <a:p>
            <a:r>
              <a:rPr lang="zh-CN" altLang="en-US" sz="2000" dirty="0" smtClean="0">
                <a:solidFill>
                  <a:schemeClr val="accent1">
                    <a:lumMod val="75000"/>
                  </a:schemeClr>
                </a:solidFill>
                <a:latin typeface="华文楷体" pitchFamily="2" charset="-122"/>
                <a:ea typeface="华文楷体" pitchFamily="2" charset="-122"/>
              </a:rPr>
              <a:t>（</a:t>
            </a:r>
            <a:r>
              <a:rPr lang="en-US" altLang="zh-CN" sz="2000" dirty="0" smtClean="0">
                <a:solidFill>
                  <a:schemeClr val="accent1">
                    <a:lumMod val="75000"/>
                  </a:schemeClr>
                </a:solidFill>
                <a:latin typeface="华文楷体" pitchFamily="2" charset="-122"/>
                <a:ea typeface="华文楷体" pitchFamily="2" charset="-122"/>
              </a:rPr>
              <a:t>3</a:t>
            </a:r>
            <a:r>
              <a:rPr lang="zh-CN" altLang="en-US" sz="2000" dirty="0" smtClean="0">
                <a:solidFill>
                  <a:schemeClr val="accent1">
                    <a:lumMod val="75000"/>
                  </a:schemeClr>
                </a:solidFill>
                <a:latin typeface="华文楷体" pitchFamily="2" charset="-122"/>
                <a:ea typeface="华文楷体" pitchFamily="2" charset="-122"/>
              </a:rPr>
              <a:t>）优化内核程序，在遍历搜索的基础上引入了包容归结策略与删除一定子句的归结策略，大幅压缩搜索时长。</a:t>
            </a:r>
          </a:p>
          <a:p>
            <a:r>
              <a:rPr lang="zh-CN" altLang="en-US" sz="2000" dirty="0" smtClean="0">
                <a:solidFill>
                  <a:schemeClr val="accent1">
                    <a:lumMod val="75000"/>
                  </a:schemeClr>
                </a:solidFill>
                <a:latin typeface="华文楷体" pitchFamily="2" charset="-122"/>
                <a:ea typeface="华文楷体" pitchFamily="2" charset="-122"/>
              </a:rPr>
              <a:t>（</a:t>
            </a:r>
            <a:r>
              <a:rPr lang="en-US" altLang="zh-CN" sz="2000" dirty="0" smtClean="0">
                <a:solidFill>
                  <a:schemeClr val="accent1">
                    <a:lumMod val="75000"/>
                  </a:schemeClr>
                </a:solidFill>
                <a:latin typeface="华文楷体" pitchFamily="2" charset="-122"/>
                <a:ea typeface="华文楷体" pitchFamily="2" charset="-122"/>
              </a:rPr>
              <a:t>4</a:t>
            </a:r>
            <a:r>
              <a:rPr lang="zh-CN" altLang="en-US" sz="2000" dirty="0" smtClean="0">
                <a:solidFill>
                  <a:schemeClr val="accent1">
                    <a:lumMod val="75000"/>
                  </a:schemeClr>
                </a:solidFill>
                <a:latin typeface="华文楷体" pitchFamily="2" charset="-122"/>
                <a:ea typeface="华文楷体" pitchFamily="2" charset="-122"/>
              </a:rPr>
              <a:t>）为内核程序编写</a:t>
            </a:r>
            <a:r>
              <a:rPr lang="en-US" altLang="zh-CN" sz="2000" dirty="0" smtClean="0">
                <a:solidFill>
                  <a:schemeClr val="accent1">
                    <a:lumMod val="75000"/>
                  </a:schemeClr>
                </a:solidFill>
                <a:latin typeface="华文楷体" pitchFamily="2" charset="-122"/>
                <a:ea typeface="华文楷体" pitchFamily="2" charset="-122"/>
              </a:rPr>
              <a:t>UI</a:t>
            </a:r>
            <a:r>
              <a:rPr lang="zh-CN" altLang="en-US" sz="2000" dirty="0" smtClean="0">
                <a:solidFill>
                  <a:schemeClr val="accent1">
                    <a:lumMod val="75000"/>
                  </a:schemeClr>
                </a:solidFill>
                <a:latin typeface="华文楷体" pitchFamily="2" charset="-122"/>
                <a:ea typeface="华文楷体" pitchFamily="2" charset="-122"/>
              </a:rPr>
              <a:t>界面，使用</a:t>
            </a:r>
            <a:r>
              <a:rPr lang="en-US" altLang="zh-CN" sz="2000" dirty="0" smtClean="0">
                <a:solidFill>
                  <a:schemeClr val="accent1">
                    <a:lumMod val="75000"/>
                  </a:schemeClr>
                </a:solidFill>
                <a:latin typeface="华文楷体" pitchFamily="2" charset="-122"/>
                <a:ea typeface="华文楷体" pitchFamily="2" charset="-122"/>
              </a:rPr>
              <a:t>Qt</a:t>
            </a:r>
            <a:r>
              <a:rPr lang="zh-CN" altLang="en-US" sz="2000" dirty="0" smtClean="0">
                <a:solidFill>
                  <a:schemeClr val="accent1">
                    <a:lumMod val="75000"/>
                  </a:schemeClr>
                </a:solidFill>
                <a:latin typeface="华文楷体" pitchFamily="2" charset="-122"/>
                <a:ea typeface="华文楷体" pitchFamily="2" charset="-122"/>
              </a:rPr>
              <a:t>框架实现框体输入输出的交互，使得用户友好性得以一定程度的提升。</a:t>
            </a:r>
          </a:p>
          <a:p>
            <a:endParaRPr kumimoji="0" lang="zh-CN" altLang="en-US" sz="2000" b="0" i="0" u="none" strike="noStrike" cap="none" normalizeH="0" baseline="0" dirty="0" smtClean="0">
              <a:ln>
                <a:noFill/>
              </a:ln>
              <a:solidFill>
                <a:schemeClr val="accent1">
                  <a:lumMod val="75000"/>
                </a:schemeClr>
              </a:solidFill>
              <a:effectLst/>
              <a:latin typeface="华文楷体" pitchFamily="2" charset="-122"/>
              <a:ea typeface="华文楷体" pitchFamily="2" charset="-122"/>
              <a:cs typeface="宋体" pitchFamily="2" charset="-122"/>
            </a:endParaRP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25619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归结原理简介</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841" name="Rectangle 1"/>
          <p:cNvSpPr>
            <a:spLocks noChangeArrowheads="1"/>
          </p:cNvSpPr>
          <p:nvPr/>
        </p:nvSpPr>
        <p:spPr bwMode="auto">
          <a:xfrm>
            <a:off x="467544" y="868526"/>
            <a:ext cx="8136904"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sz="2000" dirty="0" smtClean="0">
                <a:solidFill>
                  <a:schemeClr val="accent1">
                    <a:lumMod val="75000"/>
                  </a:schemeClr>
                </a:solidFill>
                <a:latin typeface="华文楷体" pitchFamily="2" charset="-122"/>
                <a:ea typeface="华文楷体" pitchFamily="2" charset="-122"/>
              </a:rPr>
              <a:t>    在命题逻辑中的归结规则是一个单一的有效的推理规则，从两个子句生成它们所蕴含的一个新的子句。归结规则接受包含互补的文字的两个子句 </a:t>
            </a:r>
            <a:r>
              <a:rPr lang="en-US" altLang="zh-CN" sz="2000" dirty="0" smtClean="0">
                <a:solidFill>
                  <a:schemeClr val="accent1">
                    <a:lumMod val="75000"/>
                  </a:schemeClr>
                </a:solidFill>
                <a:latin typeface="华文楷体" pitchFamily="2" charset="-122"/>
                <a:ea typeface="华文楷体" pitchFamily="2" charset="-122"/>
              </a:rPr>
              <a:t>- </a:t>
            </a:r>
            <a:r>
              <a:rPr lang="zh-CN" altLang="en-US" sz="2000" dirty="0" smtClean="0">
                <a:solidFill>
                  <a:schemeClr val="accent1">
                    <a:lumMod val="75000"/>
                  </a:schemeClr>
                </a:solidFill>
                <a:latin typeface="华文楷体" pitchFamily="2" charset="-122"/>
                <a:ea typeface="华文楷体" pitchFamily="2" charset="-122"/>
              </a:rPr>
              <a:t>子句是文字的析取式，并生成带有除了互补的文字的所有文字的一个新子句。形式上，这里的</a:t>
            </a:r>
            <a:r>
              <a:rPr lang="en-US" altLang="zh-CN" sz="2000" dirty="0" err="1" smtClean="0">
                <a:solidFill>
                  <a:schemeClr val="accent1">
                    <a:lumMod val="75000"/>
                  </a:schemeClr>
                </a:solidFill>
                <a:latin typeface="华文楷体" pitchFamily="2" charset="-122"/>
                <a:ea typeface="华文楷体" pitchFamily="2" charset="-122"/>
              </a:rPr>
              <a:t>ai</a:t>
            </a:r>
            <a:r>
              <a:rPr lang="zh-CN" altLang="en-US" sz="2000" dirty="0" smtClean="0">
                <a:solidFill>
                  <a:schemeClr val="accent1">
                    <a:lumMod val="75000"/>
                  </a:schemeClr>
                </a:solidFill>
                <a:latin typeface="华文楷体" pitchFamily="2" charset="-122"/>
                <a:ea typeface="华文楷体" pitchFamily="2" charset="-122"/>
              </a:rPr>
              <a:t>与</a:t>
            </a:r>
            <a:r>
              <a:rPr lang="en-US" altLang="zh-CN" sz="2000" dirty="0" err="1" smtClean="0">
                <a:solidFill>
                  <a:schemeClr val="accent1">
                    <a:lumMod val="75000"/>
                  </a:schemeClr>
                </a:solidFill>
                <a:latin typeface="华文楷体" pitchFamily="2" charset="-122"/>
                <a:ea typeface="华文楷体" pitchFamily="2" charset="-122"/>
              </a:rPr>
              <a:t>bj</a:t>
            </a:r>
            <a:r>
              <a:rPr lang="zh-CN" altLang="en-US" sz="2000" dirty="0" smtClean="0">
                <a:solidFill>
                  <a:schemeClr val="accent1">
                    <a:lumMod val="75000"/>
                  </a:schemeClr>
                </a:solidFill>
                <a:latin typeface="华文楷体" pitchFamily="2" charset="-122"/>
                <a:ea typeface="华文楷体" pitchFamily="2" charset="-122"/>
              </a:rPr>
              <a:t>是互补的文字，其公式表示如图所示：</a:t>
            </a:r>
            <a:endParaRPr kumimoji="0" lang="zh-CN" altLang="en-US" sz="2000" b="0" i="0" u="none" strike="noStrike" cap="none" normalizeH="0" baseline="0" dirty="0" smtClean="0">
              <a:ln>
                <a:noFill/>
              </a:ln>
              <a:solidFill>
                <a:schemeClr val="accent1">
                  <a:lumMod val="75000"/>
                </a:schemeClr>
              </a:solidFill>
              <a:effectLst/>
              <a:latin typeface="华文楷体" pitchFamily="2" charset="-122"/>
              <a:ea typeface="华文楷体" pitchFamily="2" charset="-122"/>
              <a:cs typeface="宋体" pitchFamily="2" charset="-122"/>
            </a:endParaRPr>
          </a:p>
        </p:txBody>
      </p:sp>
      <p:pic>
        <p:nvPicPr>
          <p:cNvPr id="1026" name="Picture 2"/>
          <p:cNvPicPr>
            <a:picLocks noChangeAspect="1" noChangeArrowheads="1"/>
          </p:cNvPicPr>
          <p:nvPr/>
        </p:nvPicPr>
        <p:blipFill>
          <a:blip r:embed="rId3" cstate="print"/>
          <a:srcRect/>
          <a:stretch>
            <a:fillRect/>
          </a:stretch>
        </p:blipFill>
        <p:spPr bwMode="auto">
          <a:xfrm>
            <a:off x="1835696" y="2427734"/>
            <a:ext cx="5448300" cy="641350"/>
          </a:xfrm>
          <a:prstGeom prst="rect">
            <a:avLst/>
          </a:prstGeom>
          <a:noFill/>
          <a:ln w="9525">
            <a:noFill/>
            <a:miter lim="800000"/>
            <a:headEnd/>
            <a:tailEnd/>
          </a:ln>
        </p:spPr>
      </p:pic>
      <p:sp>
        <p:nvSpPr>
          <p:cNvPr id="6" name="Rectangle 1"/>
          <p:cNvSpPr>
            <a:spLocks noChangeArrowheads="1"/>
          </p:cNvSpPr>
          <p:nvPr/>
        </p:nvSpPr>
        <p:spPr bwMode="auto">
          <a:xfrm>
            <a:off x="467544" y="3264535"/>
            <a:ext cx="8208912"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sz="2000" dirty="0" smtClean="0">
                <a:solidFill>
                  <a:schemeClr val="accent1">
                    <a:lumMod val="75000"/>
                  </a:schemeClr>
                </a:solidFill>
                <a:latin typeface="华文楷体" pitchFamily="2" charset="-122"/>
                <a:ea typeface="华文楷体" pitchFamily="2" charset="-122"/>
              </a:rPr>
              <a:t>    归结规则生成的子句叫做两个输入子句的归结。</a:t>
            </a:r>
          </a:p>
          <a:p>
            <a:r>
              <a:rPr lang="zh-CN" altLang="en-US" sz="2000" dirty="0" smtClean="0">
                <a:solidFill>
                  <a:schemeClr val="accent1">
                    <a:lumMod val="75000"/>
                  </a:schemeClr>
                </a:solidFill>
                <a:latin typeface="华文楷体" pitchFamily="2" charset="-122"/>
                <a:ea typeface="华文楷体" pitchFamily="2" charset="-122"/>
              </a:rPr>
              <a:t>    当两个子句包含多于一对的互补文字的时候，归结规则可以（独立的）应用到每个这种文字对上。但是，只有要消去的文字对可以去除：所有其他文字对仍保留在归结后的子句中。这一规则也被称为二元归结原则。</a:t>
            </a: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12900" cy="156845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02</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161460" y="2392599"/>
            <a:ext cx="2954655" cy="646331"/>
          </a:xfrm>
          <a:prstGeom prst="rect">
            <a:avLst/>
          </a:prstGeom>
          <a:noFill/>
        </p:spPr>
        <p:txBody>
          <a:bodyPr wrap="none" rtlCol="0">
            <a:spAutoFit/>
          </a:bodyPr>
          <a:lstStyle/>
          <a:p>
            <a:pPr algn="ctr"/>
            <a:r>
              <a:rPr lang="zh-CN" altLang="en-US" sz="3600" dirty="0" smtClean="0">
                <a:solidFill>
                  <a:schemeClr val="tx1">
                    <a:lumMod val="75000"/>
                    <a:lumOff val="25000"/>
                  </a:schemeClr>
                </a:solidFill>
                <a:latin typeface="微软雅黑" panose="020B0503020204020204" pitchFamily="34" charset="-122"/>
                <a:ea typeface="微软雅黑" panose="020B0503020204020204" pitchFamily="34" charset="-122"/>
              </a:rPr>
              <a:t>实验方案设计</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advTm="0">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内核部分思路与架构</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841" name="Rectangle 1"/>
          <p:cNvSpPr>
            <a:spLocks noChangeArrowheads="1"/>
          </p:cNvSpPr>
          <p:nvPr/>
        </p:nvSpPr>
        <p:spPr bwMode="auto">
          <a:xfrm>
            <a:off x="827584" y="874916"/>
            <a:ext cx="7488832"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sz="2000" dirty="0" smtClean="0">
                <a:solidFill>
                  <a:schemeClr val="accent1">
                    <a:lumMod val="75000"/>
                  </a:schemeClr>
                </a:solidFill>
                <a:latin typeface="华文楷体" pitchFamily="2" charset="-122"/>
                <a:ea typeface="华文楷体" pitchFamily="2" charset="-122"/>
              </a:rPr>
              <a:t>（</a:t>
            </a:r>
            <a:r>
              <a:rPr lang="en-US" altLang="zh-CN" sz="2000" dirty="0" smtClean="0">
                <a:solidFill>
                  <a:schemeClr val="accent1">
                    <a:lumMod val="75000"/>
                  </a:schemeClr>
                </a:solidFill>
                <a:latin typeface="华文楷体" pitchFamily="2" charset="-122"/>
                <a:ea typeface="华文楷体" pitchFamily="2" charset="-122"/>
              </a:rPr>
              <a:t>1</a:t>
            </a:r>
            <a:r>
              <a:rPr lang="zh-CN" altLang="en-US" sz="2000" dirty="0" smtClean="0">
                <a:solidFill>
                  <a:schemeClr val="accent1">
                    <a:lumMod val="75000"/>
                  </a:schemeClr>
                </a:solidFill>
                <a:latin typeface="华文楷体" pitchFamily="2" charset="-122"/>
                <a:ea typeface="华文楷体" pitchFamily="2" charset="-122"/>
              </a:rPr>
              <a:t>）首先对用户键入的字符串进行解析，按照自定义的文字类（</a:t>
            </a:r>
            <a:r>
              <a:rPr lang="en-US" altLang="zh-CN" sz="2000" dirty="0" smtClean="0">
                <a:solidFill>
                  <a:schemeClr val="accent1">
                    <a:lumMod val="75000"/>
                  </a:schemeClr>
                </a:solidFill>
                <a:latin typeface="华文楷体" pitchFamily="2" charset="-122"/>
                <a:ea typeface="华文楷体" pitchFamily="2" charset="-122"/>
              </a:rPr>
              <a:t>dot</a:t>
            </a:r>
            <a:r>
              <a:rPr lang="zh-CN" altLang="en-US" sz="2000" dirty="0" smtClean="0">
                <a:solidFill>
                  <a:schemeClr val="accent1">
                    <a:lumMod val="75000"/>
                  </a:schemeClr>
                </a:solidFill>
                <a:latin typeface="华文楷体" pitchFamily="2" charset="-122"/>
                <a:ea typeface="华文楷体" pitchFamily="2" charset="-122"/>
              </a:rPr>
              <a:t>）与语句类（</a:t>
            </a:r>
            <a:r>
              <a:rPr lang="en-US" altLang="zh-CN" sz="2000" dirty="0" smtClean="0">
                <a:solidFill>
                  <a:schemeClr val="accent1">
                    <a:lumMod val="75000"/>
                  </a:schemeClr>
                </a:solidFill>
                <a:latin typeface="华文楷体" pitchFamily="2" charset="-122"/>
                <a:ea typeface="华文楷体" pitchFamily="2" charset="-122"/>
              </a:rPr>
              <a:t>line</a:t>
            </a:r>
            <a:r>
              <a:rPr lang="zh-CN" altLang="en-US" sz="2000" dirty="0" smtClean="0">
                <a:solidFill>
                  <a:schemeClr val="accent1">
                    <a:lumMod val="75000"/>
                  </a:schemeClr>
                </a:solidFill>
                <a:latin typeface="华文楷体" pitchFamily="2" charset="-122"/>
                <a:ea typeface="华文楷体" pitchFamily="2" charset="-122"/>
              </a:rPr>
              <a:t>）对用户输入的内容进行解析编号并存储入包含当前所有子句的</a:t>
            </a:r>
            <a:r>
              <a:rPr lang="en-US" altLang="zh-CN" sz="2000" dirty="0" smtClean="0">
                <a:solidFill>
                  <a:schemeClr val="accent1">
                    <a:lumMod val="75000"/>
                  </a:schemeClr>
                </a:solidFill>
                <a:latin typeface="华文楷体" pitchFamily="2" charset="-122"/>
                <a:ea typeface="华文楷体" pitchFamily="2" charset="-122"/>
              </a:rPr>
              <a:t>vector</a:t>
            </a:r>
            <a:r>
              <a:rPr lang="zh-CN" altLang="en-US" sz="2000" dirty="0" smtClean="0">
                <a:solidFill>
                  <a:schemeClr val="accent1">
                    <a:lumMod val="75000"/>
                  </a:schemeClr>
                </a:solidFill>
                <a:latin typeface="华文楷体" pitchFamily="2" charset="-122"/>
                <a:ea typeface="华文楷体" pitchFamily="2" charset="-122"/>
              </a:rPr>
              <a:t>容器</a:t>
            </a:r>
            <a:r>
              <a:rPr lang="en-US" altLang="zh-CN" sz="2000" dirty="0" smtClean="0">
                <a:solidFill>
                  <a:schemeClr val="accent1">
                    <a:lumMod val="75000"/>
                  </a:schemeClr>
                </a:solidFill>
                <a:latin typeface="华文楷体" pitchFamily="2" charset="-122"/>
                <a:ea typeface="华文楷体" pitchFamily="2" charset="-122"/>
              </a:rPr>
              <a:t>lines</a:t>
            </a:r>
            <a:r>
              <a:rPr lang="zh-CN" altLang="en-US" sz="2000" dirty="0" smtClean="0">
                <a:solidFill>
                  <a:schemeClr val="accent1">
                    <a:lumMod val="75000"/>
                  </a:schemeClr>
                </a:solidFill>
                <a:latin typeface="华文楷体" pitchFamily="2" charset="-122"/>
                <a:ea typeface="华文楷体" pitchFamily="2" charset="-122"/>
              </a:rPr>
              <a:t>中；同时将目标子句取反后一并编号存入</a:t>
            </a:r>
            <a:r>
              <a:rPr lang="en-US" altLang="zh-CN" sz="2000" dirty="0" smtClean="0">
                <a:solidFill>
                  <a:schemeClr val="accent1">
                    <a:lumMod val="75000"/>
                  </a:schemeClr>
                </a:solidFill>
                <a:latin typeface="华文楷体" pitchFamily="2" charset="-122"/>
                <a:ea typeface="华文楷体" pitchFamily="2" charset="-122"/>
              </a:rPr>
              <a:t>lines</a:t>
            </a:r>
            <a:r>
              <a:rPr lang="zh-CN" altLang="en-US" sz="2000" dirty="0" smtClean="0">
                <a:solidFill>
                  <a:schemeClr val="accent1">
                    <a:lumMod val="75000"/>
                  </a:schemeClr>
                </a:solidFill>
                <a:latin typeface="华文楷体" pitchFamily="2" charset="-122"/>
                <a:ea typeface="华文楷体" pitchFamily="2" charset="-122"/>
              </a:rPr>
              <a:t>。</a:t>
            </a:r>
          </a:p>
          <a:p>
            <a:r>
              <a:rPr lang="zh-CN" altLang="en-US" sz="2000" dirty="0" smtClean="0">
                <a:solidFill>
                  <a:schemeClr val="accent1">
                    <a:lumMod val="75000"/>
                  </a:schemeClr>
                </a:solidFill>
                <a:latin typeface="华文楷体" pitchFamily="2" charset="-122"/>
                <a:ea typeface="华文楷体" pitchFamily="2" charset="-122"/>
              </a:rPr>
              <a:t>（</a:t>
            </a:r>
            <a:r>
              <a:rPr lang="en-US" altLang="zh-CN" sz="2000" dirty="0" smtClean="0">
                <a:solidFill>
                  <a:schemeClr val="accent1">
                    <a:lumMod val="75000"/>
                  </a:schemeClr>
                </a:solidFill>
                <a:latin typeface="华文楷体" pitchFamily="2" charset="-122"/>
                <a:ea typeface="华文楷体" pitchFamily="2" charset="-122"/>
              </a:rPr>
              <a:t>2</a:t>
            </a:r>
            <a:r>
              <a:rPr lang="zh-CN" altLang="en-US" sz="2000" dirty="0" smtClean="0">
                <a:solidFill>
                  <a:schemeClr val="accent1">
                    <a:lumMod val="75000"/>
                  </a:schemeClr>
                </a:solidFill>
                <a:latin typeface="华文楷体" pitchFamily="2" charset="-122"/>
                <a:ea typeface="华文楷体" pitchFamily="2" charset="-122"/>
              </a:rPr>
              <a:t>）从</a:t>
            </a:r>
            <a:r>
              <a:rPr lang="en-US" altLang="zh-CN" sz="2000" dirty="0" smtClean="0">
                <a:solidFill>
                  <a:schemeClr val="accent1">
                    <a:lumMod val="75000"/>
                  </a:schemeClr>
                </a:solidFill>
                <a:latin typeface="华文楷体" pitchFamily="2" charset="-122"/>
                <a:ea typeface="华文楷体" pitchFamily="2" charset="-122"/>
              </a:rPr>
              <a:t>lines</a:t>
            </a:r>
            <a:r>
              <a:rPr lang="zh-CN" altLang="en-US" sz="2000" dirty="0" smtClean="0">
                <a:solidFill>
                  <a:schemeClr val="accent1">
                    <a:lumMod val="75000"/>
                  </a:schemeClr>
                </a:solidFill>
                <a:latin typeface="华文楷体" pitchFamily="2" charset="-122"/>
                <a:ea typeface="华文楷体" pitchFamily="2" charset="-122"/>
              </a:rPr>
              <a:t>中的第一条语句开始，逐次遍历判断其与</a:t>
            </a:r>
            <a:r>
              <a:rPr lang="en-US" altLang="zh-CN" sz="2000" dirty="0" smtClean="0">
                <a:solidFill>
                  <a:schemeClr val="accent1">
                    <a:lumMod val="75000"/>
                  </a:schemeClr>
                </a:solidFill>
                <a:latin typeface="华文楷体" pitchFamily="2" charset="-122"/>
                <a:ea typeface="华文楷体" pitchFamily="2" charset="-122"/>
              </a:rPr>
              <a:t>lines</a:t>
            </a:r>
            <a:r>
              <a:rPr lang="zh-CN" altLang="en-US" sz="2000" dirty="0" smtClean="0">
                <a:solidFill>
                  <a:schemeClr val="accent1">
                    <a:lumMod val="75000"/>
                  </a:schemeClr>
                </a:solidFill>
                <a:latin typeface="华文楷体" pitchFamily="2" charset="-122"/>
                <a:ea typeface="华文楷体" pitchFamily="2" charset="-122"/>
              </a:rPr>
              <a:t>中的其他字句能够发生归结，如果能发生归结，则生成两者的归结子句</a:t>
            </a:r>
            <a:r>
              <a:rPr lang="en-US" altLang="zh-CN" sz="2000" dirty="0" smtClean="0">
                <a:solidFill>
                  <a:schemeClr val="accent1">
                    <a:lumMod val="75000"/>
                  </a:schemeClr>
                </a:solidFill>
                <a:latin typeface="华文楷体" pitchFamily="2" charset="-122"/>
                <a:ea typeface="华文楷体" pitchFamily="2" charset="-122"/>
              </a:rPr>
              <a:t>q</a:t>
            </a:r>
            <a:r>
              <a:rPr lang="zh-CN" altLang="en-US" sz="2000" dirty="0" smtClean="0">
                <a:solidFill>
                  <a:schemeClr val="accent1">
                    <a:lumMod val="75000"/>
                  </a:schemeClr>
                </a:solidFill>
                <a:latin typeface="华文楷体" pitchFamily="2" charset="-122"/>
                <a:ea typeface="华文楷体" pitchFamily="2" charset="-122"/>
              </a:rPr>
              <a:t>。</a:t>
            </a:r>
          </a:p>
          <a:p>
            <a:r>
              <a:rPr lang="zh-CN" altLang="en-US" sz="2000" dirty="0" smtClean="0">
                <a:solidFill>
                  <a:schemeClr val="accent1">
                    <a:lumMod val="75000"/>
                  </a:schemeClr>
                </a:solidFill>
                <a:latin typeface="华文楷体" pitchFamily="2" charset="-122"/>
                <a:ea typeface="华文楷体" pitchFamily="2" charset="-122"/>
              </a:rPr>
              <a:t>（</a:t>
            </a:r>
            <a:r>
              <a:rPr lang="en-US" altLang="zh-CN" sz="2000" dirty="0" smtClean="0">
                <a:solidFill>
                  <a:schemeClr val="accent1">
                    <a:lumMod val="75000"/>
                  </a:schemeClr>
                </a:solidFill>
                <a:latin typeface="华文楷体" pitchFamily="2" charset="-122"/>
                <a:ea typeface="华文楷体" pitchFamily="2" charset="-122"/>
              </a:rPr>
              <a:t>3</a:t>
            </a:r>
            <a:r>
              <a:rPr lang="zh-CN" altLang="en-US" sz="2000" dirty="0" smtClean="0">
                <a:solidFill>
                  <a:schemeClr val="accent1">
                    <a:lumMod val="75000"/>
                  </a:schemeClr>
                </a:solidFill>
                <a:latin typeface="华文楷体" pitchFamily="2" charset="-122"/>
                <a:ea typeface="华文楷体" pitchFamily="2" charset="-122"/>
              </a:rPr>
              <a:t>）对于能够发生归结所生成的新子句</a:t>
            </a:r>
            <a:r>
              <a:rPr lang="en-US" altLang="zh-CN" sz="2000" dirty="0" smtClean="0">
                <a:solidFill>
                  <a:schemeClr val="accent1">
                    <a:lumMod val="75000"/>
                  </a:schemeClr>
                </a:solidFill>
                <a:latin typeface="华文楷体" pitchFamily="2" charset="-122"/>
                <a:ea typeface="华文楷体" pitchFamily="2" charset="-122"/>
              </a:rPr>
              <a:t>q</a:t>
            </a:r>
            <a:r>
              <a:rPr lang="zh-CN" altLang="en-US" sz="2000" dirty="0" smtClean="0">
                <a:solidFill>
                  <a:schemeClr val="accent1">
                    <a:lumMod val="75000"/>
                  </a:schemeClr>
                </a:solidFill>
                <a:latin typeface="华文楷体" pitchFamily="2" charset="-122"/>
                <a:ea typeface="华文楷体" pitchFamily="2" charset="-122"/>
              </a:rPr>
              <a:t>，依次根据删除归结策略与包容归结策略判断该子句</a:t>
            </a:r>
            <a:r>
              <a:rPr lang="en-US" altLang="zh-CN" sz="2000" dirty="0" smtClean="0">
                <a:solidFill>
                  <a:schemeClr val="accent1">
                    <a:lumMod val="75000"/>
                  </a:schemeClr>
                </a:solidFill>
                <a:latin typeface="华文楷体" pitchFamily="2" charset="-122"/>
                <a:ea typeface="华文楷体" pitchFamily="2" charset="-122"/>
              </a:rPr>
              <a:t>q</a:t>
            </a:r>
            <a:r>
              <a:rPr lang="zh-CN" altLang="en-US" sz="2000" dirty="0" smtClean="0">
                <a:solidFill>
                  <a:schemeClr val="accent1">
                    <a:lumMod val="75000"/>
                  </a:schemeClr>
                </a:solidFill>
                <a:latin typeface="华文楷体" pitchFamily="2" charset="-122"/>
                <a:ea typeface="华文楷体" pitchFamily="2" charset="-122"/>
              </a:rPr>
              <a:t>是否要放入</a:t>
            </a:r>
            <a:r>
              <a:rPr lang="en-US" altLang="zh-CN" sz="2000" dirty="0" smtClean="0">
                <a:solidFill>
                  <a:schemeClr val="accent1">
                    <a:lumMod val="75000"/>
                  </a:schemeClr>
                </a:solidFill>
                <a:latin typeface="华文楷体" pitchFamily="2" charset="-122"/>
                <a:ea typeface="华文楷体" pitchFamily="2" charset="-122"/>
              </a:rPr>
              <a:t>lines</a:t>
            </a:r>
            <a:r>
              <a:rPr lang="zh-CN" altLang="en-US" sz="2000" dirty="0" smtClean="0">
                <a:solidFill>
                  <a:schemeClr val="accent1">
                    <a:lumMod val="75000"/>
                  </a:schemeClr>
                </a:solidFill>
                <a:latin typeface="华文楷体" pitchFamily="2" charset="-122"/>
                <a:ea typeface="华文楷体" pitchFamily="2" charset="-122"/>
              </a:rPr>
              <a:t>中，如果判定放入，则对</a:t>
            </a:r>
            <a:r>
              <a:rPr lang="en-US" altLang="zh-CN" sz="2000" dirty="0" smtClean="0">
                <a:solidFill>
                  <a:schemeClr val="accent1">
                    <a:lumMod val="75000"/>
                  </a:schemeClr>
                </a:solidFill>
                <a:latin typeface="华文楷体" pitchFamily="2" charset="-122"/>
                <a:ea typeface="华文楷体" pitchFamily="2" charset="-122"/>
              </a:rPr>
              <a:t>q</a:t>
            </a:r>
            <a:r>
              <a:rPr lang="zh-CN" altLang="en-US" sz="2000" dirty="0" smtClean="0">
                <a:solidFill>
                  <a:schemeClr val="accent1">
                    <a:lumMod val="75000"/>
                  </a:schemeClr>
                </a:solidFill>
                <a:latin typeface="华文楷体" pitchFamily="2" charset="-122"/>
                <a:ea typeface="华文楷体" pitchFamily="2" charset="-122"/>
              </a:rPr>
              <a:t>编号存储；若不放入则释放</a:t>
            </a:r>
            <a:r>
              <a:rPr lang="en-US" altLang="zh-CN" sz="2000" dirty="0" smtClean="0">
                <a:solidFill>
                  <a:schemeClr val="accent1">
                    <a:lumMod val="75000"/>
                  </a:schemeClr>
                </a:solidFill>
                <a:latin typeface="华文楷体" pitchFamily="2" charset="-122"/>
                <a:ea typeface="华文楷体" pitchFamily="2" charset="-122"/>
              </a:rPr>
              <a:t>q</a:t>
            </a:r>
            <a:r>
              <a:rPr lang="zh-CN" altLang="en-US" sz="2000" dirty="0" smtClean="0">
                <a:solidFill>
                  <a:schemeClr val="accent1">
                    <a:lumMod val="75000"/>
                  </a:schemeClr>
                </a:solidFill>
                <a:latin typeface="华文楷体" pitchFamily="2" charset="-122"/>
                <a:ea typeface="华文楷体" pitchFamily="2" charset="-122"/>
              </a:rPr>
              <a:t>占据的空间。</a:t>
            </a:r>
          </a:p>
          <a:p>
            <a:r>
              <a:rPr lang="zh-CN" altLang="en-US" sz="2000" dirty="0" smtClean="0">
                <a:solidFill>
                  <a:schemeClr val="accent1">
                    <a:lumMod val="75000"/>
                  </a:schemeClr>
                </a:solidFill>
                <a:latin typeface="华文楷体" pitchFamily="2" charset="-122"/>
                <a:ea typeface="华文楷体" pitchFamily="2" charset="-122"/>
              </a:rPr>
              <a:t>（</a:t>
            </a:r>
            <a:r>
              <a:rPr lang="en-US" altLang="zh-CN" sz="2000" dirty="0" smtClean="0">
                <a:solidFill>
                  <a:schemeClr val="accent1">
                    <a:lumMod val="75000"/>
                  </a:schemeClr>
                </a:solidFill>
                <a:latin typeface="华文楷体" pitchFamily="2" charset="-122"/>
                <a:ea typeface="华文楷体" pitchFamily="2" charset="-122"/>
              </a:rPr>
              <a:t>4</a:t>
            </a:r>
            <a:r>
              <a:rPr lang="zh-CN" altLang="en-US" sz="2000" dirty="0" smtClean="0">
                <a:solidFill>
                  <a:schemeClr val="accent1">
                    <a:lumMod val="75000"/>
                  </a:schemeClr>
                </a:solidFill>
                <a:latin typeface="华文楷体" pitchFamily="2" charset="-122"/>
                <a:ea typeface="华文楷体" pitchFamily="2" charset="-122"/>
              </a:rPr>
              <a:t>）重复（</a:t>
            </a:r>
            <a:r>
              <a:rPr lang="en-US" altLang="zh-CN" sz="2000" dirty="0" smtClean="0">
                <a:solidFill>
                  <a:schemeClr val="accent1">
                    <a:lumMod val="75000"/>
                  </a:schemeClr>
                </a:solidFill>
                <a:latin typeface="华文楷体" pitchFamily="2" charset="-122"/>
                <a:ea typeface="华文楷体" pitchFamily="2" charset="-122"/>
              </a:rPr>
              <a:t>2</a:t>
            </a:r>
            <a:r>
              <a:rPr lang="zh-CN" altLang="en-US" sz="2000" dirty="0" smtClean="0">
                <a:solidFill>
                  <a:schemeClr val="accent1">
                    <a:lumMod val="75000"/>
                  </a:schemeClr>
                </a:solidFill>
                <a:latin typeface="华文楷体" pitchFamily="2" charset="-122"/>
                <a:ea typeface="华文楷体" pitchFamily="2" charset="-122"/>
              </a:rPr>
              <a:t>）步骤，直至归结出一个空子句表示归结成功，目标子句正确；若遍历至</a:t>
            </a:r>
            <a:r>
              <a:rPr lang="en-US" altLang="zh-CN" sz="2000" dirty="0" smtClean="0">
                <a:solidFill>
                  <a:schemeClr val="accent1">
                    <a:lumMod val="75000"/>
                  </a:schemeClr>
                </a:solidFill>
                <a:latin typeface="华文楷体" pitchFamily="2" charset="-122"/>
                <a:ea typeface="华文楷体" pitchFamily="2" charset="-122"/>
              </a:rPr>
              <a:t>lines</a:t>
            </a:r>
            <a:r>
              <a:rPr lang="zh-CN" altLang="en-US" sz="2000" dirty="0" smtClean="0">
                <a:solidFill>
                  <a:schemeClr val="accent1">
                    <a:lumMod val="75000"/>
                  </a:schemeClr>
                </a:solidFill>
                <a:latin typeface="华文楷体" pitchFamily="2" charset="-122"/>
                <a:ea typeface="华文楷体" pitchFamily="2" charset="-122"/>
              </a:rPr>
              <a:t>中末尾的两个子句依旧没有出现空子句，则表示归结失败，目标子句错误。</a:t>
            </a: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内核部分思路与架构</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050" name="Picture 2"/>
          <p:cNvPicPr>
            <a:picLocks noChangeAspect="1" noChangeArrowheads="1"/>
          </p:cNvPicPr>
          <p:nvPr/>
        </p:nvPicPr>
        <p:blipFill>
          <a:blip r:embed="rId3" cstate="print"/>
          <a:srcRect/>
          <a:stretch>
            <a:fillRect/>
          </a:stretch>
        </p:blipFill>
        <p:spPr bwMode="auto">
          <a:xfrm>
            <a:off x="2267744" y="699542"/>
            <a:ext cx="4489450" cy="4254500"/>
          </a:xfrm>
          <a:prstGeom prst="rect">
            <a:avLst/>
          </a:prstGeom>
          <a:noFill/>
          <a:ln w="9525">
            <a:noFill/>
            <a:miter lim="800000"/>
            <a:headEnd/>
            <a:tailEnd/>
          </a:ln>
        </p:spPr>
      </p:pic>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Write Your Title Here"/>
  <p:tag name="KSO_WM_DOC_GUID" val="{66099708-7f75-42cb-9c10-91661102aec4}"/>
</p:tagLst>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900" dirty="0" smtClean="0">
            <a:solidFill>
              <a:schemeClr val="bg1">
                <a:lumMod val="50000"/>
              </a:schemeClr>
            </a:solidFill>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5676</Words>
  <Application>Microsoft Office PowerPoint</Application>
  <PresentationFormat>全屏显示(16:9)</PresentationFormat>
  <Paragraphs>391</Paragraphs>
  <Slides>47</Slides>
  <Notes>47</Notes>
  <HiddenSlides>0</HiddenSlides>
  <MMClips>0</MMClips>
  <ScaleCrop>false</ScaleCrop>
  <HeadingPairs>
    <vt:vector size="4" baseType="variant">
      <vt:variant>
        <vt:lpstr>主题</vt:lpstr>
      </vt:variant>
      <vt:variant>
        <vt:i4>1</vt:i4>
      </vt:variant>
      <vt:variant>
        <vt:lpstr>幻灯片标题</vt:lpstr>
      </vt:variant>
      <vt:variant>
        <vt:i4>47</vt:i4>
      </vt:variant>
    </vt:vector>
  </HeadingPairs>
  <TitlesOfParts>
    <vt:vector size="48"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JC P</dc:creator>
  <cp:lastModifiedBy>www</cp:lastModifiedBy>
  <cp:revision>155</cp:revision>
  <dcterms:created xsi:type="dcterms:W3CDTF">2015-12-11T17:46:00Z</dcterms:created>
  <dcterms:modified xsi:type="dcterms:W3CDTF">2020-07-16T19:08:26Z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