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317" r:id="rId2"/>
    <p:sldId id="264" r:id="rId3"/>
    <p:sldId id="313" r:id="rId4"/>
    <p:sldId id="347" r:id="rId5"/>
    <p:sldId id="356" r:id="rId6"/>
    <p:sldId id="357" r:id="rId7"/>
    <p:sldId id="320"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1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21" r:id="rId37"/>
    <p:sldId id="385" r:id="rId38"/>
    <p:sldId id="386" r:id="rId39"/>
    <p:sldId id="387" r:id="rId40"/>
    <p:sldId id="388" r:id="rId41"/>
    <p:sldId id="389" r:id="rId42"/>
    <p:sldId id="322" r:id="rId43"/>
    <p:sldId id="331" r:id="rId44"/>
    <p:sldId id="390" r:id="rId45"/>
    <p:sldId id="318" r:id="rId46"/>
  </p:sldIdLst>
  <p:sldSz cx="9144000" cy="5143500" type="screen16x9"/>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9600"/>
    <a:srgbClr val="3992DB"/>
    <a:srgbClr val="005DA2"/>
    <a:srgbClr val="0F1836"/>
    <a:srgbClr val="FDFDFD"/>
    <a:srgbClr val="D9D9D9"/>
    <a:srgbClr val="DCDEE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7" autoAdjust="0"/>
    <p:restoredTop sz="94660" autoAdjust="0"/>
  </p:normalViewPr>
  <p:slideViewPr>
    <p:cSldViewPr>
      <p:cViewPr varScale="1">
        <p:scale>
          <a:sx n="144" d="100"/>
          <a:sy n="144" d="100"/>
        </p:scale>
        <p:origin x="-72" y="-2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79"/>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2020/7/17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2020/7/17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advTm="0">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me.csdn.net/Lwhere_"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blog.csdn.net/Lwhere_/article/details/103068116"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6"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Rectangle 3"/>
          <p:cNvSpPr txBox="1">
            <a:spLocks noChangeArrowheads="1"/>
          </p:cNvSpPr>
          <p:nvPr/>
        </p:nvSpPr>
        <p:spPr>
          <a:xfrm>
            <a:off x="236348" y="986956"/>
            <a:ext cx="8671304"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solidFill>
                  <a:schemeClr val="bg1"/>
                </a:solidFill>
                <a:latin typeface="微软雅黑" panose="020B0503020204020204" pitchFamily="34" charset="-122"/>
                <a:ea typeface="微软雅黑" panose="020B0503020204020204" pitchFamily="34" charset="-122"/>
              </a:rPr>
              <a:t>A*</a:t>
            </a:r>
            <a:r>
              <a:rPr lang="zh-CN" altLang="en-US" sz="2800" b="1" dirty="0" smtClean="0">
                <a:solidFill>
                  <a:schemeClr val="bg1"/>
                </a:solidFill>
                <a:latin typeface="微软雅黑" panose="020B0503020204020204" pitchFamily="34" charset="-122"/>
                <a:ea typeface="微软雅黑" panose="020B0503020204020204" pitchFamily="34" charset="-122"/>
              </a:rPr>
              <a:t>算法求解</a:t>
            </a:r>
            <a:r>
              <a:rPr lang="en-US" altLang="zh-CN" sz="2800" b="1" dirty="0" smtClean="0">
                <a:solidFill>
                  <a:schemeClr val="bg1"/>
                </a:solidFill>
                <a:latin typeface="微软雅黑" panose="020B0503020204020204" pitchFamily="34" charset="-122"/>
                <a:ea typeface="微软雅黑" panose="020B0503020204020204" pitchFamily="34" charset="-122"/>
              </a:rPr>
              <a:t>8</a:t>
            </a:r>
            <a:r>
              <a:rPr lang="zh-CN" altLang="en-US" sz="2800" b="1" dirty="0" smtClean="0">
                <a:solidFill>
                  <a:schemeClr val="bg1"/>
                </a:solidFill>
                <a:latin typeface="微软雅黑" panose="020B0503020204020204" pitchFamily="34" charset="-122"/>
                <a:ea typeface="微软雅黑" panose="020B0503020204020204" pitchFamily="34" charset="-122"/>
              </a:rPr>
              <a:t>数码问题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1203668" y="2319545"/>
            <a:ext cx="4617801" cy="0"/>
          </a:xfrm>
          <a:prstGeom prst="line">
            <a:avLst/>
          </a:prstGeom>
          <a:noFill/>
          <a:ln w="12700">
            <a:solidFill>
              <a:schemeClr val="accent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479174" y="589336"/>
            <a:ext cx="475112" cy="1423457"/>
          </a:xfrm>
          <a:prstGeom prst="rect">
            <a:avLst/>
          </a:prstGeom>
        </p:spPr>
        <p:txBody>
          <a:bodyPr wrap="none" lIns="68571" tIns="34285" rIns="68571" bIns="34285">
            <a:spAutoFit/>
          </a:bodyPr>
          <a:lstStyle/>
          <a:p>
            <a:pPr algn="r"/>
            <a:r>
              <a:rPr lang="en-US" altLang="zh-CN" sz="8800" b="1" dirty="0">
                <a:solidFill>
                  <a:schemeClr val="bg1"/>
                </a:solidFill>
                <a:latin typeface="微软雅黑" panose="020B0503020204020204" pitchFamily="34" charset="-122"/>
                <a:ea typeface="微软雅黑" panose="020B0503020204020204" pitchFamily="34" charset="-122"/>
              </a:rPr>
              <a:t> </a:t>
            </a:r>
          </a:p>
        </p:txBody>
      </p:sp>
      <p:grpSp>
        <p:nvGrpSpPr>
          <p:cNvPr id="49" name="组合 48"/>
          <p:cNvGrpSpPr/>
          <p:nvPr/>
        </p:nvGrpSpPr>
        <p:grpSpPr>
          <a:xfrm>
            <a:off x="8541729" y="4515180"/>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4515573"/>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4515180"/>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4515180"/>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4515180"/>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2" name="TextBox 21"/>
          <p:cNvSpPr txBox="1"/>
          <p:nvPr/>
        </p:nvSpPr>
        <p:spPr>
          <a:xfrm>
            <a:off x="5580112" y="2067694"/>
            <a:ext cx="1579278" cy="369332"/>
          </a:xfrm>
          <a:prstGeom prst="rect">
            <a:avLst/>
          </a:prstGeom>
          <a:noFill/>
        </p:spPr>
        <p:txBody>
          <a:bodyPr wrap="none" rtlCol="0">
            <a:spAutoFit/>
          </a:bodyPr>
          <a:lstStyle/>
          <a:p>
            <a:r>
              <a:rPr lang="zh-CN" altLang="en-US" b="1" dirty="0" smtClean="0">
                <a:solidFill>
                  <a:schemeClr val="bg1"/>
                </a:solidFill>
              </a:rPr>
              <a:t>课程作业展示</a:t>
            </a:r>
          </a:p>
        </p:txBody>
      </p:sp>
    </p:spTree>
  </p:cSld>
  <p:clrMapOvr>
    <a:masterClrMapping/>
  </p:clrMapOvr>
  <p:transition spd="slow" advTm="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展示部分思路与架构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735256"/>
            <a:ext cx="8352928"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zh-CN" sz="1600" dirty="0" smtClean="0">
                <a:solidFill>
                  <a:schemeClr val="accent1">
                    <a:lumMod val="75000"/>
                  </a:schemeClr>
                </a:solidFill>
                <a:latin typeface="华文楷体" pitchFamily="2" charset="-122"/>
                <a:ea typeface="华文楷体" pitchFamily="2" charset="-122"/>
              </a:rPr>
              <a:t>）生成起始界面</a:t>
            </a:r>
            <a:r>
              <a:rPr lang="en-US" altLang="zh-CN" sz="1600" dirty="0" err="1" smtClean="0">
                <a:solidFill>
                  <a:schemeClr val="accent1">
                    <a:lumMod val="75000"/>
                  </a:schemeClr>
                </a:solidFill>
                <a:latin typeface="华文楷体" pitchFamily="2" charset="-122"/>
                <a:ea typeface="华文楷体" pitchFamily="2" charset="-122"/>
              </a:rPr>
              <a:t>cube_back</a:t>
            </a:r>
            <a:r>
              <a:rPr lang="zh-CN" altLang="zh-CN" sz="1600" dirty="0" smtClean="0">
                <a:solidFill>
                  <a:schemeClr val="accent1">
                    <a:lumMod val="75000"/>
                  </a:schemeClr>
                </a:solidFill>
                <a:latin typeface="华文楷体" pitchFamily="2" charset="-122"/>
                <a:ea typeface="华文楷体" pitchFamily="2" charset="-122"/>
              </a:rPr>
              <a:t>与开始按钮</a:t>
            </a:r>
            <a:r>
              <a:rPr lang="en-US" altLang="zh-CN" sz="1600" dirty="0" err="1" smtClean="0">
                <a:solidFill>
                  <a:schemeClr val="accent1">
                    <a:lumMod val="75000"/>
                  </a:schemeClr>
                </a:solidFill>
                <a:latin typeface="华文楷体" pitchFamily="2" charset="-122"/>
                <a:ea typeface="华文楷体" pitchFamily="2" charset="-122"/>
              </a:rPr>
              <a:t>cube_first</a:t>
            </a:r>
            <a:r>
              <a:rPr lang="zh-CN" altLang="zh-CN" sz="1600" dirty="0" smtClean="0">
                <a:solidFill>
                  <a:schemeClr val="accent1">
                    <a:lumMod val="75000"/>
                  </a:schemeClr>
                </a:solidFill>
                <a:latin typeface="华文楷体" pitchFamily="2" charset="-122"/>
                <a:ea typeface="华文楷体" pitchFamily="2" charset="-122"/>
              </a:rPr>
              <a:t>，显示小组成员姓名与学号及实验说明，同时对开始按钮添加监听，单击后开始生成</a:t>
            </a:r>
            <a:r>
              <a:rPr lang="en-US" altLang="zh-CN" sz="1600" dirty="0" smtClean="0">
                <a:solidFill>
                  <a:schemeClr val="accent1">
                    <a:lumMod val="75000"/>
                  </a:schemeClr>
                </a:solidFill>
                <a:latin typeface="华文楷体" pitchFamily="2" charset="-122"/>
                <a:ea typeface="华文楷体" pitchFamily="2" charset="-122"/>
              </a:rPr>
              <a:t>A*</a:t>
            </a:r>
            <a:r>
              <a:rPr lang="zh-CN" altLang="zh-CN" sz="1600" dirty="0" smtClean="0">
                <a:solidFill>
                  <a:schemeClr val="accent1">
                    <a:lumMod val="75000"/>
                  </a:schemeClr>
                </a:solidFill>
                <a:latin typeface="华文楷体" pitchFamily="2" charset="-122"/>
                <a:ea typeface="华文楷体" pitchFamily="2" charset="-122"/>
              </a:rPr>
              <a:t>搜索树。在正式开始生成前，先记录一次时间戳，然后调用</a:t>
            </a:r>
            <a:r>
              <a:rPr lang="en-US" altLang="zh-CN" sz="1600" dirty="0" smtClean="0">
                <a:solidFill>
                  <a:schemeClr val="accent1">
                    <a:lumMod val="75000"/>
                  </a:schemeClr>
                </a:solidFill>
                <a:latin typeface="华文楷体" pitchFamily="2" charset="-122"/>
                <a:ea typeface="华文楷体" pitchFamily="2" charset="-122"/>
              </a:rPr>
              <a:t>puzzle.exe</a:t>
            </a:r>
            <a:r>
              <a:rPr lang="zh-CN" altLang="zh-CN" sz="1600" dirty="0" smtClean="0">
                <a:solidFill>
                  <a:schemeClr val="accent1">
                    <a:lumMod val="75000"/>
                  </a:schemeClr>
                </a:solidFill>
                <a:latin typeface="华文楷体" pitchFamily="2" charset="-122"/>
                <a:ea typeface="华文楷体" pitchFamily="2" charset="-122"/>
              </a:rPr>
              <a:t>这一内核程序，使之生成三个后续需要的</a:t>
            </a:r>
            <a:r>
              <a:rPr lang="en-US" altLang="zh-CN" sz="1600" dirty="0" smtClean="0">
                <a:solidFill>
                  <a:schemeClr val="accent1">
                    <a:lumMod val="75000"/>
                  </a:schemeClr>
                </a:solidFill>
                <a:latin typeface="华文楷体" pitchFamily="2" charset="-122"/>
                <a:ea typeface="华文楷体" pitchFamily="2" charset="-122"/>
              </a:rPr>
              <a:t>txt</a:t>
            </a:r>
            <a:r>
              <a:rPr lang="zh-CN" altLang="zh-CN" sz="1600" dirty="0" smtClean="0">
                <a:solidFill>
                  <a:schemeClr val="accent1">
                    <a:lumMod val="75000"/>
                  </a:schemeClr>
                </a:solidFill>
                <a:latin typeface="华文楷体" pitchFamily="2" charset="-122"/>
                <a:ea typeface="华文楷体" pitchFamily="2" charset="-122"/>
              </a:rPr>
              <a:t>文件，调用结束后再记录一次时间戳，取差值得到生成时间。</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2</a:t>
            </a:r>
            <a:r>
              <a:rPr lang="zh-CN" altLang="zh-CN" sz="1600" dirty="0" smtClean="0">
                <a:solidFill>
                  <a:schemeClr val="accent1">
                    <a:lumMod val="75000"/>
                  </a:schemeClr>
                </a:solidFill>
                <a:latin typeface="华文楷体" pitchFamily="2" charset="-122"/>
                <a:ea typeface="华文楷体" pitchFamily="2" charset="-122"/>
              </a:rPr>
              <a:t>）读取</a:t>
            </a:r>
            <a:r>
              <a:rPr lang="en-US" altLang="zh-CN" sz="1600" dirty="0" smtClean="0">
                <a:solidFill>
                  <a:schemeClr val="accent1">
                    <a:lumMod val="75000"/>
                  </a:schemeClr>
                </a:solidFill>
                <a:latin typeface="华文楷体" pitchFamily="2" charset="-122"/>
                <a:ea typeface="华文楷体" pitchFamily="2" charset="-122"/>
              </a:rPr>
              <a:t>out_tree.txt</a:t>
            </a:r>
            <a:r>
              <a:rPr lang="zh-CN" altLang="zh-CN" sz="1600" dirty="0" smtClean="0">
                <a:solidFill>
                  <a:schemeClr val="accent1">
                    <a:lumMod val="75000"/>
                  </a:schemeClr>
                </a:solidFill>
                <a:latin typeface="华文楷体" pitchFamily="2" charset="-122"/>
                <a:ea typeface="华文楷体" pitchFamily="2" charset="-122"/>
              </a:rPr>
              <a:t>文件，采用逐行遍历的方式对</a:t>
            </a:r>
            <a:r>
              <a:rPr lang="en-US" altLang="zh-CN" sz="1600" dirty="0" smtClean="0">
                <a:solidFill>
                  <a:schemeClr val="accent1">
                    <a:lumMod val="75000"/>
                  </a:schemeClr>
                </a:solidFill>
                <a:latin typeface="华文楷体" pitchFamily="2" charset="-122"/>
                <a:ea typeface="华文楷体" pitchFamily="2" charset="-122"/>
              </a:rPr>
              <a:t>A*</a:t>
            </a:r>
            <a:r>
              <a:rPr lang="zh-CN" altLang="zh-CN" sz="1600" dirty="0" smtClean="0">
                <a:solidFill>
                  <a:schemeClr val="accent1">
                    <a:lumMod val="75000"/>
                  </a:schemeClr>
                </a:solidFill>
                <a:latin typeface="华文楷体" pitchFamily="2" charset="-122"/>
                <a:ea typeface="华文楷体" pitchFamily="2" charset="-122"/>
              </a:rPr>
              <a:t>搜索树进行存储，同时统计每一层次的节点个数，统计结束后计算每一行节点开始绘制的位置，以使所有节点能处于居中排列。</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3</a:t>
            </a:r>
            <a:r>
              <a:rPr lang="zh-CN" altLang="zh-CN" sz="1600" dirty="0" smtClean="0">
                <a:solidFill>
                  <a:schemeClr val="accent1">
                    <a:lumMod val="75000"/>
                  </a:schemeClr>
                </a:solidFill>
                <a:latin typeface="华文楷体" pitchFamily="2" charset="-122"/>
                <a:ea typeface="华文楷体" pitchFamily="2" charset="-122"/>
              </a:rPr>
              <a:t>）读取</a:t>
            </a:r>
            <a:r>
              <a:rPr lang="en-US" altLang="zh-CN" sz="1600" dirty="0" smtClean="0">
                <a:solidFill>
                  <a:schemeClr val="accent1">
                    <a:lumMod val="75000"/>
                  </a:schemeClr>
                </a:solidFill>
                <a:latin typeface="华文楷体" pitchFamily="2" charset="-122"/>
                <a:ea typeface="华文楷体" pitchFamily="2" charset="-122"/>
              </a:rPr>
              <a:t>out.txt</a:t>
            </a:r>
            <a:r>
              <a:rPr lang="zh-CN" altLang="zh-CN" sz="1600" dirty="0" smtClean="0">
                <a:solidFill>
                  <a:schemeClr val="accent1">
                    <a:lumMod val="75000"/>
                  </a:schemeClr>
                </a:solidFill>
                <a:latin typeface="华文楷体" pitchFamily="2" charset="-122"/>
                <a:ea typeface="华文楷体" pitchFamily="2" charset="-122"/>
              </a:rPr>
              <a:t>文件，将中间搜索步骤对应的路径存储起来，同时调用</a:t>
            </a:r>
            <a:r>
              <a:rPr lang="en-US" altLang="zh-CN" sz="1600" dirty="0" err="1" smtClean="0">
                <a:solidFill>
                  <a:schemeClr val="accent1">
                    <a:lumMod val="75000"/>
                  </a:schemeClr>
                </a:solidFill>
                <a:latin typeface="华文楷体" pitchFamily="2" charset="-122"/>
                <a:ea typeface="华文楷体" pitchFamily="2" charset="-122"/>
              </a:rPr>
              <a:t>makeTree</a:t>
            </a:r>
            <a:r>
              <a:rPr lang="en-US" altLang="zh-CN" sz="16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函数开始绘制</a:t>
            </a:r>
            <a:r>
              <a:rPr lang="en-US" altLang="zh-CN" sz="1600" dirty="0" smtClean="0">
                <a:solidFill>
                  <a:schemeClr val="accent1">
                    <a:lumMod val="75000"/>
                  </a:schemeClr>
                </a:solidFill>
                <a:latin typeface="华文楷体" pitchFamily="2" charset="-122"/>
                <a:ea typeface="华文楷体" pitchFamily="2" charset="-122"/>
              </a:rPr>
              <a:t>A*</a:t>
            </a:r>
            <a:r>
              <a:rPr lang="zh-CN" altLang="zh-CN" sz="1600" dirty="0" smtClean="0">
                <a:solidFill>
                  <a:schemeClr val="accent1">
                    <a:lumMod val="75000"/>
                  </a:schemeClr>
                </a:solidFill>
                <a:latin typeface="华文楷体" pitchFamily="2" charset="-122"/>
                <a:ea typeface="华文楷体" pitchFamily="2" charset="-122"/>
              </a:rPr>
              <a:t>搜索树，其方式是采用</a:t>
            </a:r>
            <a:r>
              <a:rPr lang="en-US" altLang="zh-CN" sz="1600" dirty="0" smtClean="0">
                <a:solidFill>
                  <a:schemeClr val="accent1">
                    <a:lumMod val="75000"/>
                  </a:schemeClr>
                </a:solidFill>
                <a:latin typeface="华文楷体" pitchFamily="2" charset="-122"/>
                <a:ea typeface="华文楷体" pitchFamily="2" charset="-122"/>
              </a:rPr>
              <a:t>DFS</a:t>
            </a:r>
            <a:r>
              <a:rPr lang="zh-CN" altLang="zh-CN" sz="1600" dirty="0" smtClean="0">
                <a:solidFill>
                  <a:schemeClr val="accent1">
                    <a:lumMod val="75000"/>
                  </a:schemeClr>
                </a:solidFill>
                <a:latin typeface="华文楷体" pitchFamily="2" charset="-122"/>
                <a:ea typeface="华文楷体" pitchFamily="2" charset="-122"/>
              </a:rPr>
              <a:t>遍历，将所有子节点遍历绘制后，再向上返回；而每个节点的绘制需要调用</a:t>
            </a:r>
            <a:r>
              <a:rPr lang="en-US" altLang="zh-CN" sz="1600" dirty="0" err="1" smtClean="0">
                <a:solidFill>
                  <a:schemeClr val="accent1">
                    <a:lumMod val="75000"/>
                  </a:schemeClr>
                </a:solidFill>
                <a:latin typeface="华文楷体" pitchFamily="2" charset="-122"/>
                <a:ea typeface="华文楷体" pitchFamily="2" charset="-122"/>
              </a:rPr>
              <a:t>makeNode</a:t>
            </a:r>
            <a:r>
              <a:rPr lang="en-US" altLang="zh-CN" sz="16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函数，要依次绘制</a:t>
            </a:r>
            <a:r>
              <a:rPr lang="en-US" altLang="zh-CN" sz="1600" dirty="0" smtClean="0">
                <a:solidFill>
                  <a:schemeClr val="accent1">
                    <a:lumMod val="75000"/>
                  </a:schemeClr>
                </a:solidFill>
                <a:latin typeface="华文楷体" pitchFamily="2" charset="-122"/>
                <a:ea typeface="华文楷体" pitchFamily="2" charset="-122"/>
              </a:rPr>
              <a:t>9</a:t>
            </a:r>
            <a:r>
              <a:rPr lang="zh-CN" altLang="zh-CN" sz="1600" dirty="0" smtClean="0">
                <a:solidFill>
                  <a:schemeClr val="accent1">
                    <a:lumMod val="75000"/>
                  </a:schemeClr>
                </a:solidFill>
                <a:latin typeface="华文楷体" pitchFamily="2" charset="-122"/>
                <a:ea typeface="华文楷体" pitchFamily="2" charset="-122"/>
              </a:rPr>
              <a:t>个方格，并在节点下方生成一个</a:t>
            </a:r>
            <a:r>
              <a:rPr lang="en-US" altLang="zh-CN" sz="1600" dirty="0" smtClean="0">
                <a:solidFill>
                  <a:schemeClr val="accent1">
                    <a:lumMod val="75000"/>
                  </a:schemeClr>
                </a:solidFill>
                <a:latin typeface="华文楷体" pitchFamily="2" charset="-122"/>
                <a:ea typeface="华文楷体" pitchFamily="2" charset="-122"/>
              </a:rPr>
              <a:t>3dText</a:t>
            </a:r>
            <a:r>
              <a:rPr lang="zh-CN" altLang="zh-CN" sz="1600" dirty="0" smtClean="0">
                <a:solidFill>
                  <a:schemeClr val="accent1">
                    <a:lumMod val="75000"/>
                  </a:schemeClr>
                </a:solidFill>
                <a:latin typeface="华文楷体" pitchFamily="2" charset="-122"/>
                <a:ea typeface="华文楷体" pitchFamily="2" charset="-122"/>
              </a:rPr>
              <a:t>，用以表示该节点的评价函数值；当父节点的任一子节点绘制完毕后，就对两个节点进行连线，连线过程中判断该线段是否在正确路径上，如果在则标红，不在则标白。通过上述</a:t>
            </a:r>
            <a:r>
              <a:rPr lang="en-US" altLang="zh-CN" sz="1600" dirty="0" err="1" smtClean="0">
                <a:solidFill>
                  <a:schemeClr val="accent1">
                    <a:lumMod val="75000"/>
                  </a:schemeClr>
                </a:solidFill>
                <a:latin typeface="华文楷体" pitchFamily="2" charset="-122"/>
                <a:ea typeface="华文楷体" pitchFamily="2" charset="-122"/>
              </a:rPr>
              <a:t>makeTree</a:t>
            </a:r>
            <a:r>
              <a:rPr lang="en-US" altLang="zh-CN" sz="16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函数的迭代调用可以将整个</a:t>
            </a:r>
            <a:r>
              <a:rPr lang="en-US" altLang="zh-CN" sz="1600" dirty="0" smtClean="0">
                <a:solidFill>
                  <a:schemeClr val="accent1">
                    <a:lumMod val="75000"/>
                  </a:schemeClr>
                </a:solidFill>
                <a:latin typeface="华文楷体" pitchFamily="2" charset="-122"/>
                <a:ea typeface="华文楷体" pitchFamily="2" charset="-122"/>
              </a:rPr>
              <a:t>A*</a:t>
            </a:r>
            <a:r>
              <a:rPr lang="zh-CN" altLang="zh-CN" sz="1600" dirty="0" smtClean="0">
                <a:solidFill>
                  <a:schemeClr val="accent1">
                    <a:lumMod val="75000"/>
                  </a:schemeClr>
                </a:solidFill>
                <a:latin typeface="华文楷体" pitchFamily="2" charset="-122"/>
                <a:ea typeface="华文楷体" pitchFamily="2" charset="-122"/>
              </a:rPr>
              <a:t>搜索树绘制出来。</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4</a:t>
            </a:r>
            <a:r>
              <a:rPr lang="zh-CN" altLang="zh-CN" sz="1600" dirty="0" smtClean="0">
                <a:solidFill>
                  <a:schemeClr val="accent1">
                    <a:lumMod val="75000"/>
                  </a:schemeClr>
                </a:solidFill>
                <a:latin typeface="华文楷体" pitchFamily="2" charset="-122"/>
                <a:ea typeface="华文楷体" pitchFamily="2" charset="-122"/>
              </a:rPr>
              <a:t>）读取</a:t>
            </a:r>
            <a:r>
              <a:rPr lang="en-US" altLang="zh-CN" sz="1600" dirty="0" smtClean="0">
                <a:solidFill>
                  <a:schemeClr val="accent1">
                    <a:lumMod val="75000"/>
                  </a:schemeClr>
                </a:solidFill>
                <a:latin typeface="华文楷体" pitchFamily="2" charset="-122"/>
                <a:ea typeface="华文楷体" pitchFamily="2" charset="-122"/>
              </a:rPr>
              <a:t>node.txt</a:t>
            </a:r>
            <a:r>
              <a:rPr lang="zh-CN" altLang="zh-CN" sz="1600" dirty="0" smtClean="0">
                <a:solidFill>
                  <a:schemeClr val="accent1">
                    <a:lumMod val="75000"/>
                  </a:schemeClr>
                </a:solidFill>
                <a:latin typeface="华文楷体" pitchFamily="2" charset="-122"/>
                <a:ea typeface="华文楷体" pitchFamily="2" charset="-122"/>
              </a:rPr>
              <a:t>文件，读出生成节点数与扩展节点数，连同生成时间一并作为</a:t>
            </a:r>
            <a:r>
              <a:rPr lang="en-US" altLang="zh-CN" sz="1600" dirty="0" smtClean="0">
                <a:solidFill>
                  <a:schemeClr val="accent1">
                    <a:lumMod val="75000"/>
                  </a:schemeClr>
                </a:solidFill>
                <a:latin typeface="华文楷体" pitchFamily="2" charset="-122"/>
                <a:ea typeface="华文楷体" pitchFamily="2" charset="-122"/>
              </a:rPr>
              <a:t>Canvas UI </a:t>
            </a:r>
            <a:r>
              <a:rPr lang="zh-CN" altLang="zh-CN" sz="1600" dirty="0" smtClean="0">
                <a:solidFill>
                  <a:schemeClr val="accent1">
                    <a:lumMod val="75000"/>
                  </a:schemeClr>
                </a:solidFill>
                <a:latin typeface="华文楷体" pitchFamily="2" charset="-122"/>
                <a:ea typeface="华文楷体" pitchFamily="2" charset="-122"/>
              </a:rPr>
              <a:t>层</a:t>
            </a:r>
            <a:r>
              <a:rPr lang="en-US" altLang="zh-CN" sz="1600" dirty="0" smtClean="0">
                <a:solidFill>
                  <a:schemeClr val="accent1">
                    <a:lumMod val="75000"/>
                  </a:schemeClr>
                </a:solidFill>
                <a:latin typeface="华文楷体" pitchFamily="2" charset="-122"/>
                <a:ea typeface="华文楷体" pitchFamily="2" charset="-122"/>
              </a:rPr>
              <a:t>camera</a:t>
            </a:r>
            <a:r>
              <a:rPr lang="zh-CN" altLang="zh-CN" sz="1600" dirty="0" smtClean="0">
                <a:solidFill>
                  <a:schemeClr val="accent1">
                    <a:lumMod val="75000"/>
                  </a:schemeClr>
                </a:solidFill>
                <a:latin typeface="华文楷体" pitchFamily="2" charset="-122"/>
                <a:ea typeface="华文楷体" pitchFamily="2" charset="-122"/>
              </a:rPr>
              <a:t>挂件与</a:t>
            </a:r>
            <a:r>
              <a:rPr lang="en-US" altLang="zh-CN" sz="1600" dirty="0" smtClean="0">
                <a:solidFill>
                  <a:schemeClr val="accent1">
                    <a:lumMod val="75000"/>
                  </a:schemeClr>
                </a:solidFill>
                <a:latin typeface="华文楷体" pitchFamily="2" charset="-122"/>
                <a:ea typeface="华文楷体" pitchFamily="2" charset="-122"/>
              </a:rPr>
              <a:t>camera</a:t>
            </a:r>
            <a:r>
              <a:rPr lang="zh-CN" altLang="zh-CN" sz="1600" dirty="0" smtClean="0">
                <a:solidFill>
                  <a:schemeClr val="accent1">
                    <a:lumMod val="75000"/>
                  </a:schemeClr>
                </a:solidFill>
                <a:latin typeface="华文楷体" pitchFamily="2" charset="-122"/>
                <a:ea typeface="华文楷体" pitchFamily="2" charset="-122"/>
              </a:rPr>
              <a:t>进行绑定，同时将开始界面看到的</a:t>
            </a:r>
            <a:r>
              <a:rPr lang="en-US" altLang="zh-CN" sz="1600" dirty="0" smtClean="0">
                <a:solidFill>
                  <a:schemeClr val="accent1">
                    <a:lumMod val="75000"/>
                  </a:schemeClr>
                </a:solidFill>
                <a:latin typeface="华文楷体" pitchFamily="2" charset="-122"/>
                <a:ea typeface="华文楷体" pitchFamily="2" charset="-122"/>
              </a:rPr>
              <a:t>cube</a:t>
            </a:r>
            <a:r>
              <a:rPr lang="zh-CN" altLang="zh-CN" sz="1600" dirty="0" smtClean="0">
                <a:solidFill>
                  <a:schemeClr val="accent1">
                    <a:lumMod val="75000"/>
                  </a:schemeClr>
                </a:solidFill>
                <a:latin typeface="华文楷体" pitchFamily="2" charset="-122"/>
                <a:ea typeface="华文楷体" pitchFamily="2" charset="-122"/>
              </a:rPr>
              <a:t>置为不可见，再将</a:t>
            </a:r>
            <a:r>
              <a:rPr lang="en-US" altLang="zh-CN" sz="1600" dirty="0" smtClean="0">
                <a:solidFill>
                  <a:schemeClr val="accent1">
                    <a:lumMod val="75000"/>
                  </a:schemeClr>
                </a:solidFill>
                <a:latin typeface="华文楷体" pitchFamily="2" charset="-122"/>
                <a:ea typeface="华文楷体" pitchFamily="2" charset="-122"/>
              </a:rPr>
              <a:t>camera</a:t>
            </a:r>
            <a:r>
              <a:rPr lang="zh-CN" altLang="zh-CN" sz="1600" dirty="0" smtClean="0">
                <a:solidFill>
                  <a:schemeClr val="accent1">
                    <a:lumMod val="75000"/>
                  </a:schemeClr>
                </a:solidFill>
                <a:latin typeface="华文楷体" pitchFamily="2" charset="-122"/>
                <a:ea typeface="华文楷体" pitchFamily="2" charset="-122"/>
              </a:rPr>
              <a:t>移动到</a:t>
            </a:r>
            <a:r>
              <a:rPr lang="en-US" altLang="zh-CN" sz="1600" dirty="0" smtClean="0">
                <a:solidFill>
                  <a:schemeClr val="accent1">
                    <a:lumMod val="75000"/>
                  </a:schemeClr>
                </a:solidFill>
                <a:latin typeface="华文楷体" pitchFamily="2" charset="-122"/>
                <a:ea typeface="华文楷体" pitchFamily="2" charset="-122"/>
              </a:rPr>
              <a:t>A*</a:t>
            </a:r>
            <a:r>
              <a:rPr lang="zh-CN" altLang="zh-CN" sz="1600" dirty="0" smtClean="0">
                <a:solidFill>
                  <a:schemeClr val="accent1">
                    <a:lumMod val="75000"/>
                  </a:schemeClr>
                </a:solidFill>
                <a:latin typeface="华文楷体" pitchFamily="2" charset="-122"/>
                <a:ea typeface="华文楷体" pitchFamily="2" charset="-122"/>
              </a:rPr>
              <a:t>搜索树的根节点处。同时加载</a:t>
            </a:r>
            <a:r>
              <a:rPr lang="en-US" altLang="zh-CN" sz="1600" dirty="0" smtClean="0">
                <a:solidFill>
                  <a:schemeClr val="accent1">
                    <a:lumMod val="75000"/>
                  </a:schemeClr>
                </a:solidFill>
                <a:latin typeface="华文楷体" pitchFamily="2" charset="-122"/>
                <a:ea typeface="华文楷体" pitchFamily="2" charset="-122"/>
              </a:rPr>
              <a:t>camera</a:t>
            </a:r>
            <a:r>
              <a:rPr lang="zh-CN" altLang="zh-CN" sz="1600" dirty="0" smtClean="0">
                <a:solidFill>
                  <a:schemeClr val="accent1">
                    <a:lumMod val="75000"/>
                  </a:schemeClr>
                </a:solidFill>
                <a:latin typeface="华文楷体" pitchFamily="2" charset="-122"/>
                <a:ea typeface="华文楷体" pitchFamily="2" charset="-122"/>
              </a:rPr>
              <a:t>移动控制按键监听，使得用户可以自由查看该</a:t>
            </a:r>
            <a:r>
              <a:rPr lang="en-US" altLang="zh-CN" sz="1600" dirty="0" smtClean="0">
                <a:solidFill>
                  <a:schemeClr val="accent1">
                    <a:lumMod val="75000"/>
                  </a:schemeClr>
                </a:solidFill>
                <a:latin typeface="华文楷体" pitchFamily="2" charset="-122"/>
                <a:ea typeface="华文楷体" pitchFamily="2" charset="-122"/>
              </a:rPr>
              <a:t>A*</a:t>
            </a:r>
            <a:r>
              <a:rPr lang="zh-CN" altLang="zh-CN" sz="1600" dirty="0" smtClean="0">
                <a:solidFill>
                  <a:schemeClr val="accent1">
                    <a:lumMod val="75000"/>
                  </a:schemeClr>
                </a:solidFill>
                <a:latin typeface="华文楷体" pitchFamily="2" charset="-122"/>
                <a:ea typeface="华文楷体" pitchFamily="2" charset="-122"/>
              </a:rPr>
              <a:t>搜索树。</a:t>
            </a:r>
            <a:endParaRPr kumimoji="0" lang="zh-CN" altLang="en-US" sz="16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展示部分思路与架构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8610" name="Picture 2"/>
          <p:cNvPicPr>
            <a:picLocks noChangeAspect="1" noChangeArrowheads="1"/>
          </p:cNvPicPr>
          <p:nvPr/>
        </p:nvPicPr>
        <p:blipFill>
          <a:blip r:embed="rId3" cstate="print"/>
          <a:srcRect/>
          <a:stretch>
            <a:fillRect/>
          </a:stretch>
        </p:blipFill>
        <p:spPr bwMode="auto">
          <a:xfrm>
            <a:off x="2699792" y="771550"/>
            <a:ext cx="3384376" cy="3984961"/>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open</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算法说明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904533"/>
            <a:ext cx="8352928"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dirty="0" smtClean="0">
                <a:solidFill>
                  <a:schemeClr val="accent1">
                    <a:lumMod val="75000"/>
                  </a:schemeClr>
                </a:solidFill>
                <a:latin typeface="华文楷体" pitchFamily="2" charset="-122"/>
                <a:ea typeface="华文楷体" pitchFamily="2" charset="-122"/>
              </a:rPr>
              <a:t>本实验的核心算法为</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算法，该算法是通过</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表和</a:t>
            </a:r>
            <a:r>
              <a:rPr lang="en-US" altLang="zh-CN" dirty="0" smtClean="0">
                <a:solidFill>
                  <a:schemeClr val="accent1">
                    <a:lumMod val="75000"/>
                  </a:schemeClr>
                </a:solidFill>
                <a:latin typeface="华文楷体" pitchFamily="2" charset="-122"/>
                <a:ea typeface="华文楷体" pitchFamily="2" charset="-122"/>
              </a:rPr>
              <a:t>close</a:t>
            </a:r>
            <a:r>
              <a:rPr lang="zh-CN" altLang="zh-CN" dirty="0" smtClean="0">
                <a:solidFill>
                  <a:schemeClr val="accent1">
                    <a:lumMod val="75000"/>
                  </a:schemeClr>
                </a:solidFill>
                <a:latin typeface="华文楷体" pitchFamily="2" charset="-122"/>
                <a:ea typeface="华文楷体" pitchFamily="2" charset="-122"/>
              </a:rPr>
              <a:t>表中的元素在一定规则下可以相互转化，最终搜到解。该算法的主要思路为：</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1</a:t>
            </a:r>
            <a:r>
              <a:rPr lang="zh-CN" altLang="zh-CN" dirty="0" smtClean="0">
                <a:solidFill>
                  <a:schemeClr val="accent1">
                    <a:lumMod val="75000"/>
                  </a:schemeClr>
                </a:solidFill>
                <a:latin typeface="华文楷体" pitchFamily="2" charset="-122"/>
                <a:ea typeface="华文楷体" pitchFamily="2" charset="-122"/>
              </a:rPr>
              <a:t>）开始检查目标状态是否能达到，不能达到返回</a:t>
            </a:r>
            <a:r>
              <a:rPr lang="en-US" altLang="zh-CN" dirty="0" smtClean="0">
                <a:solidFill>
                  <a:schemeClr val="accent1">
                    <a:lumMod val="75000"/>
                  </a:schemeClr>
                </a:solidFill>
                <a:latin typeface="华文楷体" pitchFamily="2" charset="-122"/>
                <a:ea typeface="华文楷体" pitchFamily="2" charset="-122"/>
              </a:rPr>
              <a:t>-1</a:t>
            </a:r>
            <a:r>
              <a:rPr lang="zh-CN" altLang="zh-CN" dirty="0" smtClean="0">
                <a:solidFill>
                  <a:schemeClr val="accent1">
                    <a:lumMod val="75000"/>
                  </a:schemeClr>
                </a:solidFill>
                <a:latin typeface="华文楷体" pitchFamily="2" charset="-122"/>
                <a:ea typeface="华文楷体" pitchFamily="2" charset="-122"/>
              </a:rPr>
              <a:t>。</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2</a:t>
            </a:r>
            <a:r>
              <a:rPr lang="zh-CN" altLang="zh-CN" dirty="0" smtClean="0">
                <a:solidFill>
                  <a:schemeClr val="accent1">
                    <a:lumMod val="75000"/>
                  </a:schemeClr>
                </a:solidFill>
                <a:latin typeface="华文楷体" pitchFamily="2" charset="-122"/>
                <a:ea typeface="华文楷体" pitchFamily="2" charset="-122"/>
              </a:rPr>
              <a:t>）将初始节点放到</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3</a:t>
            </a:r>
            <a:r>
              <a:rPr lang="zh-CN" altLang="zh-CN" dirty="0" smtClean="0">
                <a:solidFill>
                  <a:schemeClr val="accent1">
                    <a:lumMod val="75000"/>
                  </a:schemeClr>
                </a:solidFill>
                <a:latin typeface="华文楷体" pitchFamily="2" charset="-122"/>
                <a:ea typeface="华文楷体" pitchFamily="2" charset="-122"/>
              </a:rPr>
              <a:t>）当</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表不为空时，执行循环：将</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表中的第一个节点</a:t>
            </a:r>
            <a:r>
              <a:rPr lang="en-US" altLang="zh-CN" dirty="0" smtClean="0">
                <a:solidFill>
                  <a:schemeClr val="accent1">
                    <a:lumMod val="75000"/>
                  </a:schemeClr>
                </a:solidFill>
                <a:latin typeface="华文楷体" pitchFamily="2" charset="-122"/>
                <a:ea typeface="华文楷体" pitchFamily="2" charset="-122"/>
              </a:rPr>
              <a:t>n</a:t>
            </a:r>
            <a:r>
              <a:rPr lang="zh-CN" altLang="zh-CN" dirty="0" smtClean="0">
                <a:solidFill>
                  <a:schemeClr val="accent1">
                    <a:lumMod val="75000"/>
                  </a:schemeClr>
                </a:solidFill>
                <a:latin typeface="华文楷体" pitchFamily="2" charset="-122"/>
                <a:ea typeface="华文楷体" pitchFamily="2" charset="-122"/>
              </a:rPr>
              <a:t>出栈，如果节点</a:t>
            </a:r>
            <a:r>
              <a:rPr lang="en-US" altLang="zh-CN" dirty="0" smtClean="0">
                <a:solidFill>
                  <a:schemeClr val="accent1">
                    <a:lumMod val="75000"/>
                  </a:schemeClr>
                </a:solidFill>
                <a:latin typeface="华文楷体" pitchFamily="2" charset="-122"/>
                <a:ea typeface="华文楷体" pitchFamily="2" charset="-122"/>
              </a:rPr>
              <a:t>n</a:t>
            </a:r>
            <a:r>
              <a:rPr lang="zh-CN" altLang="zh-CN" dirty="0" smtClean="0">
                <a:solidFill>
                  <a:schemeClr val="accent1">
                    <a:lumMod val="75000"/>
                  </a:schemeClr>
                </a:solidFill>
                <a:latin typeface="华文楷体" pitchFamily="2" charset="-122"/>
                <a:ea typeface="华文楷体" pitchFamily="2" charset="-122"/>
              </a:rPr>
              <a:t>即目标状态，则查找成功。否则记录</a:t>
            </a:r>
            <a:r>
              <a:rPr lang="en-US" altLang="zh-CN" dirty="0" smtClean="0">
                <a:solidFill>
                  <a:schemeClr val="accent1">
                    <a:lumMod val="75000"/>
                  </a:schemeClr>
                </a:solidFill>
                <a:latin typeface="华文楷体" pitchFamily="2" charset="-122"/>
                <a:ea typeface="华文楷体" pitchFamily="2" charset="-122"/>
              </a:rPr>
              <a:t>n</a:t>
            </a:r>
            <a:r>
              <a:rPr lang="zh-CN" altLang="zh-CN" dirty="0" smtClean="0">
                <a:solidFill>
                  <a:schemeClr val="accent1">
                    <a:lumMod val="75000"/>
                  </a:schemeClr>
                </a:solidFill>
                <a:latin typeface="华文楷体" pitchFamily="2" charset="-122"/>
                <a:ea typeface="华文楷体" pitchFamily="2" charset="-122"/>
              </a:rPr>
              <a:t>的路径，移动节点</a:t>
            </a:r>
            <a:r>
              <a:rPr lang="en-US" altLang="zh-CN" dirty="0" smtClean="0">
                <a:solidFill>
                  <a:schemeClr val="accent1">
                    <a:lumMod val="75000"/>
                  </a:schemeClr>
                </a:solidFill>
                <a:latin typeface="华文楷体" pitchFamily="2" charset="-122"/>
                <a:ea typeface="华文楷体" pitchFamily="2" charset="-122"/>
              </a:rPr>
              <a:t>n</a:t>
            </a:r>
            <a:r>
              <a:rPr lang="zh-CN" altLang="zh-CN" dirty="0" smtClean="0">
                <a:solidFill>
                  <a:schemeClr val="accent1">
                    <a:lumMod val="75000"/>
                  </a:schemeClr>
                </a:solidFill>
                <a:latin typeface="华文楷体" pitchFamily="2" charset="-122"/>
                <a:ea typeface="华文楷体" pitchFamily="2" charset="-122"/>
              </a:rPr>
              <a:t>的空格部分，生成新的子节点，对子节点有三种情况：</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①出现在</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表中过：如果子节点</a:t>
            </a:r>
            <a:r>
              <a:rPr lang="en-US" altLang="zh-CN" dirty="0" smtClean="0">
                <a:solidFill>
                  <a:schemeClr val="accent1">
                    <a:lumMod val="75000"/>
                  </a:schemeClr>
                </a:solidFill>
                <a:latin typeface="华文楷体" pitchFamily="2" charset="-122"/>
                <a:ea typeface="华文楷体" pitchFamily="2" charset="-122"/>
              </a:rPr>
              <a:t>f</a:t>
            </a:r>
            <a:r>
              <a:rPr lang="zh-CN" altLang="zh-CN" dirty="0" smtClean="0">
                <a:solidFill>
                  <a:schemeClr val="accent1">
                    <a:lumMod val="75000"/>
                  </a:schemeClr>
                </a:solidFill>
                <a:latin typeface="华文楷体" pitchFamily="2" charset="-122"/>
                <a:ea typeface="华文楷体" pitchFamily="2" charset="-122"/>
              </a:rPr>
              <a:t>值小于</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表中的</a:t>
            </a:r>
            <a:r>
              <a:rPr lang="en-US" altLang="zh-CN" dirty="0" smtClean="0">
                <a:solidFill>
                  <a:schemeClr val="accent1">
                    <a:lumMod val="75000"/>
                  </a:schemeClr>
                </a:solidFill>
                <a:latin typeface="华文楷体" pitchFamily="2" charset="-122"/>
                <a:ea typeface="华文楷体" pitchFamily="2" charset="-122"/>
              </a:rPr>
              <a:t>f</a:t>
            </a:r>
            <a:r>
              <a:rPr lang="zh-CN" altLang="zh-CN" dirty="0" smtClean="0">
                <a:solidFill>
                  <a:schemeClr val="accent1">
                    <a:lumMod val="75000"/>
                  </a:schemeClr>
                </a:solidFill>
                <a:latin typeface="华文楷体" pitchFamily="2" charset="-122"/>
                <a:ea typeface="华文楷体" pitchFamily="2" charset="-122"/>
              </a:rPr>
              <a:t>值，则将原来</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表中的节点删除，记录新生成的子节点的路径和</a:t>
            </a:r>
            <a:r>
              <a:rPr lang="en-US" altLang="zh-CN" dirty="0" smtClean="0">
                <a:solidFill>
                  <a:schemeClr val="accent1">
                    <a:lumMod val="75000"/>
                  </a:schemeClr>
                </a:solidFill>
                <a:latin typeface="华文楷体" pitchFamily="2" charset="-122"/>
                <a:ea typeface="华文楷体" pitchFamily="2" charset="-122"/>
              </a:rPr>
              <a:t>f</a:t>
            </a:r>
            <a:r>
              <a:rPr lang="zh-CN" altLang="zh-CN" dirty="0" smtClean="0">
                <a:solidFill>
                  <a:schemeClr val="accent1">
                    <a:lumMod val="75000"/>
                  </a:schemeClr>
                </a:solidFill>
                <a:latin typeface="华文楷体" pitchFamily="2" charset="-122"/>
                <a:ea typeface="华文楷体" pitchFamily="2" charset="-122"/>
              </a:rPr>
              <a:t>的值放入</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②在</a:t>
            </a:r>
            <a:r>
              <a:rPr lang="en-US" altLang="zh-CN" dirty="0" smtClean="0">
                <a:solidFill>
                  <a:schemeClr val="accent1">
                    <a:lumMod val="75000"/>
                  </a:schemeClr>
                </a:solidFill>
                <a:latin typeface="华文楷体" pitchFamily="2" charset="-122"/>
                <a:ea typeface="华文楷体" pitchFamily="2" charset="-122"/>
              </a:rPr>
              <a:t>close</a:t>
            </a:r>
            <a:r>
              <a:rPr lang="zh-CN" altLang="zh-CN" dirty="0" smtClean="0">
                <a:solidFill>
                  <a:schemeClr val="accent1">
                    <a:lumMod val="75000"/>
                  </a:schemeClr>
                </a:solidFill>
                <a:latin typeface="华文楷体" pitchFamily="2" charset="-122"/>
                <a:ea typeface="华文楷体" pitchFamily="2" charset="-122"/>
              </a:rPr>
              <a:t>表中出现过：如果子节点</a:t>
            </a:r>
            <a:r>
              <a:rPr lang="en-US" altLang="zh-CN" dirty="0" smtClean="0">
                <a:solidFill>
                  <a:schemeClr val="accent1">
                    <a:lumMod val="75000"/>
                  </a:schemeClr>
                </a:solidFill>
                <a:latin typeface="华文楷体" pitchFamily="2" charset="-122"/>
                <a:ea typeface="华文楷体" pitchFamily="2" charset="-122"/>
              </a:rPr>
              <a:t>f</a:t>
            </a:r>
            <a:r>
              <a:rPr lang="zh-CN" altLang="zh-CN" dirty="0" smtClean="0">
                <a:solidFill>
                  <a:schemeClr val="accent1">
                    <a:lumMod val="75000"/>
                  </a:schemeClr>
                </a:solidFill>
                <a:latin typeface="华文楷体" pitchFamily="2" charset="-122"/>
                <a:ea typeface="华文楷体" pitchFamily="2" charset="-122"/>
              </a:rPr>
              <a:t>值小于</a:t>
            </a:r>
            <a:r>
              <a:rPr lang="en-US" altLang="zh-CN" dirty="0" smtClean="0">
                <a:solidFill>
                  <a:schemeClr val="accent1">
                    <a:lumMod val="75000"/>
                  </a:schemeClr>
                </a:solidFill>
                <a:latin typeface="华文楷体" pitchFamily="2" charset="-122"/>
                <a:ea typeface="华文楷体" pitchFamily="2" charset="-122"/>
              </a:rPr>
              <a:t>close</a:t>
            </a:r>
            <a:r>
              <a:rPr lang="zh-CN" altLang="zh-CN" dirty="0" smtClean="0">
                <a:solidFill>
                  <a:schemeClr val="accent1">
                    <a:lumMod val="75000"/>
                  </a:schemeClr>
                </a:solidFill>
                <a:latin typeface="华文楷体" pitchFamily="2" charset="-122"/>
                <a:ea typeface="华文楷体" pitchFamily="2" charset="-122"/>
              </a:rPr>
              <a:t>表中节点的</a:t>
            </a:r>
            <a:r>
              <a:rPr lang="en-US" altLang="zh-CN" dirty="0" smtClean="0">
                <a:solidFill>
                  <a:schemeClr val="accent1">
                    <a:lumMod val="75000"/>
                  </a:schemeClr>
                </a:solidFill>
                <a:latin typeface="华文楷体" pitchFamily="2" charset="-122"/>
                <a:ea typeface="华文楷体" pitchFamily="2" charset="-122"/>
              </a:rPr>
              <a:t>f</a:t>
            </a:r>
            <a:r>
              <a:rPr lang="zh-CN" altLang="zh-CN" dirty="0" smtClean="0">
                <a:solidFill>
                  <a:schemeClr val="accent1">
                    <a:lumMod val="75000"/>
                  </a:schemeClr>
                </a:solidFill>
                <a:latin typeface="华文楷体" pitchFamily="2" charset="-122"/>
                <a:ea typeface="华文楷体" pitchFamily="2" charset="-122"/>
              </a:rPr>
              <a:t>值，则将原来</a:t>
            </a:r>
            <a:r>
              <a:rPr lang="en-US" altLang="zh-CN" dirty="0" smtClean="0">
                <a:solidFill>
                  <a:schemeClr val="accent1">
                    <a:lumMod val="75000"/>
                  </a:schemeClr>
                </a:solidFill>
                <a:latin typeface="华文楷体" pitchFamily="2" charset="-122"/>
                <a:ea typeface="华文楷体" pitchFamily="2" charset="-122"/>
              </a:rPr>
              <a:t>close</a:t>
            </a:r>
            <a:r>
              <a:rPr lang="zh-CN" altLang="zh-CN" dirty="0" smtClean="0">
                <a:solidFill>
                  <a:schemeClr val="accent1">
                    <a:lumMod val="75000"/>
                  </a:schemeClr>
                </a:solidFill>
                <a:latin typeface="华文楷体" pitchFamily="2" charset="-122"/>
                <a:ea typeface="华文楷体" pitchFamily="2" charset="-122"/>
              </a:rPr>
              <a:t>表的节点删除，记录新生成的子节点的路径和</a:t>
            </a:r>
            <a:r>
              <a:rPr lang="en-US" altLang="zh-CN" dirty="0" smtClean="0">
                <a:solidFill>
                  <a:schemeClr val="accent1">
                    <a:lumMod val="75000"/>
                  </a:schemeClr>
                </a:solidFill>
                <a:latin typeface="华文楷体" pitchFamily="2" charset="-122"/>
                <a:ea typeface="华文楷体" pitchFamily="2" charset="-122"/>
              </a:rPr>
              <a:t>f</a:t>
            </a:r>
            <a:r>
              <a:rPr lang="zh-CN" altLang="zh-CN" dirty="0" smtClean="0">
                <a:solidFill>
                  <a:schemeClr val="accent1">
                    <a:lumMod val="75000"/>
                  </a:schemeClr>
                </a:solidFill>
                <a:latin typeface="华文楷体" pitchFamily="2" charset="-122"/>
                <a:ea typeface="华文楷体" pitchFamily="2" charset="-122"/>
              </a:rPr>
              <a:t>值，放入</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③未在</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表和</a:t>
            </a:r>
            <a:r>
              <a:rPr lang="en-US" altLang="zh-CN" dirty="0" smtClean="0">
                <a:solidFill>
                  <a:schemeClr val="accent1">
                    <a:lumMod val="75000"/>
                  </a:schemeClr>
                </a:solidFill>
                <a:latin typeface="华文楷体" pitchFamily="2" charset="-122"/>
                <a:ea typeface="华文楷体" pitchFamily="2" charset="-122"/>
              </a:rPr>
              <a:t>close</a:t>
            </a:r>
            <a:r>
              <a:rPr lang="zh-CN" altLang="zh-CN" dirty="0" smtClean="0">
                <a:solidFill>
                  <a:schemeClr val="accent1">
                    <a:lumMod val="75000"/>
                  </a:schemeClr>
                </a:solidFill>
                <a:latin typeface="华文楷体" pitchFamily="2" charset="-122"/>
                <a:ea typeface="华文楷体" pitchFamily="2" charset="-122"/>
              </a:rPr>
              <a:t>表中：则将新节点返回</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表中</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4</a:t>
            </a:r>
            <a:r>
              <a:rPr lang="zh-CN" altLang="zh-CN" dirty="0" smtClean="0">
                <a:solidFill>
                  <a:schemeClr val="accent1">
                    <a:lumMod val="75000"/>
                  </a:schemeClr>
                </a:solidFill>
                <a:latin typeface="华文楷体" pitchFamily="2" charset="-122"/>
                <a:ea typeface="华文楷体" pitchFamily="2" charset="-122"/>
              </a:rPr>
              <a:t>）如果循环退出，则说明表为空，查找失败，返回</a:t>
            </a:r>
            <a:r>
              <a:rPr lang="en-US" altLang="zh-CN" dirty="0" smtClean="0">
                <a:solidFill>
                  <a:schemeClr val="accent1">
                    <a:lumMod val="75000"/>
                  </a:schemeClr>
                </a:solidFill>
                <a:latin typeface="华文楷体" pitchFamily="2" charset="-122"/>
                <a:ea typeface="华文楷体" pitchFamily="2" charset="-122"/>
              </a:rPr>
              <a:t>-1</a:t>
            </a:r>
            <a:endParaRPr kumimoji="0" lang="zh-CN" altLang="en-US"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算法原理说明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043033"/>
            <a:ext cx="8352928"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dirty="0" smtClean="0"/>
              <a:t>A*</a:t>
            </a:r>
            <a:r>
              <a:rPr lang="zh-CN" altLang="zh-CN" dirty="0" smtClean="0"/>
              <a:t>算法，是种典型的启发式搜索算法。它的含义是：定义一个评估函数</a:t>
            </a:r>
            <a:r>
              <a:rPr lang="en-US" altLang="zh-CN" dirty="0" smtClean="0"/>
              <a:t>f</a:t>
            </a:r>
            <a:r>
              <a:rPr lang="zh-CN" altLang="zh-CN" dirty="0" smtClean="0"/>
              <a:t>，评估当前搜索状态，评估出路径最小的节点来扩展子节点。其公式为：</a:t>
            </a:r>
          </a:p>
          <a:p>
            <a:r>
              <a:rPr lang="en-US" altLang="zh-CN" dirty="0" smtClean="0"/>
              <a:t> </a:t>
            </a:r>
            <a:endParaRPr lang="zh-CN" altLang="zh-CN" dirty="0" smtClean="0"/>
          </a:p>
          <a:p>
            <a:r>
              <a:rPr lang="en-US" altLang="zh-CN" dirty="0" smtClean="0"/>
              <a:t>	</a:t>
            </a:r>
            <a:r>
              <a:rPr lang="zh-CN" altLang="zh-CN" dirty="0" smtClean="0"/>
              <a:t>其中</a:t>
            </a:r>
            <a:r>
              <a:rPr lang="en-US" altLang="zh-CN" dirty="0" smtClean="0"/>
              <a:t>f(n)</a:t>
            </a:r>
            <a:r>
              <a:rPr lang="zh-CN" altLang="zh-CN" dirty="0" smtClean="0"/>
              <a:t>指从初始节点开始，经过</a:t>
            </a:r>
            <a:r>
              <a:rPr lang="en-US" altLang="zh-CN" dirty="0" smtClean="0"/>
              <a:t>n</a:t>
            </a:r>
            <a:r>
              <a:rPr lang="zh-CN" altLang="zh-CN" dirty="0" smtClean="0"/>
              <a:t>后到达目标节点的路径的最小代价的估计值；</a:t>
            </a:r>
            <a:r>
              <a:rPr lang="en-US" altLang="zh-CN" dirty="0" smtClean="0"/>
              <a:t>n</a:t>
            </a:r>
            <a:r>
              <a:rPr lang="zh-CN" altLang="zh-CN" dirty="0" smtClean="0"/>
              <a:t>是当前评估的节点；</a:t>
            </a:r>
            <a:r>
              <a:rPr lang="en-US" altLang="zh-CN" dirty="0" smtClean="0"/>
              <a:t>g(n)</a:t>
            </a:r>
            <a:r>
              <a:rPr lang="zh-CN" altLang="zh-CN" dirty="0" smtClean="0"/>
              <a:t>指从初始节点</a:t>
            </a:r>
            <a:r>
              <a:rPr lang="en-US" altLang="zh-CN" dirty="0" smtClean="0"/>
              <a:t>s</a:t>
            </a:r>
            <a:r>
              <a:rPr lang="zh-CN" altLang="zh-CN" dirty="0" smtClean="0"/>
              <a:t>到当前节点</a:t>
            </a:r>
            <a:r>
              <a:rPr lang="en-US" altLang="zh-CN" dirty="0" smtClean="0"/>
              <a:t>n</a:t>
            </a:r>
            <a:r>
              <a:rPr lang="zh-CN" altLang="zh-CN" dirty="0" smtClean="0"/>
              <a:t>的最短路径的估计耗散值，一般用查找深度表示；</a:t>
            </a:r>
            <a:r>
              <a:rPr lang="en-US" altLang="zh-CN" dirty="0" smtClean="0"/>
              <a:t>h(n) </a:t>
            </a:r>
            <a:r>
              <a:rPr lang="zh-CN" altLang="zh-CN" dirty="0" smtClean="0"/>
              <a:t>表示从当前节点</a:t>
            </a:r>
            <a:r>
              <a:rPr lang="en-US" altLang="zh-CN" dirty="0" smtClean="0"/>
              <a:t>n</a:t>
            </a:r>
            <a:r>
              <a:rPr lang="zh-CN" altLang="zh-CN" dirty="0" smtClean="0"/>
              <a:t>到目标节点的最短路径的估计耗散值。</a:t>
            </a:r>
          </a:p>
          <a:p>
            <a:r>
              <a:rPr lang="en-US" altLang="zh-CN" dirty="0" smtClean="0"/>
              <a:t>	</a:t>
            </a:r>
            <a:r>
              <a:rPr lang="zh-CN" altLang="zh-CN" dirty="0" smtClean="0"/>
              <a:t>在上述公式的基础上，可以加上</a:t>
            </a:r>
            <a:r>
              <a:rPr lang="en-US" altLang="zh-CN" dirty="0" smtClean="0"/>
              <a:t>*</a:t>
            </a:r>
            <a:r>
              <a:rPr lang="zh-CN" altLang="zh-CN" dirty="0" smtClean="0"/>
              <a:t>表示真实值：</a:t>
            </a:r>
          </a:p>
          <a:p>
            <a:r>
              <a:rPr lang="en-US" altLang="zh-CN" dirty="0" smtClean="0"/>
              <a:t> </a:t>
            </a:r>
            <a:endParaRPr lang="zh-CN" altLang="zh-CN" dirty="0" smtClean="0"/>
          </a:p>
          <a:p>
            <a:r>
              <a:rPr lang="en-US" altLang="zh-CN" dirty="0" smtClean="0"/>
              <a:t>	A*</a:t>
            </a:r>
            <a:r>
              <a:rPr lang="zh-CN" altLang="zh-CN" dirty="0" smtClean="0"/>
              <a:t>算法就是通过预测</a:t>
            </a:r>
            <a:r>
              <a:rPr lang="en-US" altLang="zh-CN" dirty="0" smtClean="0"/>
              <a:t>f</a:t>
            </a:r>
            <a:r>
              <a:rPr lang="zh-CN" altLang="zh-CN" dirty="0" smtClean="0"/>
              <a:t>，以达到有效搜索。每次搜索时，按照</a:t>
            </a:r>
            <a:r>
              <a:rPr lang="en-US" altLang="zh-CN" dirty="0" smtClean="0"/>
              <a:t>f(n)</a:t>
            </a:r>
            <a:r>
              <a:rPr lang="zh-CN" altLang="zh-CN" dirty="0" smtClean="0"/>
              <a:t>值大小对</a:t>
            </a:r>
            <a:r>
              <a:rPr lang="en-US" altLang="zh-CN" dirty="0" smtClean="0"/>
              <a:t>OPEN</a:t>
            </a:r>
            <a:r>
              <a:rPr lang="zh-CN" altLang="zh-CN" dirty="0" smtClean="0"/>
              <a:t>表中的元素从小到大的排序，每次扩展节点时，就可以选择目前</a:t>
            </a:r>
            <a:r>
              <a:rPr lang="en-US" altLang="zh-CN" dirty="0" smtClean="0"/>
              <a:t>f(n)</a:t>
            </a:r>
            <a:r>
              <a:rPr lang="zh-CN" altLang="zh-CN" dirty="0" smtClean="0"/>
              <a:t>值最小的节点来优先扩展</a:t>
            </a:r>
            <a:endParaRPr lang="zh-CN" altLang="zh-CN" dirty="0"/>
          </a:p>
        </p:txBody>
      </p:sp>
      <p:pic>
        <p:nvPicPr>
          <p:cNvPr id="69634" name="Picture 2"/>
          <p:cNvPicPr>
            <a:picLocks noChangeAspect="1" noChangeArrowheads="1"/>
          </p:cNvPicPr>
          <p:nvPr/>
        </p:nvPicPr>
        <p:blipFill>
          <a:blip r:embed="rId3" cstate="print"/>
          <a:srcRect/>
          <a:stretch>
            <a:fillRect/>
          </a:stretch>
        </p:blipFill>
        <p:spPr bwMode="auto">
          <a:xfrm>
            <a:off x="3625850" y="1635646"/>
            <a:ext cx="1892300" cy="323850"/>
          </a:xfrm>
          <a:prstGeom prst="rect">
            <a:avLst/>
          </a:prstGeom>
          <a:noFill/>
          <a:ln w="9525">
            <a:noFill/>
            <a:miter lim="800000"/>
            <a:headEnd/>
            <a:tailEnd/>
          </a:ln>
        </p:spPr>
      </p:pic>
      <p:pic>
        <p:nvPicPr>
          <p:cNvPr id="69635" name="Picture 3"/>
          <p:cNvPicPr>
            <a:picLocks noChangeAspect="1" noChangeArrowheads="1"/>
          </p:cNvPicPr>
          <p:nvPr/>
        </p:nvPicPr>
        <p:blipFill>
          <a:blip r:embed="rId4" cstate="print"/>
          <a:srcRect/>
          <a:stretch>
            <a:fillRect/>
          </a:stretch>
        </p:blipFill>
        <p:spPr bwMode="auto">
          <a:xfrm>
            <a:off x="3333750" y="3268712"/>
            <a:ext cx="2476500" cy="31115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275606"/>
            <a:ext cx="835292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搜索生成树模块</a:t>
            </a:r>
          </a:p>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该模块的主要功能是从</a:t>
            </a:r>
            <a:r>
              <a:rPr lang="en-US" altLang="zh-CN" sz="2000" dirty="0" smtClean="0">
                <a:solidFill>
                  <a:schemeClr val="accent1">
                    <a:lumMod val="75000"/>
                  </a:schemeClr>
                </a:solidFill>
                <a:latin typeface="华文楷体" pitchFamily="2" charset="-122"/>
                <a:ea typeface="华文楷体" pitchFamily="2" charset="-122"/>
              </a:rPr>
              <a:t>1.txt</a:t>
            </a:r>
            <a:r>
              <a:rPr lang="zh-CN" altLang="zh-CN" sz="2000" dirty="0" smtClean="0">
                <a:solidFill>
                  <a:schemeClr val="accent1">
                    <a:lumMod val="75000"/>
                  </a:schemeClr>
                </a:solidFill>
                <a:latin typeface="华文楷体" pitchFamily="2" charset="-122"/>
                <a:ea typeface="华文楷体" pitchFamily="2" charset="-122"/>
              </a:rPr>
              <a:t>读入要进行求解的</a:t>
            </a:r>
            <a:r>
              <a:rPr lang="en-US" altLang="zh-CN" sz="2000" dirty="0" smtClean="0">
                <a:solidFill>
                  <a:schemeClr val="accent1">
                    <a:lumMod val="75000"/>
                  </a:schemeClr>
                </a:solidFill>
                <a:latin typeface="华文楷体" pitchFamily="2" charset="-122"/>
                <a:ea typeface="华文楷体" pitchFamily="2" charset="-122"/>
              </a:rPr>
              <a:t>8</a:t>
            </a:r>
            <a:r>
              <a:rPr lang="zh-CN" altLang="zh-CN" sz="2000" dirty="0" smtClean="0">
                <a:solidFill>
                  <a:schemeClr val="accent1">
                    <a:lumMod val="75000"/>
                  </a:schemeClr>
                </a:solidFill>
                <a:latin typeface="华文楷体" pitchFamily="2" charset="-122"/>
                <a:ea typeface="华文楷体" pitchFamily="2" charset="-122"/>
              </a:rPr>
              <a:t>数码问题的起始状态、结束状态以及所要求使用的启发函数</a:t>
            </a:r>
            <a:r>
              <a:rPr lang="en-US" altLang="zh-CN" sz="2000" dirty="0" smtClean="0">
                <a:solidFill>
                  <a:schemeClr val="accent1">
                    <a:lumMod val="75000"/>
                  </a:schemeClr>
                </a:solidFill>
                <a:latin typeface="华文楷体" pitchFamily="2" charset="-122"/>
                <a:ea typeface="华文楷体" pitchFamily="2" charset="-122"/>
              </a:rPr>
              <a:t>h(n)</a:t>
            </a:r>
            <a:r>
              <a:rPr lang="zh-CN" altLang="zh-CN" sz="2000" dirty="0" smtClean="0">
                <a:solidFill>
                  <a:schemeClr val="accent1">
                    <a:lumMod val="75000"/>
                  </a:schemeClr>
                </a:solidFill>
                <a:latin typeface="华文楷体" pitchFamily="2" charset="-122"/>
                <a:ea typeface="华文楷体" pitchFamily="2" charset="-122"/>
              </a:rPr>
              <a:t>的类型，并根据该输入使用</a:t>
            </a:r>
            <a:r>
              <a:rPr lang="en-US" altLang="zh-CN" sz="2000" dirty="0" smtClean="0">
                <a:solidFill>
                  <a:schemeClr val="accent1">
                    <a:lumMod val="75000"/>
                  </a:schemeClr>
                </a:solidFill>
                <a:latin typeface="华文楷体" pitchFamily="2" charset="-122"/>
                <a:ea typeface="华文楷体" pitchFamily="2" charset="-122"/>
              </a:rPr>
              <a:t>open</a:t>
            </a:r>
            <a:r>
              <a:rPr lang="zh-CN" altLang="zh-CN" sz="2000" dirty="0" smtClean="0">
                <a:solidFill>
                  <a:schemeClr val="accent1">
                    <a:lumMod val="75000"/>
                  </a:schemeClr>
                </a:solidFill>
                <a:latin typeface="华文楷体" pitchFamily="2" charset="-122"/>
                <a:ea typeface="华文楷体" pitchFamily="2" charset="-122"/>
              </a:rPr>
              <a:t>算法构建起该</a:t>
            </a:r>
            <a:r>
              <a:rPr lang="en-US" altLang="zh-CN" sz="2000" dirty="0" smtClean="0">
                <a:solidFill>
                  <a:schemeClr val="accent1">
                    <a:lumMod val="75000"/>
                  </a:schemeClr>
                </a:solidFill>
                <a:latin typeface="华文楷体" pitchFamily="2" charset="-122"/>
                <a:ea typeface="华文楷体" pitchFamily="2" charset="-122"/>
              </a:rPr>
              <a:t>8</a:t>
            </a:r>
            <a:r>
              <a:rPr lang="zh-CN" altLang="zh-CN" sz="2000" dirty="0" smtClean="0">
                <a:solidFill>
                  <a:schemeClr val="accent1">
                    <a:lumMod val="75000"/>
                  </a:schemeClr>
                </a:solidFill>
                <a:latin typeface="华文楷体" pitchFamily="2" charset="-122"/>
                <a:ea typeface="华文楷体" pitchFamily="2" charset="-122"/>
              </a:rPr>
              <a:t>数码问题对应的</a:t>
            </a:r>
            <a:r>
              <a:rPr lang="en-US"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搜索树。</a:t>
            </a:r>
          </a:p>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zh-CN" sz="2000" dirty="0" smtClean="0">
                <a:solidFill>
                  <a:schemeClr val="accent1">
                    <a:lumMod val="75000"/>
                  </a:schemeClr>
                </a:solidFill>
                <a:latin typeface="华文楷体" pitchFamily="2" charset="-122"/>
                <a:ea typeface="华文楷体" pitchFamily="2" charset="-122"/>
              </a:rPr>
              <a:t>）树结构导出模块</a:t>
            </a:r>
          </a:p>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该模块的主要功能是将生成树模块生成的</a:t>
            </a:r>
            <a:r>
              <a:rPr lang="en-US"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搜索树以记事本的形式导出为</a:t>
            </a:r>
            <a:r>
              <a:rPr lang="en-US" altLang="zh-CN" sz="2000" dirty="0" smtClean="0">
                <a:solidFill>
                  <a:schemeClr val="accent1">
                    <a:lumMod val="75000"/>
                  </a:schemeClr>
                </a:solidFill>
                <a:latin typeface="华文楷体" pitchFamily="2" charset="-122"/>
                <a:ea typeface="华文楷体" pitchFamily="2" charset="-122"/>
              </a:rPr>
              <a:t>out_tree.txt</a:t>
            </a:r>
            <a:r>
              <a:rPr lang="zh-CN" altLang="zh-CN" sz="2000" dirty="0" smtClean="0">
                <a:solidFill>
                  <a:schemeClr val="accent1">
                    <a:lumMod val="75000"/>
                  </a:schemeClr>
                </a:solidFill>
                <a:latin typeface="华文楷体" pitchFamily="2" charset="-122"/>
                <a:ea typeface="华文楷体" pitchFamily="2" charset="-122"/>
              </a:rPr>
              <a:t>；同时一并导出的还有生成路径、生成节点数、扩展节点数等数值。这些导出的内容将作为内核部分与展示部分的沟通消息。</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展示部分模块设计说明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429495"/>
            <a:ext cx="835292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搜索树绘制模块</a:t>
            </a:r>
          </a:p>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该模块的主要功能是将接收到的沟通消息中的搜索树进行导入，并将该搜索树绘制在</a:t>
            </a:r>
            <a:r>
              <a:rPr lang="en-US" altLang="zh-CN" sz="2000" dirty="0" smtClean="0">
                <a:solidFill>
                  <a:schemeClr val="accent1">
                    <a:lumMod val="75000"/>
                  </a:schemeClr>
                </a:solidFill>
                <a:latin typeface="华文楷体" pitchFamily="2" charset="-122"/>
                <a:ea typeface="华文楷体" pitchFamily="2" charset="-122"/>
              </a:rPr>
              <a:t>3</a:t>
            </a:r>
            <a:r>
              <a:rPr lang="zh-CN" altLang="zh-CN" sz="2000" dirty="0" smtClean="0">
                <a:solidFill>
                  <a:schemeClr val="accent1">
                    <a:lumMod val="75000"/>
                  </a:schemeClr>
                </a:solidFill>
                <a:latin typeface="华文楷体" pitchFamily="2" charset="-122"/>
                <a:ea typeface="华文楷体" pitchFamily="2" charset="-122"/>
              </a:rPr>
              <a:t>维空间中；同时根据接收到的生成路径，将中间搜索步骤所表示的过程标红。</a:t>
            </a:r>
          </a:p>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zh-CN" sz="2000" dirty="0" smtClean="0">
                <a:solidFill>
                  <a:schemeClr val="accent1">
                    <a:lumMod val="75000"/>
                  </a:schemeClr>
                </a:solidFill>
                <a:latin typeface="华文楷体" pitchFamily="2" charset="-122"/>
                <a:ea typeface="华文楷体" pitchFamily="2" charset="-122"/>
              </a:rPr>
              <a:t>）辅助功能模块</a:t>
            </a:r>
          </a:p>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该模块的主要功能是辅助</a:t>
            </a:r>
            <a:r>
              <a:rPr lang="en-US"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搜索树绘制模块的平稳运行，包括</a:t>
            </a:r>
            <a:r>
              <a:rPr lang="en-US" altLang="zh-CN" sz="2000" dirty="0" smtClean="0">
                <a:solidFill>
                  <a:schemeClr val="accent1">
                    <a:lumMod val="75000"/>
                  </a:schemeClr>
                </a:solidFill>
                <a:latin typeface="华文楷体" pitchFamily="2" charset="-122"/>
                <a:ea typeface="华文楷体" pitchFamily="2" charset="-122"/>
              </a:rPr>
              <a:t>.exe</a:t>
            </a:r>
            <a:r>
              <a:rPr lang="zh-CN" altLang="zh-CN" sz="2000" dirty="0" smtClean="0">
                <a:solidFill>
                  <a:schemeClr val="accent1">
                    <a:lumMod val="75000"/>
                  </a:schemeClr>
                </a:solidFill>
                <a:latin typeface="华文楷体" pitchFamily="2" charset="-122"/>
                <a:ea typeface="华文楷体" pitchFamily="2" charset="-122"/>
              </a:rPr>
              <a:t>文件的调用、</a:t>
            </a:r>
            <a:r>
              <a:rPr lang="en-US" altLang="zh-CN" sz="2000" dirty="0" smtClean="0">
                <a:solidFill>
                  <a:schemeClr val="accent1">
                    <a:lumMod val="75000"/>
                  </a:schemeClr>
                </a:solidFill>
                <a:latin typeface="华文楷体" pitchFamily="2" charset="-122"/>
                <a:ea typeface="华文楷体" pitchFamily="2" charset="-122"/>
              </a:rPr>
              <a:t>.txt</a:t>
            </a:r>
            <a:r>
              <a:rPr lang="zh-CN" altLang="zh-CN" sz="2000" dirty="0" smtClean="0">
                <a:solidFill>
                  <a:schemeClr val="accent1">
                    <a:lumMod val="75000"/>
                  </a:schemeClr>
                </a:solidFill>
                <a:latin typeface="华文楷体" pitchFamily="2" charset="-122"/>
                <a:ea typeface="华文楷体" pitchFamily="2" charset="-122"/>
              </a:rPr>
              <a:t>文件的读取、</a:t>
            </a:r>
            <a:r>
              <a:rPr lang="en-US" altLang="zh-CN" sz="2000" dirty="0" smtClean="0">
                <a:solidFill>
                  <a:schemeClr val="accent1">
                    <a:lumMod val="75000"/>
                  </a:schemeClr>
                </a:solidFill>
                <a:latin typeface="华文楷体" pitchFamily="2" charset="-122"/>
                <a:ea typeface="华文楷体" pitchFamily="2" charset="-122"/>
              </a:rPr>
              <a:t>camera</a:t>
            </a:r>
            <a:r>
              <a:rPr lang="zh-CN" altLang="zh-CN" sz="2000" dirty="0" smtClean="0">
                <a:solidFill>
                  <a:schemeClr val="accent1">
                    <a:lumMod val="75000"/>
                  </a:schemeClr>
                </a:solidFill>
                <a:latin typeface="华文楷体" pitchFamily="2" charset="-122"/>
                <a:ea typeface="华文楷体" pitchFamily="2" charset="-122"/>
              </a:rPr>
              <a:t>挂件的绑定以及各种事件的监听等。</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各模块图示说明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0658" name="Picture 2"/>
          <p:cNvPicPr>
            <a:picLocks noChangeAspect="1" noChangeArrowheads="1"/>
          </p:cNvPicPr>
          <p:nvPr/>
        </p:nvPicPr>
        <p:blipFill>
          <a:blip r:embed="rId3" cstate="print"/>
          <a:srcRect/>
          <a:stretch>
            <a:fillRect/>
          </a:stretch>
        </p:blipFill>
        <p:spPr bwMode="auto">
          <a:xfrm>
            <a:off x="1691680" y="699542"/>
            <a:ext cx="5799286" cy="4320876"/>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启发函数说明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669920"/>
            <a:ext cx="8352928"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1600" dirty="0" smtClean="0">
                <a:solidFill>
                  <a:schemeClr val="accent1">
                    <a:lumMod val="75000"/>
                  </a:schemeClr>
                </a:solidFill>
                <a:latin typeface="华文楷体" pitchFamily="2" charset="-122"/>
                <a:ea typeface="华文楷体" pitchFamily="2" charset="-122"/>
              </a:rPr>
              <a:t>在本实验中，除了课程学习到的两种启发函数外，通过网络查找相关内容博客</a:t>
            </a:r>
            <a:r>
              <a:rPr lang="zh-CN" altLang="zh-CN" sz="1600" baseline="30000" dirty="0" smtClean="0">
                <a:solidFill>
                  <a:schemeClr val="accent1">
                    <a:lumMod val="75000"/>
                  </a:schemeClr>
                </a:solidFill>
                <a:latin typeface="华文楷体" pitchFamily="2" charset="-122"/>
                <a:ea typeface="华文楷体" pitchFamily="2" charset="-122"/>
              </a:rPr>
              <a:t>【</a:t>
            </a:r>
            <a:r>
              <a:rPr lang="en-US" altLang="zh-CN" sz="1600" baseline="30000" dirty="0" smtClean="0">
                <a:solidFill>
                  <a:schemeClr val="accent1">
                    <a:lumMod val="75000"/>
                  </a:schemeClr>
                </a:solidFill>
                <a:latin typeface="华文楷体" pitchFamily="2" charset="-122"/>
                <a:ea typeface="华文楷体" pitchFamily="2" charset="-122"/>
              </a:rPr>
              <a:t>1</a:t>
            </a:r>
            <a:r>
              <a:rPr lang="zh-CN" altLang="zh-CN" sz="1600" baseline="300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，我们又额外提出了两种启发函数，现对这四种启发函数的原理进行说明。</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zh-CN" sz="1600" dirty="0" smtClean="0">
                <a:solidFill>
                  <a:schemeClr val="accent1">
                    <a:lumMod val="75000"/>
                  </a:schemeClr>
                </a:solidFill>
                <a:latin typeface="华文楷体" pitchFamily="2" charset="-122"/>
                <a:ea typeface="华文楷体" pitchFamily="2" charset="-122"/>
              </a:rPr>
              <a:t>）启发函数</a:t>
            </a:r>
            <a:r>
              <a:rPr lang="en-US" altLang="zh-CN" sz="1600" dirty="0" smtClean="0">
                <a:solidFill>
                  <a:schemeClr val="accent1">
                    <a:lumMod val="75000"/>
                  </a:schemeClr>
                </a:solidFill>
                <a:latin typeface="华文楷体" pitchFamily="2" charset="-122"/>
                <a:ea typeface="华文楷体" pitchFamily="2" charset="-122"/>
              </a:rPr>
              <a:t>H(n)</a:t>
            </a:r>
            <a:r>
              <a:rPr lang="zh-CN" altLang="zh-CN" sz="1600" dirty="0" smtClean="0">
                <a:solidFill>
                  <a:schemeClr val="accent1">
                    <a:lumMod val="75000"/>
                  </a:schemeClr>
                </a:solidFill>
                <a:latin typeface="华文楷体" pitchFamily="2" charset="-122"/>
                <a:ea typeface="华文楷体" pitchFamily="2" charset="-122"/>
              </a:rPr>
              <a:t>（调用时标号为</a:t>
            </a:r>
            <a:r>
              <a:rPr lang="en-US" altLang="zh-CN" sz="1600" dirty="0" smtClean="0">
                <a:solidFill>
                  <a:schemeClr val="accent1">
                    <a:lumMod val="75000"/>
                  </a:schemeClr>
                </a:solidFill>
                <a:latin typeface="华文楷体" pitchFamily="2" charset="-122"/>
                <a:ea typeface="华文楷体" pitchFamily="2" charset="-122"/>
              </a:rPr>
              <a:t>0</a:t>
            </a:r>
            <a:r>
              <a:rPr lang="zh-CN"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该启发函数的算法是找寻当前状态与目标状态位置不同，且格子非空的数字个数。但在实际使用过程中发现该启发函数在实践中耗时太大、效率太低，故不建议直接单独采用</a:t>
            </a:r>
            <a:r>
              <a:rPr lang="en-US" altLang="zh-CN" sz="1600" dirty="0" smtClean="0">
                <a:solidFill>
                  <a:schemeClr val="accent1">
                    <a:lumMod val="75000"/>
                  </a:schemeClr>
                </a:solidFill>
                <a:latin typeface="华文楷体" pitchFamily="2" charset="-122"/>
                <a:ea typeface="华文楷体" pitchFamily="2" charset="-122"/>
              </a:rPr>
              <a:t>H(n)</a:t>
            </a:r>
            <a:r>
              <a:rPr lang="zh-CN" altLang="zh-CN" sz="1600" dirty="0" smtClean="0">
                <a:solidFill>
                  <a:schemeClr val="accent1">
                    <a:lumMod val="75000"/>
                  </a:schemeClr>
                </a:solidFill>
                <a:latin typeface="华文楷体" pitchFamily="2" charset="-122"/>
                <a:ea typeface="华文楷体" pitchFamily="2" charset="-122"/>
              </a:rPr>
              <a:t>函数来进行运算。</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2</a:t>
            </a:r>
            <a:r>
              <a:rPr lang="zh-CN" altLang="zh-CN" sz="1600" dirty="0" smtClean="0">
                <a:solidFill>
                  <a:schemeClr val="accent1">
                    <a:lumMod val="75000"/>
                  </a:schemeClr>
                </a:solidFill>
                <a:latin typeface="华文楷体" pitchFamily="2" charset="-122"/>
                <a:ea typeface="华文楷体" pitchFamily="2" charset="-122"/>
              </a:rPr>
              <a:t>）启发函数</a:t>
            </a:r>
            <a:r>
              <a:rPr lang="en-US" altLang="zh-CN" sz="1600" dirty="0" smtClean="0">
                <a:solidFill>
                  <a:schemeClr val="accent1">
                    <a:lumMod val="75000"/>
                  </a:schemeClr>
                </a:solidFill>
                <a:latin typeface="华文楷体" pitchFamily="2" charset="-122"/>
                <a:ea typeface="华文楷体" pitchFamily="2" charset="-122"/>
              </a:rPr>
              <a:t>H1(n)</a:t>
            </a:r>
            <a:r>
              <a:rPr lang="zh-CN" altLang="zh-CN" sz="1600" dirty="0" smtClean="0">
                <a:solidFill>
                  <a:schemeClr val="accent1">
                    <a:lumMod val="75000"/>
                  </a:schemeClr>
                </a:solidFill>
                <a:latin typeface="华文楷体" pitchFamily="2" charset="-122"/>
                <a:ea typeface="华文楷体" pitchFamily="2" charset="-122"/>
              </a:rPr>
              <a:t>（调用时标号为</a:t>
            </a:r>
            <a:r>
              <a:rPr lang="en-US" altLang="zh-CN" sz="1600" dirty="0" smtClean="0">
                <a:solidFill>
                  <a:schemeClr val="accent1">
                    <a:lumMod val="75000"/>
                  </a:schemeClr>
                </a:solidFill>
                <a:latin typeface="华文楷体" pitchFamily="2" charset="-122"/>
                <a:ea typeface="华文楷体" pitchFamily="2" charset="-122"/>
              </a:rPr>
              <a:t>1</a:t>
            </a:r>
            <a:r>
              <a:rPr lang="zh-CN"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该启发函数的算法是找寻要移动到目标的最短路径，并返回所有状态的最短路径之和。在这里要特别指出的是，为知之之间的移动的最小步骤不是简单的相减，而是要根据它在矩阵上的结构特点，比如位置</a:t>
            </a:r>
            <a:r>
              <a:rPr lang="en-US" altLang="zh-CN" sz="1600" dirty="0" smtClean="0">
                <a:solidFill>
                  <a:schemeClr val="accent1">
                    <a:lumMod val="75000"/>
                  </a:schemeClr>
                </a:solidFill>
                <a:latin typeface="华文楷体" pitchFamily="2" charset="-122"/>
                <a:ea typeface="华文楷体" pitchFamily="2" charset="-122"/>
              </a:rPr>
              <a:t>1</a:t>
            </a:r>
            <a:r>
              <a:rPr lang="zh-CN" altLang="zh-CN" sz="1600" dirty="0" smtClean="0">
                <a:solidFill>
                  <a:schemeClr val="accent1">
                    <a:lumMod val="75000"/>
                  </a:schemeClr>
                </a:solidFill>
                <a:latin typeface="华文楷体" pitchFamily="2" charset="-122"/>
                <a:ea typeface="华文楷体" pitchFamily="2" charset="-122"/>
              </a:rPr>
              <a:t>与位置</a:t>
            </a:r>
            <a:r>
              <a:rPr lang="en-US" altLang="zh-CN" sz="1600" dirty="0" smtClean="0">
                <a:solidFill>
                  <a:schemeClr val="accent1">
                    <a:lumMod val="75000"/>
                  </a:schemeClr>
                </a:solidFill>
                <a:latin typeface="华文楷体" pitchFamily="2" charset="-122"/>
                <a:ea typeface="华文楷体" pitchFamily="2" charset="-122"/>
              </a:rPr>
              <a:t>4</a:t>
            </a:r>
            <a:r>
              <a:rPr lang="zh-CN" altLang="zh-CN" sz="1600" dirty="0" smtClean="0">
                <a:solidFill>
                  <a:schemeClr val="accent1">
                    <a:lumMod val="75000"/>
                  </a:schemeClr>
                </a:solidFill>
                <a:latin typeface="华文楷体" pitchFamily="2" charset="-122"/>
                <a:ea typeface="华文楷体" pitchFamily="2" charset="-122"/>
              </a:rPr>
              <a:t>，相减会得到</a:t>
            </a:r>
            <a:r>
              <a:rPr lang="en-US" altLang="zh-CN" sz="1600" dirty="0" smtClean="0">
                <a:solidFill>
                  <a:schemeClr val="accent1">
                    <a:lumMod val="75000"/>
                  </a:schemeClr>
                </a:solidFill>
                <a:latin typeface="华文楷体" pitchFamily="2" charset="-122"/>
                <a:ea typeface="华文楷体" pitchFamily="2" charset="-122"/>
              </a:rPr>
              <a:t>3</a:t>
            </a:r>
            <a:r>
              <a:rPr lang="zh-CN" altLang="zh-CN" sz="1600" dirty="0" smtClean="0">
                <a:solidFill>
                  <a:schemeClr val="accent1">
                    <a:lumMod val="75000"/>
                  </a:schemeClr>
                </a:solidFill>
                <a:latin typeface="华文楷体" pitchFamily="2" charset="-122"/>
                <a:ea typeface="华文楷体" pitchFamily="2" charset="-122"/>
              </a:rPr>
              <a:t>，但其实只需要移动一步。</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3</a:t>
            </a:r>
            <a:r>
              <a:rPr lang="zh-CN" altLang="zh-CN" sz="1600" dirty="0" smtClean="0">
                <a:solidFill>
                  <a:schemeClr val="accent1">
                    <a:lumMod val="75000"/>
                  </a:schemeClr>
                </a:solidFill>
                <a:latin typeface="华文楷体" pitchFamily="2" charset="-122"/>
                <a:ea typeface="华文楷体" pitchFamily="2" charset="-122"/>
              </a:rPr>
              <a:t>）启发函数</a:t>
            </a:r>
            <a:r>
              <a:rPr lang="en-US" altLang="zh-CN" sz="1600" dirty="0" smtClean="0">
                <a:solidFill>
                  <a:schemeClr val="accent1">
                    <a:lumMod val="75000"/>
                  </a:schemeClr>
                </a:solidFill>
                <a:latin typeface="华文楷体" pitchFamily="2" charset="-122"/>
                <a:ea typeface="华文楷体" pitchFamily="2" charset="-122"/>
              </a:rPr>
              <a:t>H2(n)</a:t>
            </a:r>
            <a:r>
              <a:rPr lang="zh-CN" altLang="zh-CN" sz="1600" dirty="0" smtClean="0">
                <a:solidFill>
                  <a:schemeClr val="accent1">
                    <a:lumMod val="75000"/>
                  </a:schemeClr>
                </a:solidFill>
                <a:latin typeface="华文楷体" pitchFamily="2" charset="-122"/>
                <a:ea typeface="华文楷体" pitchFamily="2" charset="-122"/>
              </a:rPr>
              <a:t>（调用时标号为</a:t>
            </a:r>
            <a:r>
              <a:rPr lang="en-US" altLang="zh-CN" sz="1600" dirty="0" smtClean="0">
                <a:solidFill>
                  <a:schemeClr val="accent1">
                    <a:lumMod val="75000"/>
                  </a:schemeClr>
                </a:solidFill>
                <a:latin typeface="华文楷体" pitchFamily="2" charset="-122"/>
                <a:ea typeface="华文楷体" pitchFamily="2" charset="-122"/>
              </a:rPr>
              <a:t>2</a:t>
            </a:r>
            <a:r>
              <a:rPr lang="zh-CN"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该启发函数的算法是返回当前状态的逆序数×</a:t>
            </a:r>
            <a:r>
              <a:rPr lang="en-US" altLang="zh-CN" sz="1600" dirty="0" smtClean="0">
                <a:solidFill>
                  <a:schemeClr val="accent1">
                    <a:lumMod val="75000"/>
                  </a:schemeClr>
                </a:solidFill>
                <a:latin typeface="华文楷体" pitchFamily="2" charset="-122"/>
                <a:ea typeface="华文楷体" pitchFamily="2" charset="-122"/>
              </a:rPr>
              <a:t>4</a:t>
            </a:r>
            <a:r>
              <a:rPr lang="zh-CN" altLang="zh-CN" sz="1600" dirty="0" smtClean="0">
                <a:solidFill>
                  <a:schemeClr val="accent1">
                    <a:lumMod val="75000"/>
                  </a:schemeClr>
                </a:solidFill>
                <a:latin typeface="华文楷体" pitchFamily="2" charset="-122"/>
                <a:ea typeface="华文楷体" pitchFamily="2" charset="-122"/>
              </a:rPr>
              <a:t>的值。逆序数的定义为：在一个排列中，如果一对数的前后位置与大小顺序相反，即前面的数大于后面的数，那么它们就称为一个逆序。一个排列中逆序的额总数就称为这个排列的逆序数。</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4</a:t>
            </a:r>
            <a:r>
              <a:rPr lang="zh-CN" altLang="zh-CN" sz="1600" dirty="0" smtClean="0">
                <a:solidFill>
                  <a:schemeClr val="accent1">
                    <a:lumMod val="75000"/>
                  </a:schemeClr>
                </a:solidFill>
                <a:latin typeface="华文楷体" pitchFamily="2" charset="-122"/>
                <a:ea typeface="华文楷体" pitchFamily="2" charset="-122"/>
              </a:rPr>
              <a:t>）启发函数</a:t>
            </a:r>
            <a:r>
              <a:rPr lang="en-US" altLang="zh-CN" sz="1600" dirty="0" smtClean="0">
                <a:solidFill>
                  <a:schemeClr val="accent1">
                    <a:lumMod val="75000"/>
                  </a:schemeClr>
                </a:solidFill>
                <a:latin typeface="华文楷体" pitchFamily="2" charset="-122"/>
                <a:ea typeface="华文楷体" pitchFamily="2" charset="-122"/>
              </a:rPr>
              <a:t>H3(n)</a:t>
            </a:r>
            <a:r>
              <a:rPr lang="zh-CN" altLang="zh-CN" sz="1600" dirty="0" smtClean="0">
                <a:solidFill>
                  <a:schemeClr val="accent1">
                    <a:lumMod val="75000"/>
                  </a:schemeClr>
                </a:solidFill>
                <a:latin typeface="华文楷体" pitchFamily="2" charset="-122"/>
                <a:ea typeface="华文楷体" pitchFamily="2" charset="-122"/>
              </a:rPr>
              <a:t>（调用时标号为</a:t>
            </a:r>
            <a:r>
              <a:rPr lang="en-US" altLang="zh-CN" sz="1600" dirty="0" smtClean="0">
                <a:solidFill>
                  <a:schemeClr val="accent1">
                    <a:lumMod val="75000"/>
                  </a:schemeClr>
                </a:solidFill>
                <a:latin typeface="华文楷体" pitchFamily="2" charset="-122"/>
                <a:ea typeface="华文楷体" pitchFamily="2" charset="-122"/>
              </a:rPr>
              <a:t>3</a:t>
            </a:r>
            <a:r>
              <a:rPr lang="zh-CN"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该启发函数是对</a:t>
            </a:r>
            <a:r>
              <a:rPr lang="en-US" altLang="zh-CN" sz="1600" dirty="0" smtClean="0">
                <a:solidFill>
                  <a:schemeClr val="accent1">
                    <a:lumMod val="75000"/>
                  </a:schemeClr>
                </a:solidFill>
                <a:latin typeface="华文楷体" pitchFamily="2" charset="-122"/>
                <a:ea typeface="华文楷体" pitchFamily="2" charset="-122"/>
              </a:rPr>
              <a:t>H(n)</a:t>
            </a:r>
            <a:r>
              <a:rPr lang="zh-CN" altLang="zh-CN" sz="1600" dirty="0" smtClean="0">
                <a:solidFill>
                  <a:schemeClr val="accent1">
                    <a:lumMod val="75000"/>
                  </a:schemeClr>
                </a:solidFill>
                <a:latin typeface="华文楷体" pitchFamily="2" charset="-122"/>
                <a:ea typeface="华文楷体" pitchFamily="2" charset="-122"/>
              </a:rPr>
              <a:t>与</a:t>
            </a:r>
            <a:r>
              <a:rPr lang="en-US" altLang="zh-CN" sz="1600" dirty="0" smtClean="0">
                <a:solidFill>
                  <a:schemeClr val="accent1">
                    <a:lumMod val="75000"/>
                  </a:schemeClr>
                </a:solidFill>
                <a:latin typeface="华文楷体" pitchFamily="2" charset="-122"/>
                <a:ea typeface="华文楷体" pitchFamily="2" charset="-122"/>
              </a:rPr>
              <a:t>H2(n)</a:t>
            </a:r>
            <a:r>
              <a:rPr lang="zh-CN" altLang="zh-CN" sz="1600" dirty="0" smtClean="0">
                <a:solidFill>
                  <a:schemeClr val="accent1">
                    <a:lumMod val="75000"/>
                  </a:schemeClr>
                </a:solidFill>
                <a:latin typeface="华文楷体" pitchFamily="2" charset="-122"/>
                <a:ea typeface="华文楷体" pitchFamily="2" charset="-122"/>
              </a:rPr>
              <a:t>这两个启发函数的融合，返回值为两个启发函数各自返回值的和。</a:t>
            </a:r>
            <a:endParaRPr kumimoji="0" lang="zh-CN" altLang="en-US" sz="16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优化算法说明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223917"/>
            <a:ext cx="8352928"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在本实验中，我们额外构建了键值对和值键对的双</a:t>
            </a:r>
            <a:r>
              <a:rPr lang="en-US" altLang="zh-CN" sz="2000" dirty="0" smtClean="0">
                <a:solidFill>
                  <a:schemeClr val="accent1">
                    <a:lumMod val="75000"/>
                  </a:schemeClr>
                </a:solidFill>
                <a:latin typeface="华文楷体" pitchFamily="2" charset="-122"/>
                <a:ea typeface="华文楷体" pitchFamily="2" charset="-122"/>
              </a:rPr>
              <a:t>map</a:t>
            </a:r>
            <a:r>
              <a:rPr lang="zh-CN" altLang="zh-CN" sz="2000" dirty="0" smtClean="0">
                <a:solidFill>
                  <a:schemeClr val="accent1">
                    <a:lumMod val="75000"/>
                  </a:schemeClr>
                </a:solidFill>
                <a:latin typeface="华文楷体" pitchFamily="2" charset="-122"/>
                <a:ea typeface="华文楷体" pitchFamily="2" charset="-122"/>
              </a:rPr>
              <a:t>，因为</a:t>
            </a:r>
            <a:r>
              <a:rPr lang="en-US" altLang="zh-CN" sz="2000" dirty="0" smtClean="0">
                <a:solidFill>
                  <a:schemeClr val="accent1">
                    <a:lumMod val="75000"/>
                  </a:schemeClr>
                </a:solidFill>
                <a:latin typeface="华文楷体" pitchFamily="2" charset="-122"/>
                <a:ea typeface="华文楷体" pitchFamily="2" charset="-122"/>
              </a:rPr>
              <a:t>open</a:t>
            </a:r>
            <a:r>
              <a:rPr lang="zh-CN" altLang="zh-CN" sz="2000" dirty="0" smtClean="0">
                <a:solidFill>
                  <a:schemeClr val="accent1">
                    <a:lumMod val="75000"/>
                  </a:schemeClr>
                </a:solidFill>
                <a:latin typeface="华文楷体" pitchFamily="2" charset="-122"/>
                <a:ea typeface="华文楷体" pitchFamily="2" charset="-122"/>
              </a:rPr>
              <a:t>表的两个元素并没有直接表示状态序号的选项，按照传统方法，这里就需要遍历每一个元素，从而查看</a:t>
            </a:r>
            <a:r>
              <a:rPr lang="en-US" altLang="zh-CN" sz="2000" dirty="0" smtClean="0">
                <a:solidFill>
                  <a:schemeClr val="accent1">
                    <a:lumMod val="75000"/>
                  </a:schemeClr>
                </a:solidFill>
                <a:latin typeface="华文楷体" pitchFamily="2" charset="-122"/>
                <a:ea typeface="华文楷体" pitchFamily="2" charset="-122"/>
              </a:rPr>
              <a:t>open</a:t>
            </a:r>
            <a:r>
              <a:rPr lang="zh-CN" altLang="zh-CN" sz="2000" dirty="0" smtClean="0">
                <a:solidFill>
                  <a:schemeClr val="accent1">
                    <a:lumMod val="75000"/>
                  </a:schemeClr>
                </a:solidFill>
                <a:latin typeface="华文楷体" pitchFamily="2" charset="-122"/>
                <a:ea typeface="华文楷体" pitchFamily="2" charset="-122"/>
              </a:rPr>
              <a:t>表中是否有元素的序号跟新节点的序号相同，搜索效率较低。</a:t>
            </a:r>
          </a:p>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而构建了双</a:t>
            </a:r>
            <a:r>
              <a:rPr lang="en-US" altLang="zh-CN" sz="2000" dirty="0" smtClean="0">
                <a:solidFill>
                  <a:schemeClr val="accent1">
                    <a:lumMod val="75000"/>
                  </a:schemeClr>
                </a:solidFill>
                <a:latin typeface="华文楷体" pitchFamily="2" charset="-122"/>
                <a:ea typeface="华文楷体" pitchFamily="2" charset="-122"/>
              </a:rPr>
              <a:t>map</a:t>
            </a:r>
            <a:r>
              <a:rPr lang="zh-CN" altLang="zh-CN" sz="2000" dirty="0" smtClean="0">
                <a:solidFill>
                  <a:schemeClr val="accent1">
                    <a:lumMod val="75000"/>
                  </a:schemeClr>
                </a:solidFill>
                <a:latin typeface="华文楷体" pitchFamily="2" charset="-122"/>
                <a:ea typeface="华文楷体" pitchFamily="2" charset="-122"/>
              </a:rPr>
              <a:t>之后，查找元素就不用了依次遍历，只需要直接调用</a:t>
            </a:r>
            <a:r>
              <a:rPr lang="en-US" altLang="zh-CN" sz="2000" dirty="0" err="1" smtClean="0">
                <a:solidFill>
                  <a:schemeClr val="accent1">
                    <a:lumMod val="75000"/>
                  </a:schemeClr>
                </a:solidFill>
                <a:latin typeface="华文楷体" pitchFamily="2" charset="-122"/>
                <a:ea typeface="华文楷体" pitchFamily="2" charset="-122"/>
              </a:rPr>
              <a:t>lower_bound</a:t>
            </a:r>
            <a:r>
              <a:rPr lang="en-US" altLang="zh-CN" sz="2000" dirty="0" smtClean="0">
                <a:solidFill>
                  <a:schemeClr val="accent1">
                    <a:lumMod val="75000"/>
                  </a:schemeClr>
                </a:solidFill>
                <a:latin typeface="华文楷体" pitchFamily="2" charset="-122"/>
                <a:ea typeface="华文楷体" pitchFamily="2" charset="-122"/>
              </a:rPr>
              <a:t>()</a:t>
            </a:r>
            <a:r>
              <a:rPr lang="zh-CN" altLang="zh-CN" sz="2000" dirty="0" smtClean="0">
                <a:solidFill>
                  <a:schemeClr val="accent1">
                    <a:lumMod val="75000"/>
                  </a:schemeClr>
                </a:solidFill>
                <a:latin typeface="华文楷体" pitchFamily="2" charset="-122"/>
                <a:ea typeface="华文楷体" pitchFamily="2" charset="-122"/>
              </a:rPr>
              <a:t>函数进行查找即可。其中，</a:t>
            </a:r>
            <a:r>
              <a:rPr lang="en-US" altLang="zh-CN" sz="2000" dirty="0" err="1" smtClean="0">
                <a:solidFill>
                  <a:schemeClr val="accent1">
                    <a:lumMod val="75000"/>
                  </a:schemeClr>
                </a:solidFill>
                <a:latin typeface="华文楷体" pitchFamily="2" charset="-122"/>
                <a:ea typeface="华文楷体" pitchFamily="2" charset="-122"/>
              </a:rPr>
              <a:t>lower_bound</a:t>
            </a:r>
            <a:r>
              <a:rPr lang="en-US" altLang="zh-CN" sz="2000" dirty="0" smtClean="0">
                <a:solidFill>
                  <a:schemeClr val="accent1">
                    <a:lumMod val="75000"/>
                  </a:schemeClr>
                </a:solidFill>
                <a:latin typeface="华文楷体" pitchFamily="2" charset="-122"/>
                <a:ea typeface="华文楷体" pitchFamily="2" charset="-122"/>
              </a:rPr>
              <a:t>()</a:t>
            </a:r>
            <a:r>
              <a:rPr lang="zh-CN" altLang="zh-CN" sz="2000" dirty="0" smtClean="0">
                <a:solidFill>
                  <a:schemeClr val="accent1">
                    <a:lumMod val="75000"/>
                  </a:schemeClr>
                </a:solidFill>
                <a:latin typeface="华文楷体" pitchFamily="2" charset="-122"/>
                <a:ea typeface="华文楷体" pitchFamily="2" charset="-122"/>
              </a:rPr>
              <a:t>函数的定义为</a:t>
            </a:r>
            <a:r>
              <a:rPr lang="en-US" altLang="zh-CN" sz="2000" dirty="0" err="1" smtClean="0">
                <a:solidFill>
                  <a:schemeClr val="accent1">
                    <a:lumMod val="75000"/>
                  </a:schemeClr>
                </a:solidFill>
                <a:latin typeface="华文楷体" pitchFamily="2" charset="-122"/>
                <a:ea typeface="华文楷体" pitchFamily="2" charset="-122"/>
              </a:rPr>
              <a:t>lower_bound</a:t>
            </a:r>
            <a:r>
              <a:rPr lang="en-US" altLang="zh-CN" sz="2000" dirty="0" smtClean="0">
                <a:solidFill>
                  <a:schemeClr val="accent1">
                    <a:lumMod val="75000"/>
                  </a:schemeClr>
                </a:solidFill>
                <a:latin typeface="华文楷体" pitchFamily="2" charset="-122"/>
                <a:ea typeface="华文楷体" pitchFamily="2" charset="-122"/>
              </a:rPr>
              <a:t>(</a:t>
            </a:r>
            <a:r>
              <a:rPr lang="en-US" altLang="zh-CN" sz="2000" dirty="0" err="1" smtClean="0">
                <a:solidFill>
                  <a:schemeClr val="accent1">
                    <a:lumMod val="75000"/>
                  </a:schemeClr>
                </a:solidFill>
                <a:latin typeface="华文楷体" pitchFamily="2" charset="-122"/>
                <a:ea typeface="华文楷体" pitchFamily="2" charset="-122"/>
              </a:rPr>
              <a:t>begin,end,num</a:t>
            </a:r>
            <a:r>
              <a:rPr lang="en-US" altLang="zh-CN" sz="2000" dirty="0" smtClean="0">
                <a:solidFill>
                  <a:schemeClr val="accent1">
                    <a:lumMod val="75000"/>
                  </a:schemeClr>
                </a:solidFill>
                <a:latin typeface="华文楷体" pitchFamily="2" charset="-122"/>
                <a:ea typeface="华文楷体" pitchFamily="2" charset="-122"/>
              </a:rPr>
              <a:t>)</a:t>
            </a:r>
            <a:r>
              <a:rPr lang="zh-CN" altLang="zh-CN" sz="2000" dirty="0" smtClean="0">
                <a:solidFill>
                  <a:schemeClr val="accent1">
                    <a:lumMod val="75000"/>
                  </a:schemeClr>
                </a:solidFill>
                <a:latin typeface="华文楷体" pitchFamily="2" charset="-122"/>
                <a:ea typeface="华文楷体" pitchFamily="2" charset="-122"/>
              </a:rPr>
              <a:t>，表示从数组的</a:t>
            </a:r>
            <a:r>
              <a:rPr lang="en-US" altLang="zh-CN" sz="2000" dirty="0" smtClean="0">
                <a:solidFill>
                  <a:schemeClr val="accent1">
                    <a:lumMod val="75000"/>
                  </a:schemeClr>
                </a:solidFill>
                <a:latin typeface="华文楷体" pitchFamily="2" charset="-122"/>
                <a:ea typeface="华文楷体" pitchFamily="2" charset="-122"/>
              </a:rPr>
              <a:t>begin</a:t>
            </a:r>
            <a:r>
              <a:rPr lang="zh-CN" altLang="zh-CN" sz="2000" dirty="0" smtClean="0">
                <a:solidFill>
                  <a:schemeClr val="accent1">
                    <a:lumMod val="75000"/>
                  </a:schemeClr>
                </a:solidFill>
                <a:latin typeface="华文楷体" pitchFamily="2" charset="-122"/>
                <a:ea typeface="华文楷体" pitchFamily="2" charset="-122"/>
              </a:rPr>
              <a:t>位置到</a:t>
            </a:r>
            <a:r>
              <a:rPr lang="en-US" altLang="zh-CN" sz="2000" dirty="0" smtClean="0">
                <a:solidFill>
                  <a:schemeClr val="accent1">
                    <a:lumMod val="75000"/>
                  </a:schemeClr>
                </a:solidFill>
                <a:latin typeface="华文楷体" pitchFamily="2" charset="-122"/>
                <a:ea typeface="华文楷体" pitchFamily="2" charset="-122"/>
              </a:rPr>
              <a:t>end-1</a:t>
            </a:r>
            <a:r>
              <a:rPr lang="zh-CN" altLang="zh-CN" sz="2000" dirty="0" smtClean="0">
                <a:solidFill>
                  <a:schemeClr val="accent1">
                    <a:lumMod val="75000"/>
                  </a:schemeClr>
                </a:solidFill>
                <a:latin typeface="华文楷体" pitchFamily="2" charset="-122"/>
                <a:ea typeface="华文楷体" pitchFamily="2" charset="-122"/>
              </a:rPr>
              <a:t>位置二分查找第一个大于或等于</a:t>
            </a:r>
            <a:r>
              <a:rPr lang="en-US" altLang="zh-CN" sz="2000" dirty="0" smtClean="0">
                <a:solidFill>
                  <a:schemeClr val="accent1">
                    <a:lumMod val="75000"/>
                  </a:schemeClr>
                </a:solidFill>
                <a:latin typeface="华文楷体" pitchFamily="2" charset="-122"/>
                <a:ea typeface="华文楷体" pitchFamily="2" charset="-122"/>
              </a:rPr>
              <a:t>num</a:t>
            </a:r>
            <a:r>
              <a:rPr lang="zh-CN" altLang="zh-CN" sz="2000" dirty="0" smtClean="0">
                <a:solidFill>
                  <a:schemeClr val="accent1">
                    <a:lumMod val="75000"/>
                  </a:schemeClr>
                </a:solidFill>
                <a:latin typeface="华文楷体" pitchFamily="2" charset="-122"/>
                <a:ea typeface="华文楷体" pitchFamily="2" charset="-122"/>
              </a:rPr>
              <a:t>的数字，找到就返回该数字的地址，不存在则返回</a:t>
            </a:r>
            <a:r>
              <a:rPr lang="en-US" altLang="zh-CN" sz="2000" dirty="0" smtClean="0">
                <a:solidFill>
                  <a:schemeClr val="accent1">
                    <a:lumMod val="75000"/>
                  </a:schemeClr>
                </a:solidFill>
                <a:latin typeface="华文楷体" pitchFamily="2" charset="-122"/>
                <a:ea typeface="华文楷体" pitchFamily="2" charset="-122"/>
              </a:rPr>
              <a:t>end</a:t>
            </a:r>
            <a:r>
              <a:rPr lang="zh-CN" altLang="zh-CN" sz="2000" dirty="0" smtClean="0">
                <a:solidFill>
                  <a:schemeClr val="accent1">
                    <a:lumMod val="75000"/>
                  </a:schemeClr>
                </a:solidFill>
                <a:latin typeface="华文楷体" pitchFamily="2" charset="-122"/>
                <a:ea typeface="华文楷体" pitchFamily="2" charset="-122"/>
              </a:rPr>
              <a:t>。通过使用迭代器（</a:t>
            </a:r>
            <a:r>
              <a:rPr lang="en-US" altLang="zh-CN" sz="2000" dirty="0" err="1" smtClean="0">
                <a:solidFill>
                  <a:schemeClr val="accent1">
                    <a:lumMod val="75000"/>
                  </a:schemeClr>
                </a:solidFill>
                <a:latin typeface="华文楷体" pitchFamily="2" charset="-122"/>
                <a:ea typeface="华文楷体" pitchFamily="2" charset="-122"/>
              </a:rPr>
              <a:t>iterator</a:t>
            </a:r>
            <a:r>
              <a:rPr lang="zh-CN" altLang="zh-CN" sz="2000" dirty="0" smtClean="0">
                <a:solidFill>
                  <a:schemeClr val="accent1">
                    <a:lumMod val="75000"/>
                  </a:schemeClr>
                </a:solidFill>
                <a:latin typeface="华文楷体" pitchFamily="2" charset="-122"/>
                <a:ea typeface="华文楷体" pitchFamily="2" charset="-122"/>
              </a:rPr>
              <a:t>）来检查容器内元素并遍历元素的数据类型，将返回的地址减去起始地址</a:t>
            </a:r>
            <a:r>
              <a:rPr lang="en-US" altLang="zh-CN" sz="2000" dirty="0" smtClean="0">
                <a:solidFill>
                  <a:schemeClr val="accent1">
                    <a:lumMod val="75000"/>
                  </a:schemeClr>
                </a:solidFill>
                <a:latin typeface="华文楷体" pitchFamily="2" charset="-122"/>
                <a:ea typeface="华文楷体" pitchFamily="2" charset="-122"/>
              </a:rPr>
              <a:t>begin</a:t>
            </a:r>
            <a:r>
              <a:rPr lang="zh-CN" altLang="zh-CN" sz="2000" dirty="0" smtClean="0">
                <a:solidFill>
                  <a:schemeClr val="accent1">
                    <a:lumMod val="75000"/>
                  </a:schemeClr>
                </a:solidFill>
                <a:latin typeface="华文楷体" pitchFamily="2" charset="-122"/>
                <a:ea typeface="华文楷体" pitchFamily="2" charset="-122"/>
              </a:rPr>
              <a:t>，即可得到数字在数组中的下标位置。</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通过索引方式减少</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unity</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中脚本个数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385357"/>
            <a:ext cx="835292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对于一般的</a:t>
            </a:r>
            <a:r>
              <a:rPr lang="en-US" altLang="zh-CN" sz="2000" dirty="0" smtClean="0">
                <a:solidFill>
                  <a:schemeClr val="accent1">
                    <a:lumMod val="75000"/>
                  </a:schemeClr>
                </a:solidFill>
                <a:latin typeface="华文楷体" pitchFamily="2" charset="-122"/>
                <a:ea typeface="华文楷体" pitchFamily="2" charset="-122"/>
              </a:rPr>
              <a:t>unity</a:t>
            </a:r>
            <a:r>
              <a:rPr lang="zh-CN" altLang="zh-CN" sz="2000" dirty="0" smtClean="0">
                <a:solidFill>
                  <a:schemeClr val="accent1">
                    <a:lumMod val="75000"/>
                  </a:schemeClr>
                </a:solidFill>
                <a:latin typeface="华文楷体" pitchFamily="2" charset="-122"/>
                <a:ea typeface="华文楷体" pitchFamily="2" charset="-122"/>
              </a:rPr>
              <a:t>工程来说，往往需要定义多个</a:t>
            </a:r>
            <a:r>
              <a:rPr lang="en-US" altLang="zh-CN" sz="2000" dirty="0" smtClean="0">
                <a:solidFill>
                  <a:schemeClr val="accent1">
                    <a:lumMod val="75000"/>
                  </a:schemeClr>
                </a:solidFill>
                <a:latin typeface="华文楷体" pitchFamily="2" charset="-122"/>
                <a:ea typeface="华文楷体" pitchFamily="2" charset="-122"/>
              </a:rPr>
              <a:t>C#</a:t>
            </a:r>
            <a:r>
              <a:rPr lang="zh-CN" altLang="zh-CN" sz="2000" dirty="0" smtClean="0">
                <a:solidFill>
                  <a:schemeClr val="accent1">
                    <a:lumMod val="75000"/>
                  </a:schemeClr>
                </a:solidFill>
                <a:latin typeface="华文楷体" pitchFamily="2" charset="-122"/>
                <a:ea typeface="华文楷体" pitchFamily="2" charset="-122"/>
              </a:rPr>
              <a:t>脚本，然后依次进行绑定，从而完成对不同物体的监听。但在本实验中，考虑到要与用户产生交互的物体只有</a:t>
            </a:r>
            <a:r>
              <a:rPr lang="en-US" altLang="zh-CN" sz="2000" dirty="0" smtClean="0">
                <a:solidFill>
                  <a:schemeClr val="accent1">
                    <a:lumMod val="75000"/>
                  </a:schemeClr>
                </a:solidFill>
                <a:latin typeface="华文楷体" pitchFamily="2" charset="-122"/>
                <a:ea typeface="华文楷体" pitchFamily="2" charset="-122"/>
              </a:rPr>
              <a:t>camera</a:t>
            </a:r>
            <a:r>
              <a:rPr lang="zh-CN" altLang="zh-CN" sz="2000" dirty="0" smtClean="0">
                <a:solidFill>
                  <a:schemeClr val="accent1">
                    <a:lumMod val="75000"/>
                  </a:schemeClr>
                </a:solidFill>
                <a:latin typeface="华文楷体" pitchFamily="2" charset="-122"/>
                <a:ea typeface="华文楷体" pitchFamily="2" charset="-122"/>
              </a:rPr>
              <a:t>与几个点击物体，而且一个树形结构在脚本间进行传递也势必会消耗很多额外的时间。</a:t>
            </a:r>
          </a:p>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所以本实验只定义了一个</a:t>
            </a:r>
            <a:r>
              <a:rPr lang="en-US" altLang="zh-CN" sz="2000" dirty="0" smtClean="0">
                <a:solidFill>
                  <a:schemeClr val="accent1">
                    <a:lumMod val="75000"/>
                  </a:schemeClr>
                </a:solidFill>
                <a:latin typeface="华文楷体" pitchFamily="2" charset="-122"/>
                <a:ea typeface="华文楷体" pitchFamily="2" charset="-122"/>
              </a:rPr>
              <a:t>C#</a:t>
            </a:r>
            <a:r>
              <a:rPr lang="zh-CN" altLang="zh-CN" sz="2000" dirty="0" smtClean="0">
                <a:solidFill>
                  <a:schemeClr val="accent1">
                    <a:lumMod val="75000"/>
                  </a:schemeClr>
                </a:solidFill>
                <a:latin typeface="华文楷体" pitchFamily="2" charset="-122"/>
                <a:ea typeface="华文楷体" pitchFamily="2" charset="-122"/>
              </a:rPr>
              <a:t>脚本，绑定在开始按钮上，而其他物体与用户的交互均采用</a:t>
            </a:r>
            <a:r>
              <a:rPr lang="en-US" altLang="zh-CN" sz="2000" dirty="0" err="1" smtClean="0">
                <a:solidFill>
                  <a:schemeClr val="accent1">
                    <a:lumMod val="75000"/>
                  </a:schemeClr>
                </a:solidFill>
                <a:latin typeface="华文楷体" pitchFamily="2" charset="-122"/>
                <a:ea typeface="华文楷体" pitchFamily="2" charset="-122"/>
              </a:rPr>
              <a:t>GameObject.Find</a:t>
            </a:r>
            <a:r>
              <a:rPr lang="en-US" altLang="zh-CN" sz="2000" dirty="0" smtClean="0">
                <a:solidFill>
                  <a:schemeClr val="accent1">
                    <a:lumMod val="75000"/>
                  </a:schemeClr>
                </a:solidFill>
                <a:latin typeface="华文楷体" pitchFamily="2" charset="-122"/>
                <a:ea typeface="华文楷体" pitchFamily="2" charset="-122"/>
              </a:rPr>
              <a:t>("name").</a:t>
            </a:r>
            <a:r>
              <a:rPr lang="en-US" altLang="zh-CN" sz="2000" dirty="0" err="1" smtClean="0">
                <a:solidFill>
                  <a:schemeClr val="accent1">
                    <a:lumMod val="75000"/>
                  </a:schemeClr>
                </a:solidFill>
                <a:latin typeface="华文楷体" pitchFamily="2" charset="-122"/>
                <a:ea typeface="华文楷体" pitchFamily="2" charset="-122"/>
              </a:rPr>
              <a:t>GetComponent</a:t>
            </a:r>
            <a:r>
              <a:rPr lang="en-US" altLang="zh-CN" sz="2000" dirty="0" smtClean="0">
                <a:solidFill>
                  <a:schemeClr val="accent1">
                    <a:lumMod val="75000"/>
                  </a:schemeClr>
                </a:solidFill>
                <a:latin typeface="华文楷体" pitchFamily="2" charset="-122"/>
                <a:ea typeface="华文楷体" pitchFamily="2" charset="-122"/>
              </a:rPr>
              <a:t>&lt;T&gt;()</a:t>
            </a:r>
            <a:r>
              <a:rPr lang="zh-CN" altLang="zh-CN" sz="2000" dirty="0" smtClean="0">
                <a:solidFill>
                  <a:schemeClr val="accent1">
                    <a:lumMod val="75000"/>
                  </a:schemeClr>
                </a:solidFill>
                <a:latin typeface="华文楷体" pitchFamily="2" charset="-122"/>
                <a:ea typeface="华文楷体" pitchFamily="2" charset="-122"/>
              </a:rPr>
              <a:t>的方式进行索引获取，从而避免了将树结构在多个脚本之间转换消耗的时间，也使得代码较为整体，在本实验中使用起来更为方便。</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5"/>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实验方案设计</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583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实验过程</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参考文献、小组分工</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623126" y="2392599"/>
            <a:ext cx="2031326"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实验过程</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内核部分开发环境说明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187624" y="1491630"/>
          <a:ext cx="6432376" cy="1765920"/>
        </p:xfrm>
        <a:graphic>
          <a:graphicData uri="http://schemas.openxmlformats.org/drawingml/2006/table">
            <a:tbl>
              <a:tblPr/>
              <a:tblGrid>
                <a:gridCol w="3216188"/>
                <a:gridCol w="3216188"/>
              </a:tblGrid>
              <a:tr h="29432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操作系统</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Windows10</a:t>
                      </a:r>
                      <a:endParaRPr lang="zh-CN" sz="180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32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开发语言</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C++</a:t>
                      </a:r>
                      <a:endParaRPr lang="zh-CN" sz="180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32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开发环境及具体版本</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Visual Studio 16.0.29503.13</a:t>
                      </a:r>
                      <a:endParaRPr lang="zh-CN" sz="180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2960">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核心使用库</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a:solidFill>
                            <a:schemeClr val="accent1">
                              <a:lumMod val="75000"/>
                            </a:schemeClr>
                          </a:solidFill>
                          <a:latin typeface="华文楷体" pitchFamily="2" charset="-122"/>
                          <a:ea typeface="华文楷体" pitchFamily="2" charset="-122"/>
                          <a:cs typeface="宋体"/>
                        </a:rPr>
                        <a:t>&lt;</a:t>
                      </a:r>
                      <a:r>
                        <a:rPr lang="en-US" sz="1800" dirty="0" err="1">
                          <a:solidFill>
                            <a:schemeClr val="accent1">
                              <a:lumMod val="75000"/>
                            </a:schemeClr>
                          </a:solidFill>
                          <a:latin typeface="华文楷体" pitchFamily="2" charset="-122"/>
                          <a:ea typeface="华文楷体" pitchFamily="2" charset="-122"/>
                          <a:cs typeface="宋体"/>
                        </a:rPr>
                        <a:t>iostream</a:t>
                      </a:r>
                      <a:r>
                        <a:rPr lang="en-US" sz="1800" dirty="0">
                          <a:solidFill>
                            <a:schemeClr val="accent1">
                              <a:lumMod val="75000"/>
                            </a:schemeClr>
                          </a:solidFill>
                          <a:latin typeface="华文楷体" pitchFamily="2" charset="-122"/>
                          <a:ea typeface="华文楷体" pitchFamily="2" charset="-122"/>
                          <a:cs typeface="宋体"/>
                        </a:rPr>
                        <a:t>&gt;</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&lt;vector&gt;</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&lt;map&gt;</a:t>
                      </a:r>
                      <a:endParaRPr lang="zh-CN" sz="1800" dirty="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展示部分开发环境说明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043608" y="1059582"/>
          <a:ext cx="6888426" cy="3099792"/>
        </p:xfrm>
        <a:graphic>
          <a:graphicData uri="http://schemas.openxmlformats.org/drawingml/2006/table">
            <a:tbl>
              <a:tblPr/>
              <a:tblGrid>
                <a:gridCol w="3444213"/>
                <a:gridCol w="3444213"/>
              </a:tblGrid>
              <a:tr h="258316">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操作系统</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Windows8</a:t>
                      </a:r>
                      <a:endParaRPr lang="zh-CN" sz="180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316">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开发语言</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C#</a:t>
                      </a:r>
                      <a:endParaRPr lang="zh-CN" sz="180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632">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开发环境及具体版本</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a:solidFill>
                            <a:schemeClr val="accent1">
                              <a:lumMod val="75000"/>
                            </a:schemeClr>
                          </a:solidFill>
                          <a:latin typeface="华文楷体" pitchFamily="2" charset="-122"/>
                          <a:ea typeface="华文楷体" pitchFamily="2" charset="-122"/>
                          <a:cs typeface="宋体"/>
                        </a:rPr>
                        <a:t>unity3d 5.4.6f3 Personal</a:t>
                      </a:r>
                      <a:br>
                        <a:rPr lang="en-US" sz="1800">
                          <a:solidFill>
                            <a:schemeClr val="accent1">
                              <a:lumMod val="75000"/>
                            </a:schemeClr>
                          </a:solidFill>
                          <a:latin typeface="华文楷体" pitchFamily="2" charset="-122"/>
                          <a:ea typeface="华文楷体" pitchFamily="2" charset="-122"/>
                          <a:cs typeface="宋体"/>
                        </a:rPr>
                      </a:br>
                      <a:r>
                        <a:rPr lang="en-US" sz="1800">
                          <a:solidFill>
                            <a:schemeClr val="accent1">
                              <a:lumMod val="75000"/>
                            </a:schemeClr>
                          </a:solidFill>
                          <a:latin typeface="华文楷体" pitchFamily="2" charset="-122"/>
                          <a:ea typeface="华文楷体" pitchFamily="2" charset="-122"/>
                          <a:cs typeface="宋体"/>
                        </a:rPr>
                        <a:t>Visual Studio 14.0.25431.01</a:t>
                      </a:r>
                      <a:endParaRPr lang="zh-CN" sz="180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6528">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核心使用库</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err="1">
                          <a:solidFill>
                            <a:schemeClr val="accent1">
                              <a:lumMod val="75000"/>
                            </a:schemeClr>
                          </a:solidFill>
                          <a:latin typeface="华文楷体" pitchFamily="2" charset="-122"/>
                          <a:ea typeface="华文楷体" pitchFamily="2" charset="-122"/>
                          <a:cs typeface="宋体"/>
                        </a:rPr>
                        <a:t>UnityEngine</a:t>
                      </a:r>
                      <a:r>
                        <a:rPr lang="en-US" sz="1800" dirty="0">
                          <a:solidFill>
                            <a:schemeClr val="accent1">
                              <a:lumMod val="75000"/>
                            </a:schemeClr>
                          </a:solidFill>
                          <a:latin typeface="华文楷体" pitchFamily="2" charset="-122"/>
                          <a:ea typeface="华文楷体" pitchFamily="2" charset="-122"/>
                          <a:cs typeface="宋体"/>
                        </a:rPr>
                        <a:t/>
                      </a:r>
                      <a:br>
                        <a:rPr lang="en-US" sz="1800" dirty="0">
                          <a:solidFill>
                            <a:schemeClr val="accent1">
                              <a:lumMod val="75000"/>
                            </a:schemeClr>
                          </a:solidFill>
                          <a:latin typeface="华文楷体" pitchFamily="2" charset="-122"/>
                          <a:ea typeface="华文楷体" pitchFamily="2" charset="-122"/>
                          <a:cs typeface="宋体"/>
                        </a:rPr>
                      </a:br>
                      <a:r>
                        <a:rPr lang="en-US" sz="1800" dirty="0" err="1">
                          <a:solidFill>
                            <a:schemeClr val="accent1">
                              <a:lumMod val="75000"/>
                            </a:schemeClr>
                          </a:solidFill>
                          <a:latin typeface="华文楷体" pitchFamily="2" charset="-122"/>
                          <a:ea typeface="华文楷体" pitchFamily="2" charset="-122"/>
                          <a:cs typeface="宋体"/>
                        </a:rPr>
                        <a:t>System.Collections</a:t>
                      </a:r>
                      <a:r>
                        <a:rPr lang="en-US" sz="1800" dirty="0">
                          <a:solidFill>
                            <a:schemeClr val="accent1">
                              <a:lumMod val="75000"/>
                            </a:schemeClr>
                          </a:solidFill>
                          <a:latin typeface="华文楷体" pitchFamily="2" charset="-122"/>
                          <a:ea typeface="华文楷体" pitchFamily="2" charset="-122"/>
                          <a:cs typeface="宋体"/>
                        </a:rPr>
                        <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System.IO</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System</a:t>
                      </a:r>
                      <a:br>
                        <a:rPr lang="en-US" sz="1800" dirty="0">
                          <a:solidFill>
                            <a:schemeClr val="accent1">
                              <a:lumMod val="75000"/>
                            </a:schemeClr>
                          </a:solidFill>
                          <a:latin typeface="华文楷体" pitchFamily="2" charset="-122"/>
                          <a:ea typeface="华文楷体" pitchFamily="2" charset="-122"/>
                          <a:cs typeface="宋体"/>
                        </a:rPr>
                      </a:br>
                      <a:r>
                        <a:rPr lang="en-US" sz="1800" dirty="0" err="1">
                          <a:solidFill>
                            <a:schemeClr val="accent1">
                              <a:lumMod val="75000"/>
                            </a:schemeClr>
                          </a:solidFill>
                          <a:latin typeface="华文楷体" pitchFamily="2" charset="-122"/>
                          <a:ea typeface="华文楷体" pitchFamily="2" charset="-122"/>
                          <a:cs typeface="宋体"/>
                        </a:rPr>
                        <a:t>System.Collections.Generic</a:t>
                      </a:r>
                      <a:r>
                        <a:rPr lang="en-US" sz="1800" dirty="0">
                          <a:solidFill>
                            <a:schemeClr val="accent1">
                              <a:lumMod val="75000"/>
                            </a:schemeClr>
                          </a:solidFill>
                          <a:latin typeface="华文楷体" pitchFamily="2" charset="-122"/>
                          <a:ea typeface="华文楷体" pitchFamily="2" charset="-122"/>
                          <a:cs typeface="宋体"/>
                        </a:rPr>
                        <a:t/>
                      </a:r>
                      <a:br>
                        <a:rPr lang="en-US" sz="1800" dirty="0">
                          <a:solidFill>
                            <a:schemeClr val="accent1">
                              <a:lumMod val="75000"/>
                            </a:schemeClr>
                          </a:solidFill>
                          <a:latin typeface="华文楷体" pitchFamily="2" charset="-122"/>
                          <a:ea typeface="华文楷体" pitchFamily="2" charset="-122"/>
                          <a:cs typeface="宋体"/>
                        </a:rPr>
                      </a:br>
                      <a:r>
                        <a:rPr lang="en-US" sz="1800" dirty="0" err="1">
                          <a:solidFill>
                            <a:schemeClr val="accent1">
                              <a:lumMod val="75000"/>
                            </a:schemeClr>
                          </a:solidFill>
                          <a:latin typeface="华文楷体" pitchFamily="2" charset="-122"/>
                          <a:ea typeface="华文楷体" pitchFamily="2" charset="-122"/>
                          <a:cs typeface="宋体"/>
                        </a:rPr>
                        <a:t>System.Linq</a:t>
                      </a:r>
                      <a:r>
                        <a:rPr lang="en-US" sz="1800" dirty="0">
                          <a:solidFill>
                            <a:schemeClr val="accent1">
                              <a:lumMod val="75000"/>
                            </a:schemeClr>
                          </a:solidFill>
                          <a:latin typeface="华文楷体" pitchFamily="2" charset="-122"/>
                          <a:ea typeface="华文楷体" pitchFamily="2" charset="-122"/>
                          <a:cs typeface="宋体"/>
                        </a:rPr>
                        <a:t/>
                      </a:r>
                      <a:br>
                        <a:rPr lang="en-US" sz="1800" dirty="0">
                          <a:solidFill>
                            <a:schemeClr val="accent1">
                              <a:lumMod val="75000"/>
                            </a:schemeClr>
                          </a:solidFill>
                          <a:latin typeface="华文楷体" pitchFamily="2" charset="-122"/>
                          <a:ea typeface="华文楷体" pitchFamily="2" charset="-122"/>
                          <a:cs typeface="宋体"/>
                        </a:rPr>
                      </a:br>
                      <a:r>
                        <a:rPr lang="en-US" sz="1800" dirty="0" err="1">
                          <a:solidFill>
                            <a:schemeClr val="accent1">
                              <a:lumMod val="75000"/>
                            </a:schemeClr>
                          </a:solidFill>
                          <a:latin typeface="华文楷体" pitchFamily="2" charset="-122"/>
                          <a:ea typeface="华文楷体" pitchFamily="2" charset="-122"/>
                          <a:cs typeface="宋体"/>
                        </a:rPr>
                        <a:t>System.Text</a:t>
                      </a:r>
                      <a:r>
                        <a:rPr lang="en-US" sz="1800" dirty="0">
                          <a:solidFill>
                            <a:schemeClr val="accent1">
                              <a:lumMod val="75000"/>
                            </a:schemeClr>
                          </a:solidFill>
                          <a:latin typeface="华文楷体" pitchFamily="2" charset="-122"/>
                          <a:ea typeface="华文楷体" pitchFamily="2" charset="-122"/>
                          <a:cs typeface="宋体"/>
                        </a:rPr>
                        <a:t/>
                      </a:r>
                      <a:br>
                        <a:rPr lang="en-US" sz="1800" dirty="0">
                          <a:solidFill>
                            <a:schemeClr val="accent1">
                              <a:lumMod val="75000"/>
                            </a:schemeClr>
                          </a:solidFill>
                          <a:latin typeface="华文楷体" pitchFamily="2" charset="-122"/>
                          <a:ea typeface="华文楷体" pitchFamily="2" charset="-122"/>
                          <a:cs typeface="宋体"/>
                        </a:rPr>
                      </a:br>
                      <a:r>
                        <a:rPr lang="en-US" sz="1800" dirty="0" err="1">
                          <a:solidFill>
                            <a:schemeClr val="accent1">
                              <a:lumMod val="75000"/>
                            </a:schemeClr>
                          </a:solidFill>
                          <a:latin typeface="华文楷体" pitchFamily="2" charset="-122"/>
                          <a:ea typeface="华文楷体" pitchFamily="2" charset="-122"/>
                          <a:cs typeface="宋体"/>
                        </a:rPr>
                        <a:t>UnityEngine,UI</a:t>
                      </a:r>
                      <a:endParaRPr lang="zh-CN"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puzzle.cpp</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785196"/>
            <a:ext cx="8352928"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400" dirty="0" smtClean="0">
                <a:solidFill>
                  <a:schemeClr val="accent1">
                    <a:lumMod val="75000"/>
                  </a:schemeClr>
                </a:solidFill>
                <a:latin typeface="华文楷体" pitchFamily="2" charset="-122"/>
                <a:ea typeface="华文楷体" pitchFamily="2" charset="-122"/>
              </a:rPr>
              <a:t>    </a:t>
            </a:r>
            <a:r>
              <a:rPr lang="zh-CN" altLang="zh-CN" sz="1400" dirty="0" smtClean="0">
                <a:solidFill>
                  <a:schemeClr val="accent1">
                    <a:lumMod val="75000"/>
                  </a:schemeClr>
                </a:solidFill>
                <a:latin typeface="华文楷体" pitchFamily="2" charset="-122"/>
                <a:ea typeface="华文楷体" pitchFamily="2" charset="-122"/>
              </a:rPr>
              <a:t>内核部分源文件，用于实现属于内核部分的两个模块的全部功能。其包含的主要声明与函数列出清单如下，</a:t>
            </a:r>
            <a:r>
              <a:rPr lang="en-US" altLang="zh-CN" sz="1400" dirty="0" err="1" smtClean="0">
                <a:solidFill>
                  <a:schemeClr val="accent1">
                    <a:lumMod val="75000"/>
                  </a:schemeClr>
                </a:solidFill>
                <a:latin typeface="华文楷体" pitchFamily="2" charset="-122"/>
                <a:ea typeface="华文楷体" pitchFamily="2" charset="-122"/>
              </a:rPr>
              <a:t>cpp</a:t>
            </a:r>
            <a:r>
              <a:rPr lang="zh-CN" altLang="zh-CN" sz="1400" dirty="0" smtClean="0">
                <a:solidFill>
                  <a:schemeClr val="accent1">
                    <a:lumMod val="75000"/>
                  </a:schemeClr>
                </a:solidFill>
                <a:latin typeface="华文楷体" pitchFamily="2" charset="-122"/>
                <a:ea typeface="华文楷体" pitchFamily="2" charset="-122"/>
              </a:rPr>
              <a:t>文件的详细代码见附件。</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class </a:t>
            </a:r>
            <a:r>
              <a:rPr lang="en-US" altLang="zh-CN" sz="1400" dirty="0" err="1" smtClean="0">
                <a:solidFill>
                  <a:schemeClr val="accent1">
                    <a:lumMod val="75000"/>
                  </a:schemeClr>
                </a:solidFill>
                <a:latin typeface="华文楷体" pitchFamily="2" charset="-122"/>
                <a:ea typeface="华文楷体" pitchFamily="2" charset="-122"/>
              </a:rPr>
              <a:t>DigitNode</a:t>
            </a:r>
            <a:r>
              <a:rPr lang="en-US" altLang="zh-CN" sz="1400" dirty="0" smtClean="0">
                <a:solidFill>
                  <a:schemeClr val="accent1">
                    <a:lumMod val="75000"/>
                  </a:schemeClr>
                </a:solidFill>
                <a:latin typeface="华文楷体" pitchFamily="2" charset="-122"/>
                <a:ea typeface="华文楷体" pitchFamily="2" charset="-122"/>
              </a:rPr>
              <a:t>{}</a:t>
            </a:r>
            <a:r>
              <a:rPr lang="zh-CN" altLang="zh-CN" sz="1400" dirty="0" smtClean="0">
                <a:solidFill>
                  <a:schemeClr val="accent1">
                    <a:lumMod val="75000"/>
                  </a:schemeClr>
                </a:solidFill>
                <a:latin typeface="华文楷体" pitchFamily="2" charset="-122"/>
                <a:ea typeface="华文楷体" pitchFamily="2" charset="-122"/>
              </a:rPr>
              <a:t>，该类用于定义节点，以便生成搜索树。</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2</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vector&lt;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&gt; </a:t>
            </a:r>
            <a:r>
              <a:rPr lang="en-US" altLang="zh-CN" sz="1400" dirty="0" err="1" smtClean="0">
                <a:solidFill>
                  <a:schemeClr val="accent1">
                    <a:lumMod val="75000"/>
                  </a:schemeClr>
                </a:solidFill>
                <a:latin typeface="华文楷体" pitchFamily="2" charset="-122"/>
                <a:ea typeface="华文楷体" pitchFamily="2" charset="-122"/>
              </a:rPr>
              <a:t>unique_element_in_vector</a:t>
            </a:r>
            <a:r>
              <a:rPr lang="en-US" altLang="zh-CN" sz="1400" dirty="0" smtClean="0">
                <a:solidFill>
                  <a:schemeClr val="accent1">
                    <a:lumMod val="75000"/>
                  </a:schemeClr>
                </a:solidFill>
                <a:latin typeface="华文楷体" pitchFamily="2" charset="-122"/>
                <a:ea typeface="华文楷体" pitchFamily="2" charset="-122"/>
              </a:rPr>
              <a:t>(vector&lt;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&gt;)</a:t>
            </a:r>
            <a:r>
              <a:rPr lang="zh-CN" altLang="zh-CN" sz="1400" dirty="0" smtClean="0">
                <a:solidFill>
                  <a:schemeClr val="accent1">
                    <a:lumMod val="75000"/>
                  </a:schemeClr>
                </a:solidFill>
                <a:latin typeface="华文楷体" pitchFamily="2" charset="-122"/>
                <a:ea typeface="华文楷体" pitchFamily="2" charset="-122"/>
              </a:rPr>
              <a:t>，该函数用于对容器</a:t>
            </a:r>
            <a:r>
              <a:rPr lang="en-US" altLang="zh-CN" sz="1400" dirty="0" smtClean="0">
                <a:solidFill>
                  <a:schemeClr val="accent1">
                    <a:lumMod val="75000"/>
                  </a:schemeClr>
                </a:solidFill>
                <a:latin typeface="华文楷体" pitchFamily="2" charset="-122"/>
                <a:ea typeface="华文楷体" pitchFamily="2" charset="-122"/>
              </a:rPr>
              <a:t>vector</a:t>
            </a:r>
            <a:r>
              <a:rPr lang="zh-CN" altLang="zh-CN" sz="1400" dirty="0" smtClean="0">
                <a:solidFill>
                  <a:schemeClr val="accent1">
                    <a:lumMod val="75000"/>
                  </a:schemeClr>
                </a:solidFill>
                <a:latin typeface="华文楷体" pitchFamily="2" charset="-122"/>
                <a:ea typeface="华文楷体" pitchFamily="2" charset="-122"/>
              </a:rPr>
              <a:t>的去重。</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3</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OneD_TwoD</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a,twoD_arr</a:t>
            </a:r>
            <a:r>
              <a:rPr lang="en-US" altLang="zh-CN" sz="1400" dirty="0" smtClean="0">
                <a:solidFill>
                  <a:schemeClr val="accent1">
                    <a:lumMod val="75000"/>
                  </a:schemeClr>
                </a:solidFill>
                <a:latin typeface="华文楷体" pitchFamily="2" charset="-122"/>
                <a:ea typeface="华文楷体" pitchFamily="2" charset="-122"/>
              </a:rPr>
              <a:t> s)</a:t>
            </a:r>
            <a:r>
              <a:rPr lang="zh-CN" altLang="zh-CN" sz="1400" dirty="0" smtClean="0">
                <a:solidFill>
                  <a:schemeClr val="accent1">
                    <a:lumMod val="75000"/>
                  </a:schemeClr>
                </a:solidFill>
                <a:latin typeface="华文楷体" pitchFamily="2" charset="-122"/>
                <a:ea typeface="华文楷体" pitchFamily="2" charset="-122"/>
              </a:rPr>
              <a:t>，该函数用于将一维数字转换为二维数组。</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4</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TwoD_OneD</a:t>
            </a:r>
            <a:r>
              <a:rPr lang="en-US" altLang="zh-CN" sz="1400" dirty="0" smtClean="0">
                <a:solidFill>
                  <a:schemeClr val="accent1">
                    <a:lumMod val="75000"/>
                  </a:schemeClr>
                </a:solidFill>
                <a:latin typeface="华文楷体" pitchFamily="2" charset="-122"/>
                <a:ea typeface="华文楷体" pitchFamily="2" charset="-122"/>
              </a:rPr>
              <a:t>(const </a:t>
            </a:r>
            <a:r>
              <a:rPr lang="en-US" altLang="zh-CN" sz="1400" dirty="0" err="1" smtClean="0">
                <a:solidFill>
                  <a:schemeClr val="accent1">
                    <a:lumMod val="75000"/>
                  </a:schemeClr>
                </a:solidFill>
                <a:latin typeface="华文楷体" pitchFamily="2" charset="-122"/>
                <a:ea typeface="华文楷体" pitchFamily="2" charset="-122"/>
              </a:rPr>
              <a:t>twoD_arr</a:t>
            </a:r>
            <a:r>
              <a:rPr lang="en-US" altLang="zh-CN" sz="1400" dirty="0" smtClean="0">
                <a:solidFill>
                  <a:schemeClr val="accent1">
                    <a:lumMod val="75000"/>
                  </a:schemeClr>
                </a:solidFill>
                <a:latin typeface="华文楷体" pitchFamily="2" charset="-122"/>
                <a:ea typeface="华文楷体" pitchFamily="2" charset="-122"/>
              </a:rPr>
              <a:t>&amp; s)</a:t>
            </a:r>
            <a:r>
              <a:rPr lang="zh-CN" altLang="zh-CN" sz="1400" dirty="0" smtClean="0">
                <a:solidFill>
                  <a:schemeClr val="accent1">
                    <a:lumMod val="75000"/>
                  </a:schemeClr>
                </a:solidFill>
                <a:latin typeface="华文楷体" pitchFamily="2" charset="-122"/>
                <a:ea typeface="华文楷体" pitchFamily="2" charset="-122"/>
              </a:rPr>
              <a:t>，该函数用于将二维数组转换为一维数字。</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5</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Func</a:t>
            </a:r>
            <a:r>
              <a:rPr lang="en-US" altLang="zh-CN" sz="1400" dirty="0" smtClean="0">
                <a:solidFill>
                  <a:schemeClr val="accent1">
                    <a:lumMod val="75000"/>
                  </a:schemeClr>
                </a:solidFill>
                <a:latin typeface="华文楷体" pitchFamily="2" charset="-122"/>
                <a:ea typeface="华文楷体" pitchFamily="2" charset="-122"/>
              </a:rPr>
              <a:t>(const </a:t>
            </a:r>
            <a:r>
              <a:rPr lang="en-US" altLang="zh-CN" sz="1400" dirty="0" err="1" smtClean="0">
                <a:solidFill>
                  <a:schemeClr val="accent1">
                    <a:lumMod val="75000"/>
                  </a:schemeClr>
                </a:solidFill>
                <a:latin typeface="华文楷体" pitchFamily="2" charset="-122"/>
                <a:ea typeface="华文楷体" pitchFamily="2" charset="-122"/>
              </a:rPr>
              <a:t>DigiNode</a:t>
            </a:r>
            <a:r>
              <a:rPr lang="en-US" altLang="zh-CN" sz="1400" dirty="0" smtClean="0">
                <a:solidFill>
                  <a:schemeClr val="accent1">
                    <a:lumMod val="75000"/>
                  </a:schemeClr>
                </a:solidFill>
                <a:latin typeface="华文楷体" pitchFamily="2" charset="-122"/>
                <a:ea typeface="华文楷体" pitchFamily="2" charset="-122"/>
              </a:rPr>
              <a:t>&amp; a)</a:t>
            </a:r>
            <a:r>
              <a:rPr lang="zh-CN" altLang="zh-CN" sz="1400" dirty="0" smtClean="0">
                <a:solidFill>
                  <a:schemeClr val="accent1">
                    <a:lumMod val="75000"/>
                  </a:schemeClr>
                </a:solidFill>
                <a:latin typeface="华文楷体" pitchFamily="2" charset="-122"/>
                <a:ea typeface="华文楷体" pitchFamily="2" charset="-122"/>
              </a:rPr>
              <a:t>，该函数用于返回</a:t>
            </a:r>
            <a:r>
              <a:rPr lang="en-US" altLang="zh-CN" sz="1400" dirty="0" err="1" smtClean="0">
                <a:solidFill>
                  <a:schemeClr val="accent1">
                    <a:lumMod val="75000"/>
                  </a:schemeClr>
                </a:solidFill>
                <a:latin typeface="华文楷体" pitchFamily="2" charset="-122"/>
                <a:ea typeface="华文楷体" pitchFamily="2" charset="-122"/>
              </a:rPr>
              <a:t>DigitNode</a:t>
            </a:r>
            <a:r>
              <a:rPr lang="zh-CN" altLang="zh-CN" sz="1400" dirty="0" smtClean="0">
                <a:solidFill>
                  <a:schemeClr val="accent1">
                    <a:lumMod val="75000"/>
                  </a:schemeClr>
                </a:solidFill>
                <a:latin typeface="华文楷体" pitchFamily="2" charset="-122"/>
                <a:ea typeface="华文楷体" pitchFamily="2" charset="-122"/>
              </a:rPr>
              <a:t>的评估值。</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6</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achievable(const </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&amp; </a:t>
            </a:r>
            <a:r>
              <a:rPr lang="en-US" altLang="zh-CN" sz="1400" dirty="0" err="1" smtClean="0">
                <a:solidFill>
                  <a:schemeClr val="accent1">
                    <a:lumMod val="75000"/>
                  </a:schemeClr>
                </a:solidFill>
                <a:latin typeface="华文楷体" pitchFamily="2" charset="-122"/>
                <a:ea typeface="华文楷体" pitchFamily="2" charset="-122"/>
              </a:rPr>
              <a:t>order,const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&amp; tar)</a:t>
            </a:r>
            <a:r>
              <a:rPr lang="zh-CN" altLang="zh-CN" sz="1400" dirty="0" smtClean="0">
                <a:solidFill>
                  <a:schemeClr val="accent1">
                    <a:lumMod val="75000"/>
                  </a:schemeClr>
                </a:solidFill>
                <a:latin typeface="华文楷体" pitchFamily="2" charset="-122"/>
                <a:ea typeface="华文楷体" pitchFamily="2" charset="-122"/>
              </a:rPr>
              <a:t>，该函数用于判断该问题是否有解。</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7</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H(</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curOrder,int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tarOrder</a:t>
            </a:r>
            <a:r>
              <a:rPr lang="en-US" altLang="zh-CN" sz="1400" dirty="0" smtClean="0">
                <a:solidFill>
                  <a:schemeClr val="accent1">
                    <a:lumMod val="75000"/>
                  </a:schemeClr>
                </a:solidFill>
                <a:latin typeface="华文楷体" pitchFamily="2" charset="-122"/>
                <a:ea typeface="华文楷体" pitchFamily="2" charset="-122"/>
              </a:rPr>
              <a:t>)</a:t>
            </a:r>
            <a:r>
              <a:rPr lang="zh-CN" altLang="zh-CN" sz="1400" dirty="0" smtClean="0">
                <a:solidFill>
                  <a:schemeClr val="accent1">
                    <a:lumMod val="75000"/>
                  </a:schemeClr>
                </a:solidFill>
                <a:latin typeface="华文楷体" pitchFamily="2" charset="-122"/>
                <a:ea typeface="华文楷体" pitchFamily="2" charset="-122"/>
              </a:rPr>
              <a:t>，该函数定义了启发函数</a:t>
            </a:r>
            <a:r>
              <a:rPr lang="en-US" altLang="zh-CN" sz="1400" dirty="0" smtClean="0">
                <a:solidFill>
                  <a:schemeClr val="accent1">
                    <a:lumMod val="75000"/>
                  </a:schemeClr>
                </a:solidFill>
                <a:latin typeface="华文楷体" pitchFamily="2" charset="-122"/>
                <a:ea typeface="华文楷体" pitchFamily="2" charset="-122"/>
              </a:rPr>
              <a:t>H0</a:t>
            </a:r>
            <a:r>
              <a:rPr lang="zh-CN" altLang="zh-CN" sz="1400" dirty="0" smtClean="0">
                <a:solidFill>
                  <a:schemeClr val="accent1">
                    <a:lumMod val="75000"/>
                  </a:schemeClr>
                </a:solidFill>
                <a:latin typeface="华文楷体" pitchFamily="2" charset="-122"/>
                <a:ea typeface="华文楷体" pitchFamily="2" charset="-122"/>
              </a:rPr>
              <a:t>。</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8</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H1(</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curOrder,int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tarOrder</a:t>
            </a:r>
            <a:r>
              <a:rPr lang="en-US" altLang="zh-CN" sz="1400" dirty="0" smtClean="0">
                <a:solidFill>
                  <a:schemeClr val="accent1">
                    <a:lumMod val="75000"/>
                  </a:schemeClr>
                </a:solidFill>
                <a:latin typeface="华文楷体" pitchFamily="2" charset="-122"/>
                <a:ea typeface="华文楷体" pitchFamily="2" charset="-122"/>
              </a:rPr>
              <a:t>)</a:t>
            </a:r>
            <a:r>
              <a:rPr lang="zh-CN" altLang="zh-CN" sz="1400" dirty="0" smtClean="0">
                <a:solidFill>
                  <a:schemeClr val="accent1">
                    <a:lumMod val="75000"/>
                  </a:schemeClr>
                </a:solidFill>
                <a:latin typeface="华文楷体" pitchFamily="2" charset="-122"/>
                <a:ea typeface="华文楷体" pitchFamily="2" charset="-122"/>
              </a:rPr>
              <a:t>，该函数定义了启发函数</a:t>
            </a:r>
            <a:r>
              <a:rPr lang="en-US" altLang="zh-CN" sz="1400" dirty="0" smtClean="0">
                <a:solidFill>
                  <a:schemeClr val="accent1">
                    <a:lumMod val="75000"/>
                  </a:schemeClr>
                </a:solidFill>
                <a:latin typeface="华文楷体" pitchFamily="2" charset="-122"/>
                <a:ea typeface="华文楷体" pitchFamily="2" charset="-122"/>
              </a:rPr>
              <a:t>H1</a:t>
            </a:r>
            <a:r>
              <a:rPr lang="zh-CN" altLang="zh-CN" sz="1400" dirty="0" smtClean="0">
                <a:solidFill>
                  <a:schemeClr val="accent1">
                    <a:lumMod val="75000"/>
                  </a:schemeClr>
                </a:solidFill>
                <a:latin typeface="华文楷体" pitchFamily="2" charset="-122"/>
                <a:ea typeface="华文楷体" pitchFamily="2" charset="-122"/>
              </a:rPr>
              <a:t>。</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9</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H2(</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curOrder</a:t>
            </a:r>
            <a:r>
              <a:rPr lang="en-US" altLang="zh-CN" sz="1400" dirty="0" smtClean="0">
                <a:solidFill>
                  <a:schemeClr val="accent1">
                    <a:lumMod val="75000"/>
                  </a:schemeClr>
                </a:solidFill>
                <a:latin typeface="华文楷体" pitchFamily="2" charset="-122"/>
                <a:ea typeface="华文楷体" pitchFamily="2" charset="-122"/>
              </a:rPr>
              <a:t>)</a:t>
            </a:r>
            <a:r>
              <a:rPr lang="zh-CN" altLang="zh-CN" sz="1400" dirty="0" smtClean="0">
                <a:solidFill>
                  <a:schemeClr val="accent1">
                    <a:lumMod val="75000"/>
                  </a:schemeClr>
                </a:solidFill>
                <a:latin typeface="华文楷体" pitchFamily="2" charset="-122"/>
                <a:ea typeface="华文楷体" pitchFamily="2" charset="-122"/>
              </a:rPr>
              <a:t>，该函数定义了启发函数</a:t>
            </a:r>
            <a:r>
              <a:rPr lang="en-US" altLang="zh-CN" sz="1400" dirty="0" smtClean="0">
                <a:solidFill>
                  <a:schemeClr val="accent1">
                    <a:lumMod val="75000"/>
                  </a:schemeClr>
                </a:solidFill>
                <a:latin typeface="华文楷体" pitchFamily="2" charset="-122"/>
                <a:ea typeface="华文楷体" pitchFamily="2" charset="-122"/>
              </a:rPr>
              <a:t>H2</a:t>
            </a:r>
            <a:r>
              <a:rPr lang="zh-CN" altLang="zh-CN" sz="1400" dirty="0" smtClean="0">
                <a:solidFill>
                  <a:schemeClr val="accent1">
                    <a:lumMod val="75000"/>
                  </a:schemeClr>
                </a:solidFill>
                <a:latin typeface="华文楷体" pitchFamily="2" charset="-122"/>
                <a:ea typeface="华文楷体" pitchFamily="2" charset="-122"/>
              </a:rPr>
              <a:t>。</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10</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H3(</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curOrder,int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tarOrder</a:t>
            </a:r>
            <a:r>
              <a:rPr lang="en-US" altLang="zh-CN" sz="1400" dirty="0" smtClean="0">
                <a:solidFill>
                  <a:schemeClr val="accent1">
                    <a:lumMod val="75000"/>
                  </a:schemeClr>
                </a:solidFill>
                <a:latin typeface="华文楷体" pitchFamily="2" charset="-122"/>
                <a:ea typeface="华文楷体" pitchFamily="2" charset="-122"/>
              </a:rPr>
              <a:t>)</a:t>
            </a:r>
            <a:r>
              <a:rPr lang="zh-CN" altLang="zh-CN" sz="1400" dirty="0" smtClean="0">
                <a:solidFill>
                  <a:schemeClr val="accent1">
                    <a:lumMod val="75000"/>
                  </a:schemeClr>
                </a:solidFill>
                <a:latin typeface="华文楷体" pitchFamily="2" charset="-122"/>
                <a:ea typeface="华文楷体" pitchFamily="2" charset="-122"/>
              </a:rPr>
              <a:t>，该函数定义了启发函数</a:t>
            </a:r>
            <a:r>
              <a:rPr lang="en-US" altLang="zh-CN" sz="1400" dirty="0" smtClean="0">
                <a:solidFill>
                  <a:schemeClr val="accent1">
                    <a:lumMod val="75000"/>
                  </a:schemeClr>
                </a:solidFill>
                <a:latin typeface="华文楷体" pitchFamily="2" charset="-122"/>
                <a:ea typeface="华文楷体" pitchFamily="2" charset="-122"/>
              </a:rPr>
              <a:t>H3</a:t>
            </a:r>
            <a:r>
              <a:rPr lang="zh-CN" altLang="zh-CN" sz="1400" dirty="0" smtClean="0">
                <a:solidFill>
                  <a:schemeClr val="accent1">
                    <a:lumMod val="75000"/>
                  </a:schemeClr>
                </a:solidFill>
                <a:latin typeface="华文楷体" pitchFamily="2" charset="-122"/>
                <a:ea typeface="华文楷体" pitchFamily="2" charset="-122"/>
              </a:rPr>
              <a:t>。</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11</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fundtree</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parent,int</a:t>
            </a:r>
            <a:r>
              <a:rPr lang="en-US" altLang="zh-CN" sz="1400" dirty="0" smtClean="0">
                <a:solidFill>
                  <a:schemeClr val="accent1">
                    <a:lumMod val="75000"/>
                  </a:schemeClr>
                </a:solidFill>
                <a:latin typeface="华文楷体" pitchFamily="2" charset="-122"/>
                <a:ea typeface="华文楷体" pitchFamily="2" charset="-122"/>
              </a:rPr>
              <a:t> size)</a:t>
            </a:r>
            <a:r>
              <a:rPr lang="zh-CN" altLang="zh-CN" sz="1400" dirty="0" smtClean="0">
                <a:solidFill>
                  <a:schemeClr val="accent1">
                    <a:lumMod val="75000"/>
                  </a:schemeClr>
                </a:solidFill>
                <a:latin typeface="华文楷体" pitchFamily="2" charset="-122"/>
                <a:ea typeface="华文楷体" pitchFamily="2" charset="-122"/>
              </a:rPr>
              <a:t>，该函数用于递归寻找子节点。</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12</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maketree</a:t>
            </a:r>
            <a:r>
              <a:rPr lang="en-US" altLang="zh-CN" sz="1400" dirty="0" smtClean="0">
                <a:solidFill>
                  <a:schemeClr val="accent1">
                    <a:lumMod val="75000"/>
                  </a:schemeClr>
                </a:solidFill>
                <a:latin typeface="华文楷体" pitchFamily="2" charset="-122"/>
                <a:ea typeface="华文楷体" pitchFamily="2" charset="-122"/>
              </a:rPr>
              <a:t>()</a:t>
            </a:r>
            <a:r>
              <a:rPr lang="zh-CN" altLang="zh-CN" sz="1400" dirty="0" smtClean="0">
                <a:solidFill>
                  <a:schemeClr val="accent1">
                    <a:lumMod val="75000"/>
                  </a:schemeClr>
                </a:solidFill>
                <a:latin typeface="华文楷体" pitchFamily="2" charset="-122"/>
                <a:ea typeface="华文楷体" pitchFamily="2" charset="-122"/>
              </a:rPr>
              <a:t>，该函数用于调用</a:t>
            </a:r>
            <a:r>
              <a:rPr lang="en-US" altLang="zh-CN" sz="1400" dirty="0" err="1" smtClean="0">
                <a:solidFill>
                  <a:schemeClr val="accent1">
                    <a:lumMod val="75000"/>
                  </a:schemeClr>
                </a:solidFill>
                <a:latin typeface="华文楷体" pitchFamily="2" charset="-122"/>
                <a:ea typeface="华文楷体" pitchFamily="2" charset="-122"/>
              </a:rPr>
              <a:t>fundtree</a:t>
            </a:r>
            <a:r>
              <a:rPr lang="zh-CN" altLang="zh-CN" sz="1400" dirty="0" smtClean="0">
                <a:solidFill>
                  <a:schemeClr val="accent1">
                    <a:lumMod val="75000"/>
                  </a:schemeClr>
                </a:solidFill>
                <a:latin typeface="华文楷体" pitchFamily="2" charset="-122"/>
                <a:ea typeface="华文楷体" pitchFamily="2" charset="-122"/>
              </a:rPr>
              <a:t>打印祖先节点，再打印当前节点值。</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13</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body()</a:t>
            </a:r>
            <a:r>
              <a:rPr lang="zh-CN" altLang="zh-CN" sz="1400" dirty="0" smtClean="0">
                <a:solidFill>
                  <a:schemeClr val="accent1">
                    <a:lumMod val="75000"/>
                  </a:schemeClr>
                </a:solidFill>
                <a:latin typeface="华文楷体" pitchFamily="2" charset="-122"/>
                <a:ea typeface="华文楷体" pitchFamily="2" charset="-122"/>
              </a:rPr>
              <a:t>，该函数用于运行主体</a:t>
            </a:r>
            <a:r>
              <a:rPr lang="en-US" altLang="zh-CN" sz="1400" dirty="0" smtClean="0">
                <a:solidFill>
                  <a:schemeClr val="accent1">
                    <a:lumMod val="75000"/>
                  </a:schemeClr>
                </a:solidFill>
                <a:latin typeface="华文楷体" pitchFamily="2" charset="-122"/>
                <a:ea typeface="华文楷体" pitchFamily="2" charset="-122"/>
              </a:rPr>
              <a:t>open</a:t>
            </a:r>
            <a:r>
              <a:rPr lang="zh-CN" altLang="zh-CN" sz="1400" dirty="0" smtClean="0">
                <a:solidFill>
                  <a:schemeClr val="accent1">
                    <a:lumMod val="75000"/>
                  </a:schemeClr>
                </a:solidFill>
                <a:latin typeface="华文楷体" pitchFamily="2" charset="-122"/>
                <a:ea typeface="华文楷体" pitchFamily="2" charset="-122"/>
              </a:rPr>
              <a:t>算法。</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14</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findRoute</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parent,int</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size,int</a:t>
            </a:r>
            <a:r>
              <a:rPr lang="en-US" altLang="zh-CN" sz="1400" dirty="0" smtClean="0">
                <a:solidFill>
                  <a:schemeClr val="accent1">
                    <a:lumMod val="75000"/>
                  </a:schemeClr>
                </a:solidFill>
                <a:latin typeface="华文楷体" pitchFamily="2" charset="-122"/>
                <a:ea typeface="华文楷体" pitchFamily="2" charset="-122"/>
              </a:rPr>
              <a:t> step)</a:t>
            </a:r>
            <a:r>
              <a:rPr lang="zh-CN" altLang="zh-CN" sz="1400" dirty="0" smtClean="0">
                <a:solidFill>
                  <a:schemeClr val="accent1">
                    <a:lumMod val="75000"/>
                  </a:schemeClr>
                </a:solidFill>
                <a:latin typeface="华文楷体" pitchFamily="2" charset="-122"/>
                <a:ea typeface="华文楷体" pitchFamily="2" charset="-122"/>
              </a:rPr>
              <a:t>，该函数用于递归寻找正确路径并输出。</a:t>
            </a:r>
          </a:p>
          <a:p>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15</a:t>
            </a:r>
            <a:r>
              <a:rPr lang="zh-CN"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int</a:t>
            </a:r>
            <a:r>
              <a:rPr lang="en-US" altLang="zh-CN" sz="1400" dirty="0" smtClean="0">
                <a:solidFill>
                  <a:schemeClr val="accent1">
                    <a:lumMod val="75000"/>
                  </a:schemeClr>
                </a:solidFill>
                <a:latin typeface="华文楷体" pitchFamily="2" charset="-122"/>
                <a:ea typeface="华文楷体" pitchFamily="2" charset="-122"/>
              </a:rPr>
              <a:t> main()</a:t>
            </a:r>
            <a:r>
              <a:rPr lang="zh-CN" altLang="zh-CN" sz="1400" dirty="0" smtClean="0">
                <a:solidFill>
                  <a:schemeClr val="accent1">
                    <a:lumMod val="75000"/>
                  </a:schemeClr>
                </a:solidFill>
                <a:latin typeface="华文楷体" pitchFamily="2" charset="-122"/>
                <a:ea typeface="华文楷体" pitchFamily="2" charset="-122"/>
              </a:rPr>
              <a:t>，该函数是整个</a:t>
            </a:r>
            <a:r>
              <a:rPr lang="en-US" altLang="zh-CN" sz="1400" dirty="0" err="1" smtClean="0">
                <a:solidFill>
                  <a:schemeClr val="accent1">
                    <a:lumMod val="75000"/>
                  </a:schemeClr>
                </a:solidFill>
                <a:latin typeface="华文楷体" pitchFamily="2" charset="-122"/>
                <a:ea typeface="华文楷体" pitchFamily="2" charset="-122"/>
              </a:rPr>
              <a:t>cpp</a:t>
            </a:r>
            <a:r>
              <a:rPr lang="zh-CN" altLang="zh-CN" sz="1400" dirty="0" smtClean="0">
                <a:solidFill>
                  <a:schemeClr val="accent1">
                    <a:lumMod val="75000"/>
                  </a:schemeClr>
                </a:solidFill>
                <a:latin typeface="华文楷体" pitchFamily="2" charset="-122"/>
                <a:ea typeface="华文楷体" pitchFamily="2" charset="-122"/>
              </a:rPr>
              <a:t>文件的云新起点，统筹调用各种函数。</a:t>
            </a:r>
            <a:endParaRPr kumimoji="0" lang="zh-CN" altLang="en-US" sz="14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one2two.cs</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627534"/>
            <a:ext cx="8352928"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展示部分源文件，用于实现属于展示部分的两个模块的全部功能。其包含的主要声明与函数列出清单如下，</a:t>
            </a:r>
            <a:r>
              <a:rPr lang="en-US" altLang="zh-CN" sz="1600" dirty="0" err="1" smtClean="0">
                <a:solidFill>
                  <a:schemeClr val="accent1">
                    <a:lumMod val="75000"/>
                  </a:schemeClr>
                </a:solidFill>
                <a:latin typeface="华文楷体" pitchFamily="2" charset="-122"/>
                <a:ea typeface="华文楷体" pitchFamily="2" charset="-122"/>
              </a:rPr>
              <a:t>cs</a:t>
            </a:r>
            <a:r>
              <a:rPr lang="zh-CN" altLang="zh-CN" sz="1600" dirty="0" smtClean="0">
                <a:solidFill>
                  <a:schemeClr val="accent1">
                    <a:lumMod val="75000"/>
                  </a:schemeClr>
                </a:solidFill>
                <a:latin typeface="华文楷体" pitchFamily="2" charset="-122"/>
                <a:ea typeface="华文楷体" pitchFamily="2" charset="-122"/>
              </a:rPr>
              <a:t>文件的详细代码见附件。</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public class dot{}</a:t>
            </a:r>
            <a:r>
              <a:rPr lang="zh-CN" altLang="zh-CN" sz="1600" dirty="0" smtClean="0">
                <a:solidFill>
                  <a:schemeClr val="accent1">
                    <a:lumMod val="75000"/>
                  </a:schemeClr>
                </a:solidFill>
                <a:latin typeface="华文楷体" pitchFamily="2" charset="-122"/>
                <a:ea typeface="华文楷体" pitchFamily="2" charset="-122"/>
              </a:rPr>
              <a:t>，该类定义了树的节点所需要的变量与方法。</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2</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public dot(...)</a:t>
            </a:r>
            <a:r>
              <a:rPr lang="zh-CN" altLang="zh-CN" sz="1600" dirty="0" smtClean="0">
                <a:solidFill>
                  <a:schemeClr val="accent1">
                    <a:lumMod val="75000"/>
                  </a:schemeClr>
                </a:solidFill>
                <a:latin typeface="华文楷体" pitchFamily="2" charset="-122"/>
                <a:ea typeface="华文楷体" pitchFamily="2" charset="-122"/>
              </a:rPr>
              <a:t>，该函数为</a:t>
            </a:r>
            <a:r>
              <a:rPr lang="en-US" altLang="zh-CN" sz="1600" dirty="0" smtClean="0">
                <a:solidFill>
                  <a:schemeClr val="accent1">
                    <a:lumMod val="75000"/>
                  </a:schemeClr>
                </a:solidFill>
                <a:latin typeface="华文楷体" pitchFamily="2" charset="-122"/>
                <a:ea typeface="华文楷体" pitchFamily="2" charset="-122"/>
              </a:rPr>
              <a:t>dot</a:t>
            </a:r>
            <a:r>
              <a:rPr lang="zh-CN" altLang="zh-CN" sz="1600" dirty="0" smtClean="0">
                <a:solidFill>
                  <a:schemeClr val="accent1">
                    <a:lumMod val="75000"/>
                  </a:schemeClr>
                </a:solidFill>
                <a:latin typeface="华文楷体" pitchFamily="2" charset="-122"/>
                <a:ea typeface="华文楷体" pitchFamily="2" charset="-122"/>
              </a:rPr>
              <a:t>类的构造函数，需要给出所有方格的值、</a:t>
            </a:r>
            <a:r>
              <a:rPr lang="en-US" altLang="zh-CN" sz="1600" dirty="0" smtClean="0">
                <a:solidFill>
                  <a:schemeClr val="accent1">
                    <a:lumMod val="75000"/>
                  </a:schemeClr>
                </a:solidFill>
                <a:latin typeface="华文楷体" pitchFamily="2" charset="-122"/>
                <a:ea typeface="华文楷体" pitchFamily="2" charset="-122"/>
              </a:rPr>
              <a:t>id</a:t>
            </a:r>
            <a:r>
              <a:rPr lang="zh-CN" altLang="zh-CN" sz="1600" dirty="0" smtClean="0">
                <a:solidFill>
                  <a:schemeClr val="accent1">
                    <a:lumMod val="75000"/>
                  </a:schemeClr>
                </a:solidFill>
                <a:latin typeface="华文楷体" pitchFamily="2" charset="-122"/>
                <a:ea typeface="华文楷体" pitchFamily="2" charset="-122"/>
              </a:rPr>
              <a:t>以及评价函数值。</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3</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public void </a:t>
            </a:r>
            <a:r>
              <a:rPr lang="en-US" altLang="zh-CN" sz="1600" dirty="0" err="1" smtClean="0">
                <a:solidFill>
                  <a:schemeClr val="accent1">
                    <a:lumMod val="75000"/>
                  </a:schemeClr>
                </a:solidFill>
                <a:latin typeface="华文楷体" pitchFamily="2" charset="-122"/>
                <a:ea typeface="华文楷体" pitchFamily="2" charset="-122"/>
              </a:rPr>
              <a:t>addson</a:t>
            </a:r>
            <a:r>
              <a:rPr lang="en-US" altLang="zh-CN" sz="16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，该函数用于向当前节点添加一个子节点，构造子节点的同时进行了父子连接，</a:t>
            </a:r>
            <a:r>
              <a:rPr lang="en-US" altLang="zh-CN" sz="1600" dirty="0" err="1" smtClean="0">
                <a:solidFill>
                  <a:schemeClr val="accent1">
                    <a:lumMod val="75000"/>
                  </a:schemeClr>
                </a:solidFill>
                <a:latin typeface="华文楷体" pitchFamily="2" charset="-122"/>
                <a:ea typeface="华文楷体" pitchFamily="2" charset="-122"/>
              </a:rPr>
              <a:t>nn</a:t>
            </a:r>
            <a:r>
              <a:rPr lang="zh-CN" altLang="zh-CN" sz="1600" dirty="0" smtClean="0">
                <a:solidFill>
                  <a:schemeClr val="accent1">
                    <a:lumMod val="75000"/>
                  </a:schemeClr>
                </a:solidFill>
                <a:latin typeface="华文楷体" pitchFamily="2" charset="-122"/>
                <a:ea typeface="华文楷体" pitchFamily="2" charset="-122"/>
              </a:rPr>
              <a:t>自增。</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4</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public dot </a:t>
            </a:r>
            <a:r>
              <a:rPr lang="en-US" altLang="zh-CN" sz="1600" dirty="0" err="1" smtClean="0">
                <a:solidFill>
                  <a:schemeClr val="accent1">
                    <a:lumMod val="75000"/>
                  </a:schemeClr>
                </a:solidFill>
                <a:latin typeface="华文楷体" pitchFamily="2" charset="-122"/>
                <a:ea typeface="华文楷体" pitchFamily="2" charset="-122"/>
              </a:rPr>
              <a:t>toson</a:t>
            </a:r>
            <a:r>
              <a:rPr lang="en-US" altLang="zh-CN" sz="1600" dirty="0" smtClean="0">
                <a:solidFill>
                  <a:schemeClr val="accent1">
                    <a:lumMod val="75000"/>
                  </a:schemeClr>
                </a:solidFill>
                <a:latin typeface="华文楷体" pitchFamily="2" charset="-122"/>
                <a:ea typeface="华文楷体" pitchFamily="2" charset="-122"/>
              </a:rPr>
              <a:t>(</a:t>
            </a:r>
            <a:r>
              <a:rPr lang="en-US" altLang="zh-CN" sz="1600" dirty="0" err="1" smtClean="0">
                <a:solidFill>
                  <a:schemeClr val="accent1">
                    <a:lumMod val="75000"/>
                  </a:schemeClr>
                </a:solidFill>
                <a:latin typeface="华文楷体" pitchFamily="2" charset="-122"/>
                <a:ea typeface="华文楷体" pitchFamily="2" charset="-122"/>
              </a:rPr>
              <a:t>int</a:t>
            </a:r>
            <a:r>
              <a:rPr lang="en-US" altLang="zh-CN" sz="1600" dirty="0" smtClean="0">
                <a:solidFill>
                  <a:schemeClr val="accent1">
                    <a:lumMod val="75000"/>
                  </a:schemeClr>
                </a:solidFill>
                <a:latin typeface="华文楷体" pitchFamily="2" charset="-122"/>
                <a:ea typeface="华文楷体" pitchFamily="2" charset="-122"/>
              </a:rPr>
              <a:t> id)</a:t>
            </a:r>
            <a:r>
              <a:rPr lang="zh-CN" altLang="zh-CN" sz="1600" dirty="0" smtClean="0">
                <a:solidFill>
                  <a:schemeClr val="accent1">
                    <a:lumMod val="75000"/>
                  </a:schemeClr>
                </a:solidFill>
                <a:latin typeface="华文楷体" pitchFamily="2" charset="-122"/>
                <a:ea typeface="华文楷体" pitchFamily="2" charset="-122"/>
              </a:rPr>
              <a:t>，返回为指定</a:t>
            </a:r>
            <a:r>
              <a:rPr lang="en-US" altLang="zh-CN" sz="1600" dirty="0" smtClean="0">
                <a:solidFill>
                  <a:schemeClr val="accent1">
                    <a:lumMod val="75000"/>
                  </a:schemeClr>
                </a:solidFill>
                <a:latin typeface="华文楷体" pitchFamily="2" charset="-122"/>
                <a:ea typeface="华文楷体" pitchFamily="2" charset="-122"/>
              </a:rPr>
              <a:t>id</a:t>
            </a:r>
            <a:r>
              <a:rPr lang="zh-CN" altLang="zh-CN" sz="1600" dirty="0" smtClean="0">
                <a:solidFill>
                  <a:schemeClr val="accent1">
                    <a:lumMod val="75000"/>
                  </a:schemeClr>
                </a:solidFill>
                <a:latin typeface="华文楷体" pitchFamily="2" charset="-122"/>
                <a:ea typeface="华文楷体" pitchFamily="2" charset="-122"/>
              </a:rPr>
              <a:t>的孩子节点，若不存在则返回自身。</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5</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public class one2two:MonoBehaviour{}</a:t>
            </a:r>
            <a:r>
              <a:rPr lang="zh-CN" altLang="zh-CN" sz="1600" dirty="0" smtClean="0">
                <a:solidFill>
                  <a:schemeClr val="accent1">
                    <a:lumMod val="75000"/>
                  </a:schemeClr>
                </a:solidFill>
                <a:latin typeface="华文楷体" pitchFamily="2" charset="-122"/>
                <a:ea typeface="华文楷体" pitchFamily="2" charset="-122"/>
              </a:rPr>
              <a:t>，该类继承自</a:t>
            </a:r>
            <a:r>
              <a:rPr lang="en-US" altLang="zh-CN" sz="1600" dirty="0" err="1" smtClean="0">
                <a:solidFill>
                  <a:schemeClr val="accent1">
                    <a:lumMod val="75000"/>
                  </a:schemeClr>
                </a:solidFill>
                <a:latin typeface="华文楷体" pitchFamily="2" charset="-122"/>
                <a:ea typeface="华文楷体" pitchFamily="2" charset="-122"/>
              </a:rPr>
              <a:t>MonoBehavior</a:t>
            </a:r>
            <a:r>
              <a:rPr lang="zh-CN" altLang="zh-CN" sz="1600" dirty="0" smtClean="0">
                <a:solidFill>
                  <a:schemeClr val="accent1">
                    <a:lumMod val="75000"/>
                  </a:schemeClr>
                </a:solidFill>
                <a:latin typeface="华文楷体" pitchFamily="2" charset="-122"/>
                <a:ea typeface="华文楷体" pitchFamily="2" charset="-122"/>
              </a:rPr>
              <a:t>，用于搭载在开始按钮上作为自定义脚本实现展示部分的绝大部分功能。</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6</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void </a:t>
            </a:r>
            <a:r>
              <a:rPr lang="en-US" altLang="zh-CN" sz="1600" dirty="0" err="1" smtClean="0">
                <a:solidFill>
                  <a:schemeClr val="accent1">
                    <a:lumMod val="75000"/>
                  </a:schemeClr>
                </a:solidFill>
                <a:latin typeface="华文楷体" pitchFamily="2" charset="-122"/>
                <a:ea typeface="华文楷体" pitchFamily="2" charset="-122"/>
              </a:rPr>
              <a:t>ReadFile</a:t>
            </a:r>
            <a:r>
              <a:rPr lang="en-US" altLang="zh-CN" sz="16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，该函数用于读取</a:t>
            </a:r>
            <a:r>
              <a:rPr lang="en-US" altLang="zh-CN" sz="1600" dirty="0" smtClean="0">
                <a:solidFill>
                  <a:schemeClr val="accent1">
                    <a:lumMod val="75000"/>
                  </a:schemeClr>
                </a:solidFill>
                <a:latin typeface="华文楷体" pitchFamily="2" charset="-122"/>
                <a:ea typeface="华文楷体" pitchFamily="2" charset="-122"/>
              </a:rPr>
              <a:t>out_tree.txt</a:t>
            </a:r>
            <a:r>
              <a:rPr lang="zh-CN" altLang="zh-CN" sz="1600" dirty="0" smtClean="0">
                <a:solidFill>
                  <a:schemeClr val="accent1">
                    <a:lumMod val="75000"/>
                  </a:schemeClr>
                </a:solidFill>
                <a:latin typeface="华文楷体" pitchFamily="2" charset="-122"/>
                <a:ea typeface="华文楷体" pitchFamily="2" charset="-122"/>
              </a:rPr>
              <a:t>，同时生成并存储整个</a:t>
            </a:r>
            <a:r>
              <a:rPr lang="en-US" altLang="zh-CN" sz="1600" dirty="0" smtClean="0">
                <a:solidFill>
                  <a:schemeClr val="accent1">
                    <a:lumMod val="75000"/>
                  </a:schemeClr>
                </a:solidFill>
                <a:latin typeface="华文楷体" pitchFamily="2" charset="-122"/>
                <a:ea typeface="华文楷体" pitchFamily="2" charset="-122"/>
              </a:rPr>
              <a:t>A*</a:t>
            </a:r>
            <a:r>
              <a:rPr lang="zh-CN" altLang="zh-CN" sz="1600" dirty="0" smtClean="0">
                <a:solidFill>
                  <a:schemeClr val="accent1">
                    <a:lumMod val="75000"/>
                  </a:schemeClr>
                </a:solidFill>
                <a:latin typeface="华文楷体" pitchFamily="2" charset="-122"/>
                <a:ea typeface="华文楷体" pitchFamily="2" charset="-122"/>
              </a:rPr>
              <a:t>搜索树。</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7</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void </a:t>
            </a:r>
            <a:r>
              <a:rPr lang="en-US" altLang="zh-CN" sz="1600" dirty="0" err="1" smtClean="0">
                <a:solidFill>
                  <a:schemeClr val="accent1">
                    <a:lumMod val="75000"/>
                  </a:schemeClr>
                </a:solidFill>
                <a:latin typeface="华文楷体" pitchFamily="2" charset="-122"/>
                <a:ea typeface="华文楷体" pitchFamily="2" charset="-122"/>
              </a:rPr>
              <a:t>MakeNode</a:t>
            </a:r>
            <a:r>
              <a:rPr lang="en-US" altLang="zh-CN" sz="1600" dirty="0" smtClean="0">
                <a:solidFill>
                  <a:schemeClr val="accent1">
                    <a:lumMod val="75000"/>
                  </a:schemeClr>
                </a:solidFill>
                <a:latin typeface="华文楷体" pitchFamily="2" charset="-122"/>
                <a:ea typeface="华文楷体" pitchFamily="2" charset="-122"/>
              </a:rPr>
              <a:t>(List&lt;</a:t>
            </a:r>
            <a:r>
              <a:rPr lang="en-US" altLang="zh-CN" sz="1600" dirty="0" err="1" smtClean="0">
                <a:solidFill>
                  <a:schemeClr val="accent1">
                    <a:lumMod val="75000"/>
                  </a:schemeClr>
                </a:solidFill>
                <a:latin typeface="华文楷体" pitchFamily="2" charset="-122"/>
                <a:ea typeface="华文楷体" pitchFamily="2" charset="-122"/>
              </a:rPr>
              <a:t>int</a:t>
            </a:r>
            <a:r>
              <a:rPr lang="en-US" altLang="zh-CN" sz="1600" dirty="0" smtClean="0">
                <a:solidFill>
                  <a:schemeClr val="accent1">
                    <a:lumMod val="75000"/>
                  </a:schemeClr>
                </a:solidFill>
                <a:latin typeface="华文楷体" pitchFamily="2" charset="-122"/>
                <a:ea typeface="华文楷体" pitchFamily="2" charset="-122"/>
              </a:rPr>
              <a:t>&gt; nums,Vector3 </a:t>
            </a:r>
            <a:r>
              <a:rPr lang="en-US" altLang="zh-CN" sz="1600" dirty="0" err="1" smtClean="0">
                <a:solidFill>
                  <a:schemeClr val="accent1">
                    <a:lumMod val="75000"/>
                  </a:schemeClr>
                </a:solidFill>
                <a:latin typeface="华文楷体" pitchFamily="2" charset="-122"/>
                <a:ea typeface="华文楷体" pitchFamily="2" charset="-122"/>
              </a:rPr>
              <a:t>pos,int</a:t>
            </a:r>
            <a:r>
              <a:rPr lang="en-US" altLang="zh-CN" sz="1600" dirty="0" smtClean="0">
                <a:solidFill>
                  <a:schemeClr val="accent1">
                    <a:lumMod val="75000"/>
                  </a:schemeClr>
                </a:solidFill>
                <a:latin typeface="华文楷体" pitchFamily="2" charset="-122"/>
                <a:ea typeface="华文楷体" pitchFamily="2" charset="-122"/>
              </a:rPr>
              <a:t> </a:t>
            </a:r>
            <a:r>
              <a:rPr lang="en-US" altLang="zh-CN" sz="1600" dirty="0" err="1" smtClean="0">
                <a:solidFill>
                  <a:schemeClr val="accent1">
                    <a:lumMod val="75000"/>
                  </a:schemeClr>
                </a:solidFill>
                <a:latin typeface="华文楷体" pitchFamily="2" charset="-122"/>
                <a:ea typeface="华文楷体" pitchFamily="2" charset="-122"/>
              </a:rPr>
              <a:t>fnum</a:t>
            </a:r>
            <a:r>
              <a:rPr lang="en-US" altLang="zh-CN" sz="16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，该函数用于在</a:t>
            </a:r>
            <a:r>
              <a:rPr lang="en-US" altLang="zh-CN" sz="1600" dirty="0" smtClean="0">
                <a:solidFill>
                  <a:schemeClr val="accent1">
                    <a:lumMod val="75000"/>
                  </a:schemeClr>
                </a:solidFill>
                <a:latin typeface="华文楷体" pitchFamily="2" charset="-122"/>
                <a:ea typeface="华文楷体" pitchFamily="2" charset="-122"/>
              </a:rPr>
              <a:t>pos</a:t>
            </a:r>
            <a:r>
              <a:rPr lang="zh-CN" altLang="zh-CN" sz="1600" dirty="0" smtClean="0">
                <a:solidFill>
                  <a:schemeClr val="accent1">
                    <a:lumMod val="75000"/>
                  </a:schemeClr>
                </a:solidFill>
                <a:latin typeface="华文楷体" pitchFamily="2" charset="-122"/>
                <a:ea typeface="华文楷体" pitchFamily="2" charset="-122"/>
              </a:rPr>
              <a:t>位置绘制一个数值组合为</a:t>
            </a:r>
            <a:r>
              <a:rPr lang="en-US" altLang="zh-CN" sz="1600" dirty="0" err="1" smtClean="0">
                <a:solidFill>
                  <a:schemeClr val="accent1">
                    <a:lumMod val="75000"/>
                  </a:schemeClr>
                </a:solidFill>
                <a:latin typeface="华文楷体" pitchFamily="2" charset="-122"/>
                <a:ea typeface="华文楷体" pitchFamily="2" charset="-122"/>
              </a:rPr>
              <a:t>nums</a:t>
            </a:r>
            <a:r>
              <a:rPr lang="zh-CN" altLang="zh-CN" sz="1600" dirty="0" smtClean="0">
                <a:solidFill>
                  <a:schemeClr val="accent1">
                    <a:lumMod val="75000"/>
                  </a:schemeClr>
                </a:solidFill>
                <a:latin typeface="华文楷体" pitchFamily="2" charset="-122"/>
                <a:ea typeface="华文楷体" pitchFamily="2" charset="-122"/>
              </a:rPr>
              <a:t>，评价函数为</a:t>
            </a:r>
            <a:r>
              <a:rPr lang="en-US" altLang="zh-CN" sz="1600" dirty="0" err="1" smtClean="0">
                <a:solidFill>
                  <a:schemeClr val="accent1">
                    <a:lumMod val="75000"/>
                  </a:schemeClr>
                </a:solidFill>
                <a:latin typeface="华文楷体" pitchFamily="2" charset="-122"/>
                <a:ea typeface="华文楷体" pitchFamily="2" charset="-122"/>
              </a:rPr>
              <a:t>fnum</a:t>
            </a:r>
            <a:r>
              <a:rPr lang="zh-CN" altLang="zh-CN" sz="1600" dirty="0" smtClean="0">
                <a:solidFill>
                  <a:schemeClr val="accent1">
                    <a:lumMod val="75000"/>
                  </a:schemeClr>
                </a:solidFill>
                <a:latin typeface="华文楷体" pitchFamily="2" charset="-122"/>
                <a:ea typeface="华文楷体" pitchFamily="2" charset="-122"/>
              </a:rPr>
              <a:t>的节点。</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8</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Vector3 </a:t>
            </a:r>
            <a:r>
              <a:rPr lang="en-US" altLang="zh-CN" sz="1600" dirty="0" err="1" smtClean="0">
                <a:solidFill>
                  <a:schemeClr val="accent1">
                    <a:lumMod val="75000"/>
                  </a:schemeClr>
                </a:solidFill>
                <a:latin typeface="华文楷体" pitchFamily="2" charset="-122"/>
                <a:ea typeface="华文楷体" pitchFamily="2" charset="-122"/>
              </a:rPr>
              <a:t>MakeTree</a:t>
            </a:r>
            <a:r>
              <a:rPr lang="en-US" altLang="zh-CN" sz="1600" dirty="0" smtClean="0">
                <a:solidFill>
                  <a:schemeClr val="accent1">
                    <a:lumMod val="75000"/>
                  </a:schemeClr>
                </a:solidFill>
                <a:latin typeface="华文楷体" pitchFamily="2" charset="-122"/>
                <a:ea typeface="华文楷体" pitchFamily="2" charset="-122"/>
              </a:rPr>
              <a:t>(dot </a:t>
            </a:r>
            <a:r>
              <a:rPr lang="en-US" altLang="zh-CN" sz="1600" dirty="0" err="1" smtClean="0">
                <a:solidFill>
                  <a:schemeClr val="accent1">
                    <a:lumMod val="75000"/>
                  </a:schemeClr>
                </a:solidFill>
                <a:latin typeface="华文楷体" pitchFamily="2" charset="-122"/>
                <a:ea typeface="华文楷体" pitchFamily="2" charset="-122"/>
              </a:rPr>
              <a:t>p,int</a:t>
            </a:r>
            <a:r>
              <a:rPr lang="en-US" altLang="zh-CN" sz="1600" dirty="0" smtClean="0">
                <a:solidFill>
                  <a:schemeClr val="accent1">
                    <a:lumMod val="75000"/>
                  </a:schemeClr>
                </a:solidFill>
                <a:latin typeface="华文楷体" pitchFamily="2" charset="-122"/>
                <a:ea typeface="华文楷体" pitchFamily="2" charset="-122"/>
              </a:rPr>
              <a:t> level)</a:t>
            </a:r>
            <a:r>
              <a:rPr lang="zh-CN" altLang="zh-CN" sz="1600" dirty="0" smtClean="0">
                <a:solidFill>
                  <a:schemeClr val="accent1">
                    <a:lumMod val="75000"/>
                  </a:schemeClr>
                </a:solidFill>
                <a:latin typeface="华文楷体" pitchFamily="2" charset="-122"/>
                <a:ea typeface="华文楷体" pitchFamily="2" charset="-122"/>
              </a:rPr>
              <a:t>，该函数用于以递归的方式，进行</a:t>
            </a:r>
            <a:r>
              <a:rPr lang="en-US" altLang="zh-CN" sz="1600" dirty="0" smtClean="0">
                <a:solidFill>
                  <a:schemeClr val="accent1">
                    <a:lumMod val="75000"/>
                  </a:schemeClr>
                </a:solidFill>
                <a:latin typeface="华文楷体" pitchFamily="2" charset="-122"/>
                <a:ea typeface="华文楷体" pitchFamily="2" charset="-122"/>
              </a:rPr>
              <a:t>DFS</a:t>
            </a:r>
            <a:r>
              <a:rPr lang="zh-CN" altLang="zh-CN" sz="1600" dirty="0" smtClean="0">
                <a:solidFill>
                  <a:schemeClr val="accent1">
                    <a:lumMod val="75000"/>
                  </a:schemeClr>
                </a:solidFill>
                <a:latin typeface="华文楷体" pitchFamily="2" charset="-122"/>
                <a:ea typeface="华文楷体" pitchFamily="2" charset="-122"/>
              </a:rPr>
              <a:t>搜索树。</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9</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void Update()</a:t>
            </a:r>
            <a:r>
              <a:rPr lang="zh-CN" altLang="zh-CN" sz="1600" dirty="0" smtClean="0">
                <a:solidFill>
                  <a:schemeClr val="accent1">
                    <a:lumMod val="75000"/>
                  </a:schemeClr>
                </a:solidFill>
                <a:latin typeface="华文楷体" pitchFamily="2" charset="-122"/>
                <a:ea typeface="华文楷体" pitchFamily="2" charset="-122"/>
              </a:rPr>
              <a:t>，该函数是</a:t>
            </a:r>
            <a:r>
              <a:rPr lang="en-US" altLang="zh-CN" sz="1600" dirty="0" smtClean="0">
                <a:solidFill>
                  <a:schemeClr val="accent1">
                    <a:lumMod val="75000"/>
                  </a:schemeClr>
                </a:solidFill>
                <a:latin typeface="华文楷体" pitchFamily="2" charset="-122"/>
                <a:ea typeface="华文楷体" pitchFamily="2" charset="-122"/>
              </a:rPr>
              <a:t>unity</a:t>
            </a:r>
            <a:r>
              <a:rPr lang="zh-CN" altLang="zh-CN" sz="1600" dirty="0" smtClean="0">
                <a:solidFill>
                  <a:schemeClr val="accent1">
                    <a:lumMod val="75000"/>
                  </a:schemeClr>
                </a:solidFill>
                <a:latin typeface="华文楷体" pitchFamily="2" charset="-122"/>
                <a:ea typeface="华文楷体" pitchFamily="2" charset="-122"/>
              </a:rPr>
              <a:t>生命周期函数的一环，会实时循环执行，用于实现对键盘按键的监听。</a:t>
            </a:r>
          </a:p>
          <a:p>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10</a:t>
            </a:r>
            <a:r>
              <a:rPr lang="zh-CN" altLang="zh-CN"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private void </a:t>
            </a:r>
            <a:r>
              <a:rPr lang="en-US" altLang="zh-CN" sz="1600" dirty="0" err="1" smtClean="0">
                <a:solidFill>
                  <a:schemeClr val="accent1">
                    <a:lumMod val="75000"/>
                  </a:schemeClr>
                </a:solidFill>
                <a:latin typeface="华文楷体" pitchFamily="2" charset="-122"/>
                <a:ea typeface="华文楷体" pitchFamily="2" charset="-122"/>
              </a:rPr>
              <a:t>OnMouseDown</a:t>
            </a:r>
            <a:r>
              <a:rPr lang="en-US" altLang="zh-CN" sz="1600" dirty="0" smtClean="0">
                <a:solidFill>
                  <a:schemeClr val="accent1">
                    <a:lumMod val="75000"/>
                  </a:schemeClr>
                </a:solidFill>
                <a:latin typeface="华文楷体" pitchFamily="2" charset="-122"/>
                <a:ea typeface="华文楷体" pitchFamily="2" charset="-122"/>
              </a:rPr>
              <a:t>()</a:t>
            </a:r>
            <a:r>
              <a:rPr lang="zh-CN" altLang="zh-CN" sz="1600" dirty="0" smtClean="0">
                <a:solidFill>
                  <a:schemeClr val="accent1">
                    <a:lumMod val="75000"/>
                  </a:schemeClr>
                </a:solidFill>
                <a:latin typeface="华文楷体" pitchFamily="2" charset="-122"/>
                <a:ea typeface="华文楷体" pitchFamily="2" charset="-122"/>
              </a:rPr>
              <a:t>，该函数系监听函数，当点击开始按钮后，会开始统筹调用其他函数。</a:t>
            </a:r>
            <a:endParaRPr kumimoji="0" lang="zh-CN" altLang="en-US" sz="16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第一次实验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-H0</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1138" name="Picture 2" descr="U2DIMN$[(QH_$E9[2VR5)}E"/>
          <p:cNvPicPr>
            <a:picLocks noChangeAspect="1" noChangeArrowheads="1"/>
          </p:cNvPicPr>
          <p:nvPr/>
        </p:nvPicPr>
        <p:blipFill>
          <a:blip r:embed="rId3" cstate="print"/>
          <a:srcRect/>
          <a:stretch>
            <a:fillRect/>
          </a:stretch>
        </p:blipFill>
        <p:spPr bwMode="auto">
          <a:xfrm>
            <a:off x="395536" y="771550"/>
            <a:ext cx="6342958" cy="3960440"/>
          </a:xfrm>
          <a:prstGeom prst="rect">
            <a:avLst/>
          </a:prstGeom>
          <a:noFill/>
          <a:ln w="9525">
            <a:noFill/>
            <a:miter lim="800000"/>
            <a:headEnd/>
            <a:tailEnd/>
          </a:ln>
        </p:spPr>
      </p:pic>
      <p:sp>
        <p:nvSpPr>
          <p:cNvPr id="6" name="TextBox 5"/>
          <p:cNvSpPr txBox="1"/>
          <p:nvPr/>
        </p:nvSpPr>
        <p:spPr>
          <a:xfrm>
            <a:off x="6876256" y="3795886"/>
            <a:ext cx="2154757"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2min20s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28902</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28793</a:t>
            </a:r>
            <a:endParaRPr lang="zh-CN" altLang="en-US" dirty="0" smtClean="0">
              <a:solidFill>
                <a:schemeClr val="accent1">
                  <a:lumMod val="75000"/>
                </a:schemeClr>
              </a:solidFill>
              <a:latin typeface="华文楷体" pitchFamily="2" charset="-122"/>
              <a:ea typeface="华文楷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第一次实验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-H1</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76256" y="3795886"/>
            <a:ext cx="2005677"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4.27s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828</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1197</a:t>
            </a:r>
            <a:endParaRPr lang="zh-CN" altLang="en-US" dirty="0" smtClean="0">
              <a:solidFill>
                <a:schemeClr val="accent1">
                  <a:lumMod val="75000"/>
                </a:schemeClr>
              </a:solidFill>
              <a:latin typeface="华文楷体" pitchFamily="2" charset="-122"/>
              <a:ea typeface="华文楷体" pitchFamily="2" charset="-122"/>
            </a:endParaRPr>
          </a:p>
        </p:txBody>
      </p:sp>
      <p:pic>
        <p:nvPicPr>
          <p:cNvPr id="92162" name="Picture 2" descr="}PJJW93S{ERA`}1KC]WQKE6"/>
          <p:cNvPicPr>
            <a:picLocks noChangeAspect="1" noChangeArrowheads="1"/>
          </p:cNvPicPr>
          <p:nvPr/>
        </p:nvPicPr>
        <p:blipFill>
          <a:blip r:embed="rId3" cstate="print"/>
          <a:srcRect/>
          <a:stretch>
            <a:fillRect/>
          </a:stretch>
        </p:blipFill>
        <p:spPr bwMode="auto">
          <a:xfrm>
            <a:off x="395536" y="699542"/>
            <a:ext cx="6342362" cy="396044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第一次实验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-H2</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76256" y="3795886"/>
            <a:ext cx="2005677"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29.08s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2356</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3460</a:t>
            </a:r>
            <a:endParaRPr lang="zh-CN" altLang="en-US" dirty="0" smtClean="0">
              <a:solidFill>
                <a:schemeClr val="accent1">
                  <a:lumMod val="75000"/>
                </a:schemeClr>
              </a:solidFill>
              <a:latin typeface="华文楷体" pitchFamily="2" charset="-122"/>
              <a:ea typeface="华文楷体" pitchFamily="2" charset="-122"/>
            </a:endParaRPr>
          </a:p>
        </p:txBody>
      </p:sp>
      <p:pic>
        <p:nvPicPr>
          <p:cNvPr id="93186" name="Picture 2" descr="[@Q$TBM]WZON61@B1)A}EV6"/>
          <p:cNvPicPr>
            <a:picLocks noChangeAspect="1" noChangeArrowheads="1"/>
          </p:cNvPicPr>
          <p:nvPr/>
        </p:nvPicPr>
        <p:blipFill>
          <a:blip r:embed="rId3" cstate="print"/>
          <a:srcRect/>
          <a:stretch>
            <a:fillRect/>
          </a:stretch>
        </p:blipFill>
        <p:spPr bwMode="auto">
          <a:xfrm>
            <a:off x="323528" y="699542"/>
            <a:ext cx="6408712" cy="4002186"/>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第一次实验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-H3</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76256" y="3795886"/>
            <a:ext cx="2005677"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22.93s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1699</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2456</a:t>
            </a:r>
            <a:endParaRPr lang="zh-CN" altLang="en-US" dirty="0" smtClean="0">
              <a:solidFill>
                <a:schemeClr val="accent1">
                  <a:lumMod val="75000"/>
                </a:schemeClr>
              </a:solidFill>
              <a:latin typeface="华文楷体" pitchFamily="2" charset="-122"/>
              <a:ea typeface="华文楷体" pitchFamily="2" charset="-122"/>
            </a:endParaRPr>
          </a:p>
        </p:txBody>
      </p:sp>
      <p:pic>
        <p:nvPicPr>
          <p:cNvPr id="94210" name="Picture 2" descr="0O2WVA3CIZ6ZVAA5K)(((`P"/>
          <p:cNvPicPr>
            <a:picLocks noChangeAspect="1" noChangeArrowheads="1"/>
          </p:cNvPicPr>
          <p:nvPr/>
        </p:nvPicPr>
        <p:blipFill>
          <a:blip r:embed="rId3" cstate="print"/>
          <a:srcRect/>
          <a:stretch>
            <a:fillRect/>
          </a:stretch>
        </p:blipFill>
        <p:spPr bwMode="auto">
          <a:xfrm>
            <a:off x="323528" y="771550"/>
            <a:ext cx="6480720" cy="4051187"/>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第一次实验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结果对比图</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5234" name="Object 2"/>
          <p:cNvGraphicFramePr>
            <a:graphicFrameLocks noChangeAspect="1"/>
          </p:cNvGraphicFramePr>
          <p:nvPr/>
        </p:nvGraphicFramePr>
        <p:xfrm>
          <a:off x="827584" y="1131590"/>
          <a:ext cx="7360705" cy="3528392"/>
        </p:xfrm>
        <a:graphic>
          <a:graphicData uri="http://schemas.openxmlformats.org/presentationml/2006/ole">
            <p:oleObj spid="_x0000_s95234" name="图表" r:id="rId4" imgW="4038422" imgH="1936644" progId="MSGraph.Chart.8">
              <p:embed/>
            </p:oleObj>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623126" y="2392599"/>
            <a:ext cx="2031326"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实验概述</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第二次实验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-H0</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76256" y="3795886"/>
            <a:ext cx="2005677"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18.48s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3182</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4912</a:t>
            </a:r>
            <a:endParaRPr lang="zh-CN" altLang="en-US" dirty="0" smtClean="0">
              <a:solidFill>
                <a:schemeClr val="accent1">
                  <a:lumMod val="75000"/>
                </a:schemeClr>
              </a:solidFill>
              <a:latin typeface="华文楷体" pitchFamily="2" charset="-122"/>
              <a:ea typeface="华文楷体" pitchFamily="2" charset="-122"/>
            </a:endParaRPr>
          </a:p>
        </p:txBody>
      </p:sp>
      <p:pic>
        <p:nvPicPr>
          <p:cNvPr id="97282" name="Picture 2" descr="G8NY)9$EE7S70DKPKG(3SVH"/>
          <p:cNvPicPr>
            <a:picLocks noChangeAspect="1" noChangeArrowheads="1"/>
          </p:cNvPicPr>
          <p:nvPr/>
        </p:nvPicPr>
        <p:blipFill>
          <a:blip r:embed="rId3" cstate="print"/>
          <a:srcRect/>
          <a:stretch>
            <a:fillRect/>
          </a:stretch>
        </p:blipFill>
        <p:spPr bwMode="auto">
          <a:xfrm>
            <a:off x="467544" y="771550"/>
            <a:ext cx="6408712" cy="3997829"/>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第二次实验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-H1</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76256" y="3795886"/>
            <a:ext cx="1896673"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2.44s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528</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778</a:t>
            </a:r>
            <a:endParaRPr lang="zh-CN" altLang="en-US" dirty="0" smtClean="0">
              <a:solidFill>
                <a:schemeClr val="accent1">
                  <a:lumMod val="75000"/>
                </a:schemeClr>
              </a:solidFill>
              <a:latin typeface="华文楷体" pitchFamily="2" charset="-122"/>
              <a:ea typeface="华文楷体" pitchFamily="2" charset="-122"/>
            </a:endParaRPr>
          </a:p>
        </p:txBody>
      </p:sp>
      <p:pic>
        <p:nvPicPr>
          <p:cNvPr id="92162" name="Picture 2" descr="}PJJW93S{ERA`}1KC]WQKE6"/>
          <p:cNvPicPr>
            <a:picLocks noChangeAspect="1" noChangeArrowheads="1"/>
          </p:cNvPicPr>
          <p:nvPr/>
        </p:nvPicPr>
        <p:blipFill>
          <a:blip r:embed="rId3" cstate="print"/>
          <a:srcRect/>
          <a:stretch>
            <a:fillRect/>
          </a:stretch>
        </p:blipFill>
        <p:spPr bwMode="auto">
          <a:xfrm>
            <a:off x="395536" y="699542"/>
            <a:ext cx="6342362" cy="396044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第二次实验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-H2</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76256" y="3795886"/>
            <a:ext cx="2005677"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39.99s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6204</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8899</a:t>
            </a:r>
            <a:endParaRPr lang="zh-CN" altLang="en-US" dirty="0" smtClean="0">
              <a:solidFill>
                <a:schemeClr val="accent1">
                  <a:lumMod val="75000"/>
                </a:schemeClr>
              </a:solidFill>
              <a:latin typeface="华文楷体" pitchFamily="2" charset="-122"/>
              <a:ea typeface="华文楷体" pitchFamily="2" charset="-122"/>
            </a:endParaRPr>
          </a:p>
        </p:txBody>
      </p:sp>
      <p:pic>
        <p:nvPicPr>
          <p:cNvPr id="93186" name="Picture 2" descr="[@Q$TBM]WZON61@B1)A}EV6"/>
          <p:cNvPicPr>
            <a:picLocks noChangeAspect="1" noChangeArrowheads="1"/>
          </p:cNvPicPr>
          <p:nvPr/>
        </p:nvPicPr>
        <p:blipFill>
          <a:blip r:embed="rId3" cstate="print"/>
          <a:srcRect/>
          <a:stretch>
            <a:fillRect/>
          </a:stretch>
        </p:blipFill>
        <p:spPr bwMode="auto">
          <a:xfrm>
            <a:off x="323528" y="699542"/>
            <a:ext cx="6408712" cy="4002186"/>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第二次实验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-H3</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76256" y="3795886"/>
            <a:ext cx="2005677" cy="923330"/>
          </a:xfrm>
          <a:prstGeom prst="rect">
            <a:avLst/>
          </a:prstGeom>
          <a:noFill/>
        </p:spPr>
        <p:txBody>
          <a:bodyPr wrap="none" rtlCol="0">
            <a:spAutoFit/>
          </a:bodyPr>
          <a:lstStyle/>
          <a:p>
            <a:r>
              <a:rPr lang="zh-CN" altLang="en-US" dirty="0" smtClean="0">
                <a:solidFill>
                  <a:schemeClr val="accent1">
                    <a:lumMod val="75000"/>
                  </a:schemeClr>
                </a:solidFill>
                <a:latin typeface="华文楷体" pitchFamily="2" charset="-122"/>
                <a:ea typeface="华文楷体" pitchFamily="2" charset="-122"/>
              </a:rPr>
              <a:t>运行时间：</a:t>
            </a:r>
            <a:r>
              <a:rPr lang="en-US" altLang="zh-CN" dirty="0" smtClean="0">
                <a:solidFill>
                  <a:schemeClr val="accent1">
                    <a:lumMod val="75000"/>
                  </a:schemeClr>
                </a:solidFill>
                <a:latin typeface="华文楷体" pitchFamily="2" charset="-122"/>
                <a:ea typeface="华文楷体" pitchFamily="2" charset="-122"/>
              </a:rPr>
              <a:t>19.39s</a:t>
            </a:r>
          </a:p>
          <a:p>
            <a:r>
              <a:rPr lang="zh-CN" altLang="en-US" dirty="0" smtClean="0">
                <a:solidFill>
                  <a:schemeClr val="accent1">
                    <a:lumMod val="75000"/>
                  </a:schemeClr>
                </a:solidFill>
                <a:latin typeface="华文楷体" pitchFamily="2" charset="-122"/>
                <a:ea typeface="华文楷体" pitchFamily="2" charset="-122"/>
              </a:rPr>
              <a:t>扩展节点数：</a:t>
            </a:r>
            <a:r>
              <a:rPr lang="en-US" altLang="zh-CN" dirty="0" smtClean="0">
                <a:solidFill>
                  <a:schemeClr val="accent1">
                    <a:lumMod val="75000"/>
                  </a:schemeClr>
                </a:solidFill>
                <a:latin typeface="华文楷体" pitchFamily="2" charset="-122"/>
                <a:ea typeface="华文楷体" pitchFamily="2" charset="-122"/>
              </a:rPr>
              <a:t>3045</a:t>
            </a:r>
          </a:p>
          <a:p>
            <a:r>
              <a:rPr lang="zh-CN" altLang="en-US" dirty="0" smtClean="0">
                <a:solidFill>
                  <a:schemeClr val="accent1">
                    <a:lumMod val="75000"/>
                  </a:schemeClr>
                </a:solidFill>
                <a:latin typeface="华文楷体" pitchFamily="2" charset="-122"/>
                <a:ea typeface="华文楷体" pitchFamily="2" charset="-122"/>
              </a:rPr>
              <a:t>生成节点数：</a:t>
            </a:r>
            <a:r>
              <a:rPr lang="en-US" altLang="zh-CN" dirty="0" smtClean="0">
                <a:solidFill>
                  <a:schemeClr val="accent1">
                    <a:lumMod val="75000"/>
                  </a:schemeClr>
                </a:solidFill>
                <a:latin typeface="华文楷体" pitchFamily="2" charset="-122"/>
                <a:ea typeface="华文楷体" pitchFamily="2" charset="-122"/>
              </a:rPr>
              <a:t>4435</a:t>
            </a:r>
            <a:endParaRPr lang="zh-CN" altLang="en-US" dirty="0" smtClean="0">
              <a:solidFill>
                <a:schemeClr val="accent1">
                  <a:lumMod val="75000"/>
                </a:schemeClr>
              </a:solidFill>
              <a:latin typeface="华文楷体" pitchFamily="2" charset="-122"/>
              <a:ea typeface="华文楷体" pitchFamily="2" charset="-122"/>
            </a:endParaRPr>
          </a:p>
        </p:txBody>
      </p:sp>
      <p:pic>
        <p:nvPicPr>
          <p:cNvPr id="94210" name="Picture 2" descr="0O2WVA3CIZ6ZVAA5K)(((`P"/>
          <p:cNvPicPr>
            <a:picLocks noChangeAspect="1" noChangeArrowheads="1"/>
          </p:cNvPicPr>
          <p:nvPr/>
        </p:nvPicPr>
        <p:blipFill>
          <a:blip r:embed="rId3" cstate="print"/>
          <a:srcRect/>
          <a:stretch>
            <a:fillRect/>
          </a:stretch>
        </p:blipFill>
        <p:spPr bwMode="auto">
          <a:xfrm>
            <a:off x="323528" y="771550"/>
            <a:ext cx="6480720" cy="4051187"/>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第二次实验</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结果对比图</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6259" name="Object 3"/>
          <p:cNvGraphicFramePr>
            <a:graphicFrameLocks noChangeAspect="1"/>
          </p:cNvGraphicFramePr>
          <p:nvPr/>
        </p:nvGraphicFramePr>
        <p:xfrm>
          <a:off x="743417" y="1059582"/>
          <a:ext cx="7054483" cy="3384376"/>
        </p:xfrm>
        <a:graphic>
          <a:graphicData uri="http://schemas.openxmlformats.org/presentationml/2006/ole">
            <p:oleObj spid="_x0000_s96259" name="图表" r:id="rId4" imgW="4038422" imgH="1936644" progId="MSGraph.Chart.8">
              <p:embed/>
            </p:oleObj>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性能分析</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489309"/>
            <a:ext cx="835292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通过对上述两组结果对比图标进行分析不难看出，</a:t>
            </a:r>
            <a:r>
              <a:rPr lang="en-US" altLang="zh-CN" sz="2000" dirty="0" smtClean="0">
                <a:solidFill>
                  <a:schemeClr val="accent1">
                    <a:lumMod val="75000"/>
                  </a:schemeClr>
                </a:solidFill>
                <a:latin typeface="华文楷体" pitchFamily="2" charset="-122"/>
                <a:ea typeface="华文楷体" pitchFamily="2" charset="-122"/>
              </a:rPr>
              <a:t>H1(n)</a:t>
            </a:r>
            <a:r>
              <a:rPr lang="zh-CN" altLang="zh-CN" sz="2000" dirty="0" smtClean="0">
                <a:solidFill>
                  <a:schemeClr val="accent1">
                    <a:lumMod val="75000"/>
                  </a:schemeClr>
                </a:solidFill>
                <a:latin typeface="华文楷体" pitchFamily="2" charset="-122"/>
                <a:ea typeface="华文楷体" pitchFamily="2" charset="-122"/>
              </a:rPr>
              <a:t>作为启发函数时，该搜索树的体量最小，运行所需要花费的时间也最短，所以我们可以认为</a:t>
            </a:r>
            <a:r>
              <a:rPr lang="en-US" altLang="zh-CN" sz="2000" dirty="0" smtClean="0">
                <a:solidFill>
                  <a:schemeClr val="accent1">
                    <a:lumMod val="75000"/>
                  </a:schemeClr>
                </a:solidFill>
                <a:latin typeface="华文楷体" pitchFamily="2" charset="-122"/>
                <a:ea typeface="华文楷体" pitchFamily="2" charset="-122"/>
              </a:rPr>
              <a:t>H1(n)</a:t>
            </a:r>
            <a:r>
              <a:rPr lang="zh-CN" altLang="zh-CN" sz="2000" dirty="0" smtClean="0">
                <a:solidFill>
                  <a:schemeClr val="accent1">
                    <a:lumMod val="75000"/>
                  </a:schemeClr>
                </a:solidFill>
                <a:latin typeface="华文楷体" pitchFamily="2" charset="-122"/>
                <a:ea typeface="华文楷体" pitchFamily="2" charset="-122"/>
              </a:rPr>
              <a:t>作为启发函数，即找寻要移动到目标的最短路径，并返回所有状态的最短路径之和时，该搜索树具有最优的性能。</a:t>
            </a:r>
          </a:p>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此外，考虑到整体程序运行的时间都在</a:t>
            </a:r>
            <a:r>
              <a:rPr lang="en-US" altLang="zh-CN" sz="2000" dirty="0" smtClean="0">
                <a:solidFill>
                  <a:schemeClr val="accent1">
                    <a:lumMod val="75000"/>
                  </a:schemeClr>
                </a:solidFill>
                <a:latin typeface="华文楷体" pitchFamily="2" charset="-122"/>
                <a:ea typeface="华文楷体" pitchFamily="2" charset="-122"/>
              </a:rPr>
              <a:t>30s</a:t>
            </a:r>
            <a:r>
              <a:rPr lang="zh-CN" altLang="zh-CN" sz="2000" dirty="0" smtClean="0">
                <a:solidFill>
                  <a:schemeClr val="accent1">
                    <a:lumMod val="75000"/>
                  </a:schemeClr>
                </a:solidFill>
                <a:latin typeface="华文楷体" pitchFamily="2" charset="-122"/>
                <a:ea typeface="华文楷体" pitchFamily="2" charset="-122"/>
              </a:rPr>
              <a:t>以内（除去第一组中的</a:t>
            </a:r>
            <a:r>
              <a:rPr lang="en-US" altLang="zh-CN" sz="2000" dirty="0" smtClean="0">
                <a:solidFill>
                  <a:schemeClr val="accent1">
                    <a:lumMod val="75000"/>
                  </a:schemeClr>
                </a:solidFill>
                <a:latin typeface="华文楷体" pitchFamily="2" charset="-122"/>
                <a:ea typeface="华文楷体" pitchFamily="2" charset="-122"/>
              </a:rPr>
              <a:t>H0</a:t>
            </a:r>
            <a:r>
              <a:rPr lang="zh-CN" altLang="zh-CN" sz="2000" dirty="0" smtClean="0">
                <a:solidFill>
                  <a:schemeClr val="accent1">
                    <a:lumMod val="75000"/>
                  </a:schemeClr>
                </a:solidFill>
                <a:latin typeface="华文楷体" pitchFamily="2" charset="-122"/>
                <a:ea typeface="华文楷体" pitchFamily="2" charset="-122"/>
              </a:rPr>
              <a:t>函数），这说明本次试验中所撰写的代码等都具备较好的表现性能，同时也说明本程序具备良好的实时反馈能力，能够在八数码问题上实现较为快速的反应。</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084790" y="2392599"/>
            <a:ext cx="1107997"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内核部分难以找寻扩展节点个数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919923"/>
            <a:ext cx="446449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在试图建立找寻扩展节点个数的算法时，发现如果一个节点有子节点，我们就把它算作扩展节点，那么就会多出许多点数，甚至出现扩展节点数大于生成节点数的现象。究其原因，是因为一个扩展节点生成的节点数可能不止一个，如此统计就会造成节点数的重复。</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该问题的解决办法是可以利用</a:t>
            </a:r>
            <a:r>
              <a:rPr lang="en-US" altLang="zh-CN" dirty="0" smtClean="0">
                <a:solidFill>
                  <a:schemeClr val="accent1">
                    <a:lumMod val="75000"/>
                  </a:schemeClr>
                </a:solidFill>
                <a:latin typeface="华文楷体" pitchFamily="2" charset="-122"/>
                <a:ea typeface="华文楷体" pitchFamily="2" charset="-122"/>
              </a:rPr>
              <a:t>vector</a:t>
            </a:r>
            <a:r>
              <a:rPr lang="zh-CN" altLang="zh-CN" dirty="0" smtClean="0">
                <a:solidFill>
                  <a:schemeClr val="accent1">
                    <a:lumMod val="75000"/>
                  </a:schemeClr>
                </a:solidFill>
                <a:latin typeface="华文楷体" pitchFamily="2" charset="-122"/>
                <a:ea typeface="华文楷体" pitchFamily="2" charset="-122"/>
              </a:rPr>
              <a:t>容器。把每个节点的父亲节点装入</a:t>
            </a:r>
            <a:r>
              <a:rPr lang="en-US" altLang="zh-CN" dirty="0" smtClean="0">
                <a:solidFill>
                  <a:schemeClr val="accent1">
                    <a:lumMod val="75000"/>
                  </a:schemeClr>
                </a:solidFill>
                <a:latin typeface="华文楷体" pitchFamily="2" charset="-122"/>
                <a:ea typeface="华文楷体" pitchFamily="2" charset="-122"/>
              </a:rPr>
              <a:t>vector</a:t>
            </a:r>
            <a:r>
              <a:rPr lang="zh-CN" altLang="zh-CN" dirty="0" smtClean="0">
                <a:solidFill>
                  <a:schemeClr val="accent1">
                    <a:lumMod val="75000"/>
                  </a:schemeClr>
                </a:solidFill>
                <a:latin typeface="华文楷体" pitchFamily="2" charset="-122"/>
                <a:ea typeface="华文楷体" pitchFamily="2" charset="-122"/>
              </a:rPr>
              <a:t>容器，然后用这个函数进行去重，</a:t>
            </a:r>
            <a:r>
              <a:rPr lang="en-US" altLang="zh-CN" dirty="0" smtClean="0">
                <a:solidFill>
                  <a:schemeClr val="accent1">
                    <a:lumMod val="75000"/>
                  </a:schemeClr>
                </a:solidFill>
                <a:latin typeface="华文楷体" pitchFamily="2" charset="-122"/>
                <a:ea typeface="华文楷体" pitchFamily="2" charset="-122"/>
              </a:rPr>
              <a:t>vector</a:t>
            </a:r>
            <a:r>
              <a:rPr lang="zh-CN" altLang="zh-CN" dirty="0" smtClean="0">
                <a:solidFill>
                  <a:schemeClr val="accent1">
                    <a:lumMod val="75000"/>
                  </a:schemeClr>
                </a:solidFill>
                <a:latin typeface="华文楷体" pitchFamily="2" charset="-122"/>
                <a:ea typeface="华文楷体" pitchFamily="2" charset="-122"/>
              </a:rPr>
              <a:t>的长度减去一（头结点没有父亲节点，但我们给父亲节点的标号为</a:t>
            </a:r>
            <a:r>
              <a:rPr lang="en-US" altLang="zh-CN" dirty="0" smtClean="0">
                <a:solidFill>
                  <a:schemeClr val="accent1">
                    <a:lumMod val="75000"/>
                  </a:schemeClr>
                </a:solidFill>
                <a:latin typeface="华文楷体" pitchFamily="2" charset="-122"/>
                <a:ea typeface="华文楷体" pitchFamily="2" charset="-122"/>
              </a:rPr>
              <a:t>-1</a:t>
            </a:r>
            <a:r>
              <a:rPr lang="zh-CN" altLang="zh-CN" dirty="0" smtClean="0">
                <a:solidFill>
                  <a:schemeClr val="accent1">
                    <a:lumMod val="75000"/>
                  </a:schemeClr>
                </a:solidFill>
                <a:latin typeface="华文楷体" pitchFamily="2" charset="-122"/>
                <a:ea typeface="华文楷体" pitchFamily="2" charset="-122"/>
              </a:rPr>
              <a:t>），即扩展节点个数。</a:t>
            </a:r>
          </a:p>
          <a:p>
            <a:r>
              <a:rPr lang="zh-CN" altLang="zh-CN" dirty="0" smtClean="0">
                <a:solidFill>
                  <a:schemeClr val="accent1">
                    <a:lumMod val="75000"/>
                  </a:schemeClr>
                </a:solidFill>
                <a:latin typeface="华文楷体" pitchFamily="2" charset="-122"/>
                <a:ea typeface="华文楷体" pitchFamily="2" charset="-122"/>
              </a:rPr>
              <a:t>这段内容在代码中展示如</a:t>
            </a:r>
            <a:r>
              <a:rPr lang="zh-CN" altLang="en-US" dirty="0" smtClean="0">
                <a:solidFill>
                  <a:schemeClr val="accent1">
                    <a:lumMod val="75000"/>
                  </a:schemeClr>
                </a:solidFill>
                <a:latin typeface="华文楷体" pitchFamily="2" charset="-122"/>
                <a:ea typeface="华文楷体" pitchFamily="2" charset="-122"/>
              </a:rPr>
              <a:t>右图</a:t>
            </a:r>
            <a:r>
              <a:rPr lang="zh-CN" altLang="zh-CN" dirty="0" smtClean="0">
                <a:solidFill>
                  <a:schemeClr val="accent1">
                    <a:lumMod val="75000"/>
                  </a:schemeClr>
                </a:solidFill>
                <a:latin typeface="华文楷体" pitchFamily="2" charset="-122"/>
                <a:ea typeface="华文楷体" pitchFamily="2" charset="-122"/>
              </a:rPr>
              <a:t>。</a:t>
            </a:r>
            <a:endParaRPr kumimoji="0" lang="zh-CN" altLang="en-US"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pic>
        <p:nvPicPr>
          <p:cNvPr id="98306" name="Picture 2" descr="93df743c2a984211915bc99bc60f18b"/>
          <p:cNvPicPr>
            <a:picLocks noChangeAspect="1" noChangeArrowheads="1"/>
          </p:cNvPicPr>
          <p:nvPr/>
        </p:nvPicPr>
        <p:blipFill>
          <a:blip r:embed="rId3" cstate="print"/>
          <a:srcRect b="6750"/>
          <a:stretch>
            <a:fillRect/>
          </a:stretch>
        </p:blipFill>
        <p:spPr bwMode="auto">
          <a:xfrm>
            <a:off x="4788024" y="1851670"/>
            <a:ext cx="4234136" cy="1656184"/>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语言无法通过</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思想建立树</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771550"/>
            <a:ext cx="864096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由于</a:t>
            </a:r>
            <a:r>
              <a:rPr lang="x-none" altLang="zh-CN" dirty="0" smtClean="0">
                <a:solidFill>
                  <a:schemeClr val="accent1">
                    <a:lumMod val="75000"/>
                  </a:schemeClr>
                </a:solidFill>
                <a:latin typeface="华文楷体" pitchFamily="2" charset="-122"/>
                <a:ea typeface="华文楷体" pitchFamily="2" charset="-122"/>
              </a:rPr>
              <a:t>C#</a:t>
            </a:r>
            <a:r>
              <a:rPr lang="zh-CN" altLang="zh-CN" dirty="0" smtClean="0">
                <a:solidFill>
                  <a:schemeClr val="accent1">
                    <a:lumMod val="75000"/>
                  </a:schemeClr>
                </a:solidFill>
                <a:latin typeface="华文楷体" pitchFamily="2" charset="-122"/>
                <a:ea typeface="华文楷体" pitchFamily="2" charset="-122"/>
              </a:rPr>
              <a:t>语言并不像</a:t>
            </a:r>
            <a:r>
              <a:rPr lang="x-none" altLang="zh-CN" dirty="0" smtClean="0">
                <a:solidFill>
                  <a:schemeClr val="accent1">
                    <a:lumMod val="75000"/>
                  </a:schemeClr>
                </a:solidFill>
                <a:latin typeface="华文楷体" pitchFamily="2" charset="-122"/>
                <a:ea typeface="华文楷体" pitchFamily="2" charset="-122"/>
              </a:rPr>
              <a:t>C++</a:t>
            </a:r>
            <a:r>
              <a:rPr lang="zh-CN" altLang="zh-CN" dirty="0" smtClean="0">
                <a:solidFill>
                  <a:schemeClr val="accent1">
                    <a:lumMod val="75000"/>
                  </a:schemeClr>
                </a:solidFill>
                <a:latin typeface="华文楷体" pitchFamily="2" charset="-122"/>
                <a:ea typeface="华文楷体" pitchFamily="2" charset="-122"/>
              </a:rPr>
              <a:t>语言一样具备指针这一操作，所以很难在</a:t>
            </a:r>
            <a:r>
              <a:rPr lang="x-none" altLang="zh-CN" dirty="0" smtClean="0">
                <a:solidFill>
                  <a:schemeClr val="accent1">
                    <a:lumMod val="75000"/>
                  </a:schemeClr>
                </a:solidFill>
                <a:latin typeface="华文楷体" pitchFamily="2" charset="-122"/>
                <a:ea typeface="华文楷体" pitchFamily="2" charset="-122"/>
              </a:rPr>
              <a:t>C#</a:t>
            </a:r>
            <a:r>
              <a:rPr lang="zh-CN" altLang="zh-CN" dirty="0" smtClean="0">
                <a:solidFill>
                  <a:schemeClr val="accent1">
                    <a:lumMod val="75000"/>
                  </a:schemeClr>
                </a:solidFill>
                <a:latin typeface="华文楷体" pitchFamily="2" charset="-122"/>
                <a:ea typeface="华文楷体" pitchFamily="2" charset="-122"/>
              </a:rPr>
              <a:t>中使用结构体的形式来存储</a:t>
            </a:r>
            <a:r>
              <a:rPr lang="x-none" altLang="zh-CN" dirty="0" smtClean="0">
                <a:solidFill>
                  <a:schemeClr val="accent1">
                    <a:lumMod val="75000"/>
                  </a:schemeClr>
                </a:solidFill>
                <a:latin typeface="华文楷体" pitchFamily="2" charset="-122"/>
                <a:ea typeface="华文楷体" pitchFamily="2" charset="-122"/>
              </a:rPr>
              <a:t>A*</a:t>
            </a:r>
            <a:r>
              <a:rPr lang="zh-CN" altLang="zh-CN" dirty="0" smtClean="0">
                <a:solidFill>
                  <a:schemeClr val="accent1">
                    <a:lumMod val="75000"/>
                  </a:schemeClr>
                </a:solidFill>
                <a:latin typeface="华文楷体" pitchFamily="2" charset="-122"/>
                <a:ea typeface="华文楷体" pitchFamily="2" charset="-122"/>
              </a:rPr>
              <a:t>搜索树。但若使用静态数组，考虑到生成的节点数以百计，很难确定要将该静态数组开到多大，这个问题在初始建立</a:t>
            </a:r>
            <a:r>
              <a:rPr lang="x-none" altLang="zh-CN" dirty="0" smtClean="0">
                <a:solidFill>
                  <a:schemeClr val="accent1">
                    <a:lumMod val="75000"/>
                  </a:schemeClr>
                </a:solidFill>
                <a:latin typeface="华文楷体" pitchFamily="2" charset="-122"/>
                <a:ea typeface="华文楷体" pitchFamily="2" charset="-122"/>
              </a:rPr>
              <a:t>A*</a:t>
            </a:r>
            <a:r>
              <a:rPr lang="zh-CN" altLang="zh-CN" dirty="0" smtClean="0">
                <a:solidFill>
                  <a:schemeClr val="accent1">
                    <a:lumMod val="75000"/>
                  </a:schemeClr>
                </a:solidFill>
                <a:latin typeface="华文楷体" pitchFamily="2" charset="-122"/>
                <a:ea typeface="华文楷体" pitchFamily="2" charset="-122"/>
              </a:rPr>
              <a:t>搜索树存储时困扰了很久。</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该问题的解决办法是利用面向对象编程的思想，将节点的值看作是节点对象的属性，再将</a:t>
            </a:r>
            <a:r>
              <a:rPr lang="x-none" altLang="zh-CN" dirty="0" smtClean="0">
                <a:solidFill>
                  <a:schemeClr val="accent1">
                    <a:lumMod val="75000"/>
                  </a:schemeClr>
                </a:solidFill>
                <a:latin typeface="华文楷体" pitchFamily="2" charset="-122"/>
                <a:ea typeface="华文楷体" pitchFamily="2" charset="-122"/>
              </a:rPr>
              <a:t>C++</a:t>
            </a:r>
            <a:r>
              <a:rPr lang="zh-CN" altLang="zh-CN" dirty="0" smtClean="0">
                <a:solidFill>
                  <a:schemeClr val="accent1">
                    <a:lumMod val="75000"/>
                  </a:schemeClr>
                </a:solidFill>
                <a:latin typeface="华文楷体" pitchFamily="2" charset="-122"/>
                <a:ea typeface="华文楷体" pitchFamily="2" charset="-122"/>
              </a:rPr>
              <a:t>中使用指针引导进入父子节点的操作写成返回值为节点类的方法，从而可以实现在</a:t>
            </a:r>
            <a:r>
              <a:rPr lang="x-none" altLang="zh-CN" dirty="0" smtClean="0">
                <a:solidFill>
                  <a:schemeClr val="accent1">
                    <a:lumMod val="75000"/>
                  </a:schemeClr>
                </a:solidFill>
                <a:latin typeface="华文楷体" pitchFamily="2" charset="-122"/>
                <a:ea typeface="华文楷体" pitchFamily="2" charset="-122"/>
              </a:rPr>
              <a:t>C#</a:t>
            </a:r>
            <a:r>
              <a:rPr lang="zh-CN" altLang="zh-CN" dirty="0" smtClean="0">
                <a:solidFill>
                  <a:schemeClr val="accent1">
                    <a:lumMod val="75000"/>
                  </a:schemeClr>
                </a:solidFill>
                <a:latin typeface="华文楷体" pitchFamily="2" charset="-122"/>
                <a:ea typeface="华文楷体" pitchFamily="2" charset="-122"/>
              </a:rPr>
              <a:t>语言中构建一个树形结构。</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这段内容在代码中展示如</a:t>
            </a:r>
            <a:r>
              <a:rPr lang="zh-CN" altLang="en-US" dirty="0" smtClean="0">
                <a:solidFill>
                  <a:schemeClr val="accent1">
                    <a:lumMod val="75000"/>
                  </a:schemeClr>
                </a:solidFill>
                <a:latin typeface="华文楷体" pitchFamily="2" charset="-122"/>
                <a:ea typeface="华文楷体" pitchFamily="2" charset="-122"/>
              </a:rPr>
              <a:t>下图</a:t>
            </a:r>
            <a:r>
              <a:rPr lang="zh-CN" altLang="zh-CN" dirty="0" smtClean="0">
                <a:solidFill>
                  <a:schemeClr val="accent1">
                    <a:lumMod val="75000"/>
                  </a:schemeClr>
                </a:solidFill>
                <a:latin typeface="华文楷体" pitchFamily="2" charset="-122"/>
                <a:ea typeface="华文楷体" pitchFamily="2" charset="-122"/>
              </a:rPr>
              <a:t>。</a:t>
            </a:r>
            <a:endParaRPr kumimoji="0" lang="zh-CN" altLang="en-US"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pic>
        <p:nvPicPr>
          <p:cNvPr id="99330" name="Picture 2"/>
          <p:cNvPicPr>
            <a:picLocks noChangeAspect="1" noChangeArrowheads="1"/>
          </p:cNvPicPr>
          <p:nvPr/>
        </p:nvPicPr>
        <p:blipFill>
          <a:blip r:embed="rId3" cstate="print"/>
          <a:srcRect/>
          <a:stretch>
            <a:fillRect/>
          </a:stretch>
        </p:blipFill>
        <p:spPr bwMode="auto">
          <a:xfrm>
            <a:off x="1619672" y="2747074"/>
            <a:ext cx="5616624" cy="2272948"/>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心得体会</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567715"/>
            <a:ext cx="8352928"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本次实验是人工智能原理与技术这门课程的第一次大作业，这其实也是我第一次从这么基础的角度来实现一个具备一定智慧的程序。我其实一直以来对于人工智能的概念还停留在计算机科学导论课程中，最后几节课漫长的调参过程，好像自己也一直处在一种似懂非懂的状态，只是知其然却不知其所以然。</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但随着本学期人工智能课程的学习，我感觉自己好像开始慢慢对人工智能的相关内容有了一定的理解与认识，我也开始慢慢从人工智能最简单的诞生开始了解了其炫酷技能背后的算法原理，颇有一种“拨云见月”般的感受。</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其实说回到本次大作业，这次大作业着实让我体会到了一种真真实实需要合作才能完成的大作业的工作量，在作业布置下来的这几周内，组内成员着实付出了不少的努力。我们在作业布置下来的第三题决定要使用游戏引擎来写——但当时我们电脑上连任何一款游戏引擎的开发环境都没有配置。这就导致了接下来漫长的自我学习阶段。</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与此同时，核心部分的算法开发其实也颇有难度，</a:t>
            </a:r>
            <a:r>
              <a:rPr lang="en-US" altLang="zh-CN" sz="1600" dirty="0" smtClean="0">
                <a:solidFill>
                  <a:schemeClr val="accent1">
                    <a:lumMod val="75000"/>
                  </a:schemeClr>
                </a:solidFill>
                <a:latin typeface="华文楷体" pitchFamily="2" charset="-122"/>
                <a:ea typeface="华文楷体" pitchFamily="2" charset="-122"/>
              </a:rPr>
              <a:t>open</a:t>
            </a:r>
            <a:r>
              <a:rPr lang="zh-CN" altLang="zh-CN" sz="1600" dirty="0" smtClean="0">
                <a:solidFill>
                  <a:schemeClr val="accent1">
                    <a:lumMod val="75000"/>
                  </a:schemeClr>
                </a:solidFill>
                <a:latin typeface="华文楷体" pitchFamily="2" charset="-122"/>
                <a:ea typeface="华文楷体" pitchFamily="2" charset="-122"/>
              </a:rPr>
              <a:t>算法是我们在查阅了相当多的博客之后才最终选定要使用的。而且仅仅知道实现原理与真的能在程序上跑起来之间的差别也是蛮大的。这也就直接导致了我们连着数个晚上，讨论代码、删查</a:t>
            </a:r>
            <a:r>
              <a:rPr lang="en-US" altLang="zh-CN" sz="1600" dirty="0" smtClean="0">
                <a:solidFill>
                  <a:schemeClr val="accent1">
                    <a:lumMod val="75000"/>
                  </a:schemeClr>
                </a:solidFill>
                <a:latin typeface="华文楷体" pitchFamily="2" charset="-122"/>
                <a:ea typeface="华文楷体" pitchFamily="2" charset="-122"/>
              </a:rPr>
              <a:t>bug</a:t>
            </a:r>
            <a:r>
              <a:rPr lang="zh-CN" altLang="zh-CN" sz="1600" dirty="0" smtClean="0">
                <a:solidFill>
                  <a:schemeClr val="accent1">
                    <a:lumMod val="75000"/>
                  </a:schemeClr>
                </a:solidFill>
                <a:latin typeface="华文楷体" pitchFamily="2" charset="-122"/>
                <a:ea typeface="华文楷体" pitchFamily="2" charset="-122"/>
              </a:rPr>
              <a:t>到凌晨三四点——那种心力憔悴的滋味确实不好受。</a:t>
            </a:r>
          </a:p>
          <a:p>
            <a:r>
              <a:rPr lang="en-US" altLang="zh-CN" sz="1600" dirty="0" smtClean="0">
                <a:solidFill>
                  <a:schemeClr val="accent1">
                    <a:lumMod val="75000"/>
                  </a:schemeClr>
                </a:solidFill>
                <a:latin typeface="华文楷体" pitchFamily="2" charset="-122"/>
                <a:ea typeface="华文楷体" pitchFamily="2" charset="-122"/>
              </a:rPr>
              <a:t>    </a:t>
            </a:r>
            <a:r>
              <a:rPr lang="zh-CN" altLang="zh-CN" sz="1600" dirty="0" smtClean="0">
                <a:solidFill>
                  <a:schemeClr val="accent1">
                    <a:lumMod val="75000"/>
                  </a:schemeClr>
                </a:solidFill>
                <a:latin typeface="华文楷体" pitchFamily="2" charset="-122"/>
                <a:ea typeface="华文楷体" pitchFamily="2" charset="-122"/>
              </a:rPr>
              <a:t>总的来说</a:t>
            </a:r>
            <a:r>
              <a:rPr lang="zh-CN" altLang="zh-CN" sz="1600" b="1" dirty="0" smtClean="0">
                <a:solidFill>
                  <a:schemeClr val="accent1">
                    <a:lumMod val="75000"/>
                  </a:schemeClr>
                </a:solidFill>
                <a:latin typeface="华文楷体" pitchFamily="2" charset="-122"/>
                <a:ea typeface="华文楷体" pitchFamily="2" charset="-122"/>
              </a:rPr>
              <a:t>，这一次大</a:t>
            </a:r>
            <a:r>
              <a:rPr lang="zh-CN" altLang="zh-CN" sz="1600" dirty="0" smtClean="0">
                <a:solidFill>
                  <a:schemeClr val="accent1">
                    <a:lumMod val="75000"/>
                  </a:schemeClr>
                </a:solidFill>
                <a:latin typeface="华文楷体" pitchFamily="2" charset="-122"/>
                <a:ea typeface="华文楷体" pitchFamily="2" charset="-122"/>
              </a:rPr>
              <a:t>作业着实让我们小组内成员的联系变的紧密了起来，也正是由于我们高强度的沟通，才有了我们最终能跑通的代码程序。扪心自问，这种互相督促进步的感觉着实让我感到一阵心安与满足。</a:t>
            </a:r>
            <a:endParaRPr kumimoji="0" lang="zh-CN" altLang="en-US" sz="16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实验目的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1259632" y="1131590"/>
            <a:ext cx="619268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熟悉和掌握启发式搜索策略的定义、评价函数</a:t>
            </a:r>
            <a:r>
              <a:rPr kumimoji="0" lang="en-US" alt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f(n)</a:t>
            </a: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和算法过程，并利用</a:t>
            </a:r>
            <a:r>
              <a:rPr kumimoji="0" lang="en-US" alt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A*</a:t>
            </a: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算法求解</a:t>
            </a:r>
            <a:r>
              <a:rPr kumimoji="0" lang="en-US" alt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8</a:t>
            </a: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数码问题，理解求解流程和搜索顺序。详细可以划分为：</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a:t>
            </a:r>
            <a:r>
              <a:rPr kumimoji="0" lang="en-US" alt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1</a:t>
            </a: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）熟悉人工智能系统中的八数码（</a:t>
            </a:r>
            <a:r>
              <a:rPr kumimoji="0" lang="en-US" alt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eight-puzzle</a:t>
            </a: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）问题求解过程；</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a:t>
            </a:r>
            <a:r>
              <a:rPr kumimoji="0" lang="en-US" alt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2</a:t>
            </a: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）熟悉八数码问题状态空间的启发式搜索算法的应用；</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a:t>
            </a:r>
            <a:r>
              <a:rPr kumimoji="0" lang="en-US" altLang="zh-CN"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3</a:t>
            </a: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）熟悉对八数码问题的建模、求解及搜索树展示的应用。 </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后续改进方向</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244823"/>
            <a:ext cx="8352928"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2000" dirty="0" smtClean="0">
                <a:solidFill>
                  <a:schemeClr val="accent1">
                    <a:lumMod val="75000"/>
                  </a:schemeClr>
                </a:solidFill>
                <a:latin typeface="华文楷体" pitchFamily="2" charset="-122"/>
                <a:ea typeface="华文楷体" pitchFamily="2" charset="-122"/>
              </a:rPr>
              <a:t>（</a:t>
            </a:r>
            <a:r>
              <a:rPr lang="x-none" altLang="zh-CN" sz="2000" dirty="0" smtClean="0">
                <a:solidFill>
                  <a:schemeClr val="accent1">
                    <a:lumMod val="75000"/>
                  </a:schemeClr>
                </a:solidFill>
                <a:latin typeface="华文楷体" pitchFamily="2" charset="-122"/>
                <a:ea typeface="华文楷体" pitchFamily="2" charset="-122"/>
              </a:rPr>
              <a:t>1</a:t>
            </a:r>
            <a:r>
              <a:rPr lang="zh-CN" altLang="zh-CN" sz="2000" dirty="0" smtClean="0">
                <a:solidFill>
                  <a:schemeClr val="accent1">
                    <a:lumMod val="75000"/>
                  </a:schemeClr>
                </a:solidFill>
                <a:latin typeface="华文楷体" pitchFamily="2" charset="-122"/>
                <a:ea typeface="华文楷体" pitchFamily="2" charset="-122"/>
              </a:rPr>
              <a:t>）通过对两种启发式搜索中扩展的节点数来看，</a:t>
            </a:r>
            <a:r>
              <a:rPr lang="x-none" altLang="zh-CN" sz="2000" dirty="0" smtClean="0">
                <a:solidFill>
                  <a:schemeClr val="accent1">
                    <a:lumMod val="75000"/>
                  </a:schemeClr>
                </a:solidFill>
                <a:latin typeface="华文楷体" pitchFamily="2" charset="-122"/>
                <a:ea typeface="华文楷体" pitchFamily="2" charset="-122"/>
              </a:rPr>
              <a:t>H1</a:t>
            </a:r>
            <a:r>
              <a:rPr lang="zh-CN" altLang="zh-CN" sz="2000" dirty="0" smtClean="0">
                <a:solidFill>
                  <a:schemeClr val="accent1">
                    <a:lumMod val="75000"/>
                  </a:schemeClr>
                </a:solidFill>
                <a:latin typeface="华文楷体" pitchFamily="2" charset="-122"/>
                <a:ea typeface="华文楷体" pitchFamily="2" charset="-122"/>
              </a:rPr>
              <a:t>毫无争议具有更好的表现，但与此同时也不难发现，</a:t>
            </a:r>
            <a:r>
              <a:rPr lang="x-none" altLang="zh-CN" sz="2000" dirty="0" smtClean="0">
                <a:solidFill>
                  <a:schemeClr val="accent1">
                    <a:lumMod val="75000"/>
                  </a:schemeClr>
                </a:solidFill>
                <a:latin typeface="华文楷体" pitchFamily="2" charset="-122"/>
                <a:ea typeface="华文楷体" pitchFamily="2" charset="-122"/>
              </a:rPr>
              <a:t>H2</a:t>
            </a:r>
            <a:r>
              <a:rPr lang="zh-CN" altLang="zh-CN" sz="2000" dirty="0" smtClean="0">
                <a:solidFill>
                  <a:schemeClr val="accent1">
                    <a:lumMod val="75000"/>
                  </a:schemeClr>
                </a:solidFill>
                <a:latin typeface="华文楷体" pitchFamily="2" charset="-122"/>
                <a:ea typeface="华文楷体" pitchFamily="2" charset="-122"/>
              </a:rPr>
              <a:t>与</a:t>
            </a:r>
            <a:r>
              <a:rPr lang="x-none" altLang="zh-CN" sz="2000" dirty="0" smtClean="0">
                <a:solidFill>
                  <a:schemeClr val="accent1">
                    <a:lumMod val="75000"/>
                  </a:schemeClr>
                </a:solidFill>
                <a:latin typeface="华文楷体" pitchFamily="2" charset="-122"/>
                <a:ea typeface="华文楷体" pitchFamily="2" charset="-122"/>
              </a:rPr>
              <a:t>H3</a:t>
            </a:r>
            <a:r>
              <a:rPr lang="zh-CN" altLang="zh-CN" sz="2000" dirty="0" smtClean="0">
                <a:solidFill>
                  <a:schemeClr val="accent1">
                    <a:lumMod val="75000"/>
                  </a:schemeClr>
                </a:solidFill>
                <a:latin typeface="华文楷体" pitchFamily="2" charset="-122"/>
                <a:ea typeface="华文楷体" pitchFamily="2" charset="-122"/>
              </a:rPr>
              <a:t>启发函数在部分情况下（例如第一次实验中），也具有着不俗的表现。后续可以进一步考虑能否将</a:t>
            </a:r>
            <a:r>
              <a:rPr lang="x-none" altLang="zh-CN" sz="2000" dirty="0" smtClean="0">
                <a:solidFill>
                  <a:schemeClr val="accent1">
                    <a:lumMod val="75000"/>
                  </a:schemeClr>
                </a:solidFill>
                <a:latin typeface="华文楷体" pitchFamily="2" charset="-122"/>
                <a:ea typeface="华文楷体" pitchFamily="2" charset="-122"/>
              </a:rPr>
              <a:t>H2</a:t>
            </a:r>
            <a:r>
              <a:rPr lang="zh-CN" altLang="zh-CN" sz="2000" dirty="0" smtClean="0">
                <a:solidFill>
                  <a:schemeClr val="accent1">
                    <a:lumMod val="75000"/>
                  </a:schemeClr>
                </a:solidFill>
                <a:latin typeface="华文楷体" pitchFamily="2" charset="-122"/>
                <a:ea typeface="华文楷体" pitchFamily="2" charset="-122"/>
              </a:rPr>
              <a:t>与</a:t>
            </a:r>
            <a:r>
              <a:rPr lang="x-none" altLang="zh-CN" sz="2000" dirty="0" smtClean="0">
                <a:solidFill>
                  <a:schemeClr val="accent1">
                    <a:lumMod val="75000"/>
                  </a:schemeClr>
                </a:solidFill>
                <a:latin typeface="华文楷体" pitchFamily="2" charset="-122"/>
                <a:ea typeface="华文楷体" pitchFamily="2" charset="-122"/>
              </a:rPr>
              <a:t>H3</a:t>
            </a:r>
            <a:r>
              <a:rPr lang="zh-CN" altLang="zh-CN" sz="2000" dirty="0" smtClean="0">
                <a:solidFill>
                  <a:schemeClr val="accent1">
                    <a:lumMod val="75000"/>
                  </a:schemeClr>
                </a:solidFill>
                <a:latin typeface="华文楷体" pitchFamily="2" charset="-122"/>
                <a:ea typeface="华文楷体" pitchFamily="2" charset="-122"/>
              </a:rPr>
              <a:t>中的部分优点与</a:t>
            </a:r>
            <a:r>
              <a:rPr lang="x-none" altLang="zh-CN" sz="2000" dirty="0" smtClean="0">
                <a:solidFill>
                  <a:schemeClr val="accent1">
                    <a:lumMod val="75000"/>
                  </a:schemeClr>
                </a:solidFill>
                <a:latin typeface="华文楷体" pitchFamily="2" charset="-122"/>
                <a:ea typeface="华文楷体" pitchFamily="2" charset="-122"/>
              </a:rPr>
              <a:t>H1</a:t>
            </a:r>
            <a:r>
              <a:rPr lang="zh-CN" altLang="zh-CN" sz="2000" dirty="0" smtClean="0">
                <a:solidFill>
                  <a:schemeClr val="accent1">
                    <a:lumMod val="75000"/>
                  </a:schemeClr>
                </a:solidFill>
                <a:latin typeface="华文楷体" pitchFamily="2" charset="-122"/>
                <a:ea typeface="华文楷体" pitchFamily="2" charset="-122"/>
              </a:rPr>
              <a:t>想结合，从何能够进一步提高</a:t>
            </a:r>
            <a:r>
              <a:rPr lang="x-none" altLang="zh-CN" sz="2000" dirty="0" smtClean="0">
                <a:solidFill>
                  <a:schemeClr val="accent1">
                    <a:lumMod val="75000"/>
                  </a:schemeClr>
                </a:solidFill>
                <a:latin typeface="华文楷体" pitchFamily="2" charset="-122"/>
                <a:ea typeface="华文楷体" pitchFamily="2" charset="-122"/>
              </a:rPr>
              <a:t>H1</a:t>
            </a:r>
            <a:r>
              <a:rPr lang="zh-CN" altLang="zh-CN" sz="2000" dirty="0" smtClean="0">
                <a:solidFill>
                  <a:schemeClr val="accent1">
                    <a:lumMod val="75000"/>
                  </a:schemeClr>
                </a:solidFill>
                <a:latin typeface="华文楷体" pitchFamily="2" charset="-122"/>
                <a:ea typeface="华文楷体" pitchFamily="2" charset="-122"/>
              </a:rPr>
              <a:t>激活函数的效率。</a:t>
            </a:r>
          </a:p>
          <a:p>
            <a:r>
              <a:rPr lang="zh-CN" altLang="zh-CN" sz="2000" dirty="0" smtClean="0">
                <a:solidFill>
                  <a:schemeClr val="accent1">
                    <a:lumMod val="75000"/>
                  </a:schemeClr>
                </a:solidFill>
                <a:latin typeface="华文楷体" pitchFamily="2" charset="-122"/>
                <a:ea typeface="华文楷体" pitchFamily="2" charset="-122"/>
              </a:rPr>
              <a:t>（</a:t>
            </a:r>
            <a:r>
              <a:rPr lang="x-none" altLang="zh-CN" sz="2000" dirty="0" smtClean="0">
                <a:solidFill>
                  <a:schemeClr val="accent1">
                    <a:lumMod val="75000"/>
                  </a:schemeClr>
                </a:solidFill>
                <a:latin typeface="华文楷体" pitchFamily="2" charset="-122"/>
                <a:ea typeface="华文楷体" pitchFamily="2" charset="-122"/>
              </a:rPr>
              <a:t>2</a:t>
            </a:r>
            <a:r>
              <a:rPr lang="zh-CN" altLang="zh-CN" sz="2000" dirty="0" smtClean="0">
                <a:solidFill>
                  <a:schemeClr val="accent1">
                    <a:lumMod val="75000"/>
                  </a:schemeClr>
                </a:solidFill>
                <a:latin typeface="华文楷体" pitchFamily="2" charset="-122"/>
                <a:ea typeface="华文楷体" pitchFamily="2" charset="-122"/>
              </a:rPr>
              <a:t>）由于本次实验时间较为紧迫，</a:t>
            </a:r>
            <a:r>
              <a:rPr lang="x-none" altLang="zh-CN" sz="2000" dirty="0" smtClean="0">
                <a:solidFill>
                  <a:schemeClr val="accent1">
                    <a:lumMod val="75000"/>
                  </a:schemeClr>
                </a:solidFill>
                <a:latin typeface="华文楷体" pitchFamily="2" charset="-122"/>
                <a:ea typeface="华文楷体" pitchFamily="2" charset="-122"/>
              </a:rPr>
              <a:t>unity</a:t>
            </a:r>
            <a:r>
              <a:rPr lang="zh-CN" altLang="zh-CN" sz="2000" dirty="0" smtClean="0">
                <a:solidFill>
                  <a:schemeClr val="accent1">
                    <a:lumMod val="75000"/>
                  </a:schemeClr>
                </a:solidFill>
                <a:latin typeface="华文楷体" pitchFamily="2" charset="-122"/>
                <a:ea typeface="华文楷体" pitchFamily="2" charset="-122"/>
              </a:rPr>
              <a:t>的学习与核心部分代码的编写时同步展开的，所以核心部分的代码我们使用了我们较为擅长的</a:t>
            </a:r>
            <a:r>
              <a:rPr lang="x-none" altLang="zh-CN" sz="2000" dirty="0" smtClean="0">
                <a:solidFill>
                  <a:schemeClr val="accent1">
                    <a:lumMod val="75000"/>
                  </a:schemeClr>
                </a:solidFill>
                <a:latin typeface="华文楷体" pitchFamily="2" charset="-122"/>
                <a:ea typeface="华文楷体" pitchFamily="2" charset="-122"/>
              </a:rPr>
              <a:t>C++</a:t>
            </a:r>
            <a:r>
              <a:rPr lang="zh-CN" altLang="zh-CN" sz="2000" dirty="0" smtClean="0">
                <a:solidFill>
                  <a:schemeClr val="accent1">
                    <a:lumMod val="75000"/>
                  </a:schemeClr>
                </a:solidFill>
                <a:latin typeface="华文楷体" pitchFamily="2" charset="-122"/>
                <a:ea typeface="华文楷体" pitchFamily="2" charset="-122"/>
              </a:rPr>
              <a:t>来写，而</a:t>
            </a:r>
            <a:r>
              <a:rPr lang="x-none" altLang="zh-CN" sz="2000" dirty="0" smtClean="0">
                <a:solidFill>
                  <a:schemeClr val="accent1">
                    <a:lumMod val="75000"/>
                  </a:schemeClr>
                </a:solidFill>
                <a:latin typeface="华文楷体" pitchFamily="2" charset="-122"/>
                <a:ea typeface="华文楷体" pitchFamily="2" charset="-122"/>
              </a:rPr>
              <a:t>unity</a:t>
            </a:r>
            <a:r>
              <a:rPr lang="zh-CN" altLang="zh-CN" sz="2000" dirty="0" smtClean="0">
                <a:solidFill>
                  <a:schemeClr val="accent1">
                    <a:lumMod val="75000"/>
                  </a:schemeClr>
                </a:solidFill>
                <a:latin typeface="华文楷体" pitchFamily="2" charset="-122"/>
                <a:ea typeface="华文楷体" pitchFamily="2" charset="-122"/>
              </a:rPr>
              <a:t>却是基于</a:t>
            </a:r>
            <a:r>
              <a:rPr lang="x-none" altLang="zh-CN" sz="2000" dirty="0" smtClean="0">
                <a:solidFill>
                  <a:schemeClr val="accent1">
                    <a:lumMod val="75000"/>
                  </a:schemeClr>
                </a:solidFill>
                <a:latin typeface="华文楷体" pitchFamily="2" charset="-122"/>
                <a:ea typeface="华文楷体" pitchFamily="2" charset="-122"/>
              </a:rPr>
              <a:t>C#</a:t>
            </a:r>
            <a:r>
              <a:rPr lang="zh-CN" altLang="zh-CN" sz="2000" dirty="0" smtClean="0">
                <a:solidFill>
                  <a:schemeClr val="accent1">
                    <a:lumMod val="75000"/>
                  </a:schemeClr>
                </a:solidFill>
                <a:latin typeface="华文楷体" pitchFamily="2" charset="-122"/>
                <a:ea typeface="华文楷体" pitchFamily="2" charset="-122"/>
              </a:rPr>
              <a:t>语言的，这就导致了两个部分需要通过</a:t>
            </a:r>
            <a:r>
              <a:rPr lang="x-none" altLang="zh-CN" sz="2000" dirty="0" smtClean="0">
                <a:solidFill>
                  <a:schemeClr val="accent1">
                    <a:lumMod val="75000"/>
                  </a:schemeClr>
                </a:solidFill>
                <a:latin typeface="华文楷体" pitchFamily="2" charset="-122"/>
                <a:ea typeface="华文楷体" pitchFamily="2" charset="-122"/>
              </a:rPr>
              <a:t>.txt</a:t>
            </a:r>
            <a:r>
              <a:rPr lang="zh-CN" altLang="zh-CN" sz="2000" dirty="0" smtClean="0">
                <a:solidFill>
                  <a:schemeClr val="accent1">
                    <a:lumMod val="75000"/>
                  </a:schemeClr>
                </a:solidFill>
                <a:latin typeface="华文楷体" pitchFamily="2" charset="-122"/>
                <a:ea typeface="华文楷体" pitchFamily="2" charset="-122"/>
              </a:rPr>
              <a:t>文档来进行内容的传递，无疑降低了程序运行速率。后续可以在</a:t>
            </a:r>
            <a:r>
              <a:rPr lang="x-none" altLang="zh-CN" sz="2000" dirty="0" smtClean="0">
                <a:solidFill>
                  <a:schemeClr val="accent1">
                    <a:lumMod val="75000"/>
                  </a:schemeClr>
                </a:solidFill>
                <a:latin typeface="华文楷体" pitchFamily="2" charset="-122"/>
                <a:ea typeface="华文楷体" pitchFamily="2" charset="-122"/>
              </a:rPr>
              <a:t>C++</a:t>
            </a:r>
            <a:r>
              <a:rPr lang="zh-CN" altLang="zh-CN" sz="2000" dirty="0" smtClean="0">
                <a:solidFill>
                  <a:schemeClr val="accent1">
                    <a:lumMod val="75000"/>
                  </a:schemeClr>
                </a:solidFill>
                <a:latin typeface="华文楷体" pitchFamily="2" charset="-122"/>
                <a:ea typeface="华文楷体" pitchFamily="2" charset="-122"/>
              </a:rPr>
              <a:t>代码的基础上，改写为</a:t>
            </a:r>
            <a:r>
              <a:rPr lang="x-none" altLang="zh-CN" sz="2000" dirty="0" smtClean="0">
                <a:solidFill>
                  <a:schemeClr val="accent1">
                    <a:lumMod val="75000"/>
                  </a:schemeClr>
                </a:solidFill>
                <a:latin typeface="华文楷体" pitchFamily="2" charset="-122"/>
                <a:ea typeface="华文楷体" pitchFamily="2" charset="-122"/>
              </a:rPr>
              <a:t>C#</a:t>
            </a:r>
            <a:r>
              <a:rPr lang="zh-CN" altLang="zh-CN" sz="2000" dirty="0" smtClean="0">
                <a:solidFill>
                  <a:schemeClr val="accent1">
                    <a:lumMod val="75000"/>
                  </a:schemeClr>
                </a:solidFill>
                <a:latin typeface="华文楷体" pitchFamily="2" charset="-122"/>
                <a:ea typeface="华文楷体" pitchFamily="2" charset="-122"/>
              </a:rPr>
              <a:t>代码，直接在</a:t>
            </a:r>
            <a:r>
              <a:rPr lang="x-none" altLang="zh-CN" sz="2000" dirty="0" smtClean="0">
                <a:solidFill>
                  <a:schemeClr val="accent1">
                    <a:lumMod val="75000"/>
                  </a:schemeClr>
                </a:solidFill>
                <a:latin typeface="华文楷体" pitchFamily="2" charset="-122"/>
                <a:ea typeface="华文楷体" pitchFamily="2" charset="-122"/>
              </a:rPr>
              <a:t>unity</a:t>
            </a:r>
            <a:r>
              <a:rPr lang="zh-CN" altLang="zh-CN" sz="2000" dirty="0" smtClean="0">
                <a:solidFill>
                  <a:schemeClr val="accent1">
                    <a:lumMod val="75000"/>
                  </a:schemeClr>
                </a:solidFill>
                <a:latin typeface="华文楷体" pitchFamily="2" charset="-122"/>
                <a:ea typeface="华文楷体" pitchFamily="2" charset="-122"/>
              </a:rPr>
              <a:t>脚本内生成</a:t>
            </a:r>
            <a:r>
              <a:rPr lang="x-none"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搜索树，从而减少数据传递在程序运行中造成的损耗。</a:t>
            </a:r>
            <a:endParaRPr lang="zh-CN" altLang="zh-CN" sz="2000" dirty="0">
              <a:solidFill>
                <a:schemeClr val="accent1">
                  <a:lumMod val="75000"/>
                </a:schemeClr>
              </a:solidFill>
              <a:latin typeface="华文楷体" pitchFamily="2" charset="-122"/>
              <a:ea typeface="华文楷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923678"/>
            <a:ext cx="835292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2000" dirty="0" smtClean="0">
                <a:solidFill>
                  <a:schemeClr val="accent1">
                    <a:lumMod val="75000"/>
                  </a:schemeClr>
                </a:solidFill>
                <a:latin typeface="华文楷体" pitchFamily="2" charset="-122"/>
                <a:ea typeface="华文楷体" pitchFamily="2" charset="-122"/>
              </a:rPr>
              <a:t>①</a:t>
            </a:r>
            <a:r>
              <a:rPr lang="x-none" altLang="zh-CN" sz="2000" dirty="0" smtClean="0">
                <a:solidFill>
                  <a:schemeClr val="accent1">
                    <a:lumMod val="75000"/>
                  </a:schemeClr>
                </a:solidFill>
                <a:latin typeface="华文楷体" pitchFamily="2" charset="-122"/>
                <a:ea typeface="华文楷体" pitchFamily="2" charset="-122"/>
              </a:rPr>
              <a:t>H1</a:t>
            </a:r>
            <a:r>
              <a:rPr lang="zh-CN" altLang="zh-CN" sz="2000" dirty="0" smtClean="0">
                <a:solidFill>
                  <a:schemeClr val="accent1">
                    <a:lumMod val="75000"/>
                  </a:schemeClr>
                </a:solidFill>
                <a:latin typeface="华文楷体" pitchFamily="2" charset="-122"/>
                <a:ea typeface="华文楷体" pitchFamily="2" charset="-122"/>
              </a:rPr>
              <a:t>激活函数的效率最高，普遍优于其他激活函数。</a:t>
            </a:r>
          </a:p>
          <a:p>
            <a:r>
              <a:rPr lang="zh-CN" altLang="zh-CN" sz="2000" dirty="0" smtClean="0">
                <a:solidFill>
                  <a:schemeClr val="accent1">
                    <a:lumMod val="75000"/>
                  </a:schemeClr>
                </a:solidFill>
                <a:latin typeface="华文楷体" pitchFamily="2" charset="-122"/>
                <a:ea typeface="华文楷体" pitchFamily="2" charset="-122"/>
              </a:rPr>
              <a:t>②本小组成功完成了本次实验，并且基本上完成了任务指导书中要求的内容。</a:t>
            </a:r>
            <a:endParaRPr lang="zh-CN" altLang="zh-CN" sz="2000" dirty="0">
              <a:solidFill>
                <a:schemeClr val="accent1">
                  <a:lumMod val="75000"/>
                </a:schemeClr>
              </a:solidFill>
              <a:latin typeface="华文楷体" pitchFamily="2" charset="-122"/>
              <a:ea typeface="华文楷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68964" y="2392599"/>
            <a:ext cx="4339650"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参考文献、小组分工</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参考文献</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1" name="Rectangle 1"/>
          <p:cNvSpPr>
            <a:spLocks noChangeArrowheads="1"/>
          </p:cNvSpPr>
          <p:nvPr/>
        </p:nvSpPr>
        <p:spPr bwMode="auto">
          <a:xfrm>
            <a:off x="611560" y="1635646"/>
            <a:ext cx="7992888" cy="707886"/>
          </a:xfrm>
          <a:prstGeom prst="rect">
            <a:avLst/>
          </a:prstGeom>
          <a:noFill/>
          <a:ln w="9525">
            <a:noFill/>
            <a:miter lim="800000"/>
          </a:ln>
          <a:effectLst/>
        </p:spPr>
        <p:txBody>
          <a:bodyPr vert="horz" wrap="square" lIns="91440" tIns="45720" rIns="91440" bIns="45720" numCol="1" anchor="ctr" anchorCtr="0" compatLnSpc="1">
            <a:spAutoFit/>
          </a:bodyPr>
          <a:lstStyle/>
          <a:p>
            <a:pPr lvl="0"/>
            <a:r>
              <a:rPr lang="en-US" altLang="zh-CN" sz="2000" dirty="0" smtClean="0">
                <a:solidFill>
                  <a:schemeClr val="accent1">
                    <a:lumMod val="75000"/>
                  </a:schemeClr>
                </a:solidFill>
                <a:latin typeface="华文楷体" pitchFamily="2" charset="-122"/>
                <a:ea typeface="华文楷体" pitchFamily="2" charset="-122"/>
                <a:hlinkClick r:id="rId3"/>
              </a:rPr>
              <a:t>[1] </a:t>
            </a:r>
            <a:r>
              <a:rPr lang="en-US" altLang="zh-CN" sz="2000" dirty="0" err="1" smtClean="0">
                <a:solidFill>
                  <a:schemeClr val="accent1">
                    <a:lumMod val="75000"/>
                  </a:schemeClr>
                </a:solidFill>
                <a:latin typeface="华文楷体" pitchFamily="2" charset="-122"/>
                <a:ea typeface="华文楷体" pitchFamily="2" charset="-122"/>
                <a:hlinkClick r:id="rId3"/>
              </a:rPr>
              <a:t>Lwhere</a:t>
            </a:r>
            <a:r>
              <a:rPr lang="en-US" altLang="zh-CN" sz="2000" dirty="0" smtClean="0">
                <a:solidFill>
                  <a:schemeClr val="accent1">
                    <a:lumMod val="75000"/>
                  </a:schemeClr>
                </a:solidFill>
                <a:latin typeface="华文楷体" pitchFamily="2" charset="-122"/>
                <a:ea typeface="华文楷体" pitchFamily="2" charset="-122"/>
                <a:hlinkClick r:id="rId3"/>
              </a:rPr>
              <a:t>~</a:t>
            </a:r>
            <a:r>
              <a:rPr lang="en-US" altLang="zh-CN" sz="2000" dirty="0" smtClean="0">
                <a:solidFill>
                  <a:schemeClr val="accent1">
                    <a:lumMod val="75000"/>
                  </a:schemeClr>
                </a:solidFill>
                <a:latin typeface="华文楷体" pitchFamily="2" charset="-122"/>
                <a:ea typeface="华文楷体" pitchFamily="2" charset="-122"/>
              </a:rPr>
              <a:t>.</a:t>
            </a:r>
            <a:r>
              <a:rPr lang="zh-CN" altLang="zh-CN" sz="2000" dirty="0" smtClean="0">
                <a:solidFill>
                  <a:schemeClr val="accent1">
                    <a:lumMod val="75000"/>
                  </a:schemeClr>
                </a:solidFill>
                <a:latin typeface="华文楷体" pitchFamily="2" charset="-122"/>
                <a:ea typeface="华文楷体" pitchFamily="2" charset="-122"/>
              </a:rPr>
              <a:t>人工智能大作业</a:t>
            </a:r>
            <a:r>
              <a:rPr lang="en-US" altLang="zh-CN" sz="2000" dirty="0" smtClean="0">
                <a:solidFill>
                  <a:schemeClr val="accent1">
                    <a:lumMod val="75000"/>
                  </a:schemeClr>
                </a:solidFill>
                <a:latin typeface="华文楷体" pitchFamily="2" charset="-122"/>
                <a:ea typeface="华文楷体" pitchFamily="2" charset="-122"/>
              </a:rPr>
              <a:t>--</a:t>
            </a:r>
            <a:r>
              <a:rPr lang="zh-CN" altLang="zh-CN" sz="2000" dirty="0" smtClean="0">
                <a:solidFill>
                  <a:schemeClr val="accent1">
                    <a:lumMod val="75000"/>
                  </a:schemeClr>
                </a:solidFill>
                <a:latin typeface="华文楷体" pitchFamily="2" charset="-122"/>
                <a:ea typeface="华文楷体" pitchFamily="2" charset="-122"/>
              </a:rPr>
              <a:t>八数码问题 </a:t>
            </a:r>
            <a:r>
              <a:rPr lang="en-US" altLang="zh-CN" sz="2000" dirty="0" smtClean="0">
                <a:solidFill>
                  <a:schemeClr val="accent1">
                    <a:lumMod val="75000"/>
                  </a:schemeClr>
                </a:solidFill>
                <a:latin typeface="华文楷体" pitchFamily="2" charset="-122"/>
                <a:ea typeface="华文楷体" pitchFamily="2" charset="-122"/>
              </a:rPr>
              <a:t>[OL].(2019-12-2) </a:t>
            </a:r>
            <a:r>
              <a:rPr lang="en-US" altLang="zh-CN" sz="2000" dirty="0" smtClean="0">
                <a:solidFill>
                  <a:schemeClr val="accent1">
                    <a:lumMod val="75000"/>
                  </a:schemeClr>
                </a:solidFill>
                <a:latin typeface="华文楷体" pitchFamily="2" charset="-122"/>
                <a:ea typeface="华文楷体" pitchFamily="2" charset="-122"/>
                <a:hlinkClick r:id="rId4"/>
              </a:rPr>
              <a:t>https://blog.csdn.net/ </a:t>
            </a:r>
            <a:r>
              <a:rPr lang="en-US" altLang="zh-CN" sz="2000" dirty="0" err="1" smtClean="0">
                <a:solidFill>
                  <a:schemeClr val="accent1">
                    <a:lumMod val="75000"/>
                  </a:schemeClr>
                </a:solidFill>
                <a:latin typeface="华文楷体" pitchFamily="2" charset="-122"/>
                <a:ea typeface="华文楷体" pitchFamily="2" charset="-122"/>
                <a:hlinkClick r:id="rId4"/>
              </a:rPr>
              <a:t>Lwhere</a:t>
            </a:r>
            <a:r>
              <a:rPr lang="en-US" altLang="zh-CN" sz="2000" dirty="0" smtClean="0">
                <a:solidFill>
                  <a:schemeClr val="accent1">
                    <a:lumMod val="75000"/>
                  </a:schemeClr>
                </a:solidFill>
                <a:latin typeface="华文楷体" pitchFamily="2" charset="-122"/>
                <a:ea typeface="华文楷体" pitchFamily="2" charset="-122"/>
                <a:hlinkClick r:id="rId4"/>
              </a:rPr>
              <a:t>_/article/details/103068116</a:t>
            </a:r>
            <a:endParaRPr lang="zh-CN" altLang="zh-CN" sz="2000" dirty="0">
              <a:solidFill>
                <a:schemeClr val="accent1">
                  <a:lumMod val="75000"/>
                </a:schemeClr>
              </a:solidFill>
              <a:latin typeface="华文楷体" pitchFamily="2" charset="-122"/>
              <a:ea typeface="华文楷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小组分工与自评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1" name="Rectangle 1"/>
          <p:cNvSpPr>
            <a:spLocks noChangeArrowheads="1"/>
          </p:cNvSpPr>
          <p:nvPr/>
        </p:nvSpPr>
        <p:spPr bwMode="auto">
          <a:xfrm>
            <a:off x="467544" y="1041866"/>
            <a:ext cx="8208912" cy="3139321"/>
          </a:xfrm>
          <a:prstGeom prst="rect">
            <a:avLst/>
          </a:prstGeom>
          <a:noFill/>
          <a:ln w="9525">
            <a:noFill/>
            <a:miter lim="800000"/>
          </a:ln>
          <a:effectLst/>
        </p:spPr>
        <p:txBody>
          <a:bodyPr vert="horz" wrap="square" lIns="91440" tIns="45720" rIns="91440" bIns="45720" numCol="1" anchor="ctr" anchorCtr="0" compatLnSpc="1">
            <a:spAutoFit/>
          </a:bodyPr>
          <a:lstStyle/>
          <a:p>
            <a:r>
              <a:rPr lang="zh-CN" altLang="zh-CN" dirty="0" smtClean="0">
                <a:solidFill>
                  <a:schemeClr val="accent1">
                    <a:lumMod val="75000"/>
                  </a:schemeClr>
                </a:solidFill>
                <a:latin typeface="华文楷体" pitchFamily="2" charset="-122"/>
                <a:ea typeface="华文楷体" pitchFamily="2" charset="-122"/>
              </a:rPr>
              <a:t>分工：</a:t>
            </a:r>
          </a:p>
          <a:p>
            <a:r>
              <a:rPr lang="zh-CN" altLang="zh-CN" dirty="0" smtClean="0">
                <a:solidFill>
                  <a:schemeClr val="accent1">
                    <a:lumMod val="75000"/>
                  </a:schemeClr>
                </a:solidFill>
                <a:latin typeface="华文楷体" pitchFamily="2" charset="-122"/>
                <a:ea typeface="华文楷体" pitchFamily="2" charset="-122"/>
              </a:rPr>
              <a:t>李至霖（</a:t>
            </a:r>
            <a:r>
              <a:rPr lang="x-none" altLang="zh-CN" dirty="0" smtClean="0">
                <a:solidFill>
                  <a:schemeClr val="accent1">
                    <a:lumMod val="75000"/>
                  </a:schemeClr>
                </a:solidFill>
                <a:latin typeface="华文楷体" pitchFamily="2" charset="-122"/>
                <a:ea typeface="华文楷体" pitchFamily="2" charset="-122"/>
              </a:rPr>
              <a:t>1852979</a:t>
            </a:r>
            <a:r>
              <a:rPr lang="zh-CN" altLang="zh-CN" dirty="0" smtClean="0">
                <a:solidFill>
                  <a:schemeClr val="accent1">
                    <a:lumMod val="75000"/>
                  </a:schemeClr>
                </a:solidFill>
                <a:latin typeface="华文楷体" pitchFamily="2" charset="-122"/>
                <a:ea typeface="华文楷体" pitchFamily="2" charset="-122"/>
              </a:rPr>
              <a:t>）：</a:t>
            </a:r>
          </a:p>
          <a:p>
            <a:r>
              <a:rPr lang="x-none"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负责</a:t>
            </a:r>
            <a:r>
              <a:rPr lang="x-none" altLang="zh-CN" dirty="0" smtClean="0">
                <a:solidFill>
                  <a:schemeClr val="accent1">
                    <a:lumMod val="75000"/>
                  </a:schemeClr>
                </a:solidFill>
                <a:latin typeface="华文楷体" pitchFamily="2" charset="-122"/>
                <a:ea typeface="华文楷体" pitchFamily="2" charset="-122"/>
              </a:rPr>
              <a:t>unity</a:t>
            </a:r>
            <a:r>
              <a:rPr lang="zh-CN" altLang="zh-CN" dirty="0" smtClean="0">
                <a:solidFill>
                  <a:schemeClr val="accent1">
                    <a:lumMod val="75000"/>
                  </a:schemeClr>
                </a:solidFill>
                <a:latin typeface="华文楷体" pitchFamily="2" charset="-122"/>
                <a:ea typeface="华文楷体" pitchFamily="2" charset="-122"/>
              </a:rPr>
              <a:t>工程的构建、展示部分代码的编写、论文写作和</a:t>
            </a:r>
            <a:r>
              <a:rPr lang="x-none" altLang="zh-CN" dirty="0" smtClean="0">
                <a:solidFill>
                  <a:schemeClr val="accent1">
                    <a:lumMod val="75000"/>
                  </a:schemeClr>
                </a:solidFill>
                <a:latin typeface="华文楷体" pitchFamily="2" charset="-122"/>
                <a:ea typeface="华文楷体" pitchFamily="2" charset="-122"/>
              </a:rPr>
              <a:t>PPT</a:t>
            </a:r>
            <a:r>
              <a:rPr lang="zh-CN" altLang="zh-CN" dirty="0" smtClean="0">
                <a:solidFill>
                  <a:schemeClr val="accent1">
                    <a:lumMod val="75000"/>
                  </a:schemeClr>
                </a:solidFill>
                <a:latin typeface="华文楷体" pitchFamily="2" charset="-122"/>
                <a:ea typeface="华文楷体" pitchFamily="2" charset="-122"/>
              </a:rPr>
              <a:t>制作等</a:t>
            </a:r>
          </a:p>
          <a:p>
            <a:r>
              <a:rPr lang="zh-CN" altLang="zh-CN" dirty="0" smtClean="0">
                <a:solidFill>
                  <a:schemeClr val="accent1">
                    <a:lumMod val="75000"/>
                  </a:schemeClr>
                </a:solidFill>
                <a:latin typeface="华文楷体" pitchFamily="2" charset="-122"/>
                <a:ea typeface="华文楷体" pitchFamily="2" charset="-122"/>
              </a:rPr>
              <a:t>雷丁瑞（</a:t>
            </a:r>
            <a:r>
              <a:rPr lang="x-none" altLang="zh-CN" dirty="0" smtClean="0">
                <a:solidFill>
                  <a:schemeClr val="accent1">
                    <a:lumMod val="75000"/>
                  </a:schemeClr>
                </a:solidFill>
                <a:latin typeface="华文楷体" pitchFamily="2" charset="-122"/>
                <a:ea typeface="华文楷体" pitchFamily="2" charset="-122"/>
              </a:rPr>
              <a:t>1852331</a:t>
            </a:r>
            <a:r>
              <a:rPr lang="zh-CN" altLang="zh-CN" dirty="0" smtClean="0">
                <a:solidFill>
                  <a:schemeClr val="accent1">
                    <a:lumMod val="75000"/>
                  </a:schemeClr>
                </a:solidFill>
                <a:latin typeface="华文楷体" pitchFamily="2" charset="-122"/>
                <a:ea typeface="华文楷体" pitchFamily="2" charset="-122"/>
              </a:rPr>
              <a:t>）：</a:t>
            </a:r>
          </a:p>
          <a:p>
            <a:r>
              <a:rPr lang="x-none"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负责核心部分代码的编写，</a:t>
            </a:r>
            <a:r>
              <a:rPr lang="x-none" altLang="zh-CN" dirty="0" smtClean="0">
                <a:solidFill>
                  <a:schemeClr val="accent1">
                    <a:lumMod val="75000"/>
                  </a:schemeClr>
                </a:solidFill>
                <a:latin typeface="华文楷体" pitchFamily="2" charset="-122"/>
                <a:ea typeface="华文楷体" pitchFamily="2" charset="-122"/>
              </a:rPr>
              <a:t>PPT</a:t>
            </a:r>
            <a:r>
              <a:rPr lang="zh-CN" altLang="zh-CN" dirty="0" smtClean="0">
                <a:solidFill>
                  <a:schemeClr val="accent1">
                    <a:lumMod val="75000"/>
                  </a:schemeClr>
                </a:solidFill>
                <a:latin typeface="华文楷体" pitchFamily="2" charset="-122"/>
                <a:ea typeface="华文楷体" pitchFamily="2" charset="-122"/>
              </a:rPr>
              <a:t>演示视频的录制，核心函数的说明等</a:t>
            </a:r>
          </a:p>
          <a:p>
            <a:r>
              <a:rPr lang="x-none" altLang="zh-CN" dirty="0" smtClean="0">
                <a:solidFill>
                  <a:schemeClr val="accent1">
                    <a:lumMod val="75000"/>
                  </a:schemeClr>
                </a:solidFill>
                <a:latin typeface="华文楷体" pitchFamily="2" charset="-122"/>
                <a:ea typeface="华文楷体" pitchFamily="2" charset="-122"/>
              </a:rPr>
              <a:t> </a:t>
            </a:r>
            <a:endParaRPr lang="zh-CN" altLang="zh-CN" dirty="0" smtClean="0">
              <a:solidFill>
                <a:schemeClr val="accent1">
                  <a:lumMod val="75000"/>
                </a:schemeClr>
              </a:solidFill>
              <a:latin typeface="华文楷体" pitchFamily="2" charset="-122"/>
              <a:ea typeface="华文楷体" pitchFamily="2" charset="-122"/>
            </a:endParaRPr>
          </a:p>
          <a:p>
            <a:r>
              <a:rPr lang="zh-CN" altLang="zh-CN" dirty="0" smtClean="0">
                <a:solidFill>
                  <a:schemeClr val="accent1">
                    <a:lumMod val="75000"/>
                  </a:schemeClr>
                </a:solidFill>
                <a:latin typeface="华文楷体" pitchFamily="2" charset="-122"/>
                <a:ea typeface="华文楷体" pitchFamily="2" charset="-122"/>
              </a:rPr>
              <a:t>自评：</a:t>
            </a:r>
          </a:p>
          <a:p>
            <a:r>
              <a:rPr lang="en-US" altLang="zh-CN" dirty="0" smtClean="0">
                <a:solidFill>
                  <a:schemeClr val="accent1">
                    <a:lumMod val="75000"/>
                  </a:schemeClr>
                </a:solidFill>
                <a:latin typeface="华文楷体" pitchFamily="2" charset="-122"/>
                <a:ea typeface="华文楷体" pitchFamily="2" charset="-122"/>
              </a:rPr>
              <a:t>    </a:t>
            </a:r>
            <a:r>
              <a:rPr lang="zh-CN" altLang="zh-CN" dirty="0" smtClean="0">
                <a:solidFill>
                  <a:schemeClr val="accent1">
                    <a:lumMod val="75000"/>
                  </a:schemeClr>
                </a:solidFill>
                <a:latin typeface="华文楷体" pitchFamily="2" charset="-122"/>
                <a:ea typeface="华文楷体" pitchFamily="2" charset="-122"/>
              </a:rPr>
              <a:t>总的来说，我们认为我们小组基本上完成了本次实验所要求的全部内容，核心部分代码的编写参考了多个博客，展示部分的实现则自学</a:t>
            </a:r>
            <a:r>
              <a:rPr lang="x-none" altLang="zh-CN" dirty="0" smtClean="0">
                <a:solidFill>
                  <a:schemeClr val="accent1">
                    <a:lumMod val="75000"/>
                  </a:schemeClr>
                </a:solidFill>
                <a:latin typeface="华文楷体" pitchFamily="2" charset="-122"/>
                <a:ea typeface="华文楷体" pitchFamily="2" charset="-122"/>
              </a:rPr>
              <a:t>unity</a:t>
            </a:r>
            <a:r>
              <a:rPr lang="zh-CN" altLang="zh-CN" dirty="0" smtClean="0">
                <a:solidFill>
                  <a:schemeClr val="accent1">
                    <a:lumMod val="75000"/>
                  </a:schemeClr>
                </a:solidFill>
                <a:latin typeface="华文楷体" pitchFamily="2" charset="-122"/>
                <a:ea typeface="华文楷体" pitchFamily="2" charset="-122"/>
              </a:rPr>
              <a:t>游戏引擎完成了较为美观的搜索树显示。而且最终代码运行时间等都处于可接受范围内，本小组还花费了相当长的时间来进行论文的撰写，自认为算是较好地完成了本次大作业。</a:t>
            </a:r>
            <a:endParaRPr lang="zh-CN" altLang="zh-CN" dirty="0">
              <a:solidFill>
                <a:schemeClr val="accent1">
                  <a:lumMod val="75000"/>
                </a:schemeClr>
              </a:solidFill>
              <a:latin typeface="华文楷体" pitchFamily="2" charset="-122"/>
              <a:ea typeface="华文楷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240438" y="1995686"/>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汇报完毕  感谢观看</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5446024" y="854775"/>
            <a:ext cx="1138755" cy="1423457"/>
          </a:xfrm>
          <a:prstGeom prst="rect">
            <a:avLst/>
          </a:prstGeom>
        </p:spPr>
        <p:txBody>
          <a:bodyPr wrap="none" lIns="68571" tIns="34285" rIns="68571" bIns="34285">
            <a:spAutoFit/>
          </a:bodyPr>
          <a:lstStyle/>
          <a:p>
            <a:pPr algn="r"/>
            <a:r>
              <a:rPr lang="en-US" altLang="zh-CN" sz="8800" dirty="0">
                <a:solidFill>
                  <a:schemeClr val="bg1"/>
                </a:solidFill>
                <a:latin typeface="微软雅黑" panose="020B0503020204020204" pitchFamily="34" charset="-122"/>
                <a:ea typeface="微软雅黑" panose="020B0503020204020204" pitchFamily="34" charset="-122"/>
              </a:rPr>
              <a:t>   </a:t>
            </a: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467544" y="710570"/>
            <a:ext cx="8064896"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根据《人工智能课程设计》实验一指导书，结合本小组自身能力与完成情况，可以对本次实验的实验内容作出如下划分：</a:t>
            </a:r>
          </a:p>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zh-CN" sz="2000" dirty="0" smtClean="0">
                <a:solidFill>
                  <a:schemeClr val="accent1">
                    <a:lumMod val="75000"/>
                  </a:schemeClr>
                </a:solidFill>
                <a:latin typeface="华文楷体" pitchFamily="2" charset="-122"/>
                <a:ea typeface="华文楷体" pitchFamily="2" charset="-122"/>
              </a:rPr>
              <a:t>）以</a:t>
            </a:r>
            <a:r>
              <a:rPr lang="en-US" altLang="zh-CN" sz="2000" dirty="0" smtClean="0">
                <a:solidFill>
                  <a:schemeClr val="accent1">
                    <a:lumMod val="75000"/>
                  </a:schemeClr>
                </a:solidFill>
                <a:latin typeface="华文楷体" pitchFamily="2" charset="-122"/>
                <a:ea typeface="华文楷体" pitchFamily="2" charset="-122"/>
              </a:rPr>
              <a:t>8</a:t>
            </a:r>
            <a:r>
              <a:rPr lang="zh-CN" altLang="zh-CN" sz="2000" dirty="0" smtClean="0">
                <a:solidFill>
                  <a:schemeClr val="accent1">
                    <a:lumMod val="75000"/>
                  </a:schemeClr>
                </a:solidFill>
                <a:latin typeface="华文楷体" pitchFamily="2" charset="-122"/>
                <a:ea typeface="华文楷体" pitchFamily="2" charset="-122"/>
              </a:rPr>
              <a:t>数码问题为例，使用</a:t>
            </a:r>
            <a:r>
              <a:rPr lang="en-US" altLang="zh-CN" sz="2000" dirty="0" smtClean="0">
                <a:solidFill>
                  <a:schemeClr val="accent1">
                    <a:lumMod val="75000"/>
                  </a:schemeClr>
                </a:solidFill>
                <a:latin typeface="华文楷体" pitchFamily="2" charset="-122"/>
                <a:ea typeface="华文楷体" pitchFamily="2" charset="-122"/>
              </a:rPr>
              <a:t>C++</a:t>
            </a:r>
            <a:r>
              <a:rPr lang="zh-CN" altLang="zh-CN" sz="2000" dirty="0" smtClean="0">
                <a:solidFill>
                  <a:schemeClr val="accent1">
                    <a:lumMod val="75000"/>
                  </a:schemeClr>
                </a:solidFill>
                <a:latin typeface="华文楷体" pitchFamily="2" charset="-122"/>
                <a:ea typeface="华文楷体" pitchFamily="2" charset="-122"/>
              </a:rPr>
              <a:t>语言编写代码实现</a:t>
            </a:r>
            <a:r>
              <a:rPr lang="en-US"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算法的求解程序，并设计了四种不同的激活函数</a:t>
            </a:r>
            <a:r>
              <a:rPr lang="en-US" altLang="zh-CN" sz="2000" dirty="0" smtClean="0">
                <a:solidFill>
                  <a:schemeClr val="accent1">
                    <a:lumMod val="75000"/>
                  </a:schemeClr>
                </a:solidFill>
                <a:latin typeface="华文楷体" pitchFamily="2" charset="-122"/>
                <a:ea typeface="华文楷体" pitchFamily="2" charset="-122"/>
              </a:rPr>
              <a:t>H(n)</a:t>
            </a:r>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H1(n)</a:t>
            </a:r>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H2(n)</a:t>
            </a:r>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H3(n)</a:t>
            </a:r>
            <a:r>
              <a:rPr lang="zh-CN" altLang="zh-CN" sz="2000" dirty="0" smtClean="0">
                <a:solidFill>
                  <a:schemeClr val="accent1">
                    <a:lumMod val="75000"/>
                  </a:schemeClr>
                </a:solidFill>
                <a:latin typeface="华文楷体" pitchFamily="2" charset="-122"/>
                <a:ea typeface="华文楷体" pitchFamily="2" charset="-122"/>
              </a:rPr>
              <a:t>。</a:t>
            </a:r>
          </a:p>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zh-CN" sz="2000" dirty="0" smtClean="0">
                <a:solidFill>
                  <a:schemeClr val="accent1">
                    <a:lumMod val="75000"/>
                  </a:schemeClr>
                </a:solidFill>
                <a:latin typeface="华文楷体" pitchFamily="2" charset="-122"/>
                <a:ea typeface="华文楷体" pitchFamily="2" charset="-122"/>
              </a:rPr>
              <a:t>）在</a:t>
            </a:r>
            <a:r>
              <a:rPr lang="en-US" altLang="zh-CN" sz="2000" dirty="0" smtClean="0">
                <a:solidFill>
                  <a:schemeClr val="accent1">
                    <a:lumMod val="75000"/>
                  </a:schemeClr>
                </a:solidFill>
                <a:latin typeface="华文楷体" pitchFamily="2" charset="-122"/>
                <a:ea typeface="华文楷体" pitchFamily="2" charset="-122"/>
              </a:rPr>
              <a:t>3.3</a:t>
            </a:r>
            <a:r>
              <a:rPr lang="zh-CN" altLang="zh-CN" sz="2000" dirty="0" smtClean="0">
                <a:solidFill>
                  <a:schemeClr val="accent1">
                    <a:lumMod val="75000"/>
                  </a:schemeClr>
                </a:solidFill>
                <a:latin typeface="华文楷体" pitchFamily="2" charset="-122"/>
                <a:ea typeface="华文楷体" pitchFamily="2" charset="-122"/>
              </a:rPr>
              <a:t>实验结果展示模块，本小组通过设置相同的初始状态和目标状态，针对不同的评价函数求得问题的解，比较了它们对搜索算法性能的影响，包括了扩展节点数、生成节点数和运行时间等。并给出了结果比较的图表，进行了性能分析。</a:t>
            </a:r>
          </a:p>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zh-CN" sz="2000" dirty="0" smtClean="0">
                <a:solidFill>
                  <a:schemeClr val="accent1">
                    <a:lumMod val="75000"/>
                  </a:schemeClr>
                </a:solidFill>
                <a:latin typeface="华文楷体" pitchFamily="2" charset="-122"/>
                <a:ea typeface="华文楷体" pitchFamily="2" charset="-122"/>
              </a:rPr>
              <a:t>）使用</a:t>
            </a:r>
            <a:r>
              <a:rPr lang="en-US" altLang="zh-CN" sz="2000" dirty="0" smtClean="0">
                <a:solidFill>
                  <a:schemeClr val="accent1">
                    <a:lumMod val="75000"/>
                  </a:schemeClr>
                </a:solidFill>
                <a:latin typeface="华文楷体" pitchFamily="2" charset="-122"/>
                <a:ea typeface="华文楷体" pitchFamily="2" charset="-122"/>
              </a:rPr>
              <a:t>unity3d</a:t>
            </a:r>
            <a:r>
              <a:rPr lang="zh-CN" altLang="zh-CN" sz="2000" dirty="0" smtClean="0">
                <a:solidFill>
                  <a:schemeClr val="accent1">
                    <a:lumMod val="75000"/>
                  </a:schemeClr>
                </a:solidFill>
                <a:latin typeface="华文楷体" pitchFamily="2" charset="-122"/>
                <a:ea typeface="华文楷体" pitchFamily="2" charset="-122"/>
              </a:rPr>
              <a:t>游戏引擎协助画出搜索树，并在每一个节点下方标示出该节点对应的评价值</a:t>
            </a:r>
            <a:r>
              <a:rPr lang="en-US" altLang="zh-CN" sz="2000" dirty="0" smtClean="0">
                <a:solidFill>
                  <a:schemeClr val="accent1">
                    <a:lumMod val="75000"/>
                  </a:schemeClr>
                </a:solidFill>
                <a:latin typeface="华文楷体" pitchFamily="2" charset="-122"/>
                <a:ea typeface="华文楷体" pitchFamily="2" charset="-122"/>
              </a:rPr>
              <a:t>f(n)</a:t>
            </a:r>
            <a:r>
              <a:rPr lang="zh-CN" altLang="zh-CN" sz="2000" dirty="0" smtClean="0">
                <a:solidFill>
                  <a:schemeClr val="accent1">
                    <a:lumMod val="75000"/>
                  </a:schemeClr>
                </a:solidFill>
                <a:latin typeface="华文楷体" pitchFamily="2" charset="-122"/>
                <a:ea typeface="华文楷体" pitchFamily="2" charset="-122"/>
              </a:rPr>
              <a:t>，同时同红色标注出最终结果所选用的路线。该路线的起始点为</a:t>
            </a:r>
            <a:r>
              <a:rPr lang="en-US" altLang="zh-CN" sz="2000" dirty="0" smtClean="0">
                <a:solidFill>
                  <a:schemeClr val="accent1">
                    <a:lumMod val="75000"/>
                  </a:schemeClr>
                </a:solidFill>
                <a:latin typeface="华文楷体" pitchFamily="2" charset="-122"/>
                <a:ea typeface="华文楷体" pitchFamily="2" charset="-122"/>
              </a:rPr>
              <a:t>8</a:t>
            </a:r>
            <a:r>
              <a:rPr lang="zh-CN" altLang="zh-CN" sz="2000" dirty="0" smtClean="0">
                <a:solidFill>
                  <a:schemeClr val="accent1">
                    <a:lumMod val="75000"/>
                  </a:schemeClr>
                </a:solidFill>
                <a:latin typeface="华文楷体" pitchFamily="2" charset="-122"/>
                <a:ea typeface="华文楷体" pitchFamily="2" charset="-122"/>
              </a:rPr>
              <a:t>数码问题的初始状态，路线的终点为</a:t>
            </a:r>
            <a:r>
              <a:rPr lang="en-US" altLang="zh-CN" sz="2000" dirty="0" smtClean="0">
                <a:solidFill>
                  <a:schemeClr val="accent1">
                    <a:lumMod val="75000"/>
                  </a:schemeClr>
                </a:solidFill>
                <a:latin typeface="华文楷体" pitchFamily="2" charset="-122"/>
                <a:ea typeface="华文楷体" pitchFamily="2" charset="-122"/>
              </a:rPr>
              <a:t>8</a:t>
            </a:r>
            <a:r>
              <a:rPr lang="zh-CN" altLang="zh-CN" sz="2000" dirty="0" smtClean="0">
                <a:solidFill>
                  <a:schemeClr val="accent1">
                    <a:lumMod val="75000"/>
                  </a:schemeClr>
                </a:solidFill>
                <a:latin typeface="华文楷体" pitchFamily="2" charset="-122"/>
                <a:ea typeface="华文楷体" pitchFamily="2" charset="-122"/>
              </a:rPr>
              <a:t>数码问题的目标状态，路线上的其他节点即为中间搜索步骤。</a:t>
            </a:r>
          </a:p>
          <a:p>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4</a:t>
            </a:r>
            <a:r>
              <a:rPr lang="zh-CN" altLang="zh-CN" sz="2000" dirty="0" smtClean="0">
                <a:solidFill>
                  <a:schemeClr val="accent1">
                    <a:lumMod val="75000"/>
                  </a:schemeClr>
                </a:solidFill>
                <a:latin typeface="华文楷体" pitchFamily="2" charset="-122"/>
                <a:ea typeface="华文楷体" pitchFamily="2" charset="-122"/>
              </a:rPr>
              <a:t>）根据本次实验内容撰写实验报告，并制作便于演示的汇报</a:t>
            </a:r>
            <a:r>
              <a:rPr lang="en-US" altLang="zh-CN" sz="2000" dirty="0" smtClean="0">
                <a:solidFill>
                  <a:schemeClr val="accent1">
                    <a:lumMod val="75000"/>
                  </a:schemeClr>
                </a:solidFill>
                <a:latin typeface="华文楷体" pitchFamily="2" charset="-122"/>
                <a:ea typeface="华文楷体" pitchFamily="2" charset="-122"/>
              </a:rPr>
              <a:t>PPT</a:t>
            </a:r>
            <a:r>
              <a:rPr lang="zh-CN" altLang="zh-CN" sz="2000" dirty="0" smtClean="0">
                <a:solidFill>
                  <a:schemeClr val="accent1">
                    <a:lumMod val="75000"/>
                  </a:schemeClr>
                </a:solidFill>
                <a:latin typeface="华文楷体" pitchFamily="2" charset="-122"/>
                <a:ea typeface="华文楷体" pitchFamily="2" charset="-122"/>
              </a:rPr>
              <a:t>。</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八数码问题简介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539552" y="843558"/>
            <a:ext cx="806489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dirty="0" smtClean="0">
                <a:solidFill>
                  <a:schemeClr val="accent1">
                    <a:lumMod val="75000"/>
                  </a:schemeClr>
                </a:solidFill>
                <a:latin typeface="华文楷体" pitchFamily="2" charset="-122"/>
                <a:ea typeface="华文楷体" pitchFamily="2" charset="-122"/>
              </a:rPr>
              <a:t>    </a:t>
            </a:r>
            <a:r>
              <a:rPr lang="zh-CN" altLang="zh-CN" sz="2000" dirty="0" smtClean="0">
                <a:solidFill>
                  <a:schemeClr val="accent1">
                    <a:lumMod val="75000"/>
                  </a:schemeClr>
                </a:solidFill>
                <a:latin typeface="华文楷体" pitchFamily="2" charset="-122"/>
                <a:ea typeface="华文楷体" pitchFamily="2" charset="-122"/>
              </a:rPr>
              <a:t>在一个</a:t>
            </a:r>
            <a:r>
              <a:rPr lang="en-US" altLang="zh-CN" sz="2000" dirty="0" smtClean="0">
                <a:solidFill>
                  <a:schemeClr val="accent1">
                    <a:lumMod val="75000"/>
                  </a:schemeClr>
                </a:solidFill>
                <a:latin typeface="华文楷体" pitchFamily="2" charset="-122"/>
                <a:ea typeface="华文楷体" pitchFamily="2" charset="-122"/>
              </a:rPr>
              <a:t>3</a:t>
            </a:r>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zh-CN" sz="2000" dirty="0" smtClean="0">
                <a:solidFill>
                  <a:schemeClr val="accent1">
                    <a:lumMod val="75000"/>
                  </a:schemeClr>
                </a:solidFill>
                <a:latin typeface="华文楷体" pitchFamily="2" charset="-122"/>
                <a:ea typeface="华文楷体" pitchFamily="2" charset="-122"/>
              </a:rPr>
              <a:t>的方格棋盘上，摆放着</a:t>
            </a:r>
            <a:r>
              <a:rPr lang="en-US" altLang="zh-CN" sz="2000" dirty="0" smtClean="0">
                <a:solidFill>
                  <a:schemeClr val="accent1">
                    <a:lumMod val="75000"/>
                  </a:schemeClr>
                </a:solidFill>
                <a:latin typeface="华文楷体" pitchFamily="2" charset="-122"/>
                <a:ea typeface="华文楷体" pitchFamily="2" charset="-122"/>
              </a:rPr>
              <a:t>1</a:t>
            </a:r>
            <a:r>
              <a:rPr lang="zh-CN" altLang="zh-CN" sz="2000" dirty="0" smtClean="0">
                <a:solidFill>
                  <a:schemeClr val="accent1">
                    <a:lumMod val="75000"/>
                  </a:schemeClr>
                </a:solidFill>
                <a:latin typeface="华文楷体" pitchFamily="2" charset="-122"/>
                <a:ea typeface="华文楷体" pitchFamily="2" charset="-122"/>
              </a:rPr>
              <a:t>到</a:t>
            </a:r>
            <a:r>
              <a:rPr lang="en-US" altLang="zh-CN" sz="2000" dirty="0" smtClean="0">
                <a:solidFill>
                  <a:schemeClr val="accent1">
                    <a:lumMod val="75000"/>
                  </a:schemeClr>
                </a:solidFill>
                <a:latin typeface="华文楷体" pitchFamily="2" charset="-122"/>
                <a:ea typeface="华文楷体" pitchFamily="2" charset="-122"/>
              </a:rPr>
              <a:t>8</a:t>
            </a:r>
            <a:r>
              <a:rPr lang="zh-CN" altLang="zh-CN" sz="2000" dirty="0" smtClean="0">
                <a:solidFill>
                  <a:schemeClr val="accent1">
                    <a:lumMod val="75000"/>
                  </a:schemeClr>
                </a:solidFill>
                <a:latin typeface="华文楷体" pitchFamily="2" charset="-122"/>
                <a:ea typeface="华文楷体" pitchFamily="2" charset="-122"/>
              </a:rPr>
              <a:t>这八个数码，有</a:t>
            </a:r>
            <a:r>
              <a:rPr lang="en-US" altLang="zh-CN" sz="2000" dirty="0" smtClean="0">
                <a:solidFill>
                  <a:schemeClr val="accent1">
                    <a:lumMod val="75000"/>
                  </a:schemeClr>
                </a:solidFill>
                <a:latin typeface="华文楷体" pitchFamily="2" charset="-122"/>
                <a:ea typeface="华文楷体" pitchFamily="2" charset="-122"/>
              </a:rPr>
              <a:t>1</a:t>
            </a:r>
            <a:r>
              <a:rPr lang="zh-CN" altLang="zh-CN" sz="2000" dirty="0" smtClean="0">
                <a:solidFill>
                  <a:schemeClr val="accent1">
                    <a:lumMod val="75000"/>
                  </a:schemeClr>
                </a:solidFill>
                <a:latin typeface="华文楷体" pitchFamily="2" charset="-122"/>
                <a:ea typeface="华文楷体" pitchFamily="2" charset="-122"/>
              </a:rPr>
              <a:t>个方格是空的，其初始状态如</a:t>
            </a:r>
            <a:r>
              <a:rPr lang="zh-CN" altLang="en-US" sz="2000" dirty="0" smtClean="0">
                <a:solidFill>
                  <a:schemeClr val="accent1">
                    <a:lumMod val="75000"/>
                  </a:schemeClr>
                </a:solidFill>
                <a:latin typeface="华文楷体" pitchFamily="2" charset="-122"/>
                <a:ea typeface="华文楷体" pitchFamily="2" charset="-122"/>
              </a:rPr>
              <a:t>下图</a:t>
            </a:r>
            <a:r>
              <a:rPr lang="zh-CN" altLang="zh-CN"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a</a:t>
            </a:r>
            <a:r>
              <a:rPr lang="zh-CN" altLang="zh-CN" sz="2000" dirty="0" smtClean="0">
                <a:solidFill>
                  <a:schemeClr val="accent1">
                    <a:lumMod val="75000"/>
                  </a:schemeClr>
                </a:solidFill>
                <a:latin typeface="华文楷体" pitchFamily="2" charset="-122"/>
                <a:ea typeface="华文楷体" pitchFamily="2" charset="-122"/>
              </a:rPr>
              <a:t>）所示，要求对空格执行左移、右移、上移和下移这四个操作，使得棋盘从初始状态到目标状态。</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pic>
        <p:nvPicPr>
          <p:cNvPr id="58370" name="图片 1"/>
          <p:cNvPicPr>
            <a:picLocks noChangeAspect="1" noChangeArrowheads="1"/>
          </p:cNvPicPr>
          <p:nvPr/>
        </p:nvPicPr>
        <p:blipFill>
          <a:blip r:embed="rId3" cstate="print"/>
          <a:srcRect b="18681"/>
          <a:stretch>
            <a:fillRect/>
          </a:stretch>
        </p:blipFill>
        <p:spPr bwMode="auto">
          <a:xfrm>
            <a:off x="1835696" y="2067694"/>
            <a:ext cx="4968552" cy="2262602"/>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61460" y="2392599"/>
            <a:ext cx="2954655"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实验方案设计</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323528" y="627534"/>
            <a:ext cx="8352928"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1</a:t>
            </a:r>
            <a:r>
              <a:rPr lang="zh-CN" altLang="zh-CN" dirty="0" smtClean="0">
                <a:solidFill>
                  <a:schemeClr val="accent1">
                    <a:lumMod val="75000"/>
                  </a:schemeClr>
                </a:solidFill>
                <a:latin typeface="华文楷体" pitchFamily="2" charset="-122"/>
                <a:ea typeface="华文楷体" pitchFamily="2" charset="-122"/>
              </a:rPr>
              <a:t>）读取文件</a:t>
            </a:r>
            <a:r>
              <a:rPr lang="en-US" altLang="zh-CN" dirty="0" smtClean="0">
                <a:solidFill>
                  <a:schemeClr val="accent1">
                    <a:lumMod val="75000"/>
                  </a:schemeClr>
                </a:solidFill>
                <a:latin typeface="华文楷体" pitchFamily="2" charset="-122"/>
                <a:ea typeface="华文楷体" pitchFamily="2" charset="-122"/>
              </a:rPr>
              <a:t>in.txt</a:t>
            </a:r>
            <a:r>
              <a:rPr lang="zh-CN" altLang="zh-CN" dirty="0" smtClean="0">
                <a:solidFill>
                  <a:schemeClr val="accent1">
                    <a:lumMod val="75000"/>
                  </a:schemeClr>
                </a:solidFill>
                <a:latin typeface="华文楷体" pitchFamily="2" charset="-122"/>
                <a:ea typeface="华文楷体" pitchFamily="2" charset="-122"/>
              </a:rPr>
              <a:t>，读取调用的启发函数代号、初始状态和目标状态。</a:t>
            </a:r>
          </a:p>
          <a:p>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2</a:t>
            </a:r>
            <a:r>
              <a:rPr lang="zh-CN" altLang="zh-CN" dirty="0" smtClean="0">
                <a:solidFill>
                  <a:schemeClr val="accent1">
                    <a:lumMod val="75000"/>
                  </a:schemeClr>
                </a:solidFill>
                <a:latin typeface="华文楷体" pitchFamily="2" charset="-122"/>
                <a:ea typeface="华文楷体" pitchFamily="2" charset="-122"/>
              </a:rPr>
              <a:t>）判定是否有解，首先考虑到存在判定定理为：八数码问题可解当且仅当初态数字（除空格）的逆序数之和与终态的逆序数之和奇偶性一致。其次考虑</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表的情况，若</a:t>
            </a:r>
            <a:r>
              <a:rPr lang="en-US" altLang="zh-CN" dirty="0" smtClean="0">
                <a:solidFill>
                  <a:schemeClr val="accent1">
                    <a:lumMod val="75000"/>
                  </a:schemeClr>
                </a:solidFill>
                <a:latin typeface="华文楷体" pitchFamily="2" charset="-122"/>
                <a:ea typeface="华文楷体" pitchFamily="2" charset="-122"/>
              </a:rPr>
              <a:t>open</a:t>
            </a:r>
            <a:r>
              <a:rPr lang="zh-CN" altLang="zh-CN" dirty="0" smtClean="0">
                <a:solidFill>
                  <a:schemeClr val="accent1">
                    <a:lumMod val="75000"/>
                  </a:schemeClr>
                </a:solidFill>
                <a:latin typeface="华文楷体" pitchFamily="2" charset="-122"/>
                <a:ea typeface="华文楷体" pitchFamily="2" charset="-122"/>
              </a:rPr>
              <a:t>表为空，也代表该题目无解。在无解的情况下，生成一个文件，文件内容为</a:t>
            </a:r>
            <a:r>
              <a:rPr lang="en-US" altLang="zh-CN" dirty="0" smtClean="0">
                <a:solidFill>
                  <a:schemeClr val="accent1">
                    <a:lumMod val="75000"/>
                  </a:schemeClr>
                </a:solidFill>
                <a:latin typeface="华文楷体" pitchFamily="2" charset="-122"/>
                <a:ea typeface="华文楷体" pitchFamily="2" charset="-122"/>
              </a:rPr>
              <a:t>"-1"</a:t>
            </a:r>
            <a:r>
              <a:rPr lang="zh-CN" altLang="zh-CN" dirty="0" smtClean="0">
                <a:solidFill>
                  <a:schemeClr val="accent1">
                    <a:lumMod val="75000"/>
                  </a:schemeClr>
                </a:solidFill>
                <a:latin typeface="华文楷体" pitchFamily="2" charset="-122"/>
                <a:ea typeface="华文楷体" pitchFamily="2" charset="-122"/>
              </a:rPr>
              <a:t>。</a:t>
            </a:r>
          </a:p>
          <a:p>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3</a:t>
            </a:r>
            <a:r>
              <a:rPr lang="zh-CN" altLang="zh-CN" dirty="0" smtClean="0">
                <a:solidFill>
                  <a:schemeClr val="accent1">
                    <a:lumMod val="75000"/>
                  </a:schemeClr>
                </a:solidFill>
                <a:latin typeface="华文楷体" pitchFamily="2" charset="-122"/>
                <a:ea typeface="华文楷体" pitchFamily="2" charset="-122"/>
              </a:rPr>
              <a:t>）若有解，则调用主要函数</a:t>
            </a:r>
            <a:r>
              <a:rPr lang="en-US" altLang="zh-CN" dirty="0" smtClean="0">
                <a:solidFill>
                  <a:schemeClr val="accent1">
                    <a:lumMod val="75000"/>
                  </a:schemeClr>
                </a:solidFill>
                <a:latin typeface="华文楷体" pitchFamily="2" charset="-122"/>
                <a:ea typeface="华文楷体" pitchFamily="2" charset="-122"/>
              </a:rPr>
              <a:t>body()</a:t>
            </a:r>
            <a:r>
              <a:rPr lang="zh-CN" altLang="zh-CN" dirty="0" smtClean="0">
                <a:solidFill>
                  <a:schemeClr val="accent1">
                    <a:lumMod val="75000"/>
                  </a:schemeClr>
                </a:solidFill>
                <a:latin typeface="华文楷体" pitchFamily="2" charset="-122"/>
                <a:ea typeface="华文楷体" pitchFamily="2" charset="-122"/>
              </a:rPr>
              <a:t>，运用</a:t>
            </a:r>
            <a:r>
              <a:rPr lang="en-US" altLang="zh-CN" dirty="0" smtClean="0">
                <a:solidFill>
                  <a:schemeClr val="accent1">
                    <a:lumMod val="75000"/>
                  </a:schemeClr>
                </a:solidFill>
                <a:latin typeface="华文楷体" pitchFamily="2" charset="-122"/>
                <a:ea typeface="华文楷体" pitchFamily="2" charset="-122"/>
              </a:rPr>
              <a:t>A*</a:t>
            </a:r>
            <a:r>
              <a:rPr lang="zh-CN" altLang="zh-CN" dirty="0" smtClean="0">
                <a:solidFill>
                  <a:schemeClr val="accent1">
                    <a:lumMod val="75000"/>
                  </a:schemeClr>
                </a:solidFill>
                <a:latin typeface="华文楷体" pitchFamily="2" charset="-122"/>
                <a:ea typeface="华文楷体" pitchFamily="2" charset="-122"/>
              </a:rPr>
              <a:t>算法，将所有生成的节点放入</a:t>
            </a:r>
            <a:r>
              <a:rPr lang="en-US" altLang="zh-CN" dirty="0" smtClean="0">
                <a:solidFill>
                  <a:schemeClr val="accent1">
                    <a:lumMod val="75000"/>
                  </a:schemeClr>
                </a:solidFill>
                <a:latin typeface="华文楷体" pitchFamily="2" charset="-122"/>
                <a:ea typeface="华文楷体" pitchFamily="2" charset="-122"/>
              </a:rPr>
              <a:t>route</a:t>
            </a:r>
            <a:r>
              <a:rPr lang="zh-CN" altLang="zh-CN" dirty="0" smtClean="0">
                <a:solidFill>
                  <a:schemeClr val="accent1">
                    <a:lumMod val="75000"/>
                  </a:schemeClr>
                </a:solidFill>
                <a:latin typeface="华文楷体" pitchFamily="2" charset="-122"/>
                <a:ea typeface="华文楷体" pitchFamily="2" charset="-122"/>
              </a:rPr>
              <a:t>（栈型</a:t>
            </a:r>
            <a:r>
              <a:rPr lang="en-US" altLang="zh-CN" dirty="0" smtClean="0">
                <a:solidFill>
                  <a:schemeClr val="accent1">
                    <a:lumMod val="75000"/>
                  </a:schemeClr>
                </a:solidFill>
                <a:latin typeface="华文楷体" pitchFamily="2" charset="-122"/>
                <a:ea typeface="华文楷体" pitchFamily="2" charset="-122"/>
              </a:rPr>
              <a:t>vector</a:t>
            </a:r>
            <a:r>
              <a:rPr lang="zh-CN" altLang="zh-CN" dirty="0" smtClean="0">
                <a:solidFill>
                  <a:schemeClr val="accent1">
                    <a:lumMod val="75000"/>
                  </a:schemeClr>
                </a:solidFill>
                <a:latin typeface="华文楷体" pitchFamily="2" charset="-122"/>
                <a:ea typeface="华文楷体" pitchFamily="2" charset="-122"/>
              </a:rPr>
              <a:t>容器）内，在函数最后生成</a:t>
            </a:r>
            <a:r>
              <a:rPr lang="en-US" altLang="zh-CN" dirty="0" smtClean="0">
                <a:solidFill>
                  <a:schemeClr val="accent1">
                    <a:lumMod val="75000"/>
                  </a:schemeClr>
                </a:solidFill>
                <a:latin typeface="华文楷体" pitchFamily="2" charset="-122"/>
                <a:ea typeface="华文楷体" pitchFamily="2" charset="-122"/>
              </a:rPr>
              <a:t>out_tree.txt</a:t>
            </a:r>
            <a:r>
              <a:rPr lang="zh-CN" altLang="zh-CN" dirty="0" smtClean="0">
                <a:solidFill>
                  <a:schemeClr val="accent1">
                    <a:lumMod val="75000"/>
                  </a:schemeClr>
                </a:solidFill>
                <a:latin typeface="华文楷体" pitchFamily="2" charset="-122"/>
                <a:ea typeface="华文楷体" pitchFamily="2" charset="-122"/>
              </a:rPr>
              <a:t>文件，包含所有节点，其中每个节点信息包含其祖先节点（通过递归回溯找出），和该节点的估价函数值。调用</a:t>
            </a:r>
            <a:r>
              <a:rPr lang="en-US" altLang="zh-CN" dirty="0" err="1" smtClean="0">
                <a:solidFill>
                  <a:schemeClr val="accent1">
                    <a:lumMod val="75000"/>
                  </a:schemeClr>
                </a:solidFill>
                <a:latin typeface="华文楷体" pitchFamily="2" charset="-122"/>
                <a:ea typeface="华文楷体" pitchFamily="2" charset="-122"/>
              </a:rPr>
              <a:t>findRoute</a:t>
            </a:r>
            <a:r>
              <a:rPr lang="en-US" altLang="zh-CN" dirty="0" smtClean="0">
                <a:solidFill>
                  <a:schemeClr val="accent1">
                    <a:lumMod val="75000"/>
                  </a:schemeClr>
                </a:solidFill>
                <a:latin typeface="华文楷体" pitchFamily="2" charset="-122"/>
                <a:ea typeface="华文楷体" pitchFamily="2" charset="-122"/>
              </a:rPr>
              <a:t>()</a:t>
            </a:r>
            <a:r>
              <a:rPr lang="zh-CN" altLang="zh-CN" dirty="0" smtClean="0">
                <a:solidFill>
                  <a:schemeClr val="accent1">
                    <a:lumMod val="75000"/>
                  </a:schemeClr>
                </a:solidFill>
                <a:latin typeface="华文楷体" pitchFamily="2" charset="-122"/>
                <a:ea typeface="华文楷体" pitchFamily="2" charset="-122"/>
              </a:rPr>
              <a:t>函数，利用递归，生成</a:t>
            </a:r>
            <a:r>
              <a:rPr lang="en-US" altLang="zh-CN" dirty="0" smtClean="0">
                <a:solidFill>
                  <a:schemeClr val="accent1">
                    <a:lumMod val="75000"/>
                  </a:schemeClr>
                </a:solidFill>
                <a:latin typeface="华文楷体" pitchFamily="2" charset="-122"/>
                <a:ea typeface="华文楷体" pitchFamily="2" charset="-122"/>
              </a:rPr>
              <a:t>out.txt</a:t>
            </a:r>
            <a:r>
              <a:rPr lang="zh-CN" altLang="zh-CN" dirty="0" smtClean="0">
                <a:solidFill>
                  <a:schemeClr val="accent1">
                    <a:lumMod val="75000"/>
                  </a:schemeClr>
                </a:solidFill>
                <a:latin typeface="华文楷体" pitchFamily="2" charset="-122"/>
                <a:ea typeface="华文楷体" pitchFamily="2" charset="-122"/>
              </a:rPr>
              <a:t>文件，其中包含中间搜索步骤中经过的每个节点的序号，即为目标节点（</a:t>
            </a:r>
            <a:r>
              <a:rPr lang="en-US" altLang="zh-CN" dirty="0" err="1" smtClean="0">
                <a:solidFill>
                  <a:schemeClr val="accent1">
                    <a:lumMod val="75000"/>
                  </a:schemeClr>
                </a:solidFill>
                <a:latin typeface="华文楷体" pitchFamily="2" charset="-122"/>
                <a:ea typeface="华文楷体" pitchFamily="2" charset="-122"/>
              </a:rPr>
              <a:t>out_tree</a:t>
            </a:r>
            <a:r>
              <a:rPr lang="zh-CN" altLang="zh-CN" dirty="0" smtClean="0">
                <a:solidFill>
                  <a:schemeClr val="accent1">
                    <a:lumMod val="75000"/>
                  </a:schemeClr>
                </a:solidFill>
                <a:latin typeface="华文楷体" pitchFamily="2" charset="-122"/>
                <a:ea typeface="华文楷体" pitchFamily="2" charset="-122"/>
              </a:rPr>
              <a:t>文件的最后一行所表示的节点）的祖先节点，文件最后以</a:t>
            </a:r>
            <a:r>
              <a:rPr lang="en-US" altLang="zh-CN" dirty="0" smtClean="0">
                <a:solidFill>
                  <a:schemeClr val="accent1">
                    <a:lumMod val="75000"/>
                  </a:schemeClr>
                </a:solidFill>
                <a:latin typeface="华文楷体" pitchFamily="2" charset="-122"/>
                <a:ea typeface="华文楷体" pitchFamily="2" charset="-122"/>
              </a:rPr>
              <a:t>'&gt;'</a:t>
            </a:r>
            <a:r>
              <a:rPr lang="zh-CN" altLang="zh-CN" dirty="0" smtClean="0">
                <a:solidFill>
                  <a:schemeClr val="accent1">
                    <a:lumMod val="75000"/>
                  </a:schemeClr>
                </a:solidFill>
                <a:latin typeface="华文楷体" pitchFamily="2" charset="-122"/>
                <a:ea typeface="华文楷体" pitchFamily="2" charset="-122"/>
              </a:rPr>
              <a:t>结尾，方便</a:t>
            </a:r>
            <a:r>
              <a:rPr lang="en-US" altLang="zh-CN" dirty="0" smtClean="0">
                <a:solidFill>
                  <a:schemeClr val="accent1">
                    <a:lumMod val="75000"/>
                  </a:schemeClr>
                </a:solidFill>
                <a:latin typeface="华文楷体" pitchFamily="2" charset="-122"/>
                <a:ea typeface="华文楷体" pitchFamily="2" charset="-122"/>
              </a:rPr>
              <a:t>C#</a:t>
            </a:r>
            <a:r>
              <a:rPr lang="zh-CN" altLang="zh-CN" dirty="0" smtClean="0">
                <a:solidFill>
                  <a:schemeClr val="accent1">
                    <a:lumMod val="75000"/>
                  </a:schemeClr>
                </a:solidFill>
                <a:latin typeface="华文楷体" pitchFamily="2" charset="-122"/>
                <a:ea typeface="华文楷体" pitchFamily="2" charset="-122"/>
              </a:rPr>
              <a:t>语言进行读取。</a:t>
            </a:r>
          </a:p>
          <a:p>
            <a:r>
              <a:rPr lang="zh-CN" altLang="zh-CN" dirty="0" smtClean="0">
                <a:solidFill>
                  <a:schemeClr val="accent1">
                    <a:lumMod val="75000"/>
                  </a:schemeClr>
                </a:solidFill>
                <a:latin typeface="华文楷体" pitchFamily="2" charset="-122"/>
                <a:ea typeface="华文楷体" pitchFamily="2" charset="-122"/>
              </a:rPr>
              <a:t>（</a:t>
            </a:r>
            <a:r>
              <a:rPr lang="en-US" altLang="zh-CN" dirty="0" smtClean="0">
                <a:solidFill>
                  <a:schemeClr val="accent1">
                    <a:lumMod val="75000"/>
                  </a:schemeClr>
                </a:solidFill>
                <a:latin typeface="华文楷体" pitchFamily="2" charset="-122"/>
                <a:ea typeface="华文楷体" pitchFamily="2" charset="-122"/>
              </a:rPr>
              <a:t>4</a:t>
            </a:r>
            <a:r>
              <a:rPr lang="zh-CN" altLang="zh-CN" dirty="0" smtClean="0">
                <a:solidFill>
                  <a:schemeClr val="accent1">
                    <a:lumMod val="75000"/>
                  </a:schemeClr>
                </a:solidFill>
                <a:latin typeface="华文楷体" pitchFamily="2" charset="-122"/>
                <a:ea typeface="华文楷体" pitchFamily="2" charset="-122"/>
              </a:rPr>
              <a:t>）统计生成节点的个数</a:t>
            </a:r>
            <a:r>
              <a:rPr lang="en-US" altLang="zh-CN" dirty="0" err="1" smtClean="0">
                <a:solidFill>
                  <a:schemeClr val="accent1">
                    <a:lumMod val="75000"/>
                  </a:schemeClr>
                </a:solidFill>
                <a:latin typeface="华文楷体" pitchFamily="2" charset="-122"/>
                <a:ea typeface="华文楷体" pitchFamily="2" charset="-122"/>
              </a:rPr>
              <a:t>sum_node</a:t>
            </a:r>
            <a:r>
              <a:rPr lang="zh-CN" altLang="zh-CN" dirty="0" smtClean="0">
                <a:solidFill>
                  <a:schemeClr val="accent1">
                    <a:lumMod val="75000"/>
                  </a:schemeClr>
                </a:solidFill>
                <a:latin typeface="华文楷体" pitchFamily="2" charset="-122"/>
                <a:ea typeface="华文楷体" pitchFamily="2" charset="-122"/>
              </a:rPr>
              <a:t>（每次生成节点时，</a:t>
            </a:r>
            <a:r>
              <a:rPr lang="en-US" altLang="zh-CN" dirty="0" err="1" smtClean="0">
                <a:solidFill>
                  <a:schemeClr val="accent1">
                    <a:lumMod val="75000"/>
                  </a:schemeClr>
                </a:solidFill>
                <a:latin typeface="华文楷体" pitchFamily="2" charset="-122"/>
                <a:ea typeface="华文楷体" pitchFamily="2" charset="-122"/>
              </a:rPr>
              <a:t>sum_node</a:t>
            </a:r>
            <a:r>
              <a:rPr lang="zh-CN" altLang="zh-CN" dirty="0" smtClean="0">
                <a:solidFill>
                  <a:schemeClr val="accent1">
                    <a:lumMod val="75000"/>
                  </a:schemeClr>
                </a:solidFill>
                <a:latin typeface="华文楷体" pitchFamily="2" charset="-122"/>
                <a:ea typeface="华文楷体" pitchFamily="2" charset="-122"/>
              </a:rPr>
              <a:t>自增</a:t>
            </a:r>
            <a:r>
              <a:rPr lang="en-US" altLang="zh-CN" dirty="0" smtClean="0">
                <a:solidFill>
                  <a:schemeClr val="accent1">
                    <a:lumMod val="75000"/>
                  </a:schemeClr>
                </a:solidFill>
                <a:latin typeface="华文楷体" pitchFamily="2" charset="-122"/>
                <a:ea typeface="华文楷体" pitchFamily="2" charset="-122"/>
              </a:rPr>
              <a:t>1</a:t>
            </a:r>
            <a:r>
              <a:rPr lang="zh-CN" altLang="zh-CN" dirty="0" smtClean="0">
                <a:solidFill>
                  <a:schemeClr val="accent1">
                    <a:lumMod val="75000"/>
                  </a:schemeClr>
                </a:solidFill>
                <a:latin typeface="华文楷体" pitchFamily="2" charset="-122"/>
                <a:ea typeface="华文楷体" pitchFamily="2" charset="-122"/>
              </a:rPr>
              <a:t>）。统计生成节点的父节点，容器装入容器</a:t>
            </a:r>
            <a:r>
              <a:rPr lang="en-US" altLang="zh-CN" dirty="0" smtClean="0">
                <a:solidFill>
                  <a:schemeClr val="accent1">
                    <a:lumMod val="75000"/>
                  </a:schemeClr>
                </a:solidFill>
                <a:latin typeface="华文楷体" pitchFamily="2" charset="-122"/>
                <a:ea typeface="华文楷体" pitchFamily="2" charset="-122"/>
              </a:rPr>
              <a:t>expansion</a:t>
            </a:r>
            <a:r>
              <a:rPr lang="zh-CN" altLang="zh-CN" dirty="0" smtClean="0">
                <a:solidFill>
                  <a:schemeClr val="accent1">
                    <a:lumMod val="75000"/>
                  </a:schemeClr>
                </a:solidFill>
                <a:latin typeface="华文楷体" pitchFamily="2" charset="-122"/>
                <a:ea typeface="华文楷体" pitchFamily="2" charset="-122"/>
              </a:rPr>
              <a:t>。并对</a:t>
            </a:r>
            <a:r>
              <a:rPr lang="en-US" altLang="zh-CN" dirty="0" smtClean="0">
                <a:solidFill>
                  <a:schemeClr val="accent1">
                    <a:lumMod val="75000"/>
                  </a:schemeClr>
                </a:solidFill>
                <a:latin typeface="华文楷体" pitchFamily="2" charset="-122"/>
                <a:ea typeface="华文楷体" pitchFamily="2" charset="-122"/>
              </a:rPr>
              <a:t>expansion</a:t>
            </a:r>
            <a:r>
              <a:rPr lang="zh-CN" altLang="zh-CN" dirty="0" smtClean="0">
                <a:solidFill>
                  <a:schemeClr val="accent1">
                    <a:lumMod val="75000"/>
                  </a:schemeClr>
                </a:solidFill>
                <a:latin typeface="华文楷体" pitchFamily="2" charset="-122"/>
                <a:ea typeface="华文楷体" pitchFamily="2" charset="-122"/>
              </a:rPr>
              <a:t>进行去重，其长度减</a:t>
            </a:r>
            <a:r>
              <a:rPr lang="en-US" altLang="zh-CN" dirty="0" smtClean="0">
                <a:solidFill>
                  <a:schemeClr val="accent1">
                    <a:lumMod val="75000"/>
                  </a:schemeClr>
                </a:solidFill>
                <a:latin typeface="华文楷体" pitchFamily="2" charset="-122"/>
                <a:ea typeface="华文楷体" pitchFamily="2" charset="-122"/>
              </a:rPr>
              <a:t>1</a:t>
            </a:r>
            <a:r>
              <a:rPr lang="zh-CN" altLang="zh-CN" dirty="0" smtClean="0">
                <a:solidFill>
                  <a:schemeClr val="accent1">
                    <a:lumMod val="75000"/>
                  </a:schemeClr>
                </a:solidFill>
                <a:latin typeface="华文楷体" pitchFamily="2" charset="-122"/>
                <a:ea typeface="华文楷体" pitchFamily="2" charset="-122"/>
              </a:rPr>
              <a:t>（头节点没有父节点）即为扩展节点个数。生成文件</a:t>
            </a:r>
            <a:r>
              <a:rPr lang="en-US" altLang="zh-CN" dirty="0" smtClean="0">
                <a:solidFill>
                  <a:schemeClr val="accent1">
                    <a:lumMod val="75000"/>
                  </a:schemeClr>
                </a:solidFill>
                <a:latin typeface="华文楷体" pitchFamily="2" charset="-122"/>
                <a:ea typeface="华文楷体" pitchFamily="2" charset="-122"/>
              </a:rPr>
              <a:t>node.txt</a:t>
            </a:r>
            <a:r>
              <a:rPr lang="zh-CN" altLang="zh-CN" dirty="0" smtClean="0">
                <a:solidFill>
                  <a:schemeClr val="accent1">
                    <a:lumMod val="75000"/>
                  </a:schemeClr>
                </a:solidFill>
                <a:latin typeface="华文楷体" pitchFamily="2" charset="-122"/>
                <a:ea typeface="华文楷体" pitchFamily="2" charset="-122"/>
              </a:rPr>
              <a:t>，内容为将生成节点的个数和扩展节点的个数。</a:t>
            </a:r>
            <a:endParaRPr kumimoji="0" lang="zh-CN" altLang="en-US"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9394" name="Picture 2"/>
          <p:cNvPicPr>
            <a:picLocks noChangeAspect="1" noChangeArrowheads="1"/>
          </p:cNvPicPr>
          <p:nvPr/>
        </p:nvPicPr>
        <p:blipFill>
          <a:blip r:embed="rId3" cstate="print"/>
          <a:srcRect/>
          <a:stretch>
            <a:fillRect/>
          </a:stretch>
        </p:blipFill>
        <p:spPr bwMode="auto">
          <a:xfrm>
            <a:off x="1979712" y="771550"/>
            <a:ext cx="5040560" cy="4040711"/>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 name="KSO_WM_DOC_GUID" val="{66099708-7f75-42cb-9c10-91661102aec4}"/>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900" dirty="0" smtClean="0">
            <a:solidFill>
              <a:schemeClr val="bg1">
                <a:lumMod val="50000"/>
              </a:schemeClr>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4361</Words>
  <Application>Microsoft Office PowerPoint</Application>
  <PresentationFormat>全屏显示(16:9)</PresentationFormat>
  <Paragraphs>254</Paragraphs>
  <Slides>45</Slides>
  <Notes>45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Office 主题</vt:lpstr>
      <vt:lpstr>图表</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JC P</dc:creator>
  <cp:lastModifiedBy>www</cp:lastModifiedBy>
  <cp:revision>153</cp:revision>
  <dcterms:created xsi:type="dcterms:W3CDTF">2015-12-11T17:46:00Z</dcterms:created>
  <dcterms:modified xsi:type="dcterms:W3CDTF">2020-07-16T18:56:09Z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