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317" r:id="rId2"/>
    <p:sldId id="264" r:id="rId3"/>
    <p:sldId id="313" r:id="rId4"/>
    <p:sldId id="347" r:id="rId5"/>
    <p:sldId id="356" r:id="rId6"/>
    <p:sldId id="357" r:id="rId7"/>
    <p:sldId id="320" r:id="rId8"/>
    <p:sldId id="358" r:id="rId9"/>
    <p:sldId id="359" r:id="rId10"/>
    <p:sldId id="360" r:id="rId11"/>
    <p:sldId id="361" r:id="rId12"/>
    <p:sldId id="362" r:id="rId13"/>
    <p:sldId id="363" r:id="rId14"/>
    <p:sldId id="364" r:id="rId15"/>
    <p:sldId id="365" r:id="rId16"/>
    <p:sldId id="366" r:id="rId17"/>
    <p:sldId id="391" r:id="rId18"/>
    <p:sldId id="367" r:id="rId19"/>
    <p:sldId id="368" r:id="rId20"/>
    <p:sldId id="369" r:id="rId21"/>
    <p:sldId id="319" r:id="rId22"/>
    <p:sldId id="370" r:id="rId23"/>
    <p:sldId id="371" r:id="rId24"/>
    <p:sldId id="372" r:id="rId25"/>
    <p:sldId id="373" r:id="rId26"/>
    <p:sldId id="392" r:id="rId27"/>
    <p:sldId id="393" r:id="rId28"/>
    <p:sldId id="394" r:id="rId29"/>
    <p:sldId id="395" r:id="rId30"/>
    <p:sldId id="396" r:id="rId31"/>
    <p:sldId id="321" r:id="rId32"/>
    <p:sldId id="385" r:id="rId33"/>
    <p:sldId id="386" r:id="rId34"/>
    <p:sldId id="388" r:id="rId35"/>
    <p:sldId id="322" r:id="rId36"/>
    <p:sldId id="331" r:id="rId37"/>
    <p:sldId id="390" r:id="rId38"/>
    <p:sldId id="318" r:id="rId39"/>
  </p:sldIdLst>
  <p:sldSz cx="9144000" cy="5143500" type="screen16x9"/>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7" autoAdjust="0"/>
    <p:restoredTop sz="94660" autoAdjust="0"/>
  </p:normalViewPr>
  <p:slideViewPr>
    <p:cSldViewPr>
      <p:cViewPr varScale="1">
        <p:scale>
          <a:sx n="144" d="100"/>
          <a:sy n="144" d="100"/>
        </p:scale>
        <p:origin x="-72" y="-2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79"/>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2020/7/17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2020/7/17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Tm="0">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6"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Rectangle 3"/>
          <p:cNvSpPr txBox="1">
            <a:spLocks noChangeArrowheads="1"/>
          </p:cNvSpPr>
          <p:nvPr/>
        </p:nvSpPr>
        <p:spPr>
          <a:xfrm>
            <a:off x="236348" y="986956"/>
            <a:ext cx="867130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五子棋人机博弈问题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1203668" y="2319545"/>
            <a:ext cx="4617801" cy="0"/>
          </a:xfrm>
          <a:prstGeom prst="line">
            <a:avLst/>
          </a:prstGeom>
          <a:noFill/>
          <a:ln w="12700">
            <a:solidFill>
              <a:schemeClr val="accent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矩形 47"/>
          <p:cNvSpPr/>
          <p:nvPr/>
        </p:nvSpPr>
        <p:spPr>
          <a:xfrm>
            <a:off x="3479174" y="589336"/>
            <a:ext cx="475112" cy="1423457"/>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541729" y="4515180"/>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4515573"/>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4515180"/>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4515180"/>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4515180"/>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2" name="TextBox 21"/>
          <p:cNvSpPr txBox="1"/>
          <p:nvPr/>
        </p:nvSpPr>
        <p:spPr>
          <a:xfrm>
            <a:off x="5580112" y="2067694"/>
            <a:ext cx="1579278" cy="369332"/>
          </a:xfrm>
          <a:prstGeom prst="rect">
            <a:avLst/>
          </a:prstGeom>
          <a:noFill/>
        </p:spPr>
        <p:txBody>
          <a:bodyPr wrap="none" rtlCol="0">
            <a:spAutoFit/>
          </a:bodyPr>
          <a:lstStyle/>
          <a:p>
            <a:r>
              <a:rPr lang="zh-CN" altLang="en-US" b="1" dirty="0" smtClean="0">
                <a:solidFill>
                  <a:schemeClr val="bg1"/>
                </a:solidFill>
              </a:rPr>
              <a:t>课程作业展示</a:t>
            </a:r>
          </a:p>
        </p:txBody>
      </p:sp>
    </p:spTree>
  </p:cSld>
  <p:clrMapOvr>
    <a:masterClrMapping/>
  </p:clrMapOvr>
  <p:transition spd="slow" advTm="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473920"/>
            <a:ext cx="83529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）初始化棋盘，将玩家与</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的落子</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和存储棋盘局势的二维数组清空，同时由玩家选择先手方。</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）获取鼠标点击位置，并确定玩家点击的是按钮还是棋盘位置，并将玩家的操作传入内核，用于构建搜索树。</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）在内核部分计算完毕后，读入</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选择的落子位置，对棋盘界面进行渲染，通过</a:t>
            </a:r>
            <a:r>
              <a:rPr lang="en-US" altLang="zh-CN" sz="2000" dirty="0" smtClean="0">
                <a:solidFill>
                  <a:schemeClr val="accent1">
                    <a:lumMod val="75000"/>
                  </a:schemeClr>
                </a:solidFill>
                <a:latin typeface="华文楷体" pitchFamily="2" charset="-122"/>
                <a:ea typeface="华文楷体" pitchFamily="2" charset="-122"/>
              </a:rPr>
              <a:t>Qt Widgets Application</a:t>
            </a:r>
            <a:r>
              <a:rPr lang="zh-CN" altLang="en-US" sz="2000" dirty="0" smtClean="0">
                <a:solidFill>
                  <a:schemeClr val="accent1">
                    <a:lumMod val="75000"/>
                  </a:schemeClr>
                </a:solidFill>
                <a:latin typeface="华文楷体" pitchFamily="2" charset="-122"/>
                <a:ea typeface="华文楷体" pitchFamily="2" charset="-122"/>
              </a:rPr>
              <a:t>中添加信道的方式，添加上上一轮玩家和</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的落子。</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）若有一方获胜，则弹出提示窗口，显示获胜信息。</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32097" name="Picture 1"/>
          <p:cNvPicPr>
            <a:picLocks noChangeAspect="1" noChangeArrowheads="1"/>
          </p:cNvPicPr>
          <p:nvPr/>
        </p:nvPicPr>
        <p:blipFill>
          <a:blip r:embed="rId3" cstate="print"/>
          <a:srcRect/>
          <a:stretch>
            <a:fillRect/>
          </a:stretch>
        </p:blipFill>
        <p:spPr bwMode="auto">
          <a:xfrm>
            <a:off x="2483768" y="843558"/>
            <a:ext cx="3721100" cy="4059238"/>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err="1" smtClean="0">
                <a:solidFill>
                  <a:schemeClr val="tx1">
                    <a:lumMod val="75000"/>
                    <a:lumOff val="25000"/>
                  </a:schemeClr>
                </a:solidFill>
                <a:latin typeface="微软雅黑" panose="020B0503020204020204" pitchFamily="34" charset="-122"/>
                <a:ea typeface="微软雅黑" panose="020B0503020204020204" pitchFamily="34" charset="-122"/>
              </a:rPr>
              <a:t>Minimax</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算法说明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179512" y="741928"/>
            <a:ext cx="8856984"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本实验的核心即为</a:t>
            </a:r>
            <a:r>
              <a:rPr lang="en-US" altLang="zh-CN" sz="1600" dirty="0" err="1" smtClean="0">
                <a:solidFill>
                  <a:schemeClr val="accent1">
                    <a:lumMod val="75000"/>
                  </a:schemeClr>
                </a:solidFill>
                <a:latin typeface="华文楷体" pitchFamily="2" charset="-122"/>
                <a:ea typeface="华文楷体" pitchFamily="2" charset="-122"/>
              </a:rPr>
              <a:t>Minimax</a:t>
            </a:r>
            <a:r>
              <a:rPr lang="zh-CN" altLang="en-US" sz="1600" dirty="0" smtClean="0">
                <a:solidFill>
                  <a:schemeClr val="accent1">
                    <a:lumMod val="75000"/>
                  </a:schemeClr>
                </a:solidFill>
                <a:latin typeface="华文楷体" pitchFamily="2" charset="-122"/>
                <a:ea typeface="华文楷体" pitchFamily="2" charset="-122"/>
              </a:rPr>
              <a:t>算法（极大极小化算法），该算法通过构建博弈树的方式，旨在找出失败的最大可能性中损失最小的算法，该算法常用于多种零和博弈问题的求解，例如本实验中的五子棋人机博弈问题。</a:t>
            </a:r>
          </a:p>
          <a:p>
            <a:r>
              <a:rPr lang="zh-CN" altLang="en-US" sz="1600" dirty="0" smtClean="0">
                <a:solidFill>
                  <a:schemeClr val="accent1">
                    <a:lumMod val="75000"/>
                  </a:schemeClr>
                </a:solidFill>
                <a:latin typeface="华文楷体" pitchFamily="2" charset="-122"/>
                <a:ea typeface="华文楷体" pitchFamily="2" charset="-122"/>
              </a:rPr>
              <a:t>    该算法的思路是从当前状态开始，根据接下来可能出现的情况构建子节点，再依照后续的情况对子节点绘制子节点，直至博弈结束或是到达提前预设的深度。然后调用评价函数，对所有出现的状态进行评分估值，开始模拟双方的博弈过程。</a:t>
            </a:r>
          </a:p>
          <a:p>
            <a:r>
              <a:rPr lang="zh-CN" altLang="en-US" sz="1600" dirty="0" smtClean="0">
                <a:solidFill>
                  <a:schemeClr val="accent1">
                    <a:lumMod val="75000"/>
                  </a:schemeClr>
                </a:solidFill>
                <a:latin typeface="华文楷体" pitchFamily="2" charset="-122"/>
                <a:ea typeface="华文楷体" pitchFamily="2" charset="-122"/>
              </a:rPr>
              <a:t>    由于该博弈问题是零和博弈，所以双方的目的都是要让自己的最终得分最高，对方的得分最低，又由于双方适用于同一套规则，所以这里可以采用正负值的方式来统一双方的评价函数。一方希望最终状态评价函数值尽可能的高，一方希望其尽可能的低，双方轮流决定当前状态该指向哪一个子状态。</a:t>
            </a:r>
            <a:endParaRPr lang="en-US" altLang="zh-CN" sz="1600" dirty="0" smtClean="0">
              <a:solidFill>
                <a:schemeClr val="accent1">
                  <a:lumMod val="75000"/>
                </a:schemeClr>
              </a:solidFill>
              <a:latin typeface="华文楷体" pitchFamily="2" charset="-122"/>
              <a:ea typeface="华文楷体" pitchFamily="2" charset="-122"/>
            </a:endParaRPr>
          </a:p>
          <a:p>
            <a:r>
              <a:rPr lang="zh-CN" altLang="en-US" sz="1600" dirty="0" smtClean="0">
                <a:solidFill>
                  <a:schemeClr val="accent1">
                    <a:lumMod val="75000"/>
                  </a:schemeClr>
                </a:solidFill>
                <a:latin typeface="华文楷体" pitchFamily="2" charset="-122"/>
                <a:ea typeface="华文楷体" pitchFamily="2" charset="-122"/>
              </a:rPr>
              <a:t>    所以，</a:t>
            </a:r>
            <a:r>
              <a:rPr lang="en-US" altLang="zh-CN" sz="1600" dirty="0" err="1" smtClean="0">
                <a:solidFill>
                  <a:schemeClr val="accent1">
                    <a:lumMod val="75000"/>
                  </a:schemeClr>
                </a:solidFill>
                <a:latin typeface="华文楷体" pitchFamily="2" charset="-122"/>
                <a:ea typeface="华文楷体" pitchFamily="2" charset="-122"/>
              </a:rPr>
              <a:t>Minimax</a:t>
            </a:r>
            <a:r>
              <a:rPr lang="zh-CN" altLang="en-US" sz="1600" dirty="0" smtClean="0">
                <a:solidFill>
                  <a:schemeClr val="accent1">
                    <a:lumMod val="75000"/>
                  </a:schemeClr>
                </a:solidFill>
                <a:latin typeface="华文楷体" pitchFamily="2" charset="-122"/>
                <a:ea typeface="华文楷体" pitchFamily="2" charset="-122"/>
              </a:rPr>
              <a:t>算法不找理论最优解，因为理论最优解往往依赖于对手是否足够愚蠢，</a:t>
            </a:r>
            <a:r>
              <a:rPr lang="en-US" altLang="zh-CN" sz="1600" dirty="0" err="1" smtClean="0">
                <a:solidFill>
                  <a:schemeClr val="accent1">
                    <a:lumMod val="75000"/>
                  </a:schemeClr>
                </a:solidFill>
                <a:latin typeface="华文楷体" pitchFamily="2" charset="-122"/>
                <a:ea typeface="华文楷体" pitchFamily="2" charset="-122"/>
              </a:rPr>
              <a:t>Minimax</a:t>
            </a:r>
            <a:r>
              <a:rPr lang="zh-CN" altLang="en-US" sz="1600" dirty="0" smtClean="0">
                <a:solidFill>
                  <a:schemeClr val="accent1">
                    <a:lumMod val="75000"/>
                  </a:schemeClr>
                </a:solidFill>
                <a:latin typeface="华文楷体" pitchFamily="2" charset="-122"/>
                <a:ea typeface="华文楷体" pitchFamily="2" charset="-122"/>
              </a:rPr>
              <a:t>中我方完全掌握主动，如果对方每一步决策都是完美的，则我方可以达到预计的最小损失格局，如果对方没有走出完美决策，则我方可能达到比预计的最悲观情况更好的结局。总之我方就是要在最坏情况中选择最好的。</a:t>
            </a:r>
          </a:p>
          <a:p>
            <a:r>
              <a:rPr lang="zh-CN" altLang="en-US" sz="1600" dirty="0" smtClean="0">
                <a:solidFill>
                  <a:schemeClr val="accent1">
                    <a:lumMod val="75000"/>
                  </a:schemeClr>
                </a:solidFill>
                <a:latin typeface="华文楷体" pitchFamily="2" charset="-122"/>
                <a:ea typeface="华文楷体" pitchFamily="2" charset="-122"/>
              </a:rPr>
              <a:t>    而在本实验中，为了使得程序能够尽可能地快的运算出结果，我们选定了</a:t>
            </a:r>
            <a:r>
              <a:rPr lang="en-US" altLang="zh-CN" sz="1600" dirty="0" smtClean="0">
                <a:solidFill>
                  <a:schemeClr val="accent1">
                    <a:lumMod val="75000"/>
                  </a:schemeClr>
                </a:solidFill>
                <a:latin typeface="华文楷体" pitchFamily="2" charset="-122"/>
                <a:ea typeface="华文楷体" pitchFamily="2" charset="-122"/>
              </a:rPr>
              <a:t>3</a:t>
            </a:r>
            <a:r>
              <a:rPr lang="zh-CN" altLang="en-US" sz="1600" dirty="0" smtClean="0">
                <a:solidFill>
                  <a:schemeClr val="accent1">
                    <a:lumMod val="75000"/>
                  </a:schemeClr>
                </a:solidFill>
                <a:latin typeface="华文楷体" pitchFamily="2" charset="-122"/>
                <a:ea typeface="华文楷体" pitchFamily="2" charset="-122"/>
              </a:rPr>
              <a:t>层为搜索层数。也就说，每次</a:t>
            </a:r>
            <a:r>
              <a:rPr lang="en-US" altLang="zh-CN" sz="1600" dirty="0" smtClean="0">
                <a:solidFill>
                  <a:schemeClr val="accent1">
                    <a:lumMod val="75000"/>
                  </a:schemeClr>
                </a:solidFill>
                <a:latin typeface="华文楷体" pitchFamily="2" charset="-122"/>
                <a:ea typeface="华文楷体" pitchFamily="2" charset="-122"/>
              </a:rPr>
              <a:t>AI</a:t>
            </a:r>
            <a:r>
              <a:rPr lang="zh-CN" altLang="en-US" sz="1600" dirty="0" smtClean="0">
                <a:solidFill>
                  <a:schemeClr val="accent1">
                    <a:lumMod val="75000"/>
                  </a:schemeClr>
                </a:solidFill>
                <a:latin typeface="华文楷体" pitchFamily="2" charset="-122"/>
                <a:ea typeface="华文楷体" pitchFamily="2" charset="-122"/>
              </a:rPr>
              <a:t>都会选择玩家落子在评估值价值点后，对</a:t>
            </a:r>
            <a:r>
              <a:rPr lang="en-US" altLang="zh-CN" sz="1600" dirty="0" smtClean="0">
                <a:solidFill>
                  <a:schemeClr val="accent1">
                    <a:lumMod val="75000"/>
                  </a:schemeClr>
                </a:solidFill>
                <a:latin typeface="华文楷体" pitchFamily="2" charset="-122"/>
                <a:ea typeface="华文楷体" pitchFamily="2" charset="-122"/>
              </a:rPr>
              <a:t>AI</a:t>
            </a:r>
            <a:r>
              <a:rPr lang="zh-CN" altLang="en-US" sz="1600" dirty="0" smtClean="0">
                <a:solidFill>
                  <a:schemeClr val="accent1">
                    <a:lumMod val="75000"/>
                  </a:schemeClr>
                </a:solidFill>
                <a:latin typeface="华文楷体" pitchFamily="2" charset="-122"/>
                <a:ea typeface="华文楷体" pitchFamily="2" charset="-122"/>
              </a:rPr>
              <a:t>最有利的位置。</a:t>
            </a:r>
          </a:p>
          <a:p>
            <a:endParaRPr lang="zh-CN" altLang="en-US" sz="1600" dirty="0" smtClean="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l-GR"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Α</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-β</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剪枝算法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323528" y="627534"/>
            <a:ext cx="8352928"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对于单纯的</a:t>
            </a:r>
            <a:r>
              <a:rPr lang="en-US" altLang="zh-CN" dirty="0" err="1" smtClean="0">
                <a:solidFill>
                  <a:schemeClr val="accent1">
                    <a:lumMod val="75000"/>
                  </a:schemeClr>
                </a:solidFill>
                <a:latin typeface="华文楷体" pitchFamily="2" charset="-122"/>
                <a:ea typeface="华文楷体" pitchFamily="2" charset="-122"/>
              </a:rPr>
              <a:t>Minimax</a:t>
            </a:r>
            <a:r>
              <a:rPr lang="zh-CN" altLang="en-US" dirty="0" smtClean="0">
                <a:solidFill>
                  <a:schemeClr val="accent1">
                    <a:lumMod val="75000"/>
                  </a:schemeClr>
                </a:solidFill>
                <a:latin typeface="华文楷体" pitchFamily="2" charset="-122"/>
                <a:ea typeface="华文楷体" pitchFamily="2" charset="-122"/>
              </a:rPr>
              <a:t>算法来说，其时间复杂度和空间复杂度都是惊人的，在具有</a:t>
            </a:r>
            <a:r>
              <a:rPr lang="en-US" altLang="zh-CN" dirty="0" smtClean="0">
                <a:solidFill>
                  <a:schemeClr val="accent1">
                    <a:lumMod val="75000"/>
                  </a:schemeClr>
                </a:solidFill>
                <a:latin typeface="华文楷体" pitchFamily="2" charset="-122"/>
                <a:ea typeface="华文楷体" pitchFamily="2" charset="-122"/>
              </a:rPr>
              <a:t>b</a:t>
            </a:r>
            <a:r>
              <a:rPr lang="zh-CN" altLang="en-US" dirty="0" smtClean="0">
                <a:solidFill>
                  <a:schemeClr val="accent1">
                    <a:lumMod val="75000"/>
                  </a:schemeClr>
                </a:solidFill>
                <a:latin typeface="华文楷体" pitchFamily="2" charset="-122"/>
                <a:ea typeface="华文楷体" pitchFamily="2" charset="-122"/>
              </a:rPr>
              <a:t>个可选策略，深度为</a:t>
            </a:r>
            <a:r>
              <a:rPr lang="en-US" altLang="zh-CN" dirty="0" smtClean="0">
                <a:solidFill>
                  <a:schemeClr val="accent1">
                    <a:lumMod val="75000"/>
                  </a:schemeClr>
                </a:solidFill>
                <a:latin typeface="华文楷体" pitchFamily="2" charset="-122"/>
                <a:ea typeface="华文楷体" pitchFamily="2" charset="-122"/>
              </a:rPr>
              <a:t>m</a:t>
            </a:r>
            <a:r>
              <a:rPr lang="zh-CN" altLang="en-US" dirty="0" smtClean="0">
                <a:solidFill>
                  <a:schemeClr val="accent1">
                    <a:lumMod val="75000"/>
                  </a:schemeClr>
                </a:solidFill>
                <a:latin typeface="华文楷体" pitchFamily="2" charset="-122"/>
                <a:ea typeface="华文楷体" pitchFamily="2" charset="-122"/>
              </a:rPr>
              <a:t>的博弈树中，该算法的时间复杂度为</a:t>
            </a:r>
            <a:r>
              <a:rPr lang="en-US" altLang="zh-CN" dirty="0" smtClean="0">
                <a:solidFill>
                  <a:schemeClr val="accent1">
                    <a:lumMod val="75000"/>
                  </a:schemeClr>
                </a:solidFill>
                <a:latin typeface="华文楷体" pitchFamily="2" charset="-122"/>
                <a:ea typeface="华文楷体" pitchFamily="2" charset="-122"/>
              </a:rPr>
              <a:t>O(</a:t>
            </a:r>
            <a:r>
              <a:rPr lang="en-US" altLang="zh-CN" dirty="0" err="1" smtClean="0">
                <a:solidFill>
                  <a:schemeClr val="accent1">
                    <a:lumMod val="75000"/>
                  </a:schemeClr>
                </a:solidFill>
                <a:latin typeface="华文楷体" pitchFamily="2" charset="-122"/>
                <a:ea typeface="华文楷体" pitchFamily="2" charset="-122"/>
              </a:rPr>
              <a:t>bm</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量级，呈现出来指数式增长的态势</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而为了应对这一问题，可以对不影响策略选择结果的结点进行“剪枝”操作，即采用</a:t>
            </a:r>
            <a:r>
              <a:rPr lang="en-US" altLang="zh-CN" dirty="0" smtClean="0">
                <a:solidFill>
                  <a:schemeClr val="accent1">
                    <a:lumMod val="75000"/>
                  </a:schemeClr>
                </a:solidFill>
                <a:latin typeface="华文楷体" pitchFamily="2" charset="-122"/>
                <a:ea typeface="华文楷体" pitchFamily="2" charset="-122"/>
              </a:rPr>
              <a:t>α-β</a:t>
            </a:r>
            <a:r>
              <a:rPr lang="zh-CN" altLang="en-US" dirty="0" smtClean="0">
                <a:solidFill>
                  <a:schemeClr val="accent1">
                    <a:lumMod val="75000"/>
                  </a:schemeClr>
                </a:solidFill>
                <a:latin typeface="华文楷体" pitchFamily="2" charset="-122"/>
                <a:ea typeface="华文楷体" pitchFamily="2" charset="-122"/>
              </a:rPr>
              <a:t>剪枝算法对</a:t>
            </a:r>
            <a:r>
              <a:rPr lang="en-US" altLang="zh-CN" dirty="0" err="1" smtClean="0">
                <a:solidFill>
                  <a:schemeClr val="accent1">
                    <a:lumMod val="75000"/>
                  </a:schemeClr>
                </a:solidFill>
                <a:latin typeface="华文楷体" pitchFamily="2" charset="-122"/>
                <a:ea typeface="华文楷体" pitchFamily="2" charset="-122"/>
              </a:rPr>
              <a:t>Minimax</a:t>
            </a:r>
            <a:r>
              <a:rPr lang="zh-CN" altLang="en-US" dirty="0" smtClean="0">
                <a:solidFill>
                  <a:schemeClr val="accent1">
                    <a:lumMod val="75000"/>
                  </a:schemeClr>
                </a:solidFill>
                <a:latin typeface="华文楷体" pitchFamily="2" charset="-122"/>
                <a:ea typeface="华文楷体" pitchFamily="2" charset="-122"/>
              </a:rPr>
              <a:t>算法进行优化。</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α-β</a:t>
            </a:r>
            <a:r>
              <a:rPr lang="zh-CN" altLang="en-US" dirty="0" smtClean="0">
                <a:solidFill>
                  <a:schemeClr val="accent1">
                    <a:lumMod val="75000"/>
                  </a:schemeClr>
                </a:solidFill>
                <a:latin typeface="华文楷体" pitchFamily="2" charset="-122"/>
                <a:ea typeface="华文楷体" pitchFamily="2" charset="-122"/>
              </a:rPr>
              <a:t>剪枝算法的基本思想是，边生成博弈树边计算评估各节点的倒推值，并且根据评估出的倒推值范围，及时停止扩展那些已无必要再扩展的子节点，即相当于减去了博弈树上的一些分支，提高了搜索效率。其具体的操作流程为：</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1</a:t>
            </a:r>
            <a:r>
              <a:rPr lang="zh-CN" altLang="en-US" dirty="0" smtClean="0">
                <a:solidFill>
                  <a:schemeClr val="accent1">
                    <a:lumMod val="75000"/>
                  </a:schemeClr>
                </a:solidFill>
                <a:latin typeface="华文楷体" pitchFamily="2" charset="-122"/>
                <a:ea typeface="华文楷体" pitchFamily="2" charset="-122"/>
              </a:rPr>
              <a:t>）对于一个与节点</a:t>
            </a:r>
            <a:r>
              <a:rPr lang="en-US" altLang="zh-CN" dirty="0" smtClean="0">
                <a:solidFill>
                  <a:schemeClr val="accent1">
                    <a:lumMod val="75000"/>
                  </a:schemeClr>
                </a:solidFill>
                <a:latin typeface="华文楷体" pitchFamily="2" charset="-122"/>
                <a:ea typeface="华文楷体" pitchFamily="2" charset="-122"/>
              </a:rPr>
              <a:t>MIN</a:t>
            </a:r>
            <a:r>
              <a:rPr lang="zh-CN" altLang="en-US" dirty="0" smtClean="0">
                <a:solidFill>
                  <a:schemeClr val="accent1">
                    <a:lumMod val="75000"/>
                  </a:schemeClr>
                </a:solidFill>
                <a:latin typeface="华文楷体" pitchFamily="2" charset="-122"/>
                <a:ea typeface="华文楷体" pitchFamily="2" charset="-122"/>
              </a:rPr>
              <a:t>，若能估计出其倒推值的上确界</a:t>
            </a:r>
            <a:r>
              <a:rPr lang="en-US" altLang="zh-CN" dirty="0" smtClean="0">
                <a:solidFill>
                  <a:schemeClr val="accent1">
                    <a:lumMod val="75000"/>
                  </a:schemeClr>
                </a:solidFill>
                <a:latin typeface="华文楷体" pitchFamily="2" charset="-122"/>
                <a:ea typeface="华文楷体" pitchFamily="2" charset="-122"/>
              </a:rPr>
              <a:t>β</a:t>
            </a:r>
            <a:r>
              <a:rPr lang="zh-CN" altLang="en-US" dirty="0" smtClean="0">
                <a:solidFill>
                  <a:schemeClr val="accent1">
                    <a:lumMod val="75000"/>
                  </a:schemeClr>
                </a:solidFill>
                <a:latin typeface="华文楷体" pitchFamily="2" charset="-122"/>
                <a:ea typeface="华文楷体" pitchFamily="2" charset="-122"/>
              </a:rPr>
              <a:t>，并且这个</a:t>
            </a:r>
            <a:r>
              <a:rPr lang="en-US" altLang="zh-CN" dirty="0" smtClean="0">
                <a:solidFill>
                  <a:schemeClr val="accent1">
                    <a:lumMod val="75000"/>
                  </a:schemeClr>
                </a:solidFill>
                <a:latin typeface="华文楷体" pitchFamily="2" charset="-122"/>
                <a:ea typeface="华文楷体" pitchFamily="2" charset="-122"/>
              </a:rPr>
              <a:t>β</a:t>
            </a:r>
            <a:r>
              <a:rPr lang="zh-CN" altLang="en-US" dirty="0" smtClean="0">
                <a:solidFill>
                  <a:schemeClr val="accent1">
                    <a:lumMod val="75000"/>
                  </a:schemeClr>
                </a:solidFill>
                <a:latin typeface="华文楷体" pitchFamily="2" charset="-122"/>
                <a:ea typeface="华文楷体" pitchFamily="2" charset="-122"/>
              </a:rPr>
              <a:t>值不大于</a:t>
            </a:r>
            <a:r>
              <a:rPr lang="en-US" altLang="zh-CN" dirty="0" smtClean="0">
                <a:solidFill>
                  <a:schemeClr val="accent1">
                    <a:lumMod val="75000"/>
                  </a:schemeClr>
                </a:solidFill>
                <a:latin typeface="华文楷体" pitchFamily="2" charset="-122"/>
                <a:ea typeface="华文楷体" pitchFamily="2" charset="-122"/>
              </a:rPr>
              <a:t>MIN</a:t>
            </a:r>
            <a:r>
              <a:rPr lang="zh-CN" altLang="en-US" dirty="0" smtClean="0">
                <a:solidFill>
                  <a:schemeClr val="accent1">
                    <a:lumMod val="75000"/>
                  </a:schemeClr>
                </a:solidFill>
                <a:latin typeface="华文楷体" pitchFamily="2" charset="-122"/>
                <a:ea typeface="华文楷体" pitchFamily="2" charset="-122"/>
              </a:rPr>
              <a:t>的父节点的估计倒推值下确界</a:t>
            </a:r>
            <a:r>
              <a:rPr lang="en-US" altLang="zh-CN" dirty="0" smtClean="0">
                <a:solidFill>
                  <a:schemeClr val="accent1">
                    <a:lumMod val="75000"/>
                  </a:schemeClr>
                </a:solidFill>
                <a:latin typeface="华文楷体" pitchFamily="2" charset="-122"/>
                <a:ea typeface="华文楷体" pitchFamily="2" charset="-122"/>
              </a:rPr>
              <a:t>α</a:t>
            </a:r>
            <a:r>
              <a:rPr lang="zh-CN" altLang="en-US" dirty="0" smtClean="0">
                <a:solidFill>
                  <a:schemeClr val="accent1">
                    <a:lumMod val="75000"/>
                  </a:schemeClr>
                </a:solidFill>
                <a:latin typeface="华文楷体" pitchFamily="2" charset="-122"/>
                <a:ea typeface="华文楷体" pitchFamily="2" charset="-122"/>
              </a:rPr>
              <a:t>，即</a:t>
            </a:r>
            <a:r>
              <a:rPr lang="en-US" altLang="zh-CN" dirty="0" err="1" smtClean="0">
                <a:solidFill>
                  <a:schemeClr val="accent1">
                    <a:lumMod val="75000"/>
                  </a:schemeClr>
                </a:solidFill>
                <a:latin typeface="华文楷体" pitchFamily="2" charset="-122"/>
                <a:ea typeface="华文楷体" pitchFamily="2" charset="-122"/>
              </a:rPr>
              <a:t>α≥β</a:t>
            </a:r>
            <a:r>
              <a:rPr lang="zh-CN" altLang="en-US" dirty="0" smtClean="0">
                <a:solidFill>
                  <a:schemeClr val="accent1">
                    <a:lumMod val="75000"/>
                  </a:schemeClr>
                </a:solidFill>
                <a:latin typeface="华文楷体" pitchFamily="2" charset="-122"/>
                <a:ea typeface="华文楷体" pitchFamily="2" charset="-122"/>
              </a:rPr>
              <a:t>，则就不必再扩展该</a:t>
            </a:r>
            <a:r>
              <a:rPr lang="en-US" altLang="zh-CN" dirty="0" smtClean="0">
                <a:solidFill>
                  <a:schemeClr val="accent1">
                    <a:lumMod val="75000"/>
                  </a:schemeClr>
                </a:solidFill>
                <a:latin typeface="华文楷体" pitchFamily="2" charset="-122"/>
                <a:ea typeface="华文楷体" pitchFamily="2" charset="-122"/>
              </a:rPr>
              <a:t>MIN</a:t>
            </a:r>
            <a:r>
              <a:rPr lang="zh-CN" altLang="en-US" dirty="0" smtClean="0">
                <a:solidFill>
                  <a:schemeClr val="accent1">
                    <a:lumMod val="75000"/>
                  </a:schemeClr>
                </a:solidFill>
                <a:latin typeface="华文楷体" pitchFamily="2" charset="-122"/>
                <a:ea typeface="华文楷体" pitchFamily="2" charset="-122"/>
              </a:rPr>
              <a:t>节点的其余子节点了，因为这些子节点的估值对</a:t>
            </a:r>
            <a:r>
              <a:rPr lang="en-US" altLang="zh-CN" dirty="0" smtClean="0">
                <a:solidFill>
                  <a:schemeClr val="accent1">
                    <a:lumMod val="75000"/>
                  </a:schemeClr>
                </a:solidFill>
                <a:latin typeface="华文楷体" pitchFamily="2" charset="-122"/>
                <a:ea typeface="华文楷体" pitchFamily="2" charset="-122"/>
              </a:rPr>
              <a:t>MIN</a:t>
            </a:r>
            <a:r>
              <a:rPr lang="zh-CN" altLang="en-US" dirty="0" smtClean="0">
                <a:solidFill>
                  <a:schemeClr val="accent1">
                    <a:lumMod val="75000"/>
                  </a:schemeClr>
                </a:solidFill>
                <a:latin typeface="华文楷体" pitchFamily="2" charset="-122"/>
                <a:ea typeface="华文楷体" pitchFamily="2" charset="-122"/>
              </a:rPr>
              <a:t>父节点的倒推值已无任何影响了，这一过程称为</a:t>
            </a:r>
            <a:r>
              <a:rPr lang="en-US" altLang="zh-CN" dirty="0" smtClean="0">
                <a:solidFill>
                  <a:schemeClr val="accent1">
                    <a:lumMod val="75000"/>
                  </a:schemeClr>
                </a:solidFill>
                <a:latin typeface="华文楷体" pitchFamily="2" charset="-122"/>
                <a:ea typeface="华文楷体" pitchFamily="2" charset="-122"/>
              </a:rPr>
              <a:t>α</a:t>
            </a:r>
            <a:r>
              <a:rPr lang="zh-CN" altLang="en-US" dirty="0" smtClean="0">
                <a:solidFill>
                  <a:schemeClr val="accent1">
                    <a:lumMod val="75000"/>
                  </a:schemeClr>
                </a:solidFill>
                <a:latin typeface="华文楷体" pitchFamily="2" charset="-122"/>
                <a:ea typeface="华文楷体" pitchFamily="2" charset="-122"/>
              </a:rPr>
              <a:t>剪枝。</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2</a:t>
            </a:r>
            <a:r>
              <a:rPr lang="zh-CN" altLang="en-US" dirty="0" smtClean="0">
                <a:solidFill>
                  <a:schemeClr val="accent1">
                    <a:lumMod val="75000"/>
                  </a:schemeClr>
                </a:solidFill>
                <a:latin typeface="华文楷体" pitchFamily="2" charset="-122"/>
                <a:ea typeface="华文楷体" pitchFamily="2" charset="-122"/>
              </a:rPr>
              <a:t>）对于一个或节点</a:t>
            </a:r>
            <a:r>
              <a:rPr lang="en-US" altLang="zh-CN" dirty="0" smtClean="0">
                <a:solidFill>
                  <a:schemeClr val="accent1">
                    <a:lumMod val="75000"/>
                  </a:schemeClr>
                </a:solidFill>
                <a:latin typeface="华文楷体" pitchFamily="2" charset="-122"/>
                <a:ea typeface="华文楷体" pitchFamily="2" charset="-122"/>
              </a:rPr>
              <a:t>MAX</a:t>
            </a:r>
            <a:r>
              <a:rPr lang="zh-CN" altLang="en-US" dirty="0" smtClean="0">
                <a:solidFill>
                  <a:schemeClr val="accent1">
                    <a:lumMod val="75000"/>
                  </a:schemeClr>
                </a:solidFill>
                <a:latin typeface="华文楷体" pitchFamily="2" charset="-122"/>
                <a:ea typeface="华文楷体" pitchFamily="2" charset="-122"/>
              </a:rPr>
              <a:t>，若能估计出其倒推值的下确界</a:t>
            </a:r>
            <a:r>
              <a:rPr lang="en-US" altLang="zh-CN" dirty="0" smtClean="0">
                <a:solidFill>
                  <a:schemeClr val="accent1">
                    <a:lumMod val="75000"/>
                  </a:schemeClr>
                </a:solidFill>
                <a:latin typeface="华文楷体" pitchFamily="2" charset="-122"/>
                <a:ea typeface="华文楷体" pitchFamily="2" charset="-122"/>
              </a:rPr>
              <a:t>α</a:t>
            </a:r>
            <a:r>
              <a:rPr lang="zh-CN" altLang="en-US" dirty="0" smtClean="0">
                <a:solidFill>
                  <a:schemeClr val="accent1">
                    <a:lumMod val="75000"/>
                  </a:schemeClr>
                </a:solidFill>
                <a:latin typeface="华文楷体" pitchFamily="2" charset="-122"/>
                <a:ea typeface="华文楷体" pitchFamily="2" charset="-122"/>
              </a:rPr>
              <a:t>，并且这个</a:t>
            </a:r>
            <a:r>
              <a:rPr lang="en-US" altLang="zh-CN" dirty="0" smtClean="0">
                <a:solidFill>
                  <a:schemeClr val="accent1">
                    <a:lumMod val="75000"/>
                  </a:schemeClr>
                </a:solidFill>
                <a:latin typeface="华文楷体" pitchFamily="2" charset="-122"/>
                <a:ea typeface="华文楷体" pitchFamily="2" charset="-122"/>
              </a:rPr>
              <a:t>α</a:t>
            </a:r>
            <a:r>
              <a:rPr lang="zh-CN" altLang="en-US" dirty="0" smtClean="0">
                <a:solidFill>
                  <a:schemeClr val="accent1">
                    <a:lumMod val="75000"/>
                  </a:schemeClr>
                </a:solidFill>
                <a:latin typeface="华文楷体" pitchFamily="2" charset="-122"/>
                <a:ea typeface="华文楷体" pitchFamily="2" charset="-122"/>
              </a:rPr>
              <a:t>值不小于</a:t>
            </a:r>
            <a:r>
              <a:rPr lang="en-US" altLang="zh-CN" dirty="0" smtClean="0">
                <a:solidFill>
                  <a:schemeClr val="accent1">
                    <a:lumMod val="75000"/>
                  </a:schemeClr>
                </a:solidFill>
                <a:latin typeface="华文楷体" pitchFamily="2" charset="-122"/>
                <a:ea typeface="华文楷体" pitchFamily="2" charset="-122"/>
              </a:rPr>
              <a:t>MAX</a:t>
            </a:r>
            <a:r>
              <a:rPr lang="zh-CN" altLang="en-US" dirty="0" smtClean="0">
                <a:solidFill>
                  <a:schemeClr val="accent1">
                    <a:lumMod val="75000"/>
                  </a:schemeClr>
                </a:solidFill>
                <a:latin typeface="华文楷体" pitchFamily="2" charset="-122"/>
                <a:ea typeface="华文楷体" pitchFamily="2" charset="-122"/>
              </a:rPr>
              <a:t>的父节点的估计倒推值上确界</a:t>
            </a:r>
            <a:r>
              <a:rPr lang="en-US" altLang="zh-CN" dirty="0" smtClean="0">
                <a:solidFill>
                  <a:schemeClr val="accent1">
                    <a:lumMod val="75000"/>
                  </a:schemeClr>
                </a:solidFill>
                <a:latin typeface="华文楷体" pitchFamily="2" charset="-122"/>
                <a:ea typeface="华文楷体" pitchFamily="2" charset="-122"/>
              </a:rPr>
              <a:t>β</a:t>
            </a:r>
            <a:r>
              <a:rPr lang="zh-CN" altLang="en-US" dirty="0" smtClean="0">
                <a:solidFill>
                  <a:schemeClr val="accent1">
                    <a:lumMod val="75000"/>
                  </a:schemeClr>
                </a:solidFill>
                <a:latin typeface="华文楷体" pitchFamily="2" charset="-122"/>
                <a:ea typeface="华文楷体" pitchFamily="2" charset="-122"/>
              </a:rPr>
              <a:t>，即</a:t>
            </a:r>
            <a:r>
              <a:rPr lang="en-US" altLang="zh-CN" dirty="0" err="1" smtClean="0">
                <a:solidFill>
                  <a:schemeClr val="accent1">
                    <a:lumMod val="75000"/>
                  </a:schemeClr>
                </a:solidFill>
                <a:latin typeface="华文楷体" pitchFamily="2" charset="-122"/>
                <a:ea typeface="华文楷体" pitchFamily="2" charset="-122"/>
              </a:rPr>
              <a:t>α≥β</a:t>
            </a:r>
            <a:r>
              <a:rPr lang="zh-CN" altLang="en-US" dirty="0" smtClean="0">
                <a:solidFill>
                  <a:schemeClr val="accent1">
                    <a:lumMod val="75000"/>
                  </a:schemeClr>
                </a:solidFill>
                <a:latin typeface="华文楷体" pitchFamily="2" charset="-122"/>
                <a:ea typeface="华文楷体" pitchFamily="2" charset="-122"/>
              </a:rPr>
              <a:t>，则就不必再扩展该</a:t>
            </a:r>
            <a:r>
              <a:rPr lang="en-US" altLang="zh-CN" dirty="0" smtClean="0">
                <a:solidFill>
                  <a:schemeClr val="accent1">
                    <a:lumMod val="75000"/>
                  </a:schemeClr>
                </a:solidFill>
                <a:latin typeface="华文楷体" pitchFamily="2" charset="-122"/>
                <a:ea typeface="华文楷体" pitchFamily="2" charset="-122"/>
              </a:rPr>
              <a:t>MAX</a:t>
            </a:r>
            <a:r>
              <a:rPr lang="zh-CN" altLang="en-US" dirty="0" smtClean="0">
                <a:solidFill>
                  <a:schemeClr val="accent1">
                    <a:lumMod val="75000"/>
                  </a:schemeClr>
                </a:solidFill>
                <a:latin typeface="华文楷体" pitchFamily="2" charset="-122"/>
                <a:ea typeface="华文楷体" pitchFamily="2" charset="-122"/>
              </a:rPr>
              <a:t>节点的其余子节点了，因为这些子节点的估值对</a:t>
            </a:r>
            <a:r>
              <a:rPr lang="en-US" altLang="zh-CN" dirty="0" smtClean="0">
                <a:solidFill>
                  <a:schemeClr val="accent1">
                    <a:lumMod val="75000"/>
                  </a:schemeClr>
                </a:solidFill>
                <a:latin typeface="华文楷体" pitchFamily="2" charset="-122"/>
                <a:ea typeface="华文楷体" pitchFamily="2" charset="-122"/>
              </a:rPr>
              <a:t>MAX</a:t>
            </a:r>
            <a:r>
              <a:rPr lang="zh-CN" altLang="en-US" dirty="0" smtClean="0">
                <a:solidFill>
                  <a:schemeClr val="accent1">
                    <a:lumMod val="75000"/>
                  </a:schemeClr>
                </a:solidFill>
                <a:latin typeface="华文楷体" pitchFamily="2" charset="-122"/>
                <a:ea typeface="华文楷体" pitchFamily="2" charset="-122"/>
              </a:rPr>
              <a:t>父节点的倒推值已无任何影响了，这一过程称为</a:t>
            </a:r>
            <a:r>
              <a:rPr lang="en-US" altLang="zh-CN" dirty="0" smtClean="0">
                <a:solidFill>
                  <a:schemeClr val="accent1">
                    <a:lumMod val="75000"/>
                  </a:schemeClr>
                </a:solidFill>
                <a:latin typeface="华文楷体" pitchFamily="2" charset="-122"/>
                <a:ea typeface="华文楷体" pitchFamily="2" charset="-122"/>
              </a:rPr>
              <a:t>β</a:t>
            </a:r>
            <a:r>
              <a:rPr lang="zh-CN" altLang="en-US" dirty="0" smtClean="0">
                <a:solidFill>
                  <a:schemeClr val="accent1">
                    <a:lumMod val="75000"/>
                  </a:schemeClr>
                </a:solidFill>
                <a:latin typeface="华文楷体" pitchFamily="2" charset="-122"/>
                <a:ea typeface="华文楷体" pitchFamily="2" charset="-122"/>
              </a:rPr>
              <a:t>剪枝。</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874330"/>
            <a:ext cx="835292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）评估函数模块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该模块的主要功能是对任一给出的棋局形势进行分析，分别从横竖斜四个方向判断是否有符合评估函数判断标准的棋子，从而给出该局势的评估值。</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）博弈树构建模块</a:t>
            </a:r>
          </a:p>
          <a:p>
            <a:r>
              <a:rPr lang="zh-CN" altLang="en-US" sz="2000" dirty="0" smtClean="0">
                <a:solidFill>
                  <a:schemeClr val="accent1">
                    <a:lumMod val="75000"/>
                  </a:schemeClr>
                </a:solidFill>
                <a:latin typeface="华文楷体" pitchFamily="2" charset="-122"/>
                <a:ea typeface="华文楷体" pitchFamily="2" charset="-122"/>
              </a:rPr>
              <a:t>	该模块的功能是基于评估函数给出的评估值，采用</a:t>
            </a:r>
            <a:r>
              <a:rPr lang="en-US" altLang="zh-CN" sz="2000" dirty="0" smtClean="0">
                <a:solidFill>
                  <a:schemeClr val="accent1">
                    <a:lumMod val="75000"/>
                  </a:schemeClr>
                </a:solidFill>
                <a:latin typeface="华文楷体" pitchFamily="2" charset="-122"/>
                <a:ea typeface="华文楷体" pitchFamily="2" charset="-122"/>
              </a:rPr>
              <a:t>α-β</a:t>
            </a:r>
            <a:r>
              <a:rPr lang="zh-CN" altLang="en-US" sz="2000" dirty="0" smtClean="0">
                <a:solidFill>
                  <a:schemeClr val="accent1">
                    <a:lumMod val="75000"/>
                  </a:schemeClr>
                </a:solidFill>
                <a:latin typeface="华文楷体" pitchFamily="2" charset="-122"/>
                <a:ea typeface="华文楷体" pitchFamily="2" charset="-122"/>
              </a:rPr>
              <a:t>剪枝算法，根据本实验中自主添加的优化方式确定搜索顺序与范围，逐层构建起一棵深度为</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的博弈树，并由该博弈树确定</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的落子位置。</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）辅助功能模块</a:t>
            </a:r>
          </a:p>
          <a:p>
            <a:r>
              <a:rPr lang="zh-CN" altLang="en-US" sz="2000" dirty="0" smtClean="0">
                <a:solidFill>
                  <a:schemeClr val="accent1">
                    <a:lumMod val="75000"/>
                  </a:schemeClr>
                </a:solidFill>
                <a:latin typeface="华文楷体" pitchFamily="2" charset="-122"/>
                <a:ea typeface="华文楷体" pitchFamily="2" charset="-122"/>
              </a:rPr>
              <a:t>	该模块主要用于辅助内核部分的正常运行，主要包括两个功能</a:t>
            </a:r>
            <a:r>
              <a:rPr lang="en-US" altLang="zh-CN" sz="2000" dirty="0" smtClean="0">
                <a:solidFill>
                  <a:schemeClr val="accent1">
                    <a:lumMod val="75000"/>
                  </a:schemeClr>
                </a:solidFill>
                <a:latin typeface="华文楷体" pitchFamily="2" charset="-122"/>
                <a:ea typeface="华文楷体" pitchFamily="2" charset="-122"/>
              </a:rPr>
              <a:t>——①</a:t>
            </a:r>
            <a:r>
              <a:rPr lang="zh-CN" altLang="en-US" sz="2000" dirty="0" smtClean="0">
                <a:solidFill>
                  <a:schemeClr val="accent1">
                    <a:lumMod val="75000"/>
                  </a:schemeClr>
                </a:solidFill>
                <a:latin typeface="华文楷体" pitchFamily="2" charset="-122"/>
                <a:ea typeface="华文楷体" pitchFamily="2" charset="-122"/>
              </a:rPr>
              <a:t>判断当前棋局是否已经结束；②通过将两个</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分别</a:t>
            </a:r>
            <a:r>
              <a:rPr lang="en-US" altLang="zh-CN" sz="2000" dirty="0" err="1" smtClean="0">
                <a:solidFill>
                  <a:schemeClr val="accent1">
                    <a:lumMod val="75000"/>
                  </a:schemeClr>
                </a:solidFill>
                <a:latin typeface="华文楷体" pitchFamily="2" charset="-122"/>
                <a:ea typeface="华文楷体" pitchFamily="2" charset="-122"/>
              </a:rPr>
              <a:t>pop_back</a:t>
            </a:r>
            <a:r>
              <a:rPr lang="zh-CN" altLang="en-US" sz="2000" dirty="0" smtClean="0">
                <a:solidFill>
                  <a:schemeClr val="accent1">
                    <a:lumMod val="75000"/>
                  </a:schemeClr>
                </a:solidFill>
                <a:latin typeface="华文楷体" pitchFamily="2" charset="-122"/>
                <a:ea typeface="华文楷体" pitchFamily="2" charset="-122"/>
              </a:rPr>
              <a:t>实现悔棋功能。</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部分模块设计说明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75607"/>
            <a:ext cx="83529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）鼠标位置监测模块</a:t>
            </a:r>
          </a:p>
          <a:p>
            <a:r>
              <a:rPr lang="zh-CN" altLang="en-US" sz="2000" dirty="0" smtClean="0">
                <a:solidFill>
                  <a:schemeClr val="accent1">
                    <a:lumMod val="75000"/>
                  </a:schemeClr>
                </a:solidFill>
                <a:latin typeface="华文楷体" pitchFamily="2" charset="-122"/>
                <a:ea typeface="华文楷体" pitchFamily="2" charset="-122"/>
              </a:rPr>
              <a:t>	该模块的主要功能是获取玩家的操作，主要是在鼠标单击事件发生时，获取鼠标在窗口中的点击位置，并判断此时用户所执行的是落子操作还是按钮操作，并将对应操作传入内核部分。</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）渲染功能模块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该模块的主要功能是实现程序对用户的反馈，主要负责棋盘的初始化、每一次双方落子之后的相关信道的配置、场景的重渲染、游戏结束后窗口的弹出等。</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各模块图示说明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1857" name="Picture 1"/>
          <p:cNvPicPr>
            <a:picLocks noChangeAspect="1" noChangeArrowheads="1"/>
          </p:cNvPicPr>
          <p:nvPr/>
        </p:nvPicPr>
        <p:blipFill>
          <a:blip r:embed="rId3" cstate="print"/>
          <a:srcRect b="10572"/>
          <a:stretch>
            <a:fillRect/>
          </a:stretch>
        </p:blipFill>
        <p:spPr bwMode="auto">
          <a:xfrm>
            <a:off x="1475656" y="843558"/>
            <a:ext cx="6120680" cy="3960441"/>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评估函数说明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85473"/>
            <a:ext cx="835292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对于一个零和博弈问题过程来说，</a:t>
            </a:r>
            <a:r>
              <a:rPr lang="en-US" altLang="zh-CN" sz="1600" dirty="0" err="1" smtClean="0">
                <a:solidFill>
                  <a:schemeClr val="accent1">
                    <a:lumMod val="75000"/>
                  </a:schemeClr>
                </a:solidFill>
                <a:latin typeface="华文楷体" pitchFamily="2" charset="-122"/>
                <a:ea typeface="华文楷体" pitchFamily="2" charset="-122"/>
              </a:rPr>
              <a:t>Minimax</a:t>
            </a:r>
            <a:r>
              <a:rPr lang="zh-CN" altLang="en-US" sz="1600" dirty="0" smtClean="0">
                <a:solidFill>
                  <a:schemeClr val="accent1">
                    <a:lumMod val="75000"/>
                  </a:schemeClr>
                </a:solidFill>
                <a:latin typeface="华文楷体" pitchFamily="2" charset="-122"/>
                <a:ea typeface="华文楷体" pitchFamily="2" charset="-122"/>
              </a:rPr>
              <a:t>算法与</a:t>
            </a:r>
            <a:r>
              <a:rPr lang="en-US" altLang="zh-CN" sz="1600" dirty="0" smtClean="0">
                <a:solidFill>
                  <a:schemeClr val="accent1">
                    <a:lumMod val="75000"/>
                  </a:schemeClr>
                </a:solidFill>
                <a:latin typeface="华文楷体" pitchFamily="2" charset="-122"/>
                <a:ea typeface="华文楷体" pitchFamily="2" charset="-122"/>
              </a:rPr>
              <a:t>α-β</a:t>
            </a:r>
            <a:r>
              <a:rPr lang="zh-CN" altLang="en-US" sz="1600" dirty="0" smtClean="0">
                <a:solidFill>
                  <a:schemeClr val="accent1">
                    <a:lumMod val="75000"/>
                  </a:schemeClr>
                </a:solidFill>
                <a:latin typeface="华文楷体" pitchFamily="2" charset="-122"/>
                <a:ea typeface="华文楷体" pitchFamily="2" charset="-122"/>
              </a:rPr>
              <a:t>剪枝策略是大部分博弈树在构建过程中都会采用的策略，而决定一个对抗</a:t>
            </a:r>
            <a:r>
              <a:rPr lang="en-US" altLang="zh-CN" sz="1600" dirty="0" smtClean="0">
                <a:solidFill>
                  <a:schemeClr val="accent1">
                    <a:lumMod val="75000"/>
                  </a:schemeClr>
                </a:solidFill>
                <a:latin typeface="华文楷体" pitchFamily="2" charset="-122"/>
                <a:ea typeface="华文楷体" pitchFamily="2" charset="-122"/>
              </a:rPr>
              <a:t>AI</a:t>
            </a:r>
            <a:r>
              <a:rPr lang="zh-CN" altLang="en-US" sz="1600" dirty="0" smtClean="0">
                <a:solidFill>
                  <a:schemeClr val="accent1">
                    <a:lumMod val="75000"/>
                  </a:schemeClr>
                </a:solidFill>
                <a:latin typeface="华文楷体" pitchFamily="2" charset="-122"/>
                <a:ea typeface="华文楷体" pitchFamily="2" charset="-122"/>
              </a:rPr>
              <a:t>策略选择好坏的根本核心，就在于其评估函数的选择上。在本次试验中，我们根据五子棋本身的特点，结合网络博客的分析，给出其评估函数为：</a:t>
            </a:r>
          </a:p>
          <a:p>
            <a:r>
              <a:rPr lang="zh-CN" altLang="en-US" sz="1600" dirty="0" smtClean="0">
                <a:solidFill>
                  <a:schemeClr val="accent1">
                    <a:lumMod val="75000"/>
                  </a:schemeClr>
                </a:solidFill>
                <a:latin typeface="华文楷体" pitchFamily="2" charset="-122"/>
                <a:ea typeface="华文楷体" pitchFamily="2" charset="-122"/>
              </a:rPr>
              <a:t>    分别从横竖和两条对角线共计四个方向对当前棋局进行遍历分析，分析方式是逐次读取</a:t>
            </a:r>
            <a:r>
              <a:rPr lang="en-US" altLang="zh-CN" sz="1600" dirty="0" smtClean="0">
                <a:solidFill>
                  <a:schemeClr val="accent1">
                    <a:lumMod val="75000"/>
                  </a:schemeClr>
                </a:solidFill>
                <a:latin typeface="华文楷体" pitchFamily="2" charset="-122"/>
                <a:ea typeface="华文楷体" pitchFamily="2" charset="-122"/>
              </a:rPr>
              <a:t>5</a:t>
            </a:r>
            <a:r>
              <a:rPr lang="zh-CN" altLang="en-US" sz="1600" dirty="0" smtClean="0">
                <a:solidFill>
                  <a:schemeClr val="accent1">
                    <a:lumMod val="75000"/>
                  </a:schemeClr>
                </a:solidFill>
                <a:latin typeface="华文楷体" pitchFamily="2" charset="-122"/>
                <a:ea typeface="华文楷体" pitchFamily="2" charset="-122"/>
              </a:rPr>
              <a:t>个到</a:t>
            </a:r>
            <a:r>
              <a:rPr lang="en-US" altLang="zh-CN" sz="1600" dirty="0" smtClean="0">
                <a:solidFill>
                  <a:schemeClr val="accent1">
                    <a:lumMod val="75000"/>
                  </a:schemeClr>
                </a:solidFill>
                <a:latin typeface="华文楷体" pitchFamily="2" charset="-122"/>
                <a:ea typeface="华文楷体" pitchFamily="2" charset="-122"/>
              </a:rPr>
              <a:t>6</a:t>
            </a:r>
            <a:r>
              <a:rPr lang="zh-CN" altLang="en-US" sz="1600" dirty="0" smtClean="0">
                <a:solidFill>
                  <a:schemeClr val="accent1">
                    <a:lumMod val="75000"/>
                  </a:schemeClr>
                </a:solidFill>
                <a:latin typeface="华文楷体" pitchFamily="2" charset="-122"/>
                <a:ea typeface="华文楷体" pitchFamily="2" charset="-122"/>
              </a:rPr>
              <a:t>个相邻的格点位置，每当出现如下的范式（</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表示同色落子点，</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表示空格点），就给其加上对应的评估值权重。</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）活</a:t>
            </a:r>
            <a:r>
              <a:rPr lang="en-US" altLang="zh-CN" sz="1600" dirty="0" smtClean="0">
                <a:solidFill>
                  <a:schemeClr val="accent1">
                    <a:lumMod val="75000"/>
                  </a:schemeClr>
                </a:solidFill>
                <a:latin typeface="华文楷体" pitchFamily="2" charset="-122"/>
                <a:ea typeface="华文楷体" pitchFamily="2" charset="-122"/>
              </a:rPr>
              <a:t>2</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或</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10</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2</a:t>
            </a:r>
            <a:r>
              <a:rPr lang="zh-CN" altLang="en-US" sz="1600" dirty="0" smtClean="0">
                <a:solidFill>
                  <a:schemeClr val="accent1">
                    <a:lumMod val="75000"/>
                  </a:schemeClr>
                </a:solidFill>
                <a:latin typeface="华文楷体" pitchFamily="2" charset="-122"/>
                <a:ea typeface="华文楷体" pitchFamily="2" charset="-122"/>
              </a:rPr>
              <a:t>）死</a:t>
            </a:r>
            <a:r>
              <a:rPr lang="en-US" altLang="zh-CN" sz="1600" dirty="0" smtClean="0">
                <a:solidFill>
                  <a:schemeClr val="accent1">
                    <a:lumMod val="75000"/>
                  </a:schemeClr>
                </a:solidFill>
                <a:latin typeface="华文楷体" pitchFamily="2" charset="-122"/>
                <a:ea typeface="华文楷体" pitchFamily="2" charset="-122"/>
              </a:rPr>
              <a:t>2</a:t>
            </a:r>
            <a:r>
              <a:rPr lang="zh-CN" altLang="en-US" sz="1600" dirty="0" smtClean="0">
                <a:solidFill>
                  <a:schemeClr val="accent1">
                    <a:lumMod val="75000"/>
                  </a:schemeClr>
                </a:solidFill>
                <a:latin typeface="华文楷体" pitchFamily="2" charset="-122"/>
                <a:ea typeface="华文楷体" pitchFamily="2" charset="-122"/>
              </a:rPr>
              <a:t>与活</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或</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40</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3</a:t>
            </a:r>
            <a:r>
              <a:rPr lang="zh-CN" altLang="en-US" sz="1600" dirty="0" smtClean="0">
                <a:solidFill>
                  <a:schemeClr val="accent1">
                    <a:lumMod val="75000"/>
                  </a:schemeClr>
                </a:solidFill>
                <a:latin typeface="华文楷体" pitchFamily="2" charset="-122"/>
                <a:ea typeface="华文楷体" pitchFamily="2" charset="-122"/>
              </a:rPr>
              <a:t>）死</a:t>
            </a:r>
            <a:r>
              <a:rPr lang="en-US" altLang="zh-CN" sz="1600" dirty="0" smtClean="0">
                <a:solidFill>
                  <a:schemeClr val="accent1">
                    <a:lumMod val="75000"/>
                  </a:schemeClr>
                </a:solidFill>
                <a:latin typeface="华文楷体" pitchFamily="2" charset="-122"/>
                <a:ea typeface="华文楷体" pitchFamily="2" charset="-122"/>
              </a:rPr>
              <a:t>3</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或</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100</a:t>
            </a:r>
            <a:r>
              <a:rPr lang="zh-CN" altLang="en-US" sz="1600" dirty="0" smtClean="0">
                <a:solidFill>
                  <a:schemeClr val="accent1">
                    <a:lumMod val="75000"/>
                  </a:schemeClr>
                </a:solidFill>
                <a:latin typeface="华文楷体" pitchFamily="2" charset="-122"/>
                <a:ea typeface="华文楷体" pitchFamily="2" charset="-122"/>
              </a:rPr>
              <a:t>。</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评估函数说明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408583"/>
            <a:ext cx="8352928"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4</a:t>
            </a:r>
            <a:r>
              <a:rPr lang="zh-CN" altLang="en-US" sz="1600" dirty="0" smtClean="0">
                <a:solidFill>
                  <a:schemeClr val="accent1">
                    <a:lumMod val="75000"/>
                  </a:schemeClr>
                </a:solidFill>
                <a:latin typeface="华文楷体" pitchFamily="2" charset="-122"/>
                <a:ea typeface="华文楷体" pitchFamily="2" charset="-122"/>
              </a:rPr>
              <a:t>）活</a:t>
            </a:r>
            <a:r>
              <a:rPr lang="en-US" altLang="zh-CN" sz="1600" dirty="0" smtClean="0">
                <a:solidFill>
                  <a:schemeClr val="accent1">
                    <a:lumMod val="75000"/>
                  </a:schemeClr>
                </a:solidFill>
                <a:latin typeface="华文楷体" pitchFamily="2" charset="-122"/>
                <a:ea typeface="华文楷体" pitchFamily="2" charset="-122"/>
              </a:rPr>
              <a:t>3</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或</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1000</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5</a:t>
            </a:r>
            <a:r>
              <a:rPr lang="zh-CN" altLang="en-US" sz="1600" dirty="0" smtClean="0">
                <a:solidFill>
                  <a:schemeClr val="accent1">
                    <a:lumMod val="75000"/>
                  </a:schemeClr>
                </a:solidFill>
                <a:latin typeface="华文楷体" pitchFamily="2" charset="-122"/>
                <a:ea typeface="华文楷体" pitchFamily="2" charset="-122"/>
              </a:rPr>
              <a:t>）死</a:t>
            </a:r>
            <a:r>
              <a:rPr lang="en-US" altLang="zh-CN" sz="1600" dirty="0" smtClean="0">
                <a:solidFill>
                  <a:schemeClr val="accent1">
                    <a:lumMod val="75000"/>
                  </a:schemeClr>
                </a:solidFill>
                <a:latin typeface="华文楷体" pitchFamily="2" charset="-122"/>
                <a:ea typeface="华文楷体" pitchFamily="2" charset="-122"/>
              </a:rPr>
              <a:t>4</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或                        </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1000</a:t>
            </a:r>
            <a:r>
              <a:rPr lang="zh-CN" altLang="en-US" sz="1600" dirty="0" smtClean="0">
                <a:solidFill>
                  <a:schemeClr val="accent1">
                    <a:lumMod val="75000"/>
                  </a:schemeClr>
                </a:solidFill>
                <a:latin typeface="华文楷体" pitchFamily="2" charset="-122"/>
                <a:ea typeface="华文楷体" pitchFamily="2" charset="-122"/>
              </a:rPr>
              <a:t>。</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6</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5</a:t>
            </a:r>
            <a:r>
              <a:rPr lang="zh-CN" altLang="en-US" sz="1600" dirty="0" smtClean="0">
                <a:solidFill>
                  <a:schemeClr val="accent1">
                    <a:lumMod val="75000"/>
                  </a:schemeClr>
                </a:solidFill>
                <a:latin typeface="华文楷体" pitchFamily="2" charset="-122"/>
                <a:ea typeface="华文楷体" pitchFamily="2" charset="-122"/>
              </a:rPr>
              <a:t>连</a:t>
            </a:r>
          </a:p>
          <a:p>
            <a:r>
              <a:rPr lang="zh-CN" altLang="en-US" sz="1600" dirty="0" smtClean="0">
                <a:solidFill>
                  <a:schemeClr val="accent1">
                    <a:lumMod val="75000"/>
                  </a:schemeClr>
                </a:solidFill>
                <a:latin typeface="华文楷体" pitchFamily="2" charset="-122"/>
                <a:ea typeface="华文楷体" pitchFamily="2" charset="-122"/>
              </a:rPr>
              <a:t>    其范式为</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en-US" sz="1600" dirty="0" smtClean="0">
                <a:solidFill>
                  <a:schemeClr val="accent1">
                    <a:lumMod val="75000"/>
                  </a:schemeClr>
                </a:solidFill>
                <a:latin typeface="华文楷体" pitchFamily="2" charset="-122"/>
                <a:ea typeface="华文楷体" pitchFamily="2" charset="-122"/>
              </a:rPr>
              <a:t>，评估值权重为</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，此时游戏结束。</a:t>
            </a:r>
          </a:p>
          <a:p>
            <a:r>
              <a:rPr lang="zh-CN" altLang="en-US" sz="1600" dirty="0" smtClean="0">
                <a:solidFill>
                  <a:schemeClr val="accent1">
                    <a:lumMod val="75000"/>
                  </a:schemeClr>
                </a:solidFill>
                <a:latin typeface="华文楷体" pitchFamily="2" charset="-122"/>
                <a:ea typeface="华文楷体" pitchFamily="2" charset="-122"/>
              </a:rPr>
              <a:t>    为了使评估函数能够统一使用，这里采用黑白双方评估值互为负的方式，即当黑棋出现上述范式时，评估值加上相应权重；而当白棋出现上述范式时，评估值则减去相应权重。最终的博弈目标是黑棋要让结果棋局的评估值尽可能大；而白棋的目标是要让结果棋局的评估值尽可能小。</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对搜索次序的优化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823808"/>
            <a:ext cx="83529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根据课程学习到的知识，不难知道对于</a:t>
            </a:r>
            <a:r>
              <a:rPr lang="en-US" altLang="zh-CN" dirty="0" smtClean="0">
                <a:solidFill>
                  <a:schemeClr val="accent1">
                    <a:lumMod val="75000"/>
                  </a:schemeClr>
                </a:solidFill>
                <a:latin typeface="华文楷体" pitchFamily="2" charset="-122"/>
                <a:ea typeface="华文楷体" pitchFamily="2" charset="-122"/>
              </a:rPr>
              <a:t>α-β</a:t>
            </a:r>
            <a:r>
              <a:rPr lang="zh-CN" altLang="en-US" dirty="0" smtClean="0">
                <a:solidFill>
                  <a:schemeClr val="accent1">
                    <a:lumMod val="75000"/>
                  </a:schemeClr>
                </a:solidFill>
                <a:latin typeface="华文楷体" pitchFamily="2" charset="-122"/>
                <a:ea typeface="华文楷体" pitchFamily="2" charset="-122"/>
              </a:rPr>
              <a:t>剪枝算法来说，子节点的搜索次序与搜索个数在很大程度上直接限制了最终搜索所花费的时间，所以在本实验中，我们根据五子棋一般行棋过程中的“套路”，对搜索次序和范围进行了优化。具体的优化有如下两部分：</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1</a:t>
            </a:r>
            <a:r>
              <a:rPr lang="zh-CN" altLang="en-US" dirty="0" smtClean="0">
                <a:solidFill>
                  <a:schemeClr val="accent1">
                    <a:lumMod val="75000"/>
                  </a:schemeClr>
                </a:solidFill>
                <a:latin typeface="华文楷体" pitchFamily="2" charset="-122"/>
                <a:ea typeface="华文楷体" pitchFamily="2" charset="-122"/>
              </a:rPr>
              <a:t>）缩小搜索规模</a:t>
            </a:r>
          </a:p>
          <a:p>
            <a:r>
              <a:rPr lang="zh-CN" altLang="en-US" dirty="0" smtClean="0">
                <a:solidFill>
                  <a:schemeClr val="accent1">
                    <a:lumMod val="75000"/>
                  </a:schemeClr>
                </a:solidFill>
                <a:latin typeface="华文楷体" pitchFamily="2" charset="-122"/>
                <a:ea typeface="华文楷体" pitchFamily="2" charset="-122"/>
              </a:rPr>
              <a:t>    考虑到五子棋本身的特性，往往需要与其他棋子相连配合，从而达到自己“</a:t>
            </a:r>
            <a:r>
              <a:rPr lang="en-US" altLang="zh-CN" dirty="0" smtClean="0">
                <a:solidFill>
                  <a:schemeClr val="accent1">
                    <a:lumMod val="75000"/>
                  </a:schemeClr>
                </a:solidFill>
                <a:latin typeface="华文楷体" pitchFamily="2" charset="-122"/>
                <a:ea typeface="华文楷体" pitchFamily="2" charset="-122"/>
              </a:rPr>
              <a:t>5</a:t>
            </a:r>
            <a:r>
              <a:rPr lang="zh-CN" altLang="en-US" dirty="0" smtClean="0">
                <a:solidFill>
                  <a:schemeClr val="accent1">
                    <a:lumMod val="75000"/>
                  </a:schemeClr>
                </a:solidFill>
                <a:latin typeface="华文楷体" pitchFamily="2" charset="-122"/>
                <a:ea typeface="华文楷体" pitchFamily="2" charset="-122"/>
              </a:rPr>
              <a:t>连”或是阻止对手“</a:t>
            </a:r>
            <a:r>
              <a:rPr lang="en-US" altLang="zh-CN" dirty="0" smtClean="0">
                <a:solidFill>
                  <a:schemeClr val="accent1">
                    <a:lumMod val="75000"/>
                  </a:schemeClr>
                </a:solidFill>
                <a:latin typeface="华文楷体" pitchFamily="2" charset="-122"/>
                <a:ea typeface="华文楷体" pitchFamily="2" charset="-122"/>
              </a:rPr>
              <a:t>5</a:t>
            </a:r>
            <a:r>
              <a:rPr lang="zh-CN" altLang="en-US" dirty="0" smtClean="0">
                <a:solidFill>
                  <a:schemeClr val="accent1">
                    <a:lumMod val="75000"/>
                  </a:schemeClr>
                </a:solidFill>
                <a:latin typeface="华文楷体" pitchFamily="2" charset="-122"/>
                <a:ea typeface="华文楷体" pitchFamily="2" charset="-122"/>
              </a:rPr>
              <a:t>连”的结果，所以在一般的行棋过程中，不会在周围没有棋子的格点落子。所以为了缩小子节点的搜索规模，在本实验中不对周围</a:t>
            </a:r>
            <a:r>
              <a:rPr lang="en-US" altLang="zh-CN" dirty="0" smtClean="0">
                <a:solidFill>
                  <a:schemeClr val="accent1">
                    <a:lumMod val="75000"/>
                  </a:schemeClr>
                </a:solidFill>
                <a:latin typeface="华文楷体" pitchFamily="2" charset="-122"/>
                <a:ea typeface="华文楷体" pitchFamily="2" charset="-122"/>
              </a:rPr>
              <a:t>8</a:t>
            </a:r>
            <a:r>
              <a:rPr lang="zh-CN" altLang="en-US" dirty="0" smtClean="0">
                <a:solidFill>
                  <a:schemeClr val="accent1">
                    <a:lumMod val="75000"/>
                  </a:schemeClr>
                </a:solidFill>
                <a:latin typeface="华文楷体" pitchFamily="2" charset="-122"/>
                <a:ea typeface="华文楷体" pitchFamily="2" charset="-122"/>
              </a:rPr>
              <a:t>个格点都没有棋子的点位进行评估搜索，旨在提高搜索效率。</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2</a:t>
            </a:r>
            <a:r>
              <a:rPr lang="zh-CN" altLang="en-US" dirty="0" smtClean="0">
                <a:solidFill>
                  <a:schemeClr val="accent1">
                    <a:lumMod val="75000"/>
                  </a:schemeClr>
                </a:solidFill>
                <a:latin typeface="华文楷体" pitchFamily="2" charset="-122"/>
                <a:ea typeface="华文楷体" pitchFamily="2" charset="-122"/>
              </a:rPr>
              <a:t>）优化搜索次序</a:t>
            </a:r>
          </a:p>
          <a:p>
            <a:r>
              <a:rPr lang="zh-CN" altLang="en-US" dirty="0" smtClean="0">
                <a:solidFill>
                  <a:schemeClr val="accent1">
                    <a:lumMod val="75000"/>
                  </a:schemeClr>
                </a:solidFill>
                <a:latin typeface="华文楷体" pitchFamily="2" charset="-122"/>
                <a:ea typeface="华文楷体" pitchFamily="2" charset="-122"/>
              </a:rPr>
              <a:t>    在一般的五子棋行棋过程中，为了限制对手形成“活</a:t>
            </a:r>
            <a:r>
              <a:rPr lang="en-US" altLang="zh-CN" dirty="0" smtClean="0">
                <a:solidFill>
                  <a:schemeClr val="accent1">
                    <a:lumMod val="75000"/>
                  </a:schemeClr>
                </a:solidFill>
                <a:latin typeface="华文楷体" pitchFamily="2" charset="-122"/>
                <a:ea typeface="华文楷体" pitchFamily="2" charset="-122"/>
              </a:rPr>
              <a:t>3”</a:t>
            </a:r>
            <a:r>
              <a:rPr lang="zh-CN" altLang="en-US" dirty="0" smtClean="0">
                <a:solidFill>
                  <a:schemeClr val="accent1">
                    <a:lumMod val="75000"/>
                  </a:schemeClr>
                </a:solidFill>
                <a:latin typeface="华文楷体" pitchFamily="2" charset="-122"/>
                <a:ea typeface="华文楷体" pitchFamily="2" charset="-122"/>
              </a:rPr>
              <a:t>、“死</a:t>
            </a:r>
            <a:r>
              <a:rPr lang="en-US" altLang="zh-CN" dirty="0" smtClean="0">
                <a:solidFill>
                  <a:schemeClr val="accent1">
                    <a:lumMod val="75000"/>
                  </a:schemeClr>
                </a:solidFill>
                <a:latin typeface="华文楷体" pitchFamily="2" charset="-122"/>
                <a:ea typeface="华文楷体" pitchFamily="2" charset="-122"/>
              </a:rPr>
              <a:t>4”</a:t>
            </a:r>
            <a:r>
              <a:rPr lang="zh-CN" altLang="en-US" dirty="0" smtClean="0">
                <a:solidFill>
                  <a:schemeClr val="accent1">
                    <a:lumMod val="75000"/>
                  </a:schemeClr>
                </a:solidFill>
                <a:latin typeface="华文楷体" pitchFamily="2" charset="-122"/>
                <a:ea typeface="华文楷体" pitchFamily="2" charset="-122"/>
              </a:rPr>
              <a:t>这种局面，往往需要在对手上一步落子位置附近落子进行限制。所以在本次实验中，程序会先对对手上一步落子位置周围</a:t>
            </a:r>
            <a:r>
              <a:rPr lang="en-US" altLang="zh-CN" dirty="0" smtClean="0">
                <a:solidFill>
                  <a:schemeClr val="accent1">
                    <a:lumMod val="75000"/>
                  </a:schemeClr>
                </a:solidFill>
                <a:latin typeface="华文楷体" pitchFamily="2" charset="-122"/>
                <a:ea typeface="华文楷体" pitchFamily="2" charset="-122"/>
              </a:rPr>
              <a:t>8</a:t>
            </a:r>
            <a:r>
              <a:rPr lang="zh-CN" altLang="en-US" dirty="0" smtClean="0">
                <a:solidFill>
                  <a:schemeClr val="accent1">
                    <a:lumMod val="75000"/>
                  </a:schemeClr>
                </a:solidFill>
                <a:latin typeface="华文楷体" pitchFamily="2" charset="-122"/>
                <a:ea typeface="华文楷体" pitchFamily="2" charset="-122"/>
              </a:rPr>
              <a:t>个点位能落子的位置先进行搜索，再对其他点位进行搜索，从而可以剪去尽可能多的子节点，提高搜索效率。</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5"/>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使用栈型结构来存储双方落子位置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539245"/>
            <a:ext cx="835292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由于本次实验要求实现悔棋功能，而且悔棋可能不止一步，这就需要在双方落子过程中依次记录双方的落子位置，但考虑到在二维数组中存储会消耗较大的内存空间，且同时会增加悔棋的时间复杂度，所以本实验采用了栈型结构来存储双方的落子位置，在</a:t>
            </a:r>
            <a:r>
              <a:rPr lang="en-US" altLang="zh-CN" sz="2000" dirty="0" err="1" smtClean="0">
                <a:solidFill>
                  <a:schemeClr val="accent1">
                    <a:lumMod val="75000"/>
                  </a:schemeClr>
                </a:solidFill>
                <a:latin typeface="华文楷体" pitchFamily="2" charset="-122"/>
                <a:ea typeface="华文楷体" pitchFamily="2" charset="-122"/>
              </a:rPr>
              <a:t>c++</a:t>
            </a:r>
            <a:r>
              <a:rPr lang="zh-CN" altLang="en-US" sz="2000" dirty="0" smtClean="0">
                <a:solidFill>
                  <a:schemeClr val="accent1">
                    <a:lumMod val="75000"/>
                  </a:schemeClr>
                </a:solidFill>
                <a:latin typeface="华文楷体" pitchFamily="2" charset="-122"/>
                <a:ea typeface="华文楷体" pitchFamily="2" charset="-122"/>
              </a:rPr>
              <a:t>语言中即</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容器。</a:t>
            </a:r>
          </a:p>
          <a:p>
            <a:r>
              <a:rPr lang="zh-CN" altLang="en-US" sz="2000" dirty="0" smtClean="0">
                <a:solidFill>
                  <a:schemeClr val="accent1">
                    <a:lumMod val="75000"/>
                  </a:schemeClr>
                </a:solidFill>
                <a:latin typeface="华文楷体" pitchFamily="2" charset="-122"/>
                <a:ea typeface="华文楷体" pitchFamily="2" charset="-122"/>
              </a:rPr>
              <a:t>    每次落子时，只需要向双方的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各</a:t>
            </a:r>
            <a:r>
              <a:rPr lang="en-US" altLang="zh-CN" sz="2000" dirty="0" err="1" smtClean="0">
                <a:solidFill>
                  <a:schemeClr val="accent1">
                    <a:lumMod val="75000"/>
                  </a:schemeClr>
                </a:solidFill>
                <a:latin typeface="华文楷体" pitchFamily="2" charset="-122"/>
                <a:ea typeface="华文楷体" pitchFamily="2" charset="-122"/>
              </a:rPr>
              <a:t>push_back</a:t>
            </a:r>
            <a:r>
              <a:rPr lang="zh-CN" altLang="en-US" sz="2000" dirty="0" smtClean="0">
                <a:solidFill>
                  <a:schemeClr val="accent1">
                    <a:lumMod val="75000"/>
                  </a:schemeClr>
                </a:solidFill>
                <a:latin typeface="华文楷体" pitchFamily="2" charset="-122"/>
                <a:ea typeface="华文楷体" pitchFamily="2" charset="-122"/>
              </a:rPr>
              <a:t>一个落子位置即可；而当用户选择悔棋时，则从双方的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中各</a:t>
            </a:r>
            <a:r>
              <a:rPr lang="en-US" altLang="zh-CN" sz="2000" dirty="0" err="1" smtClean="0">
                <a:solidFill>
                  <a:schemeClr val="accent1">
                    <a:lumMod val="75000"/>
                  </a:schemeClr>
                </a:solidFill>
                <a:latin typeface="华文楷体" pitchFamily="2" charset="-122"/>
                <a:ea typeface="华文楷体" pitchFamily="2" charset="-122"/>
              </a:rPr>
              <a:t>pop_back</a:t>
            </a:r>
            <a:r>
              <a:rPr lang="zh-CN" altLang="en-US" sz="2000" dirty="0" smtClean="0">
                <a:solidFill>
                  <a:schemeClr val="accent1">
                    <a:lumMod val="75000"/>
                  </a:schemeClr>
                </a:solidFill>
                <a:latin typeface="华文楷体" pitchFamily="2" charset="-122"/>
                <a:ea typeface="华文楷体" pitchFamily="2" charset="-122"/>
              </a:rPr>
              <a:t>一个落子位置并重新渲染棋盘即可。从而使用较低的时间复杂度实现了“悔棋”功能。</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187624" y="1491630"/>
          <a:ext cx="6432376" cy="1765920"/>
        </p:xfrm>
        <a:graphic>
          <a:graphicData uri="http://schemas.openxmlformats.org/drawingml/2006/table">
            <a:tbl>
              <a:tblPr/>
              <a:tblGrid>
                <a:gridCol w="3216188"/>
                <a:gridCol w="3216188"/>
              </a:tblGrid>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操作系统</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Windows10</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开发语言</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C++</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开发环境及具体版本</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Visual Studio 16.0.29503.13</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296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核心使用库</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a:solidFill>
                            <a:schemeClr val="accent1">
                              <a:lumMod val="75000"/>
                            </a:schemeClr>
                          </a:solidFill>
                          <a:latin typeface="华文楷体" pitchFamily="2" charset="-122"/>
                          <a:ea typeface="华文楷体" pitchFamily="2" charset="-122"/>
                          <a:cs typeface="宋体"/>
                        </a:rPr>
                        <a:t>&lt;</a:t>
                      </a:r>
                      <a:r>
                        <a:rPr lang="en-US" sz="1800" dirty="0" err="1">
                          <a:solidFill>
                            <a:schemeClr val="accent1">
                              <a:lumMod val="75000"/>
                            </a:schemeClr>
                          </a:solidFill>
                          <a:latin typeface="华文楷体" pitchFamily="2" charset="-122"/>
                          <a:ea typeface="华文楷体" pitchFamily="2" charset="-122"/>
                          <a:cs typeface="宋体"/>
                        </a:rPr>
                        <a:t>iostream</a:t>
                      </a:r>
                      <a:r>
                        <a:rPr lang="en-US" sz="1800" dirty="0">
                          <a:solidFill>
                            <a:schemeClr val="accent1">
                              <a:lumMod val="75000"/>
                            </a:schemeClr>
                          </a:solidFill>
                          <a:latin typeface="华文楷体" pitchFamily="2" charset="-122"/>
                          <a:ea typeface="华文楷体" pitchFamily="2" charset="-122"/>
                          <a:cs typeface="宋体"/>
                        </a:rPr>
                        <a:t>&gt;</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&lt;vector&gt;</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&lt;map&gt;</a:t>
                      </a:r>
                      <a:endParaRPr lang="zh-CN" sz="18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043608" y="1059582"/>
          <a:ext cx="6888426" cy="3099792"/>
        </p:xfrm>
        <a:graphic>
          <a:graphicData uri="http://schemas.openxmlformats.org/drawingml/2006/table">
            <a:tbl>
              <a:tblPr/>
              <a:tblGrid>
                <a:gridCol w="3444213"/>
                <a:gridCol w="3444213"/>
              </a:tblGrid>
              <a:tr h="258316">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操作系统</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Windows10</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316">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开发语言</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C</a:t>
                      </a:r>
                      <a:r>
                        <a:rPr lang="en-US" altLang="zh-CN" sz="1800" dirty="0" smtClean="0">
                          <a:solidFill>
                            <a:schemeClr val="accent1">
                              <a:lumMod val="75000"/>
                            </a:schemeClr>
                          </a:solidFill>
                          <a:latin typeface="华文楷体" pitchFamily="2" charset="-122"/>
                          <a:ea typeface="华文楷体" pitchFamily="2" charset="-122"/>
                          <a:cs typeface="宋体"/>
                        </a:rPr>
                        <a:t>++</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32">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开发环境及具体版本</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Q</a:t>
                      </a:r>
                      <a:r>
                        <a:rPr lang="en-US" altLang="zh-CN" sz="1800" dirty="0" smtClean="0">
                          <a:solidFill>
                            <a:schemeClr val="accent1">
                              <a:lumMod val="75000"/>
                            </a:schemeClr>
                          </a:solidFill>
                          <a:latin typeface="华文楷体" pitchFamily="2" charset="-122"/>
                          <a:ea typeface="华文楷体" pitchFamily="2" charset="-122"/>
                          <a:cs typeface="宋体"/>
                        </a:rPr>
                        <a:t>t 5.14.2 Released</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Visual Studio 14.0.25431.01</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6528">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核心使用库</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QtWidgets</a:t>
                      </a:r>
                      <a:r>
                        <a:rPr lang="en-US" sz="1800" dirty="0" smtClean="0">
                          <a:solidFill>
                            <a:schemeClr val="accent1">
                              <a:lumMod val="75000"/>
                            </a:schemeClr>
                          </a:solidFill>
                          <a:latin typeface="华文楷体" pitchFamily="2" charset="-122"/>
                          <a:ea typeface="华文楷体" pitchFamily="2" charset="-122"/>
                          <a:cs typeface="宋体"/>
                        </a:rPr>
                        <a:t>/</a:t>
                      </a:r>
                      <a:r>
                        <a:rPr lang="en-US" sz="1800" dirty="0" err="1" smtClean="0">
                          <a:solidFill>
                            <a:schemeClr val="accent1">
                              <a:lumMod val="75000"/>
                            </a:schemeClr>
                          </a:solidFill>
                          <a:latin typeface="华文楷体" pitchFamily="2" charset="-122"/>
                          <a:ea typeface="华文楷体" pitchFamily="2" charset="-122"/>
                          <a:cs typeface="宋体"/>
                        </a:rPr>
                        <a:t>QMainWindow</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QImage</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QPainter</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QColor</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QPixmap</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QLabel</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QString</a:t>
                      </a:r>
                      <a:r>
                        <a:rPr lang="en-US" sz="1800" dirty="0" smtClean="0">
                          <a:solidFill>
                            <a:schemeClr val="accent1">
                              <a:lumMod val="75000"/>
                            </a:schemeClr>
                          </a:solidFill>
                          <a:latin typeface="华文楷体" pitchFamily="2" charset="-122"/>
                          <a:ea typeface="华文楷体" pitchFamily="2" charset="-122"/>
                          <a:cs typeface="宋体"/>
                        </a:rPr>
                        <a:t>&gt;</a:t>
                      </a:r>
                      <a:endParaRPr lang="en-US"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618817"/>
            <a:ext cx="835292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①</a:t>
            </a:r>
            <a:r>
              <a:rPr lang="en-US" altLang="zh-CN" sz="1400" dirty="0" smtClean="0">
                <a:solidFill>
                  <a:schemeClr val="accent1">
                    <a:lumMod val="75000"/>
                  </a:schemeClr>
                </a:solidFill>
                <a:latin typeface="华文楷体" pitchFamily="2" charset="-122"/>
                <a:ea typeface="华文楷体" pitchFamily="2" charset="-122"/>
              </a:rPr>
              <a:t>definition.cpp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该文件用于实现辅助功能模块，协助维持游戏的正常运行，该文件中主要函数的声明与定义展示如下，具体的函数实现详见附录中的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vector&lt;Point&gt; </a:t>
            </a:r>
            <a:r>
              <a:rPr lang="en-US" altLang="zh-CN" sz="1400" dirty="0" err="1" smtClean="0">
                <a:solidFill>
                  <a:schemeClr val="accent1">
                    <a:lumMod val="75000"/>
                  </a:schemeClr>
                </a:solidFill>
                <a:latin typeface="华文楷体" pitchFamily="2" charset="-122"/>
                <a:ea typeface="华文楷体" pitchFamily="2" charset="-122"/>
              </a:rPr>
              <a:t>PlayerList</a:t>
            </a:r>
            <a:r>
              <a:rPr lang="zh-CN" altLang="en-US" sz="1400" dirty="0" smtClean="0">
                <a:solidFill>
                  <a:schemeClr val="accent1">
                    <a:lumMod val="75000"/>
                  </a:schemeClr>
                </a:solidFill>
                <a:latin typeface="华文楷体" pitchFamily="2" charset="-122"/>
                <a:ea typeface="华文楷体" pitchFamily="2" charset="-122"/>
              </a:rPr>
              <a:t>，该容器用于存储玩家的落子情况。</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vector&lt;Point&gt; </a:t>
            </a:r>
            <a:r>
              <a:rPr lang="en-US" altLang="zh-CN" sz="1400" dirty="0" err="1" smtClean="0">
                <a:solidFill>
                  <a:schemeClr val="accent1">
                    <a:lumMod val="75000"/>
                  </a:schemeClr>
                </a:solidFill>
                <a:latin typeface="华文楷体" pitchFamily="2" charset="-122"/>
                <a:ea typeface="华文楷体" pitchFamily="2" charset="-122"/>
              </a:rPr>
              <a:t>ComputerList</a:t>
            </a:r>
            <a:r>
              <a:rPr lang="zh-CN" altLang="en-US" sz="1400" dirty="0" smtClean="0">
                <a:solidFill>
                  <a:schemeClr val="accent1">
                    <a:lumMod val="75000"/>
                  </a:schemeClr>
                </a:solidFill>
                <a:latin typeface="华文楷体" pitchFamily="2" charset="-122"/>
                <a:ea typeface="华文楷体" pitchFamily="2" charset="-122"/>
              </a:rPr>
              <a:t>，该容器用于存储</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的落子情况。</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Opposite (</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a:t>
            </a:r>
            <a:r>
              <a:rPr lang="zh-CN" altLang="en-US" sz="1400" dirty="0" smtClean="0">
                <a:solidFill>
                  <a:schemeClr val="accent1">
                    <a:lumMod val="75000"/>
                  </a:schemeClr>
                </a:solidFill>
                <a:latin typeface="华文楷体" pitchFamily="2" charset="-122"/>
                <a:ea typeface="华文楷体" pitchFamily="2" charset="-122"/>
              </a:rPr>
              <a:t>，该函数用于获取</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的落子位置。</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SwitchSide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，该函数用于交换出子方。</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5</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GetPlace</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y)</a:t>
            </a:r>
            <a:r>
              <a:rPr lang="zh-CN" altLang="en-US" sz="1400" dirty="0" smtClean="0">
                <a:solidFill>
                  <a:schemeClr val="accent1">
                    <a:lumMod val="75000"/>
                  </a:schemeClr>
                </a:solidFill>
                <a:latin typeface="华文楷体" pitchFamily="2" charset="-122"/>
                <a:ea typeface="华文楷体" pitchFamily="2" charset="-122"/>
              </a:rPr>
              <a:t>，该函数用于获取棋盘某个位置的值。</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6</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JudgeNeighbor</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y)</a:t>
            </a:r>
            <a:r>
              <a:rPr lang="zh-CN" altLang="en-US" sz="1400" dirty="0" smtClean="0">
                <a:solidFill>
                  <a:schemeClr val="accent1">
                    <a:lumMod val="75000"/>
                  </a:schemeClr>
                </a:solidFill>
                <a:latin typeface="华文楷体" pitchFamily="2" charset="-122"/>
                <a:ea typeface="华文楷体" pitchFamily="2" charset="-122"/>
              </a:rPr>
              <a:t>，该函数用于判断某位置周围</a:t>
            </a:r>
            <a:r>
              <a:rPr lang="en-US" altLang="zh-CN" sz="1400" dirty="0" smtClean="0">
                <a:solidFill>
                  <a:schemeClr val="accent1">
                    <a:lumMod val="75000"/>
                  </a:schemeClr>
                </a:solidFill>
                <a:latin typeface="华文楷体" pitchFamily="2" charset="-122"/>
                <a:ea typeface="华文楷体" pitchFamily="2" charset="-122"/>
              </a:rPr>
              <a:t>8</a:t>
            </a:r>
            <a:r>
              <a:rPr lang="zh-CN" altLang="en-US" sz="1400" dirty="0" smtClean="0">
                <a:solidFill>
                  <a:schemeClr val="accent1">
                    <a:lumMod val="75000"/>
                  </a:schemeClr>
                </a:solidFill>
                <a:latin typeface="华文楷体" pitchFamily="2" charset="-122"/>
                <a:ea typeface="华文楷体" pitchFamily="2" charset="-122"/>
              </a:rPr>
              <a:t>个格点是否有棋子。</a:t>
            </a:r>
            <a:endParaRPr lang="en-US" altLang="zh-CN" sz="1400" dirty="0" smtClean="0">
              <a:solidFill>
                <a:schemeClr val="accent1">
                  <a:lumMod val="75000"/>
                </a:schemeClr>
              </a:solidFill>
              <a:latin typeface="华文楷体" pitchFamily="2" charset="-122"/>
              <a:ea typeface="华文楷体" pitchFamily="2" charset="-122"/>
            </a:endParaRPr>
          </a:p>
          <a:p>
            <a:endParaRPr lang="zh-CN" altLang="en-US" sz="1400" dirty="0" smtClean="0">
              <a:solidFill>
                <a:schemeClr val="accent1">
                  <a:lumMod val="75000"/>
                </a:schemeClr>
              </a:solidFill>
              <a:latin typeface="华文楷体" pitchFamily="2" charset="-122"/>
              <a:ea typeface="华文楷体" pitchFamily="2" charset="-122"/>
            </a:endParaRPr>
          </a:p>
          <a:p>
            <a:r>
              <a:rPr lang="zh-CN" altLang="en-US" sz="1400" dirty="0" smtClean="0">
                <a:solidFill>
                  <a:schemeClr val="accent1">
                    <a:lumMod val="75000"/>
                  </a:schemeClr>
                </a:solidFill>
                <a:latin typeface="华文楷体" pitchFamily="2" charset="-122"/>
                <a:ea typeface="华文楷体" pitchFamily="2" charset="-122"/>
              </a:rPr>
              <a:t>②</a:t>
            </a:r>
            <a:r>
              <a:rPr lang="en-US" altLang="zh-CN" sz="1400" dirty="0" smtClean="0">
                <a:solidFill>
                  <a:schemeClr val="accent1">
                    <a:lumMod val="75000"/>
                  </a:schemeClr>
                </a:solidFill>
                <a:latin typeface="华文楷体" pitchFamily="2" charset="-122"/>
                <a:ea typeface="华文楷体" pitchFamily="2" charset="-122"/>
              </a:rPr>
              <a:t> evaluatation.cpp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该文件用于实现评估函数功能模块，用于判定当前局势的评估函数值，该文件中主要函数的声明与定义展示如下，具体的函数实现详见附录中的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struct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ChessShape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，该结构体用于存储待读取的棋型范式。</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struct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ScoreShap</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，该结构体用于存储得分形状的棋型范式。</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EvaluateOneShape</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Evaluated,ChessShape</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TheShape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，该函数用于计算当前位置的棋型得分。</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EvaluateOnePoint</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y,int</a:t>
            </a:r>
            <a:r>
              <a:rPr lang="en-US" altLang="zh-CN" sz="1400" dirty="0" smtClean="0">
                <a:solidFill>
                  <a:schemeClr val="accent1">
                    <a:lumMod val="75000"/>
                  </a:schemeClr>
                </a:solidFill>
                <a:latin typeface="华文楷体" pitchFamily="2" charset="-122"/>
                <a:ea typeface="华文楷体" pitchFamily="2" charset="-122"/>
              </a:rPr>
              <a:t> Evaluated)</a:t>
            </a:r>
            <a:r>
              <a:rPr lang="zh-CN" altLang="en-US" sz="1400" dirty="0" smtClean="0">
                <a:solidFill>
                  <a:schemeClr val="accent1">
                    <a:lumMod val="75000"/>
                  </a:schemeClr>
                </a:solidFill>
                <a:latin typeface="华文楷体" pitchFamily="2" charset="-122"/>
                <a:ea typeface="华文楷体" pitchFamily="2" charset="-122"/>
              </a:rPr>
              <a:t>，该函数用于计算某一个点的棋型得分。</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5</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Evaluate(</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Evaluated)</a:t>
            </a:r>
            <a:r>
              <a:rPr lang="zh-CN" altLang="en-US" sz="1400" dirty="0" smtClean="0">
                <a:solidFill>
                  <a:schemeClr val="accent1">
                    <a:lumMod val="75000"/>
                  </a:schemeClr>
                </a:solidFill>
                <a:latin typeface="华文楷体" pitchFamily="2" charset="-122"/>
                <a:ea typeface="华文楷体" pitchFamily="2" charset="-122"/>
              </a:rPr>
              <a:t>，该函数用于计算总得分。</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6</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JudgeRepeat</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y,int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dx,int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dy</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，判断（</a:t>
            </a:r>
            <a:r>
              <a:rPr lang="en-US" altLang="zh-CN" sz="1400" dirty="0" smtClean="0">
                <a:solidFill>
                  <a:schemeClr val="accent1">
                    <a:lumMod val="75000"/>
                  </a:schemeClr>
                </a:solidFill>
                <a:latin typeface="华文楷体" pitchFamily="2" charset="-122"/>
                <a:ea typeface="华文楷体" pitchFamily="2" charset="-122"/>
              </a:rPr>
              <a:t>x</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y</a:t>
            </a:r>
            <a:r>
              <a:rPr lang="zh-CN" altLang="en-US" sz="1400" dirty="0" smtClean="0">
                <a:solidFill>
                  <a:schemeClr val="accent1">
                    <a:lumMod val="75000"/>
                  </a:schemeClr>
                </a:solidFill>
                <a:latin typeface="华文楷体" pitchFamily="2" charset="-122"/>
                <a:ea typeface="华文楷体" pitchFamily="2" charset="-122"/>
              </a:rPr>
              <a:t>）在（</a:t>
            </a:r>
            <a:r>
              <a:rPr lang="en-US" altLang="zh-CN" sz="1400" dirty="0" err="1" smtClean="0">
                <a:solidFill>
                  <a:schemeClr val="accent1">
                    <a:lumMod val="75000"/>
                  </a:schemeClr>
                </a:solidFill>
                <a:latin typeface="华文楷体" pitchFamily="2" charset="-122"/>
                <a:ea typeface="华文楷体" pitchFamily="2" charset="-122"/>
              </a:rPr>
              <a:t>dx</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dy</a:t>
            </a:r>
            <a:r>
              <a:rPr lang="zh-CN" altLang="en-US" sz="1400" dirty="0" smtClean="0">
                <a:solidFill>
                  <a:schemeClr val="accent1">
                    <a:lumMod val="75000"/>
                  </a:schemeClr>
                </a:solidFill>
                <a:latin typeface="华文楷体" pitchFamily="2" charset="-122"/>
                <a:ea typeface="华文楷体" pitchFamily="2" charset="-122"/>
              </a:rPr>
              <a:t>）方向上是否被重复计算过。</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7</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CalculateAddScore</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y,int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dx,int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dy,int</a:t>
            </a:r>
            <a:r>
              <a:rPr lang="en-US" altLang="zh-CN" sz="1400" dirty="0" smtClean="0">
                <a:solidFill>
                  <a:schemeClr val="accent1">
                    <a:lumMod val="75000"/>
                  </a:schemeClr>
                </a:solidFill>
                <a:latin typeface="华文楷体" pitchFamily="2" charset="-122"/>
                <a:ea typeface="华文楷体" pitchFamily="2" charset="-122"/>
              </a:rPr>
              <a:t> score)</a:t>
            </a:r>
            <a:r>
              <a:rPr lang="zh-CN" altLang="en-US" sz="1400" dirty="0" smtClean="0">
                <a:solidFill>
                  <a:schemeClr val="accent1">
                    <a:lumMod val="75000"/>
                  </a:schemeClr>
                </a:solidFill>
                <a:latin typeface="华文楷体" pitchFamily="2" charset="-122"/>
                <a:ea typeface="华文楷体" pitchFamily="2" charset="-122"/>
              </a:rPr>
              <a:t>，判断（</a:t>
            </a:r>
            <a:r>
              <a:rPr lang="en-US" altLang="zh-CN" sz="1400" dirty="0" smtClean="0">
                <a:solidFill>
                  <a:schemeClr val="accent1">
                    <a:lumMod val="75000"/>
                  </a:schemeClr>
                </a:solidFill>
                <a:latin typeface="华文楷体" pitchFamily="2" charset="-122"/>
                <a:ea typeface="华文楷体" pitchFamily="2" charset="-122"/>
              </a:rPr>
              <a:t>x</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y</a:t>
            </a:r>
            <a:r>
              <a:rPr lang="zh-CN" altLang="en-US" sz="1400" dirty="0" smtClean="0">
                <a:solidFill>
                  <a:schemeClr val="accent1">
                    <a:lumMod val="75000"/>
                  </a:schemeClr>
                </a:solidFill>
                <a:latin typeface="华文楷体" pitchFamily="2" charset="-122"/>
                <a:ea typeface="华文楷体" pitchFamily="2" charset="-122"/>
              </a:rPr>
              <a:t>）在其他方向上是否还有加分。</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3528" y="781422"/>
            <a:ext cx="83529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③</a:t>
            </a:r>
            <a:r>
              <a:rPr lang="en-US" altLang="zh-CN" sz="1400" dirty="0" smtClean="0">
                <a:solidFill>
                  <a:schemeClr val="accent1">
                    <a:lumMod val="75000"/>
                  </a:schemeClr>
                </a:solidFill>
                <a:latin typeface="华文楷体" pitchFamily="2" charset="-122"/>
                <a:ea typeface="华文楷体" pitchFamily="2" charset="-122"/>
              </a:rPr>
              <a:t>getmoves.cpp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该文件用于统筹搜索树的建立，协调</a:t>
            </a:r>
            <a:r>
              <a:rPr lang="el-GR" altLang="zh-CN" sz="1400" dirty="0" smtClean="0">
                <a:solidFill>
                  <a:schemeClr val="accent1">
                    <a:lumMod val="75000"/>
                  </a:schemeClr>
                </a:solidFill>
                <a:latin typeface="华文楷体" pitchFamily="2" charset="-122"/>
                <a:ea typeface="华文楷体" pitchFamily="2" charset="-122"/>
              </a:rPr>
              <a:t>α-β</a:t>
            </a:r>
            <a:r>
              <a:rPr lang="zh-CN" altLang="en-US" sz="1400" dirty="0" smtClean="0">
                <a:solidFill>
                  <a:schemeClr val="accent1">
                    <a:lumMod val="75000"/>
                  </a:schemeClr>
                </a:solidFill>
                <a:latin typeface="华文楷体" pitchFamily="2" charset="-122"/>
                <a:ea typeface="华文楷体" pitchFamily="2" charset="-122"/>
              </a:rPr>
              <a:t>剪枝、给定搜索顺序等，该文件中主要函数的声明与定义展示如下，具体的函数实现详见附录中的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vector&lt;Point&gt; </a:t>
            </a:r>
            <a:r>
              <a:rPr lang="en-US" altLang="zh-CN" sz="1400" dirty="0" err="1" smtClean="0">
                <a:solidFill>
                  <a:schemeClr val="accent1">
                    <a:lumMod val="75000"/>
                  </a:schemeClr>
                </a:solidFill>
                <a:latin typeface="华文楷体" pitchFamily="2" charset="-122"/>
                <a:ea typeface="华文楷体" pitchFamily="2" charset="-122"/>
              </a:rPr>
              <a:t>GetNeighborMove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，该函数用于获取能走的步数集合，并且进行排序剪枝。</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JudgeProListIn</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x,int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y,vector</a:t>
            </a:r>
            <a:r>
              <a:rPr lang="en-US" altLang="zh-CN" sz="1400" dirty="0" smtClean="0">
                <a:solidFill>
                  <a:schemeClr val="accent1">
                    <a:lumMod val="75000"/>
                  </a:schemeClr>
                </a:solidFill>
                <a:latin typeface="华文楷体" pitchFamily="2" charset="-122"/>
                <a:ea typeface="华文楷体" pitchFamily="2" charset="-122"/>
              </a:rPr>
              <a:t>&lt;Point&gt; </a:t>
            </a:r>
            <a:r>
              <a:rPr lang="en-US" altLang="zh-CN" sz="1400" dirty="0" err="1" smtClean="0">
                <a:solidFill>
                  <a:schemeClr val="accent1">
                    <a:lumMod val="75000"/>
                  </a:schemeClr>
                </a:solidFill>
                <a:latin typeface="华文楷体" pitchFamily="2" charset="-122"/>
                <a:ea typeface="华文楷体" pitchFamily="2" charset="-122"/>
              </a:rPr>
              <a:t>PriorityList</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，该函数用于判断当前位置是否在优先集合中被搜索过。</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a:t>
            </a:r>
            <a:r>
              <a:rPr lang="en-US" altLang="zh-CN" sz="1400" dirty="0" err="1" smtClean="0">
                <a:solidFill>
                  <a:schemeClr val="accent1">
                    <a:lumMod val="75000"/>
                  </a:schemeClr>
                </a:solidFill>
                <a:latin typeface="华文楷体" pitchFamily="2" charset="-122"/>
                <a:ea typeface="华文楷体" pitchFamily="2" charset="-122"/>
              </a:rPr>
              <a:t>GetMoves</a:t>
            </a:r>
            <a:r>
              <a:rPr lang="en-US" altLang="zh-CN" sz="1400" dirty="0" smtClean="0">
                <a:solidFill>
                  <a:schemeClr val="accent1">
                    <a:lumMod val="75000"/>
                  </a:schemeClr>
                </a:solidFill>
                <a:latin typeface="华文楷体" pitchFamily="2" charset="-122"/>
                <a:ea typeface="华文楷体" pitchFamily="2" charset="-122"/>
              </a:rPr>
              <a:t>&gt;()</a:t>
            </a:r>
            <a:r>
              <a:rPr lang="zh-CN" altLang="en-US" sz="1400" dirty="0" smtClean="0">
                <a:solidFill>
                  <a:schemeClr val="accent1">
                    <a:lumMod val="75000"/>
                  </a:schemeClr>
                </a:solidFill>
                <a:latin typeface="华文楷体" pitchFamily="2" charset="-122"/>
                <a:ea typeface="华文楷体" pitchFamily="2" charset="-122"/>
              </a:rPr>
              <a:t>，获取要进行评估判定的位置，其中会优先搜索上次落子周围的格点位置，同时会排除周围没有棋子的格点。</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vector&lt;Point&gt; </a:t>
            </a:r>
            <a:r>
              <a:rPr lang="en-US" altLang="zh-CN" sz="1400" dirty="0" err="1" smtClean="0">
                <a:solidFill>
                  <a:schemeClr val="accent1">
                    <a:lumMod val="75000"/>
                  </a:schemeClr>
                </a:solidFill>
                <a:latin typeface="华文楷体" pitchFamily="2" charset="-122"/>
                <a:ea typeface="华文楷体" pitchFamily="2" charset="-122"/>
              </a:rPr>
              <a:t>GetInitMovesInit</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，该函数用于获取能够移动的位置集合（没有搜索和排除位置），返回元素集合。</a:t>
            </a:r>
            <a:endParaRPr lang="en-US" altLang="zh-CN" sz="1400" dirty="0" smtClean="0">
              <a:solidFill>
                <a:schemeClr val="accent1">
                  <a:lumMod val="75000"/>
                </a:schemeClr>
              </a:solidFill>
              <a:latin typeface="华文楷体" pitchFamily="2" charset="-122"/>
              <a:ea typeface="华文楷体" pitchFamily="2" charset="-122"/>
            </a:endParaRPr>
          </a:p>
          <a:p>
            <a:endParaRPr lang="zh-CN" altLang="en-US" sz="1400" dirty="0" smtClean="0">
              <a:solidFill>
                <a:schemeClr val="accent1">
                  <a:lumMod val="75000"/>
                </a:schemeClr>
              </a:solidFill>
              <a:latin typeface="华文楷体" pitchFamily="2" charset="-122"/>
              <a:ea typeface="华文楷体" pitchFamily="2" charset="-122"/>
            </a:endParaRPr>
          </a:p>
          <a:p>
            <a:r>
              <a:rPr lang="zh-CN" altLang="en-US" sz="1400" dirty="0" smtClean="0">
                <a:solidFill>
                  <a:schemeClr val="accent1">
                    <a:lumMod val="75000"/>
                  </a:schemeClr>
                </a:solidFill>
                <a:latin typeface="华文楷体" pitchFamily="2" charset="-122"/>
                <a:ea typeface="华文楷体" pitchFamily="2" charset="-122"/>
              </a:rPr>
              <a:t>④</a:t>
            </a:r>
            <a:r>
              <a:rPr lang="en-US" altLang="zh-CN" sz="1400" dirty="0" smtClean="0">
                <a:solidFill>
                  <a:schemeClr val="accent1">
                    <a:lumMod val="75000"/>
                  </a:schemeClr>
                </a:solidFill>
                <a:latin typeface="华文楷体" pitchFamily="2" charset="-122"/>
                <a:ea typeface="华文楷体" pitchFamily="2" charset="-122"/>
              </a:rPr>
              <a:t>move.cpp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该文件用于协调内核部分的运行，可以看做一个“走法执行器”，该文件中主要函数的声明与定义展示如下，具体的函数实现详见附录中的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InitializeGame</a:t>
            </a:r>
            <a:r>
              <a:rPr lang="en-US" altLang="zh-CN" sz="1400" dirty="0" smtClean="0">
                <a:solidFill>
                  <a:schemeClr val="accent1">
                    <a:lumMod val="75000"/>
                  </a:schemeClr>
                </a:solidFill>
                <a:latin typeface="华文楷体" pitchFamily="2" charset="-122"/>
                <a:ea typeface="华文楷体" pitchFamily="2" charset="-122"/>
              </a:rPr>
              <a:t>(string h)</a:t>
            </a:r>
            <a:r>
              <a:rPr lang="zh-CN" altLang="en-US" sz="1400" dirty="0" smtClean="0">
                <a:solidFill>
                  <a:schemeClr val="accent1">
                    <a:lumMod val="75000"/>
                  </a:schemeClr>
                </a:solidFill>
                <a:latin typeface="华文楷体" pitchFamily="2" charset="-122"/>
                <a:ea typeface="华文楷体" pitchFamily="2" charset="-122"/>
              </a:rPr>
              <a:t>，该函数用于初始化游戏。</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makeMove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，该函数用于执行下期操作，同时对棋盘和</a:t>
            </a:r>
            <a:r>
              <a:rPr lang="en-US" altLang="zh-CN" sz="1400" dirty="0" smtClean="0">
                <a:solidFill>
                  <a:schemeClr val="accent1">
                    <a:lumMod val="75000"/>
                  </a:schemeClr>
                </a:solidFill>
                <a:latin typeface="华文楷体" pitchFamily="2" charset="-122"/>
                <a:ea typeface="华文楷体" pitchFamily="2" charset="-122"/>
              </a:rPr>
              <a:t>vector</a:t>
            </a:r>
            <a:r>
              <a:rPr lang="zh-CN" altLang="en-US" sz="1400" dirty="0" smtClean="0">
                <a:solidFill>
                  <a:schemeClr val="accent1">
                    <a:lumMod val="75000"/>
                  </a:schemeClr>
                </a:solidFill>
                <a:latin typeface="华文楷体" pitchFamily="2" charset="-122"/>
                <a:ea typeface="华文楷体" pitchFamily="2" charset="-122"/>
              </a:rPr>
              <a:t>进行更新。</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unMakeMove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，该函数用于执行悔棋操作，同时对棋盘和</a:t>
            </a:r>
            <a:r>
              <a:rPr lang="en-US" altLang="zh-CN" sz="1400" dirty="0" smtClean="0">
                <a:solidFill>
                  <a:schemeClr val="accent1">
                    <a:lumMod val="75000"/>
                  </a:schemeClr>
                </a:solidFill>
                <a:latin typeface="华文楷体" pitchFamily="2" charset="-122"/>
                <a:ea typeface="华文楷体" pitchFamily="2" charset="-122"/>
              </a:rPr>
              <a:t>vector</a:t>
            </a:r>
            <a:r>
              <a:rPr lang="zh-CN" altLang="en-US" sz="1400" dirty="0" smtClean="0">
                <a:solidFill>
                  <a:schemeClr val="accent1">
                    <a:lumMod val="75000"/>
                  </a:schemeClr>
                </a:solidFill>
                <a:latin typeface="华文楷体" pitchFamily="2" charset="-122"/>
                <a:ea typeface="华文楷体" pitchFamily="2" charset="-122"/>
              </a:rPr>
              <a:t>进行刚更新。</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GameOver</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，该函数用于判断游戏是否结束，如果结束则弹出窗口。</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3528" y="1427754"/>
            <a:ext cx="835292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⑤</a:t>
            </a:r>
            <a:r>
              <a:rPr lang="en-US" altLang="zh-CN" sz="1400" dirty="0" smtClean="0">
                <a:solidFill>
                  <a:schemeClr val="accent1">
                    <a:lumMod val="75000"/>
                  </a:schemeClr>
                </a:solidFill>
                <a:latin typeface="华文楷体" pitchFamily="2" charset="-122"/>
                <a:ea typeface="华文楷体" pitchFamily="2" charset="-122"/>
              </a:rPr>
              <a:t> over.cpp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该文件用于监测游戏是否结束，该文件中主要函数的声明与定义展示如下，具体的函数实现详见附录中的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JudgeOneShapeSuccess</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Evaluated,ChessShape</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TheShape</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，该函数用于判断当前位置棋型是否胜利。</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JudgeWin</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，该函数用于判断游戏是否结束。</a:t>
            </a:r>
            <a:endParaRPr lang="en-US" altLang="zh-CN" sz="1400" dirty="0" smtClean="0">
              <a:solidFill>
                <a:schemeClr val="accent1">
                  <a:lumMod val="75000"/>
                </a:schemeClr>
              </a:solidFill>
              <a:latin typeface="华文楷体" pitchFamily="2" charset="-122"/>
              <a:ea typeface="华文楷体" pitchFamily="2" charset="-122"/>
            </a:endParaRPr>
          </a:p>
          <a:p>
            <a:endParaRPr lang="zh-CN" altLang="en-US" sz="1400" dirty="0" smtClean="0">
              <a:solidFill>
                <a:schemeClr val="accent1">
                  <a:lumMod val="75000"/>
                </a:schemeClr>
              </a:solidFill>
              <a:latin typeface="华文楷体" pitchFamily="2" charset="-122"/>
              <a:ea typeface="华文楷体" pitchFamily="2" charset="-122"/>
            </a:endParaRPr>
          </a:p>
          <a:p>
            <a:r>
              <a:rPr lang="zh-CN" altLang="en-US" sz="1400" dirty="0" smtClean="0">
                <a:solidFill>
                  <a:schemeClr val="accent1">
                    <a:lumMod val="75000"/>
                  </a:schemeClr>
                </a:solidFill>
                <a:latin typeface="华文楷体" pitchFamily="2" charset="-122"/>
                <a:ea typeface="华文楷体" pitchFamily="2" charset="-122"/>
              </a:rPr>
              <a:t>⑥</a:t>
            </a:r>
            <a:r>
              <a:rPr lang="en-US" altLang="zh-CN" sz="1400" dirty="0" smtClean="0">
                <a:solidFill>
                  <a:schemeClr val="accent1">
                    <a:lumMod val="75000"/>
                  </a:schemeClr>
                </a:solidFill>
                <a:latin typeface="华文楷体" pitchFamily="2" charset="-122"/>
                <a:ea typeface="华文楷体" pitchFamily="2" charset="-122"/>
              </a:rPr>
              <a:t> search.cpp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该文件用于建立</a:t>
            </a:r>
            <a:r>
              <a:rPr lang="en-US" altLang="zh-CN" sz="1400" dirty="0" err="1" smtClean="0">
                <a:solidFill>
                  <a:schemeClr val="accent1">
                    <a:lumMod val="75000"/>
                  </a:schemeClr>
                </a:solidFill>
                <a:latin typeface="华文楷体" pitchFamily="2" charset="-122"/>
                <a:ea typeface="华文楷体" pitchFamily="2" charset="-122"/>
              </a:rPr>
              <a:t>Minimax</a:t>
            </a:r>
            <a:r>
              <a:rPr lang="zh-CN" altLang="en-US" sz="1400" dirty="0" smtClean="0">
                <a:solidFill>
                  <a:schemeClr val="accent1">
                    <a:lumMod val="75000"/>
                  </a:schemeClr>
                </a:solidFill>
                <a:latin typeface="华文楷体" pitchFamily="2" charset="-122"/>
                <a:ea typeface="华文楷体" pitchFamily="2" charset="-122"/>
              </a:rPr>
              <a:t>算法搜索，是本次实验的核心内容，该文件中主要函数的声明与定义展示如下，具体的函数实现详见附录中的</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Minimax</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Side,int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Depth,int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algha,int</a:t>
            </a:r>
            <a:r>
              <a:rPr lang="en-US" altLang="zh-CN" sz="1400" dirty="0" smtClean="0">
                <a:solidFill>
                  <a:schemeClr val="accent1">
                    <a:lumMod val="75000"/>
                  </a:schemeClr>
                </a:solidFill>
                <a:latin typeface="华文楷体" pitchFamily="2" charset="-122"/>
                <a:ea typeface="华文楷体" pitchFamily="2" charset="-122"/>
              </a:rPr>
              <a:t> beta)</a:t>
            </a:r>
            <a:r>
              <a:rPr lang="zh-CN" altLang="en-US" sz="1400" dirty="0" smtClean="0">
                <a:solidFill>
                  <a:schemeClr val="accent1">
                    <a:lumMod val="75000"/>
                  </a:schemeClr>
                </a:solidFill>
                <a:latin typeface="华文楷体" pitchFamily="2" charset="-122"/>
                <a:ea typeface="华文楷体" pitchFamily="2" charset="-122"/>
              </a:rPr>
              <a:t>，该函数用于建立</a:t>
            </a:r>
            <a:r>
              <a:rPr lang="en-US" altLang="zh-CN" sz="1400" dirty="0" err="1" smtClean="0">
                <a:solidFill>
                  <a:schemeClr val="accent1">
                    <a:lumMod val="75000"/>
                  </a:schemeClr>
                </a:solidFill>
                <a:latin typeface="华文楷体" pitchFamily="2" charset="-122"/>
                <a:ea typeface="华文楷体" pitchFamily="2" charset="-122"/>
              </a:rPr>
              <a:t>Minimax</a:t>
            </a:r>
            <a:r>
              <a:rPr lang="zh-CN" altLang="en-US" sz="1400" dirty="0" smtClean="0">
                <a:solidFill>
                  <a:schemeClr val="accent1">
                    <a:lumMod val="75000"/>
                  </a:schemeClr>
                </a:solidFill>
                <a:latin typeface="华文楷体" pitchFamily="2" charset="-122"/>
                <a:ea typeface="华文楷体" pitchFamily="2" charset="-122"/>
              </a:rPr>
              <a:t>搜索，函数返回值取正是</a:t>
            </a:r>
            <a:r>
              <a:rPr lang="en-US" altLang="zh-CN" sz="1400" dirty="0" smtClean="0">
                <a:solidFill>
                  <a:schemeClr val="accent1">
                    <a:lumMod val="75000"/>
                  </a:schemeClr>
                </a:solidFill>
                <a:latin typeface="华文楷体" pitchFamily="2" charset="-122"/>
                <a:ea typeface="华文楷体" pitchFamily="2" charset="-122"/>
              </a:rPr>
              <a:t>max</a:t>
            </a:r>
            <a:r>
              <a:rPr lang="zh-CN" altLang="en-US" sz="1400" dirty="0" smtClean="0">
                <a:solidFill>
                  <a:schemeClr val="accent1">
                    <a:lumMod val="75000"/>
                  </a:schemeClr>
                </a:solidFill>
                <a:latin typeface="华文楷体" pitchFamily="2" charset="-122"/>
                <a:ea typeface="华文楷体" pitchFamily="2" charset="-122"/>
              </a:rPr>
              <a:t>，负值的时候是</a:t>
            </a:r>
            <a:r>
              <a:rPr lang="en-US" altLang="zh-CN" sz="1400" dirty="0" smtClean="0">
                <a:solidFill>
                  <a:schemeClr val="accent1">
                    <a:lumMod val="75000"/>
                  </a:schemeClr>
                </a:solidFill>
                <a:latin typeface="华文楷体" pitchFamily="2" charset="-122"/>
                <a:ea typeface="华文楷体" pitchFamily="2" charset="-122"/>
              </a:rPr>
              <a:t>min</a:t>
            </a:r>
            <a:r>
              <a:rPr lang="zh-CN" altLang="en-US" sz="1400" dirty="0" smtClean="0">
                <a:solidFill>
                  <a:schemeClr val="accent1">
                    <a:lumMod val="75000"/>
                  </a:schemeClr>
                </a:solidFill>
                <a:latin typeface="华文楷体" pitchFamily="2" charset="-122"/>
                <a:ea typeface="华文楷体" pitchFamily="2" charset="-122"/>
              </a:rPr>
              <a:t>。。</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699542"/>
            <a:ext cx="3816424"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考虑到本次实验的主要目的是开发一个基于</a:t>
            </a:r>
            <a:r>
              <a:rPr lang="en-US" altLang="zh-CN" sz="1400" dirty="0" smtClean="0">
                <a:solidFill>
                  <a:schemeClr val="accent1">
                    <a:lumMod val="75000"/>
                  </a:schemeClr>
                </a:solidFill>
                <a:latin typeface="华文楷体" pitchFamily="2" charset="-122"/>
                <a:ea typeface="华文楷体" pitchFamily="2" charset="-122"/>
              </a:rPr>
              <a:t>α-β</a:t>
            </a:r>
            <a:r>
              <a:rPr lang="zh-CN" altLang="en-US" sz="1400" dirty="0" smtClean="0">
                <a:solidFill>
                  <a:schemeClr val="accent1">
                    <a:lumMod val="75000"/>
                  </a:schemeClr>
                </a:solidFill>
                <a:latin typeface="华文楷体" pitchFamily="2" charset="-122"/>
                <a:ea typeface="华文楷体" pitchFamily="2" charset="-122"/>
              </a:rPr>
              <a:t>剪枝算法的五子棋人机对弈游戏，并且具备有一定正常的交互功能，故在这里将按照游戏进行过程对所有功能进行演示。</a:t>
            </a:r>
          </a:p>
          <a:p>
            <a:r>
              <a:rPr lang="zh-CN" altLang="en-US" sz="1400" dirty="0" smtClean="0">
                <a:solidFill>
                  <a:schemeClr val="accent1">
                    <a:lumMod val="75000"/>
                  </a:schemeClr>
                </a:solidFill>
                <a:latin typeface="华文楷体" pitchFamily="2" charset="-122"/>
                <a:ea typeface="华文楷体" pitchFamily="2" charset="-122"/>
              </a:rPr>
              <a:t>    在玩家第一次进入游戏界面时，界面展示如下图所示。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9202" name="Picture 2" descr="5fe82c02832c53b83f732c4e9eb4fcb"/>
          <p:cNvPicPr>
            <a:picLocks noChangeAspect="1" noChangeArrowheads="1"/>
          </p:cNvPicPr>
          <p:nvPr/>
        </p:nvPicPr>
        <p:blipFill>
          <a:blip r:embed="rId3" cstate="print"/>
          <a:srcRect/>
          <a:stretch>
            <a:fillRect/>
          </a:stretch>
        </p:blipFill>
        <p:spPr bwMode="auto">
          <a:xfrm>
            <a:off x="480624" y="2077741"/>
            <a:ext cx="3587320" cy="2942281"/>
          </a:xfrm>
          <a:prstGeom prst="rect">
            <a:avLst/>
          </a:prstGeom>
          <a:noFill/>
          <a:ln w="9525">
            <a:noFill/>
            <a:miter lim="800000"/>
            <a:headEnd/>
            <a:tailEnd/>
          </a:ln>
        </p:spPr>
      </p:pic>
      <p:sp>
        <p:nvSpPr>
          <p:cNvPr id="7" name="Rectangle 1"/>
          <p:cNvSpPr>
            <a:spLocks noChangeArrowheads="1"/>
          </p:cNvSpPr>
          <p:nvPr/>
        </p:nvSpPr>
        <p:spPr bwMode="auto">
          <a:xfrm>
            <a:off x="4644008" y="699542"/>
            <a:ext cx="3816424"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在这个页面，玩家可以选择是先手（当黑子）还是后手（当白子），右侧显示的姓名为本小组成员的姓名。</a:t>
            </a:r>
          </a:p>
          <a:p>
            <a:r>
              <a:rPr lang="zh-CN" altLang="en-US" sz="1400" dirty="0" smtClean="0">
                <a:solidFill>
                  <a:schemeClr val="accent1">
                    <a:lumMod val="75000"/>
                  </a:schemeClr>
                </a:solidFill>
                <a:latin typeface="华文楷体" pitchFamily="2" charset="-122"/>
                <a:ea typeface="华文楷体" pitchFamily="2" charset="-122"/>
              </a:rPr>
              <a:t>    在这里，我们以当黑子为例，点击“当黑子”按钮后进入下一个页面如下图所示。</a:t>
            </a:r>
          </a:p>
        </p:txBody>
      </p:sp>
      <p:pic>
        <p:nvPicPr>
          <p:cNvPr id="179203" name="Picture 3" descr="121e040f4d8d50cf81419f2a1543a00"/>
          <p:cNvPicPr>
            <a:picLocks noChangeAspect="1" noChangeArrowheads="1"/>
          </p:cNvPicPr>
          <p:nvPr/>
        </p:nvPicPr>
        <p:blipFill>
          <a:blip r:embed="rId4" cstate="print"/>
          <a:srcRect/>
          <a:stretch>
            <a:fillRect/>
          </a:stretch>
        </p:blipFill>
        <p:spPr bwMode="auto">
          <a:xfrm>
            <a:off x="5012630" y="2050364"/>
            <a:ext cx="3519810" cy="289765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1022707"/>
            <a:ext cx="381642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至此，玩家可以点击棋盘上的格点与</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进行对战，</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也会对玩家的落子作出响应，这里给出对战几步后的游戏界面见下图所示。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1"/>
          <p:cNvSpPr>
            <a:spLocks noChangeArrowheads="1"/>
          </p:cNvSpPr>
          <p:nvPr/>
        </p:nvSpPr>
        <p:spPr bwMode="auto">
          <a:xfrm>
            <a:off x="4644008" y="807264"/>
            <a:ext cx="381642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此时应当轮到玩家落子，但玩家可以在对局过程中选择“悔棋”选项，以当前界面为例，在其基础上选择“悔棋”可以返回到上一步棋局，如下图所示。</a:t>
            </a:r>
          </a:p>
        </p:txBody>
      </p:sp>
      <p:pic>
        <p:nvPicPr>
          <p:cNvPr id="180226" name="Picture 2" descr="efd44f6f35c826d8f714a5b7963aaea"/>
          <p:cNvPicPr>
            <a:picLocks noChangeAspect="1" noChangeArrowheads="1"/>
          </p:cNvPicPr>
          <p:nvPr/>
        </p:nvPicPr>
        <p:blipFill>
          <a:blip r:embed="rId3" cstate="print"/>
          <a:srcRect/>
          <a:stretch>
            <a:fillRect/>
          </a:stretch>
        </p:blipFill>
        <p:spPr bwMode="auto">
          <a:xfrm>
            <a:off x="539552" y="1923678"/>
            <a:ext cx="3405386" cy="2797087"/>
          </a:xfrm>
          <a:prstGeom prst="rect">
            <a:avLst/>
          </a:prstGeom>
          <a:noFill/>
          <a:ln w="9525">
            <a:noFill/>
            <a:miter lim="800000"/>
            <a:headEnd/>
            <a:tailEnd/>
          </a:ln>
        </p:spPr>
      </p:pic>
      <p:pic>
        <p:nvPicPr>
          <p:cNvPr id="180227" name="Picture 3" descr="07142fbb7bd73e806bb55881d5a461c"/>
          <p:cNvPicPr>
            <a:picLocks noChangeAspect="1" noChangeArrowheads="1"/>
          </p:cNvPicPr>
          <p:nvPr/>
        </p:nvPicPr>
        <p:blipFill>
          <a:blip r:embed="rId4" cstate="print"/>
          <a:srcRect/>
          <a:stretch>
            <a:fillRect/>
          </a:stretch>
        </p:blipFill>
        <p:spPr bwMode="auto">
          <a:xfrm>
            <a:off x="4932040" y="1931888"/>
            <a:ext cx="3534098" cy="2944118"/>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539552" y="2193707"/>
            <a:ext cx="381642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同时，玩家也可以选择“重开”选项，如若点击该按钮，则会将双方的落子全部清空，回到游戏最开始的状态，例如在当前页面点击“重开”按钮，则会得到游戏界面如右图所示。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1250" name="Picture 2" descr="fc3e4e8a5eeaff468f241f2bf83bd4b"/>
          <p:cNvPicPr>
            <a:picLocks noChangeAspect="1" noChangeArrowheads="1"/>
          </p:cNvPicPr>
          <p:nvPr/>
        </p:nvPicPr>
        <p:blipFill>
          <a:blip r:embed="rId3" cstate="print"/>
          <a:srcRect/>
          <a:stretch>
            <a:fillRect/>
          </a:stretch>
        </p:blipFill>
        <p:spPr bwMode="auto">
          <a:xfrm>
            <a:off x="4499992" y="1131590"/>
            <a:ext cx="3879850" cy="33655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914986"/>
            <a:ext cx="8064896"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    在此界面，玩家可以重新与</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进行对战。</a:t>
            </a:r>
          </a:p>
          <a:p>
            <a:r>
              <a:rPr lang="zh-CN" altLang="en-US" sz="1400" dirty="0" smtClean="0">
                <a:solidFill>
                  <a:schemeClr val="accent1">
                    <a:lumMod val="75000"/>
                  </a:schemeClr>
                </a:solidFill>
                <a:latin typeface="华文楷体" pitchFamily="2" charset="-122"/>
                <a:ea typeface="华文楷体" pitchFamily="2" charset="-122"/>
              </a:rPr>
              <a:t>    在玩家进行对战时，监视函数会在每一次落子后监测是否有一方已经胜利，以下将分别展示</a:t>
            </a:r>
            <a:r>
              <a:rPr lang="en-US" altLang="zh-CN" sz="1400" dirty="0" smtClean="0">
                <a:solidFill>
                  <a:schemeClr val="accent1">
                    <a:lumMod val="75000"/>
                  </a:schemeClr>
                </a:solidFill>
                <a:latin typeface="华文楷体" pitchFamily="2" charset="-122"/>
                <a:ea typeface="华文楷体" pitchFamily="2" charset="-122"/>
              </a:rPr>
              <a:t>AI</a:t>
            </a:r>
            <a:r>
              <a:rPr lang="zh-CN" altLang="en-US" sz="1400" dirty="0" smtClean="0">
                <a:solidFill>
                  <a:schemeClr val="accent1">
                    <a:lumMod val="75000"/>
                  </a:schemeClr>
                </a:solidFill>
                <a:latin typeface="华文楷体" pitchFamily="2" charset="-122"/>
                <a:ea typeface="华文楷体" pitchFamily="2" charset="-122"/>
              </a:rPr>
              <a:t>胜利和玩家胜利时所显示的界面，借以说明本程序具有完整的游玩性。</a:t>
            </a:r>
          </a:p>
          <a:p>
            <a:endParaRPr lang="zh-CN" altLang="en-US" sz="1400" dirty="0" smtClean="0">
              <a:solidFill>
                <a:schemeClr val="accent1">
                  <a:lumMod val="75000"/>
                </a:schemeClr>
              </a:solidFill>
              <a:latin typeface="华文楷体" pitchFamily="2" charset="-122"/>
              <a:ea typeface="华文楷体" pitchFamily="2" charset="-122"/>
            </a:endParaRP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2274" name="Picture 2" descr="cd3749d96c8c665494168b02ae17584"/>
          <p:cNvPicPr>
            <a:picLocks noChangeAspect="1" noChangeArrowheads="1"/>
          </p:cNvPicPr>
          <p:nvPr/>
        </p:nvPicPr>
        <p:blipFill>
          <a:blip r:embed="rId3" cstate="print"/>
          <a:srcRect/>
          <a:stretch>
            <a:fillRect/>
          </a:stretch>
        </p:blipFill>
        <p:spPr bwMode="auto">
          <a:xfrm>
            <a:off x="395536" y="1779662"/>
            <a:ext cx="3879850" cy="3187700"/>
          </a:xfrm>
          <a:prstGeom prst="rect">
            <a:avLst/>
          </a:prstGeom>
          <a:noFill/>
          <a:ln w="9525">
            <a:noFill/>
            <a:miter lim="800000"/>
            <a:headEnd/>
            <a:tailEnd/>
          </a:ln>
        </p:spPr>
      </p:pic>
      <p:pic>
        <p:nvPicPr>
          <p:cNvPr id="182275" name="Picture 3" descr="4ea8c06bec87969870d7e663e17e9a7"/>
          <p:cNvPicPr>
            <a:picLocks noChangeAspect="1" noChangeArrowheads="1"/>
          </p:cNvPicPr>
          <p:nvPr/>
        </p:nvPicPr>
        <p:blipFill>
          <a:blip r:embed="rId4" cstate="print"/>
          <a:srcRect/>
          <a:stretch>
            <a:fillRect/>
          </a:stretch>
        </p:blipFill>
        <p:spPr bwMode="auto">
          <a:xfrm>
            <a:off x="4788024" y="1779662"/>
            <a:ext cx="3879850" cy="32131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84790" y="2392599"/>
            <a:ext cx="1107997"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Qt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框架下的格点监测不准确</a:t>
            </a:r>
            <a:endPar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612420"/>
            <a:ext cx="828092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在</a:t>
            </a:r>
            <a:r>
              <a:rPr lang="en-US" altLang="zh-CN" dirty="0" smtClean="0">
                <a:solidFill>
                  <a:schemeClr val="accent1">
                    <a:lumMod val="75000"/>
                  </a:schemeClr>
                </a:solidFill>
                <a:latin typeface="华文楷体" pitchFamily="2" charset="-122"/>
                <a:ea typeface="华文楷体" pitchFamily="2" charset="-122"/>
              </a:rPr>
              <a:t>Qt</a:t>
            </a:r>
            <a:r>
              <a:rPr lang="zh-CN" altLang="en-US" dirty="0" smtClean="0">
                <a:solidFill>
                  <a:schemeClr val="accent1">
                    <a:lumMod val="75000"/>
                  </a:schemeClr>
                </a:solidFill>
                <a:latin typeface="华文楷体" pitchFamily="2" charset="-122"/>
                <a:ea typeface="华文楷体" pitchFamily="2" charset="-122"/>
              </a:rPr>
              <a:t>框架刚刚搭建而成时，发现总是出现下棋时鼠标点击不精确的问题，要么偏上，要么偏下，时常出现不能准确点击到对应格点的问题。</a:t>
            </a:r>
          </a:p>
          <a:p>
            <a:r>
              <a:rPr lang="zh-CN" altLang="en-US" dirty="0" smtClean="0">
                <a:solidFill>
                  <a:schemeClr val="accent1">
                    <a:lumMod val="75000"/>
                  </a:schemeClr>
                </a:solidFill>
                <a:latin typeface="华文楷体" pitchFamily="2" charset="-122"/>
                <a:ea typeface="华文楷体" pitchFamily="2" charset="-122"/>
              </a:rPr>
              <a:t>    后来，在对</a:t>
            </a:r>
            <a:r>
              <a:rPr lang="en-US" altLang="zh-CN" dirty="0" smtClean="0">
                <a:solidFill>
                  <a:schemeClr val="accent1">
                    <a:lumMod val="75000"/>
                  </a:schemeClr>
                </a:solidFill>
                <a:latin typeface="华文楷体" pitchFamily="2" charset="-122"/>
                <a:ea typeface="华文楷体" pitchFamily="2" charset="-122"/>
              </a:rPr>
              <a:t>Qt</a:t>
            </a:r>
            <a:r>
              <a:rPr lang="zh-CN" altLang="en-US" dirty="0" smtClean="0">
                <a:solidFill>
                  <a:schemeClr val="accent1">
                    <a:lumMod val="75000"/>
                  </a:schemeClr>
                </a:solidFill>
                <a:latin typeface="华文楷体" pitchFamily="2" charset="-122"/>
                <a:ea typeface="华文楷体" pitchFamily="2" charset="-122"/>
              </a:rPr>
              <a:t>框架鼠标点击位置获取函数的检查中，发现了这一</a:t>
            </a:r>
            <a:r>
              <a:rPr lang="en-US" altLang="zh-CN" dirty="0" smtClean="0">
                <a:solidFill>
                  <a:schemeClr val="accent1">
                    <a:lumMod val="75000"/>
                  </a:schemeClr>
                </a:solidFill>
                <a:latin typeface="华文楷体" pitchFamily="2" charset="-122"/>
                <a:ea typeface="华文楷体" pitchFamily="2" charset="-122"/>
              </a:rPr>
              <a:t>bug</a:t>
            </a:r>
            <a:r>
              <a:rPr lang="zh-CN" altLang="en-US" dirty="0" smtClean="0">
                <a:solidFill>
                  <a:schemeClr val="accent1">
                    <a:lumMod val="75000"/>
                  </a:schemeClr>
                </a:solidFill>
                <a:latin typeface="华文楷体" pitchFamily="2" charset="-122"/>
                <a:ea typeface="华文楷体" pitchFamily="2" charset="-122"/>
              </a:rPr>
              <a:t>的问题所在。主要原因是</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界面棋盘的边缘没有算在下棋范围内。棋盘时</a:t>
            </a:r>
            <a:r>
              <a:rPr lang="en-US" altLang="zh-CN" dirty="0" smtClean="0">
                <a:solidFill>
                  <a:schemeClr val="accent1">
                    <a:lumMod val="75000"/>
                  </a:schemeClr>
                </a:solidFill>
                <a:latin typeface="华文楷体" pitchFamily="2" charset="-122"/>
                <a:ea typeface="华文楷体" pitchFamily="2" charset="-122"/>
              </a:rPr>
              <a:t>440×440</a:t>
            </a:r>
            <a:r>
              <a:rPr lang="zh-CN" altLang="en-US" dirty="0" smtClean="0">
                <a:solidFill>
                  <a:schemeClr val="accent1">
                    <a:lumMod val="75000"/>
                  </a:schemeClr>
                </a:solidFill>
                <a:latin typeface="华文楷体" pitchFamily="2" charset="-122"/>
                <a:ea typeface="华文楷体" pitchFamily="2" charset="-122"/>
              </a:rPr>
              <a:t>大小的，棋盘内共有</a:t>
            </a:r>
            <a:r>
              <a:rPr lang="en-US" altLang="zh-CN" dirty="0" smtClean="0">
                <a:solidFill>
                  <a:schemeClr val="accent1">
                    <a:lumMod val="75000"/>
                  </a:schemeClr>
                </a:solidFill>
                <a:latin typeface="华文楷体" pitchFamily="2" charset="-122"/>
                <a:ea typeface="华文楷体" pitchFamily="2" charset="-122"/>
              </a:rPr>
              <a:t>14×14</a:t>
            </a:r>
            <a:r>
              <a:rPr lang="zh-CN" altLang="en-US" dirty="0" smtClean="0">
                <a:solidFill>
                  <a:schemeClr val="accent1">
                    <a:lumMod val="75000"/>
                  </a:schemeClr>
                </a:solidFill>
                <a:latin typeface="华文楷体" pitchFamily="2" charset="-122"/>
                <a:ea typeface="华文楷体" pitchFamily="2" charset="-122"/>
              </a:rPr>
              <a:t>个小正方形，每个正方形的大小是</a:t>
            </a:r>
            <a:r>
              <a:rPr lang="en-US" altLang="zh-CN" dirty="0" smtClean="0">
                <a:solidFill>
                  <a:schemeClr val="accent1">
                    <a:lumMod val="75000"/>
                  </a:schemeClr>
                </a:solidFill>
                <a:latin typeface="华文楷体" pitchFamily="2" charset="-122"/>
                <a:ea typeface="华文楷体" pitchFamily="2" charset="-122"/>
              </a:rPr>
              <a:t>30×30</a:t>
            </a:r>
            <a:r>
              <a:rPr lang="zh-CN" altLang="en-US" dirty="0" smtClean="0">
                <a:solidFill>
                  <a:schemeClr val="accent1">
                    <a:lumMod val="75000"/>
                  </a:schemeClr>
                </a:solidFill>
                <a:latin typeface="华文楷体" pitchFamily="2" charset="-122"/>
                <a:ea typeface="华文楷体" pitchFamily="2" charset="-122"/>
              </a:rPr>
              <a:t>，所以上下边缘应当空出</a:t>
            </a:r>
            <a:r>
              <a:rPr lang="en-US" altLang="zh-CN" dirty="0" smtClean="0">
                <a:solidFill>
                  <a:schemeClr val="accent1">
                    <a:lumMod val="75000"/>
                  </a:schemeClr>
                </a:solidFill>
                <a:latin typeface="华文楷体" pitchFamily="2" charset="-122"/>
                <a:ea typeface="华文楷体" pitchFamily="2" charset="-122"/>
              </a:rPr>
              <a:t>15</a:t>
            </a:r>
            <a:r>
              <a:rPr lang="zh-CN" altLang="en-US" dirty="0" smtClean="0">
                <a:solidFill>
                  <a:schemeClr val="accent1">
                    <a:lumMod val="75000"/>
                  </a:schemeClr>
                </a:solidFill>
                <a:latin typeface="华文楷体" pitchFamily="2" charset="-122"/>
                <a:ea typeface="华文楷体" pitchFamily="2" charset="-122"/>
              </a:rPr>
              <a:t>个像素宽度，而这一点在我们初步进行开发时并没有注意到。</a:t>
            </a:r>
          </a:p>
          <a:p>
            <a:r>
              <a:rPr lang="zh-CN" altLang="en-US" dirty="0" smtClean="0">
                <a:solidFill>
                  <a:schemeClr val="accent1">
                    <a:lumMod val="75000"/>
                  </a:schemeClr>
                </a:solidFill>
                <a:latin typeface="华文楷体" pitchFamily="2" charset="-122"/>
                <a:ea typeface="华文楷体" pitchFamily="2" charset="-122"/>
              </a:rPr>
              <a:t>    后来在监测每一个交叉点时，更改为需减去棋盘左上角坐标后再依次减去边缘宽度的</a:t>
            </a:r>
            <a:r>
              <a:rPr lang="en-US" altLang="zh-CN" dirty="0" smtClean="0">
                <a:solidFill>
                  <a:schemeClr val="accent1">
                    <a:lumMod val="75000"/>
                  </a:schemeClr>
                </a:solidFill>
                <a:latin typeface="华文楷体" pitchFamily="2" charset="-122"/>
                <a:ea typeface="华文楷体" pitchFamily="2" charset="-122"/>
              </a:rPr>
              <a:t>15</a:t>
            </a:r>
            <a:r>
              <a:rPr lang="zh-CN" altLang="en-US" dirty="0" smtClean="0">
                <a:solidFill>
                  <a:schemeClr val="accent1">
                    <a:lumMod val="75000"/>
                  </a:schemeClr>
                </a:solidFill>
                <a:latin typeface="华文楷体" pitchFamily="2" charset="-122"/>
                <a:ea typeface="华文楷体" pitchFamily="2" charset="-122"/>
              </a:rPr>
              <a:t>个像素宽度即解决了这一问题。</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评估函数总是远高于预期结果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251520" y="1491630"/>
            <a:ext cx="864096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在本次实验的评估函数初始建立时，发现返回结果总是远高于预测的评估值，这一问题是在一个凌晨发现的，更改了一个小时也没能发现问题所在。</a:t>
            </a:r>
          </a:p>
          <a:p>
            <a:r>
              <a:rPr lang="zh-CN" altLang="en-US" dirty="0" smtClean="0">
                <a:solidFill>
                  <a:schemeClr val="accent1">
                    <a:lumMod val="75000"/>
                  </a:schemeClr>
                </a:solidFill>
                <a:latin typeface="华文楷体" pitchFamily="2" charset="-122"/>
                <a:ea typeface="华文楷体" pitchFamily="2" charset="-122"/>
              </a:rPr>
              <a:t>    后来在第二天头脑清楚后，才发现返回值总是预期值的两倍，而造成这一现象的原因即对同一个得分范式进行了重复统计。这主要是源于在评估函数为当前局势打分时，会从八个方向对待判断格点进行核查审视，观察是否存在符合类型的范式。这样就会存在一个得分范式在两头都被判断一次。</a:t>
            </a:r>
          </a:p>
          <a:p>
            <a:r>
              <a:rPr lang="zh-CN" altLang="en-US" dirty="0" smtClean="0">
                <a:solidFill>
                  <a:schemeClr val="accent1">
                    <a:lumMod val="75000"/>
                  </a:schemeClr>
                </a:solidFill>
                <a:latin typeface="华文楷体" pitchFamily="2" charset="-122"/>
                <a:ea typeface="华文楷体" pitchFamily="2" charset="-122"/>
              </a:rPr>
              <a:t>     发现这一问题，将评估函数更改为每次只判断上左、上、上右、右四个方向的棋型范式，就能得到正确的评估函数值了。</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后续改进方向</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44823"/>
            <a:ext cx="835292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本次博弈树的建立是限制在最大层次为</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的基础上，当我们将层次加深后，会发现在棋局打开后，</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要判断很长的时间才能完成搜索，这正是博弈树的指数增长的体现。具体到实际应用中，我们发现五子棋并不是每一次都是紧靠着上一次落子是最好的，这就导致我们设计的剪枝优化次序在一些情况下反而会成为一种限制。</a:t>
            </a:r>
          </a:p>
          <a:p>
            <a:r>
              <a:rPr lang="zh-CN" altLang="en-US" sz="2000" dirty="0" smtClean="0">
                <a:solidFill>
                  <a:schemeClr val="accent1">
                    <a:lumMod val="75000"/>
                  </a:schemeClr>
                </a:solidFill>
                <a:latin typeface="华文楷体" pitchFamily="2" charset="-122"/>
                <a:ea typeface="华文楷体" pitchFamily="2" charset="-122"/>
              </a:rPr>
              <a:t>    为此，我们查阅了一些比较先进的五子棋对战</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的实现逻辑，发现其往往是搭载了一定的机器学习内容，通过对大量棋谱的分析，根据前人的棋谱，能够给出当前棋局下适宜的几个落子位置，然后再基于这几个给出的位置进行优先搜索，从而能够减去更多的子节点分支。而随着剪枝效率的上升，也随之可以进一步加大搜索深度，提高搜索准确度。</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68964" y="2392599"/>
            <a:ext cx="4339650"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611560" y="1635646"/>
            <a:ext cx="7992888" cy="707886"/>
          </a:xfrm>
          <a:prstGeom prst="rect">
            <a:avLst/>
          </a:prstGeom>
          <a:noFill/>
          <a:ln w="9525">
            <a:noFill/>
            <a:miter lim="800000"/>
          </a:ln>
          <a:effectLst/>
        </p:spPr>
        <p:txBody>
          <a:bodyPr vert="horz" wrap="square" lIns="91440" tIns="45720" rIns="91440" bIns="45720" numCol="1" anchor="ctr" anchorCtr="0" compatLnSpc="1">
            <a:spAutoFit/>
          </a:bodyPr>
          <a:lstStyle/>
          <a:p>
            <a:pPr lvl="0"/>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我叫丁高林</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博弈树</a:t>
            </a:r>
            <a:r>
              <a:rPr lang="en-US" altLang="zh-CN" sz="2000" dirty="0" smtClean="0">
                <a:solidFill>
                  <a:schemeClr val="accent1">
                    <a:lumMod val="75000"/>
                  </a:schemeClr>
                </a:solidFill>
                <a:latin typeface="华文楷体" pitchFamily="2" charset="-122"/>
                <a:ea typeface="华文楷体" pitchFamily="2" charset="-122"/>
              </a:rPr>
              <a:t>alpha-beta</a:t>
            </a:r>
            <a:r>
              <a:rPr lang="zh-CN" altLang="en-US" sz="2000" dirty="0" smtClean="0">
                <a:solidFill>
                  <a:schemeClr val="accent1">
                    <a:lumMod val="75000"/>
                  </a:schemeClr>
                </a:solidFill>
                <a:latin typeface="华文楷体" pitchFamily="2" charset="-122"/>
                <a:ea typeface="华文楷体" pitchFamily="2" charset="-122"/>
              </a:rPr>
              <a:t>剪枝搜索的五子棋</a:t>
            </a:r>
            <a:r>
              <a:rPr lang="en-US" altLang="zh-CN" sz="2000" dirty="0" smtClean="0">
                <a:solidFill>
                  <a:schemeClr val="accent1">
                    <a:lumMod val="75000"/>
                  </a:schemeClr>
                </a:solidFill>
                <a:latin typeface="华文楷体" pitchFamily="2" charset="-122"/>
                <a:ea typeface="华文楷体" pitchFamily="2" charset="-122"/>
              </a:rPr>
              <a:t>AI [OL].(2017-7-14) https://www.jianshu.com/p/8376efe0782d</a:t>
            </a:r>
            <a:endParaRPr lang="zh-CN" altLang="zh-CN" sz="2000" dirty="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小组分工与自评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467544" y="761672"/>
            <a:ext cx="8208912" cy="3970318"/>
          </a:xfrm>
          <a:prstGeom prst="rect">
            <a:avLst/>
          </a:prstGeom>
          <a:noFill/>
          <a:ln w="9525">
            <a:noFill/>
            <a:miter lim="800000"/>
          </a:ln>
          <a:effectLst/>
        </p:spPr>
        <p:txBody>
          <a:bodyPr vert="horz" wrap="square" lIns="91440" tIns="45720" rIns="91440" bIns="45720" numCol="1" anchor="ctr" anchorCtr="0" compatLnSpc="1">
            <a:spAutoFit/>
          </a:bodyPr>
          <a:lstStyle/>
          <a:p>
            <a:r>
              <a:rPr lang="zh-CN" altLang="en-US" dirty="0" smtClean="0">
                <a:solidFill>
                  <a:schemeClr val="accent1">
                    <a:lumMod val="75000"/>
                  </a:schemeClr>
                </a:solidFill>
                <a:latin typeface="华文楷体" pitchFamily="2" charset="-122"/>
                <a:ea typeface="华文楷体" pitchFamily="2" charset="-122"/>
              </a:rPr>
              <a:t>分工：</a:t>
            </a:r>
          </a:p>
          <a:p>
            <a:r>
              <a:rPr lang="zh-CN" altLang="en-US" smtClean="0">
                <a:solidFill>
                  <a:schemeClr val="accent1">
                    <a:lumMod val="75000"/>
                  </a:schemeClr>
                </a:solidFill>
                <a:latin typeface="华文楷体" pitchFamily="2" charset="-122"/>
                <a:ea typeface="华文楷体" pitchFamily="2" charset="-122"/>
              </a:rPr>
              <a:t>：</a:t>
            </a:r>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	负责相关算法的查找、评估函数模块和辅助功能模块代码的编写、论文写作和</a:t>
            </a:r>
            <a:r>
              <a:rPr lang="en-US" altLang="zh-CN" dirty="0" smtClean="0">
                <a:solidFill>
                  <a:schemeClr val="accent1">
                    <a:lumMod val="75000"/>
                  </a:schemeClr>
                </a:solidFill>
                <a:latin typeface="华文楷体" pitchFamily="2" charset="-122"/>
                <a:ea typeface="华文楷体" pitchFamily="2" charset="-122"/>
              </a:rPr>
              <a:t>PPT</a:t>
            </a:r>
            <a:r>
              <a:rPr lang="zh-CN" altLang="en-US" dirty="0" smtClean="0">
                <a:solidFill>
                  <a:schemeClr val="accent1">
                    <a:lumMod val="75000"/>
                  </a:schemeClr>
                </a:solidFill>
                <a:latin typeface="华文楷体" pitchFamily="2" charset="-122"/>
                <a:ea typeface="华文楷体" pitchFamily="2" charset="-122"/>
              </a:rPr>
              <a:t>制作等</a:t>
            </a:r>
          </a:p>
          <a:p>
            <a:r>
              <a:rPr lang="zh-CN" altLang="en-US" dirty="0" smtClean="0">
                <a:solidFill>
                  <a:schemeClr val="accent1">
                    <a:lumMod val="75000"/>
                  </a:schemeClr>
                </a:solidFill>
                <a:latin typeface="华文楷体" pitchFamily="2" charset="-122"/>
                <a:ea typeface="华文楷体" pitchFamily="2" charset="-122"/>
              </a:rPr>
              <a:t>：</a:t>
            </a:r>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	负责博弈树构造模块和整体</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代码的编写、算法核心思路的说明注释、</a:t>
            </a:r>
            <a:r>
              <a:rPr lang="en-US" altLang="zh-CN" dirty="0" smtClean="0">
                <a:solidFill>
                  <a:schemeClr val="accent1">
                    <a:lumMod val="75000"/>
                  </a:schemeClr>
                </a:solidFill>
                <a:latin typeface="华文楷体" pitchFamily="2" charset="-122"/>
                <a:ea typeface="华文楷体" pitchFamily="2" charset="-122"/>
              </a:rPr>
              <a:t>PPT</a:t>
            </a:r>
            <a:r>
              <a:rPr lang="zh-CN" altLang="en-US" dirty="0" smtClean="0">
                <a:solidFill>
                  <a:schemeClr val="accent1">
                    <a:lumMod val="75000"/>
                  </a:schemeClr>
                </a:solidFill>
                <a:latin typeface="华文楷体" pitchFamily="2" charset="-122"/>
                <a:ea typeface="华文楷体" pitchFamily="2" charset="-122"/>
              </a:rPr>
              <a:t>视频录制等</a:t>
            </a:r>
          </a:p>
          <a:p>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自评：</a:t>
            </a:r>
          </a:p>
          <a:p>
            <a:r>
              <a:rPr lang="zh-CN" altLang="en-US" dirty="0" smtClean="0">
                <a:solidFill>
                  <a:schemeClr val="accent1">
                    <a:lumMod val="75000"/>
                  </a:schemeClr>
                </a:solidFill>
                <a:latin typeface="华文楷体" pitchFamily="2" charset="-122"/>
                <a:ea typeface="华文楷体" pitchFamily="2" charset="-122"/>
              </a:rPr>
              <a:t>	总的来说，我们认为我们小组基本上完成了本次实验所要求的全部内容，核心部分代码的编写参考了多个博客，自认为达到了较好的搜索效果。展示部分的实现则自学了</a:t>
            </a:r>
            <a:r>
              <a:rPr lang="en-US" altLang="zh-CN" dirty="0" smtClean="0">
                <a:solidFill>
                  <a:schemeClr val="accent1">
                    <a:lumMod val="75000"/>
                  </a:schemeClr>
                </a:solidFill>
                <a:latin typeface="华文楷体" pitchFamily="2" charset="-122"/>
                <a:ea typeface="华文楷体" pitchFamily="2" charset="-122"/>
              </a:rPr>
              <a:t>Qt</a:t>
            </a:r>
            <a:r>
              <a:rPr lang="zh-CN" altLang="en-US" dirty="0" smtClean="0">
                <a:solidFill>
                  <a:schemeClr val="accent1">
                    <a:lumMod val="75000"/>
                  </a:schemeClr>
                </a:solidFill>
                <a:latin typeface="华文楷体" pitchFamily="2" charset="-122"/>
                <a:ea typeface="华文楷体" pitchFamily="2" charset="-122"/>
              </a:rPr>
              <a:t>框架的相关知识，最终得以实现与玩家的良好交互。而且最终程序的运行走做时间等都处于可接受范围内，本小组还花费了相当长的时间来进行论文的撰写，自认为算是较好地完成了本次大作业。</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40438" y="1995686"/>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汇报完毕  感谢观看</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矩形 47"/>
          <p:cNvSpPr/>
          <p:nvPr/>
        </p:nvSpPr>
        <p:spPr>
          <a:xfrm>
            <a:off x="5446024" y="854775"/>
            <a:ext cx="1138755" cy="1423457"/>
          </a:xfrm>
          <a:prstGeom prst="rect">
            <a:avLst/>
          </a:prstGeom>
        </p:spPr>
        <p:txBody>
          <a:bodyPr wrap="none" lIns="68571" tIns="34285" rIns="68571" bIns="34285">
            <a:spAutoFit/>
          </a:bodyPr>
          <a:lstStyle/>
          <a:p>
            <a:pPr algn="r"/>
            <a:r>
              <a:rPr lang="en-US" altLang="zh-CN" sz="8800"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实验目的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1259632" y="977702"/>
            <a:ext cx="619268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熟悉和掌握博弈树的启发式搜索过程、</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α-β</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剪枝算法和评价函数，并利用</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α-β</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剪枝算法开发一个五子棋人机博弈游戏。详细可以划分为：</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1</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）熟悉</a:t>
            </a:r>
            <a:r>
              <a:rPr lang="en-US" altLang="zh-CN" sz="2000" dirty="0" err="1" smtClean="0">
                <a:solidFill>
                  <a:schemeClr val="accent1">
                    <a:lumMod val="75000"/>
                  </a:schemeClr>
                </a:solidFill>
                <a:latin typeface="华文楷体" pitchFamily="2" charset="-122"/>
                <a:ea typeface="华文楷体" pitchFamily="2" charset="-122"/>
                <a:cs typeface="宋体" pitchFamily="2" charset="-122"/>
              </a:rPr>
              <a:t>Minimax</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算法，学会使用</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α-β</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剪枝算法优化博弈树搜索；</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2</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）根据五子棋本身的特点，给出其评价函数与细节优化方式；</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3</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）完成实现优化算法，并将之包装为一个可供人机对战的游戏。</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467544" y="1018347"/>
            <a:ext cx="8064896"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en-US" sz="2000" dirty="0" smtClean="0">
                <a:solidFill>
                  <a:schemeClr val="accent1">
                    <a:lumMod val="75000"/>
                  </a:schemeClr>
                </a:solidFill>
                <a:latin typeface="华文楷体" pitchFamily="2" charset="-122"/>
                <a:ea typeface="华文楷体" pitchFamily="2" charset="-122"/>
              </a:rPr>
              <a:t>根据</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人工智能课程设计</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实验二指导书，结合本小组自身能力与完成情况，可以对本次实验的实验内容作出如下划分：</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）以五子棋人机博弈问题为例，使用</a:t>
            </a:r>
            <a:r>
              <a:rPr lang="en-US" altLang="zh-CN" sz="2000" dirty="0" smtClean="0">
                <a:solidFill>
                  <a:schemeClr val="accent1">
                    <a:lumMod val="75000"/>
                  </a:schemeClr>
                </a:solidFill>
                <a:latin typeface="华文楷体" pitchFamily="2" charset="-122"/>
                <a:ea typeface="华文楷体" pitchFamily="2" charset="-122"/>
              </a:rPr>
              <a:t>C++</a:t>
            </a:r>
            <a:r>
              <a:rPr lang="zh-CN" altLang="en-US" sz="2000" dirty="0" smtClean="0">
                <a:solidFill>
                  <a:schemeClr val="accent1">
                    <a:lumMod val="75000"/>
                  </a:schemeClr>
                </a:solidFill>
                <a:latin typeface="华文楷体" pitchFamily="2" charset="-122"/>
                <a:ea typeface="华文楷体" pitchFamily="2" charset="-122"/>
              </a:rPr>
              <a:t>语言编写代码实现</a:t>
            </a:r>
            <a:r>
              <a:rPr lang="en-US" altLang="zh-CN" sz="2000" dirty="0" smtClean="0">
                <a:solidFill>
                  <a:schemeClr val="accent1">
                    <a:lumMod val="75000"/>
                  </a:schemeClr>
                </a:solidFill>
                <a:latin typeface="华文楷体" pitchFamily="2" charset="-122"/>
                <a:ea typeface="华文楷体" pitchFamily="2" charset="-122"/>
              </a:rPr>
              <a:t>α-β</a:t>
            </a:r>
            <a:r>
              <a:rPr lang="zh-CN" altLang="en-US" sz="2000" dirty="0" smtClean="0">
                <a:solidFill>
                  <a:schemeClr val="accent1">
                    <a:lumMod val="75000"/>
                  </a:schemeClr>
                </a:solidFill>
                <a:latin typeface="华文楷体" pitchFamily="2" charset="-122"/>
                <a:ea typeface="华文楷体" pitchFamily="2" charset="-122"/>
              </a:rPr>
              <a:t>剪枝算法的求解程序，并根据五子棋本身的特点设计了相应的评估函数。</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）使用</a:t>
            </a:r>
            <a:r>
              <a:rPr lang="en-US" altLang="zh-CN" sz="2000" dirty="0" smtClean="0">
                <a:solidFill>
                  <a:schemeClr val="accent1">
                    <a:lumMod val="75000"/>
                  </a:schemeClr>
                </a:solidFill>
                <a:latin typeface="华文楷体" pitchFamily="2" charset="-122"/>
                <a:ea typeface="华文楷体" pitchFamily="2" charset="-122"/>
              </a:rPr>
              <a:t>Qt</a:t>
            </a:r>
            <a:r>
              <a:rPr lang="zh-CN" altLang="en-US" sz="2000" dirty="0" smtClean="0">
                <a:solidFill>
                  <a:schemeClr val="accent1">
                    <a:lumMod val="75000"/>
                  </a:schemeClr>
                </a:solidFill>
                <a:latin typeface="华文楷体" pitchFamily="2" charset="-122"/>
                <a:ea typeface="华文楷体" pitchFamily="2" charset="-122"/>
              </a:rPr>
              <a:t>框架实现</a:t>
            </a:r>
            <a:r>
              <a:rPr lang="en-US" altLang="zh-CN" sz="2000" dirty="0" smtClean="0">
                <a:solidFill>
                  <a:schemeClr val="accent1">
                    <a:lumMod val="75000"/>
                  </a:schemeClr>
                </a:solidFill>
                <a:latin typeface="华文楷体" pitchFamily="2" charset="-122"/>
                <a:ea typeface="华文楷体" pitchFamily="2" charset="-122"/>
              </a:rPr>
              <a:t>15×15</a:t>
            </a:r>
            <a:r>
              <a:rPr lang="zh-CN" altLang="en-US" sz="2000" dirty="0" smtClean="0">
                <a:solidFill>
                  <a:schemeClr val="accent1">
                    <a:lumMod val="75000"/>
                  </a:schemeClr>
                </a:solidFill>
                <a:latin typeface="华文楷体" pitchFamily="2" charset="-122"/>
                <a:ea typeface="华文楷体" pitchFamily="2" charset="-122"/>
              </a:rPr>
              <a:t>棋盘下人机对战的</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交互，同时实现重新开始、悔棋等操作并添加交互按钮；额外添加了先后手的选择按钮，用以提升用户的对战乐趣。</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）定义了两个实例对象用以模拟玩家和</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，使用</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容器用以存储双方的落子位置，使用二维数组存储当前的棋局。</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）根据本次实验内容撰写实验报告，并制作便于演示的汇报</a:t>
            </a:r>
            <a:r>
              <a:rPr lang="en-US" altLang="zh-CN" sz="2000" dirty="0" smtClean="0">
                <a:solidFill>
                  <a:schemeClr val="accent1">
                    <a:lumMod val="75000"/>
                  </a:schemeClr>
                </a:solidFill>
                <a:latin typeface="华文楷体" pitchFamily="2" charset="-122"/>
                <a:ea typeface="华文楷体" pitchFamily="2" charset="-122"/>
              </a:rPr>
              <a:t>PPT</a:t>
            </a:r>
            <a:r>
              <a:rPr lang="zh-CN" altLang="en-US" sz="2000" dirty="0" smtClean="0">
                <a:solidFill>
                  <a:schemeClr val="accent1">
                    <a:lumMod val="75000"/>
                  </a:schemeClr>
                </a:solidFill>
                <a:latin typeface="华文楷体" pitchFamily="2" charset="-122"/>
                <a:ea typeface="华文楷体" pitchFamily="2" charset="-122"/>
              </a:rPr>
              <a:t>。</a:t>
            </a:r>
          </a:p>
          <a:p>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五子棋人机博弈问题简介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611560" y="1995686"/>
            <a:ext cx="38884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在一个</a:t>
            </a:r>
            <a:r>
              <a:rPr lang="en-US" altLang="zh-CN" sz="2000" dirty="0" smtClean="0">
                <a:solidFill>
                  <a:schemeClr val="accent1">
                    <a:lumMod val="75000"/>
                  </a:schemeClr>
                </a:solidFill>
                <a:latin typeface="华文楷体" pitchFamily="2" charset="-122"/>
                <a:ea typeface="华文楷体" pitchFamily="2" charset="-122"/>
              </a:rPr>
              <a:t>15×15</a:t>
            </a:r>
            <a:r>
              <a:rPr lang="zh-CN" altLang="en-US" sz="2000" dirty="0" smtClean="0">
                <a:solidFill>
                  <a:schemeClr val="accent1">
                    <a:lumMod val="75000"/>
                  </a:schemeClr>
                </a:solidFill>
                <a:latin typeface="华文楷体" pitchFamily="2" charset="-122"/>
                <a:ea typeface="华文楷体" pitchFamily="2" charset="-122"/>
              </a:rPr>
              <a:t>的棋盘上，双方分别使用黑白两色的棋子，下在棋盘直线与横线的交叉点上，先形成五子连线者获胜。</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pic>
        <p:nvPicPr>
          <p:cNvPr id="142337" name="Picture 1"/>
          <p:cNvPicPr>
            <a:picLocks noChangeAspect="1" noChangeArrowheads="1"/>
          </p:cNvPicPr>
          <p:nvPr/>
        </p:nvPicPr>
        <p:blipFill>
          <a:blip r:embed="rId3" cstate="print"/>
          <a:srcRect/>
          <a:stretch>
            <a:fillRect/>
          </a:stretch>
        </p:blipFill>
        <p:spPr bwMode="auto">
          <a:xfrm>
            <a:off x="5148064" y="1419622"/>
            <a:ext cx="2628900" cy="26416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61460" y="2392599"/>
            <a:ext cx="2954655"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827584" y="874916"/>
            <a:ext cx="7488832"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）每当玩家落子时，读入当前棋局，存储在二维数组中，同时读入玩家落子位置，存入玩家的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中；调用监测函数，判断当前玩家一方是否获胜，若没有获胜，再进行后续的检索步骤。</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）采用</a:t>
            </a:r>
            <a:r>
              <a:rPr lang="en-US" altLang="zh-CN" sz="2000" dirty="0" smtClean="0">
                <a:solidFill>
                  <a:schemeClr val="accent1">
                    <a:lumMod val="75000"/>
                  </a:schemeClr>
                </a:solidFill>
                <a:latin typeface="华文楷体" pitchFamily="2" charset="-122"/>
                <a:ea typeface="华文楷体" pitchFamily="2" charset="-122"/>
              </a:rPr>
              <a:t>α-β</a:t>
            </a:r>
            <a:r>
              <a:rPr lang="zh-CN" altLang="en-US" sz="2000" dirty="0" smtClean="0">
                <a:solidFill>
                  <a:schemeClr val="accent1">
                    <a:lumMod val="75000"/>
                  </a:schemeClr>
                </a:solidFill>
                <a:latin typeface="华文楷体" pitchFamily="2" charset="-122"/>
                <a:ea typeface="华文楷体" pitchFamily="2" charset="-122"/>
              </a:rPr>
              <a:t>剪枝算法开始遍历构建当前棋局的搜索博弈树，根据落子点周围的情况与上一步落子的位置安排博弈树的检索遍历顺序与范围，尽可能小地压缩检索时间；同时限制检索层数为</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层，避免层数过多引起程序运行错误。</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）选取三层以内最优的落子位置进行落子，并将落子位置存入</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中，同时调用监测函数，用以监测</a:t>
            </a:r>
            <a:r>
              <a:rPr lang="en-US" altLang="zh-CN" sz="2000" dirty="0"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是否获胜，若没有获胜，则等待玩家进行操作。</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）若玩家选择悔棋，则从两方的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中各</a:t>
            </a:r>
            <a:r>
              <a:rPr lang="en-US" altLang="zh-CN" sz="2000" dirty="0" err="1" smtClean="0">
                <a:solidFill>
                  <a:schemeClr val="accent1">
                    <a:lumMod val="75000"/>
                  </a:schemeClr>
                </a:solidFill>
                <a:latin typeface="华文楷体" pitchFamily="2" charset="-122"/>
                <a:ea typeface="华文楷体" pitchFamily="2" charset="-122"/>
              </a:rPr>
              <a:t>pop_back</a:t>
            </a:r>
            <a:r>
              <a:rPr lang="zh-CN" altLang="en-US" sz="2000" dirty="0" smtClean="0">
                <a:solidFill>
                  <a:schemeClr val="accent1">
                    <a:lumMod val="75000"/>
                  </a:schemeClr>
                </a:solidFill>
                <a:latin typeface="华文楷体" pitchFamily="2" charset="-122"/>
                <a:ea typeface="华文楷体" pitchFamily="2" charset="-122"/>
              </a:rPr>
              <a:t>一个落子位置，删除对应位置的棋子，再等待玩家进行操作。</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36193" name="Picture 1"/>
          <p:cNvPicPr>
            <a:picLocks noChangeAspect="1" noChangeArrowheads="1"/>
          </p:cNvPicPr>
          <p:nvPr/>
        </p:nvPicPr>
        <p:blipFill>
          <a:blip r:embed="rId3" cstate="print"/>
          <a:srcRect/>
          <a:stretch>
            <a:fillRect/>
          </a:stretch>
        </p:blipFill>
        <p:spPr bwMode="auto">
          <a:xfrm>
            <a:off x="2411760" y="843558"/>
            <a:ext cx="4273550" cy="40259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 name="KSO_WM_DOC_GUID" val="{66099708-7f75-42cb-9c10-91661102aec4}"/>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900" dirty="0" smtClean="0">
            <a:solidFill>
              <a:schemeClr val="bg1">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4134</Words>
  <Application>Microsoft Office PowerPoint</Application>
  <PresentationFormat>全屏显示(16:9)</PresentationFormat>
  <Paragraphs>241</Paragraphs>
  <Slides>38</Slides>
  <Notes>38</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JC P</dc:creator>
  <cp:lastModifiedBy>www</cp:lastModifiedBy>
  <cp:revision>154</cp:revision>
  <dcterms:created xsi:type="dcterms:W3CDTF">2015-12-11T17:46:00Z</dcterms:created>
  <dcterms:modified xsi:type="dcterms:W3CDTF">2020-07-16T19:03:44Z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