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 id="2147483704" r:id="rId2"/>
    <p:sldMasterId id="2147483705" r:id="rId3"/>
    <p:sldMasterId id="2147483742" r:id="rId4"/>
  </p:sldMasterIdLst>
  <p:notesMasterIdLst>
    <p:notesMasterId r:id="rId63"/>
  </p:notesMasterIdLst>
  <p:handoutMasterIdLst>
    <p:handoutMasterId r:id="rId64"/>
  </p:handoutMasterIdLst>
  <p:sldIdLst>
    <p:sldId id="463" r:id="rId5"/>
    <p:sldId id="464" r:id="rId6"/>
    <p:sldId id="465" r:id="rId7"/>
    <p:sldId id="466" r:id="rId8"/>
    <p:sldId id="507" r:id="rId9"/>
    <p:sldId id="508" r:id="rId10"/>
    <p:sldId id="489" r:id="rId11"/>
    <p:sldId id="478" r:id="rId12"/>
    <p:sldId id="467" r:id="rId13"/>
    <p:sldId id="468" r:id="rId14"/>
    <p:sldId id="469" r:id="rId15"/>
    <p:sldId id="470" r:id="rId16"/>
    <p:sldId id="471" r:id="rId17"/>
    <p:sldId id="472" r:id="rId18"/>
    <p:sldId id="473" r:id="rId19"/>
    <p:sldId id="474" r:id="rId20"/>
    <p:sldId id="480" r:id="rId21"/>
    <p:sldId id="481" r:id="rId22"/>
    <p:sldId id="476" r:id="rId23"/>
    <p:sldId id="449" r:id="rId24"/>
    <p:sldId id="452" r:id="rId25"/>
    <p:sldId id="477" r:id="rId26"/>
    <p:sldId id="399" r:id="rId27"/>
    <p:sldId id="401" r:id="rId28"/>
    <p:sldId id="404" r:id="rId29"/>
    <p:sldId id="479" r:id="rId30"/>
    <p:sldId id="485" r:id="rId31"/>
    <p:sldId id="405" r:id="rId32"/>
    <p:sldId id="453" r:id="rId33"/>
    <p:sldId id="455" r:id="rId34"/>
    <p:sldId id="457" r:id="rId35"/>
    <p:sldId id="459" r:id="rId36"/>
    <p:sldId id="458" r:id="rId37"/>
    <p:sldId id="460" r:id="rId38"/>
    <p:sldId id="482" r:id="rId39"/>
    <p:sldId id="456" r:id="rId40"/>
    <p:sldId id="486" r:id="rId41"/>
    <p:sldId id="461" r:id="rId42"/>
    <p:sldId id="462" r:id="rId43"/>
    <p:sldId id="487" r:id="rId44"/>
    <p:sldId id="370" r:id="rId45"/>
    <p:sldId id="490" r:id="rId46"/>
    <p:sldId id="491" r:id="rId47"/>
    <p:sldId id="492" r:id="rId48"/>
    <p:sldId id="493" r:id="rId49"/>
    <p:sldId id="494" r:id="rId50"/>
    <p:sldId id="495" r:id="rId51"/>
    <p:sldId id="496" r:id="rId52"/>
    <p:sldId id="497" r:id="rId53"/>
    <p:sldId id="498" r:id="rId54"/>
    <p:sldId id="499" r:id="rId55"/>
    <p:sldId id="500" r:id="rId56"/>
    <p:sldId id="501" r:id="rId57"/>
    <p:sldId id="502" r:id="rId58"/>
    <p:sldId id="503" r:id="rId59"/>
    <p:sldId id="504" r:id="rId60"/>
    <p:sldId id="505" r:id="rId61"/>
    <p:sldId id="506"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5282"/>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79928" autoAdjust="0"/>
  </p:normalViewPr>
  <p:slideViewPr>
    <p:cSldViewPr>
      <p:cViewPr varScale="1">
        <p:scale>
          <a:sx n="40" d="100"/>
          <a:sy n="40" d="100"/>
        </p:scale>
        <p:origin x="-252" y="-102"/>
      </p:cViewPr>
      <p:guideLst>
        <p:guide orient="horz" pos="2115"/>
        <p:guide pos="2880"/>
      </p:guideLst>
    </p:cSldViewPr>
  </p:slideViewPr>
  <p:notesTextViewPr>
    <p:cViewPr>
      <p:scale>
        <a:sx n="100" d="100"/>
        <a:sy n="100" d="100"/>
      </p:scale>
      <p:origin x="0" y="0"/>
    </p:cViewPr>
  </p:notesTextViewPr>
  <p:sorterViewPr>
    <p:cViewPr>
      <p:scale>
        <a:sx n="66" d="100"/>
        <a:sy n="66" d="100"/>
      </p:scale>
      <p:origin x="0" y="414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F902334-4344-4CF6-93E3-D151BA445E07}" type="datetimeFigureOut">
              <a:rPr lang="en-US"/>
              <a:pPr>
                <a:defRPr/>
              </a:pPr>
              <a:t>4/15/2015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76A5995-559C-4E97-B5AA-02390CA6C11A}"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4EBAC15-58B0-4EE1-B8EE-EF0CE0E312BE}" type="datetimeFigureOut">
              <a:rPr lang="en-US"/>
              <a:pPr>
                <a:defRPr/>
              </a:pPr>
              <a:t>4/15/2015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DC0A21B-8DB5-4865-93E7-AA20FF60FD3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bwMode="auto">
          <a:xfrm>
            <a:off x="912813" y="4344988"/>
            <a:ext cx="5032375" cy="4113212"/>
          </a:xfrm>
          <a:noFill/>
        </p:spPr>
        <p:txBody>
          <a:bodyPr wrap="square" numCol="1" anchor="t" anchorCtr="0" compatLnSpc="1">
            <a:prstTxWarp prst="textNoShape">
              <a:avLst/>
            </a:prstTxWarp>
          </a:bodyPr>
          <a:lstStyle/>
          <a:p>
            <a:pPr eaLnBrk="1" hangingPunct="1"/>
            <a:endParaRPr lang="en-C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a:xfrm>
            <a:off x="1162050" y="660400"/>
            <a:ext cx="4570413" cy="3429000"/>
          </a:xfrm>
          <a:ln/>
        </p:spPr>
      </p:sp>
      <p:sp>
        <p:nvSpPr>
          <p:cNvPr id="19459" name="Espace réservé des commentaires 2"/>
          <p:cNvSpPr>
            <a:spLocks noGrp="1"/>
          </p:cNvSpPr>
          <p:nvPr>
            <p:ph type="body" idx="1"/>
          </p:nvPr>
        </p:nvSpPr>
        <p:spPr>
          <a:xfrm>
            <a:off x="896075" y="4275320"/>
            <a:ext cx="5031685" cy="4116049"/>
          </a:xfrm>
          <a:ln/>
        </p:spPr>
        <p:txBody>
          <a:bodyPr>
            <a:normAutofit fontScale="70000" lnSpcReduction="20000"/>
          </a:bodyPr>
          <a:lstStyle/>
          <a:p>
            <a:pPr>
              <a:defRPr/>
            </a:pPr>
            <a:r>
              <a:rPr lang="en-US" dirty="0" smtClean="0"/>
              <a:t>The cascading strategy </a:t>
            </a:r>
            <a:r>
              <a:rPr lang="en-CA" dirty="0" smtClean="0">
                <a:cs typeface="Times New Roman" pitchFamily="18" charset="0"/>
              </a:rPr>
              <a:t>can work with various combinations of insured person, transferee and beneficiary, subject to meeting the rules of the </a:t>
            </a:r>
            <a:r>
              <a:rPr lang="en-CA" i="1" dirty="0" smtClean="0">
                <a:cs typeface="Times New Roman" pitchFamily="18" charset="0"/>
              </a:rPr>
              <a:t>Income Tax Act</a:t>
            </a:r>
            <a:r>
              <a:rPr lang="en-CA" dirty="0" smtClean="0">
                <a:cs typeface="Times New Roman" pitchFamily="18" charset="0"/>
              </a:rPr>
              <a:t> (for more information about the cascading strategy and the various combinations refer to the </a:t>
            </a:r>
            <a:r>
              <a:rPr lang="en-CA" i="1" dirty="0" smtClean="0">
                <a:cs typeface="Times New Roman" pitchFamily="18" charset="0"/>
              </a:rPr>
              <a:t>Advisor sales aid</a:t>
            </a:r>
            <a:r>
              <a:rPr lang="en-US" dirty="0" smtClean="0"/>
              <a:t>). </a:t>
            </a:r>
            <a:r>
              <a:rPr lang="en-CA" dirty="0" smtClean="0">
                <a:cs typeface="Times New Roman" pitchFamily="18" charset="0"/>
              </a:rPr>
              <a:t>However, the most common and simple scenario that achieves the desired tax and transfer of wealth results is the example in the diagram. </a:t>
            </a:r>
          </a:p>
          <a:p>
            <a:pPr>
              <a:defRPr/>
            </a:pPr>
            <a:endParaRPr lang="en-CA" dirty="0" smtClean="0">
              <a:cs typeface="Times New Roman" pitchFamily="18" charset="0"/>
            </a:endParaRPr>
          </a:p>
          <a:p>
            <a:pPr>
              <a:defRPr/>
            </a:pPr>
            <a:r>
              <a:rPr lang="en-CA" dirty="0" smtClean="0">
                <a:cs typeface="Times New Roman" pitchFamily="18" charset="0"/>
              </a:rPr>
              <a:t>Let’s walk through the example as if you’re the grandparent and generation one. </a:t>
            </a:r>
          </a:p>
          <a:p>
            <a:pPr>
              <a:defRPr/>
            </a:pPr>
            <a:endParaRPr lang="en-CA" dirty="0" smtClean="0">
              <a:cs typeface="Times New Roman" pitchFamily="18" charset="0"/>
            </a:endParaRPr>
          </a:p>
          <a:p>
            <a:pPr>
              <a:buFontTx/>
              <a:buChar char="•"/>
              <a:defRPr/>
            </a:pPr>
            <a:r>
              <a:rPr lang="en-CA" dirty="0" smtClean="0">
                <a:cs typeface="Times New Roman" pitchFamily="18" charset="0"/>
              </a:rPr>
              <a:t> You purchase a tax-advantaged permanent life insurance policy on your adult child (the insured person and generation two). You name him or her the contingent owner, referred to as a “subrogated” owner in Quebec. You name your grandchild (generation three) the beneficiary.</a:t>
            </a:r>
          </a:p>
          <a:p>
            <a:pPr>
              <a:buFontTx/>
              <a:buChar char="•"/>
              <a:defRPr/>
            </a:pPr>
            <a:endParaRPr lang="en-CA" dirty="0" smtClean="0">
              <a:cs typeface="Times New Roman" pitchFamily="18" charset="0"/>
            </a:endParaRPr>
          </a:p>
          <a:p>
            <a:pPr>
              <a:buFontTx/>
              <a:buChar char="•"/>
              <a:defRPr/>
            </a:pPr>
            <a:r>
              <a:rPr lang="en-CA" dirty="0" smtClean="0">
                <a:cs typeface="Times New Roman" pitchFamily="18" charset="0"/>
              </a:rPr>
              <a:t> The cash value in the policy grows on a tax-advantaged basis. While owner of the policy, you can access the policy’s cash value should it be needed. </a:t>
            </a:r>
          </a:p>
          <a:p>
            <a:pPr>
              <a:buFontTx/>
              <a:buChar char="•"/>
              <a:defRPr/>
            </a:pPr>
            <a:endParaRPr lang="en-CA" dirty="0" smtClean="0">
              <a:cs typeface="Times New Roman" pitchFamily="18" charset="0"/>
            </a:endParaRPr>
          </a:p>
          <a:p>
            <a:pPr>
              <a:buFontTx/>
              <a:buChar char="•"/>
              <a:defRPr/>
            </a:pPr>
            <a:r>
              <a:rPr lang="en-CA" dirty="0" smtClean="0">
                <a:cs typeface="Times New Roman" pitchFamily="18" charset="0"/>
              </a:rPr>
              <a:t> The policy ownership can be transferred to your child tax-free at your death or sooner, should you choose. </a:t>
            </a:r>
          </a:p>
          <a:p>
            <a:pPr lvl="1">
              <a:buFont typeface="Symbol" pitchFamily="18" charset="2"/>
              <a:buChar char=""/>
              <a:defRPr/>
            </a:pPr>
            <a:r>
              <a:rPr lang="en-CA" dirty="0" smtClean="0">
                <a:cs typeface="Times New Roman" pitchFamily="18" charset="0"/>
              </a:rPr>
              <a:t> It is recommended that the policy be transferred to an adult child. A minor child can be named contingent (subrogated) owner of the policy. However, a tutor or guardian of property will be responsible for holding the policy until the minor becomes an adult.</a:t>
            </a:r>
          </a:p>
          <a:p>
            <a:pPr lvl="1">
              <a:buFont typeface="Symbol" pitchFamily="18" charset="2"/>
              <a:buChar char=""/>
              <a:defRPr/>
            </a:pPr>
            <a:r>
              <a:rPr lang="en-CA" dirty="0" smtClean="0">
                <a:cs typeface="Times New Roman" pitchFamily="18" charset="0"/>
              </a:rPr>
              <a:t> This strategy assumes that when a universal life insurance policy is transferred, any value in a side account is also transferred. The owner should provide for the distribution of any side account value to the new owner in his or her will, if the transfer is to take place on the owner’s death. The same issue applies to participating life insurance policy with a premium deposit account.</a:t>
            </a:r>
            <a:endParaRPr lang="en-CA" sz="1000" dirty="0" smtClean="0">
              <a:latin typeface="Courier New" pitchFamily="49" charset="0"/>
              <a:cs typeface="Courier New" pitchFamily="49" charset="0"/>
            </a:endParaRPr>
          </a:p>
          <a:p>
            <a:pPr lvl="1">
              <a:defRPr/>
            </a:pPr>
            <a:r>
              <a:rPr lang="en-CA" dirty="0" smtClean="0">
                <a:cs typeface="Times New Roman" pitchFamily="18" charset="0"/>
              </a:rPr>
              <a:t>Once the policy is transferred, the new owner (the adult child) may access the cash value. </a:t>
            </a:r>
            <a:r>
              <a:rPr lang="en-US" dirty="0" smtClean="0">
                <a:cs typeface="Times New Roman" pitchFamily="18" charset="0"/>
              </a:rPr>
              <a:t>This money can be used to help buy a home, supplement retirement or fund the education of your grandchildren</a:t>
            </a:r>
            <a:r>
              <a:rPr lang="en-CA" dirty="0" smtClean="0">
                <a:cs typeface="Times New Roman" pitchFamily="18" charset="0"/>
              </a:rPr>
              <a:t>. </a:t>
            </a:r>
          </a:p>
          <a:p>
            <a:pPr>
              <a:buFontTx/>
              <a:buChar char="•"/>
              <a:defRPr/>
            </a:pPr>
            <a:endParaRPr lang="en-CA" dirty="0" smtClean="0">
              <a:cs typeface="Times New Roman" pitchFamily="18" charset="0"/>
            </a:endParaRPr>
          </a:p>
          <a:p>
            <a:pPr>
              <a:buFontTx/>
              <a:buChar char="•"/>
              <a:defRPr/>
            </a:pPr>
            <a:r>
              <a:rPr lang="en-CA" dirty="0" smtClean="0">
                <a:cs typeface="Times New Roman" pitchFamily="18" charset="0"/>
              </a:rPr>
              <a:t> When the insured person dies, the death benefit is paid to your grandchild tax-free – assuming your grandchild is still then the beneficiary (e.g., your child, as owner, could change the beneficiary).</a:t>
            </a:r>
          </a:p>
          <a:p>
            <a:pPr>
              <a:buFontTx/>
              <a:buChar char="•"/>
              <a:defRPr/>
            </a:pPr>
            <a:r>
              <a:rPr lang="en-CA" dirty="0" smtClean="0">
                <a:cs typeface="Times New Roman" pitchFamily="18" charset="0"/>
              </a:rPr>
              <a:t>The death benefit does not incur estate administration tax (probate fees).</a:t>
            </a:r>
          </a:p>
          <a:p>
            <a:pPr lvl="1">
              <a:buFont typeface="Symbol" pitchFamily="18" charset="2"/>
              <a:buChar char=""/>
              <a:defRPr/>
            </a:pPr>
            <a:r>
              <a:rPr lang="en-CA" dirty="0" smtClean="0">
                <a:cs typeface="Times New Roman" pitchFamily="18" charset="0"/>
              </a:rPr>
              <a:t> In most provinces the death benefit paid does not become public.</a:t>
            </a:r>
          </a:p>
        </p:txBody>
      </p:sp>
      <p:sp>
        <p:nvSpPr>
          <p:cNvPr id="21508" name="Espace réservé du numéro de diapositive 3"/>
          <p:cNvSpPr>
            <a:spLocks noGrp="1"/>
          </p:cNvSpPr>
          <p:nvPr>
            <p:ph type="sldNum" sz="quarter" idx="5"/>
          </p:nvPr>
        </p:nvSpPr>
        <p:spPr/>
        <p:txBody>
          <a:bodyPr/>
          <a:lstStyle/>
          <a:p>
            <a:pPr defTabSz="912879">
              <a:defRPr/>
            </a:pPr>
            <a:fld id="{2C9A7078-AD12-4689-B67F-955DBE96C0AB}" type="slidenum">
              <a:rPr lang="en-US" smtClean="0"/>
              <a:pPr defTabSz="912879">
                <a:defRPr/>
              </a:pPr>
              <a:t>7</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DC0A21B-8DB5-4865-93E7-AA20FF60FD39}" type="slidenum">
              <a:rPr lang="en-US" smtClean="0"/>
              <a:pPr>
                <a:defRPr/>
              </a:pPr>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4165EF0-8476-4FAC-80C2-597D3B150FE2}" type="slidenum">
              <a:rPr lang="en-US" smtClean="0"/>
              <a:pPr>
                <a:defRPr/>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4" descr="B_TitleLogo"/>
          <p:cNvPicPr>
            <a:picLocks noChangeAspect="1" noChangeArrowheads="1"/>
          </p:cNvPicPr>
          <p:nvPr/>
        </p:nvPicPr>
        <p:blipFill>
          <a:blip r:embed="rId3" cstate="print">
            <a:clrChange>
              <a:clrFrom>
                <a:srgbClr val="EDF0F5"/>
              </a:clrFrom>
              <a:clrTo>
                <a:srgbClr val="EDF0F5">
                  <a:alpha val="0"/>
                </a:srgbClr>
              </a:clrTo>
            </a:clrChange>
          </a:blip>
          <a:srcRect/>
          <a:stretch>
            <a:fillRect/>
          </a:stretch>
        </p:blipFill>
        <p:spPr bwMode="auto">
          <a:xfrm>
            <a:off x="6380163" y="6024563"/>
            <a:ext cx="2560637" cy="523875"/>
          </a:xfrm>
          <a:prstGeom prst="rect">
            <a:avLst/>
          </a:prstGeom>
          <a:noFill/>
          <a:ln w="9525">
            <a:noFill/>
            <a:miter lim="800000"/>
            <a:headEnd/>
            <a:tailEnd/>
          </a:ln>
        </p:spPr>
      </p:pic>
      <p:sp>
        <p:nvSpPr>
          <p:cNvPr id="51202" name="Rectangle 2"/>
          <p:cNvSpPr>
            <a:spLocks noGrp="1" noChangeArrowheads="1"/>
          </p:cNvSpPr>
          <p:nvPr>
            <p:ph type="ctrTitle"/>
          </p:nvPr>
        </p:nvSpPr>
        <p:spPr>
          <a:xfrm>
            <a:off x="533400" y="304800"/>
            <a:ext cx="8382000" cy="1447800"/>
          </a:xfrm>
        </p:spPr>
        <p:txBody>
          <a:bodyPr/>
          <a:lstStyle>
            <a:lvl1pPr algn="r">
              <a:lnSpc>
                <a:spcPct val="90000"/>
              </a:lnSpc>
              <a:defRPr sz="3600" b="1"/>
            </a:lvl1pPr>
          </a:lstStyle>
          <a:p>
            <a:r>
              <a:rPr lang="en-US"/>
              <a:t>Insert Presentation Title Text </a:t>
            </a:r>
            <a:br>
              <a:rPr lang="en-US"/>
            </a:br>
            <a:r>
              <a:rPr lang="en-US"/>
              <a:t>Two Lines Maximum</a:t>
            </a:r>
          </a:p>
        </p:txBody>
      </p:sp>
      <p:sp>
        <p:nvSpPr>
          <p:cNvPr id="51203" name="Rectangle 3"/>
          <p:cNvSpPr>
            <a:spLocks noGrp="1" noChangeArrowheads="1"/>
          </p:cNvSpPr>
          <p:nvPr>
            <p:ph type="subTitle" idx="1"/>
          </p:nvPr>
        </p:nvSpPr>
        <p:spPr>
          <a:xfrm>
            <a:off x="1581150" y="2209800"/>
            <a:ext cx="7315200" cy="1447800"/>
          </a:xfrm>
        </p:spPr>
        <p:txBody>
          <a:bodyPr/>
          <a:lstStyle>
            <a:lvl1pPr marL="0" indent="0" algn="r">
              <a:lnSpc>
                <a:spcPct val="80000"/>
              </a:lnSpc>
              <a:buFontTx/>
              <a:buNone/>
              <a:defRPr sz="2500"/>
            </a:lvl1pPr>
          </a:lstStyle>
          <a:p>
            <a:r>
              <a:rPr lang="en-US"/>
              <a:t>Insert Subtitle Text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6111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143000"/>
            <a:ext cx="3886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800600" y="1143000"/>
            <a:ext cx="3886200" cy="464820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6111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143000"/>
            <a:ext cx="3886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143000"/>
            <a:ext cx="3886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6111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143000"/>
            <a:ext cx="3886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00600" y="1143000"/>
            <a:ext cx="38862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00600" y="3543300"/>
            <a:ext cx="38862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611188"/>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762000" y="1143000"/>
            <a:ext cx="7924800" cy="4648200"/>
          </a:xfrm>
        </p:spPr>
        <p:txBody>
          <a:bodyPr/>
          <a:lstStyle/>
          <a:p>
            <a:pPr lvl="0"/>
            <a:endParaRPr lang="en-US" noProof="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8B5A7925-7426-482B-92AE-FF7355AC7CBB}"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CAAD90BC-76EB-4CDF-9F23-C72DEB828D5F}"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F5EF5DDE-118C-4685-A561-35A9C597E1C4}"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143000"/>
            <a:ext cx="3886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143000"/>
            <a:ext cx="3886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E9FDEB2A-A734-4A2F-8828-49A5362090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BF8B3EAC-6396-4C75-9C5E-F4A5839267A2}"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9EE5576D-A449-4E9E-9D4C-5A42A18DB89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C8F53826-469B-4EDE-9AA4-0D780DBA01F5}"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74BD8174-14BC-46F8-86D7-22BFFD489671}"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78BD6820-7966-4869-B197-096E293CC16C}"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79F6508C-8B4B-4457-9C18-B2CAE59DEC62}"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94851B9A-967E-4B62-993E-00933F07AB58}"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42F0406C-027C-46D3-BE3C-4F6E3816F4D6}"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0FC9A85B-AA18-43F0-9C41-54229DDEFF36}"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6941B9C1-78E2-47C3-A50A-794F8D8405A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143000"/>
            <a:ext cx="3886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143000"/>
            <a:ext cx="3886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66B52B4C-4D58-47B4-B0B6-4CC56589C00E}"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7A7BC6CB-EF7C-4C3D-A706-4832239B2CB9}"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012C70BE-01CA-4A69-B217-A8244FBB853D}"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08E3AB18-6343-43AF-B332-46462D729318}"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85E11C63-8509-4648-8B72-2C5A60EAD84C}"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F05A7E8D-AAF4-44FF-AE56-2789190C2557}"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1A856B22-A624-458C-9AC1-C43BB8DC3677}"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88961F9B-E587-4116-874E-804221C944F2}"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dirty="0"/>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9180F6AC-D8BC-497F-A003-020590B4C0F8}" type="datetime1">
              <a:rPr lang="en-US"/>
              <a:pPr>
                <a:defRPr/>
              </a:pPr>
              <a:t>4/15/2015</a:t>
            </a:fld>
            <a:endParaRPr lang="en-US" dirty="0"/>
          </a:p>
        </p:txBody>
      </p:sp>
      <p:sp>
        <p:nvSpPr>
          <p:cNvPr id="9" name="Footer Placeholder 4"/>
          <p:cNvSpPr>
            <a:spLocks noGrp="1"/>
          </p:cNvSpPr>
          <p:nvPr>
            <p:ph type="ftr" sz="quarter" idx="11"/>
          </p:nvPr>
        </p:nvSpPr>
        <p:spPr/>
        <p:txBody>
          <a:bodyPr/>
          <a:lstStyle>
            <a:lvl1pPr>
              <a:defRPr/>
            </a:lvl1pPr>
            <a:extLst/>
          </a:lstStyle>
          <a:p>
            <a:pPr>
              <a:defRPr/>
            </a:pPr>
            <a:r>
              <a:rPr lang="en-US"/>
              <a:t>Steven McLeod, B.A. (Hons.), LL.B.</a:t>
            </a:r>
          </a:p>
        </p:txBody>
      </p:sp>
      <p:sp>
        <p:nvSpPr>
          <p:cNvPr id="10" name="Slide Number Placeholder 5"/>
          <p:cNvSpPr>
            <a:spLocks noGrp="1"/>
          </p:cNvSpPr>
          <p:nvPr>
            <p:ph type="sldNum" sz="quarter" idx="12"/>
          </p:nvPr>
        </p:nvSpPr>
        <p:spPr/>
        <p:txBody>
          <a:bodyPr/>
          <a:lstStyle>
            <a:lvl1pPr>
              <a:defRPr/>
            </a:lvl1pPr>
            <a:extLst/>
          </a:lstStyle>
          <a:p>
            <a:pPr>
              <a:defRPr/>
            </a:pPr>
            <a:fld id="{2727B472-A43A-4634-83C2-FCC4A924C038}" type="slidenum">
              <a:rPr lang="en-US"/>
              <a:pPr>
                <a:defRPr/>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E6C182D2-37B0-4164-8B78-0286C8A72E97}" type="datetime1">
              <a:rPr lang="en-US"/>
              <a:pPr>
                <a:defRPr/>
              </a:pPr>
              <a:t>4/15/2015</a:t>
            </a:fld>
            <a:endParaRPr lang="en-US" dirty="0"/>
          </a:p>
        </p:txBody>
      </p:sp>
      <p:sp>
        <p:nvSpPr>
          <p:cNvPr id="8" name="Footer Placeholder 5"/>
          <p:cNvSpPr>
            <a:spLocks noGrp="1"/>
          </p:cNvSpPr>
          <p:nvPr>
            <p:ph type="ftr" sz="quarter" idx="11"/>
          </p:nvPr>
        </p:nvSpPr>
        <p:spPr/>
        <p:txBody>
          <a:bodyPr/>
          <a:lstStyle>
            <a:lvl1pPr>
              <a:defRPr/>
            </a:lvl1pPr>
          </a:lstStyle>
          <a:p>
            <a:pPr>
              <a:defRPr/>
            </a:pPr>
            <a:r>
              <a:rPr lang="en-US"/>
              <a:t>Steven McLeod, B.A. (Hons.), LL.B.</a:t>
            </a:r>
          </a:p>
        </p:txBody>
      </p:sp>
      <p:sp>
        <p:nvSpPr>
          <p:cNvPr id="9" name="Slide Number Placeholder 6"/>
          <p:cNvSpPr>
            <a:spLocks noGrp="1"/>
          </p:cNvSpPr>
          <p:nvPr>
            <p:ph type="sldNum" sz="quarter" idx="12"/>
          </p:nvPr>
        </p:nvSpPr>
        <p:spPr/>
        <p:txBody>
          <a:bodyPr/>
          <a:lstStyle>
            <a:lvl1pPr>
              <a:defRPr/>
            </a:lvl1pPr>
          </a:lstStyle>
          <a:p>
            <a:pPr>
              <a:defRPr/>
            </a:pPr>
            <a:fld id="{39FAA814-6F26-48F8-9057-A938183BE80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143000"/>
            <a:ext cx="3886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143000"/>
            <a:ext cx="3886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4" name="Date Placeholder 1"/>
          <p:cNvSpPr>
            <a:spLocks noGrp="1"/>
          </p:cNvSpPr>
          <p:nvPr>
            <p:ph type="dt" sz="half" idx="10"/>
          </p:nvPr>
        </p:nvSpPr>
        <p:spPr/>
        <p:txBody>
          <a:bodyPr/>
          <a:lstStyle>
            <a:lvl1pPr>
              <a:defRPr/>
            </a:lvl1pPr>
            <a:extLst/>
          </a:lstStyle>
          <a:p>
            <a:pPr>
              <a:defRPr/>
            </a:pPr>
            <a:fld id="{FC4539E8-822E-42A9-BC26-0DB3FA3DDE05}" type="datetime1">
              <a:rPr lang="en-US"/>
              <a:pPr>
                <a:defRPr/>
              </a:pPr>
              <a:t>4/15/2015</a:t>
            </a:fld>
            <a:endParaRPr lang="en-US" dirty="0"/>
          </a:p>
        </p:txBody>
      </p:sp>
      <p:sp>
        <p:nvSpPr>
          <p:cNvPr id="5" name="Footer Placeholder 2"/>
          <p:cNvSpPr>
            <a:spLocks noGrp="1"/>
          </p:cNvSpPr>
          <p:nvPr>
            <p:ph type="ftr" sz="quarter" idx="11"/>
          </p:nvPr>
        </p:nvSpPr>
        <p:spPr/>
        <p:txBody>
          <a:bodyPr/>
          <a:lstStyle>
            <a:lvl1pPr>
              <a:defRPr/>
            </a:lvl1pPr>
            <a:extLst/>
          </a:lstStyle>
          <a:p>
            <a:pPr>
              <a:defRPr/>
            </a:pPr>
            <a:r>
              <a:rPr lang="en-US"/>
              <a:t>Steven McLeod, B.A. (Hons.), LL.B.</a:t>
            </a:r>
          </a:p>
        </p:txBody>
      </p:sp>
      <p:sp>
        <p:nvSpPr>
          <p:cNvPr id="6" name="Slide Number Placeholder 3"/>
          <p:cNvSpPr>
            <a:spLocks noGrp="1"/>
          </p:cNvSpPr>
          <p:nvPr>
            <p:ph type="sldNum" sz="quarter" idx="12"/>
          </p:nvPr>
        </p:nvSpPr>
        <p:spPr/>
        <p:txBody>
          <a:bodyPr/>
          <a:lstStyle>
            <a:lvl1pPr>
              <a:defRPr/>
            </a:lvl1pPr>
            <a:extLst/>
          </a:lstStyle>
          <a:p>
            <a:pPr>
              <a:defRPr/>
            </a:pPr>
            <a:fld id="{68BBF073-6D91-4D14-BE71-4936BFE299BA}" type="slidenum">
              <a:rPr lang="en-US"/>
              <a:pPr>
                <a:defRPr/>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CEAC78AC-034D-41A8-A243-2E14EA40C7A2}" type="datetime1">
              <a:rPr lang="en-US"/>
              <a:pPr>
                <a:defRPr/>
              </a:pPr>
              <a:t>4/15/2015</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a:t>Steven McLeod, B.A. (Hons.), LL.B.</a:t>
            </a:r>
          </a:p>
        </p:txBody>
      </p:sp>
      <p:sp>
        <p:nvSpPr>
          <p:cNvPr id="7" name="Slide Number Placeholder 6"/>
          <p:cNvSpPr>
            <a:spLocks noGrp="1"/>
          </p:cNvSpPr>
          <p:nvPr>
            <p:ph type="sldNum" sz="quarter" idx="12"/>
          </p:nvPr>
        </p:nvSpPr>
        <p:spPr/>
        <p:txBody>
          <a:bodyPr/>
          <a:lstStyle>
            <a:lvl1pPr>
              <a:defRPr/>
            </a:lvl1pPr>
          </a:lstStyle>
          <a:p>
            <a:pPr>
              <a:defRPr/>
            </a:pPr>
            <a:fld id="{E9AC2191-8015-4B74-9C42-D40BF9D48586}" type="slidenum">
              <a:rPr lang="en-US"/>
              <a:pPr>
                <a:defRPr/>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dirty="0">
              <a:latin typeface="+mn-lt"/>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FFFB648B-08C0-461E-8EC0-F13B5C3C9F4B}" type="datetime1">
              <a:rPr lang="en-US"/>
              <a:pPr>
                <a:defRPr/>
              </a:pPr>
              <a:t>4/15/2015</a:t>
            </a:fld>
            <a:endParaRPr lang="en-US" dirty="0"/>
          </a:p>
        </p:txBody>
      </p:sp>
      <p:sp>
        <p:nvSpPr>
          <p:cNvPr id="9" name="Footer Placeholder 5"/>
          <p:cNvSpPr>
            <a:spLocks noGrp="1"/>
          </p:cNvSpPr>
          <p:nvPr>
            <p:ph type="ftr" sz="quarter" idx="11"/>
          </p:nvPr>
        </p:nvSpPr>
        <p:spPr/>
        <p:txBody>
          <a:bodyPr/>
          <a:lstStyle>
            <a:lvl1pPr>
              <a:defRPr/>
            </a:lvl1pPr>
            <a:extLst/>
          </a:lstStyle>
          <a:p>
            <a:pPr>
              <a:defRPr/>
            </a:pPr>
            <a:r>
              <a:rPr lang="en-US"/>
              <a:t>Steven McLeod, B.A. (Hons.), LL.B.</a:t>
            </a:r>
          </a:p>
        </p:txBody>
      </p:sp>
      <p:sp>
        <p:nvSpPr>
          <p:cNvPr id="10" name="Slide Number Placeholder 6"/>
          <p:cNvSpPr>
            <a:spLocks noGrp="1"/>
          </p:cNvSpPr>
          <p:nvPr>
            <p:ph type="sldNum" sz="quarter" idx="12"/>
          </p:nvPr>
        </p:nvSpPr>
        <p:spPr/>
        <p:txBody>
          <a:bodyPr/>
          <a:lstStyle>
            <a:lvl1pPr>
              <a:defRPr/>
            </a:lvl1pPr>
            <a:extLst/>
          </a:lstStyle>
          <a:p>
            <a:pPr>
              <a:defRPr/>
            </a:pPr>
            <a:fld id="{7D5C731B-E853-401F-83AC-96C3ABB59C8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jpe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theme" Target="../theme/theme4.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304800" y="304800"/>
            <a:ext cx="8382000" cy="611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Insert Slide Title Text</a:t>
            </a:r>
          </a:p>
        </p:txBody>
      </p:sp>
      <p:sp>
        <p:nvSpPr>
          <p:cNvPr id="6147" name="Rectangle 3"/>
          <p:cNvSpPr>
            <a:spLocks noGrp="1" noChangeArrowheads="1"/>
          </p:cNvSpPr>
          <p:nvPr>
            <p:ph type="body" idx="1"/>
          </p:nvPr>
        </p:nvSpPr>
        <p:spPr bwMode="auto">
          <a:xfrm>
            <a:off x="762000" y="1143000"/>
            <a:ext cx="79248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pic>
        <p:nvPicPr>
          <p:cNvPr id="6148" name="Picture 4" descr="B_SecondaryLogo"/>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a:off x="6634163" y="6092825"/>
            <a:ext cx="2230437" cy="4873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28"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Lst>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pitchFamily="34" charset="0"/>
        </a:defRPr>
      </a:lvl2pPr>
      <a:lvl3pPr algn="l" rtl="0" eaLnBrk="0" fontAlgn="base" hangingPunct="0">
        <a:spcBef>
          <a:spcPct val="0"/>
        </a:spcBef>
        <a:spcAft>
          <a:spcPct val="0"/>
        </a:spcAft>
        <a:defRPr sz="2400">
          <a:solidFill>
            <a:schemeClr val="tx1"/>
          </a:solidFill>
          <a:latin typeface="Arial" pitchFamily="34" charset="0"/>
        </a:defRPr>
      </a:lvl3pPr>
      <a:lvl4pPr algn="l" rtl="0" eaLnBrk="0" fontAlgn="base" hangingPunct="0">
        <a:spcBef>
          <a:spcPct val="0"/>
        </a:spcBef>
        <a:spcAft>
          <a:spcPct val="0"/>
        </a:spcAft>
        <a:defRPr sz="2400">
          <a:solidFill>
            <a:schemeClr val="tx1"/>
          </a:solidFill>
          <a:latin typeface="Arial" pitchFamily="34" charset="0"/>
        </a:defRPr>
      </a:lvl4pPr>
      <a:lvl5pPr algn="l" rtl="0" eaLnBrk="0" fontAlgn="base" hangingPunct="0">
        <a:spcBef>
          <a:spcPct val="0"/>
        </a:spcBef>
        <a:spcAft>
          <a:spcPct val="0"/>
        </a:spcAft>
        <a:defRPr sz="2400">
          <a:solidFill>
            <a:schemeClr val="tx1"/>
          </a:solidFill>
          <a:latin typeface="Arial" pitchFamily="34" charset="0"/>
        </a:defRPr>
      </a:lvl5pPr>
      <a:lvl6pPr marL="457200" algn="l" rtl="0" fontAlgn="base">
        <a:spcBef>
          <a:spcPct val="0"/>
        </a:spcBef>
        <a:spcAft>
          <a:spcPct val="0"/>
        </a:spcAft>
        <a:defRPr sz="2400">
          <a:solidFill>
            <a:schemeClr val="tx1"/>
          </a:solidFill>
          <a:latin typeface="Arial" pitchFamily="34" charset="0"/>
        </a:defRPr>
      </a:lvl6pPr>
      <a:lvl7pPr marL="914400" algn="l" rtl="0" fontAlgn="base">
        <a:spcBef>
          <a:spcPct val="0"/>
        </a:spcBef>
        <a:spcAft>
          <a:spcPct val="0"/>
        </a:spcAft>
        <a:defRPr sz="2400">
          <a:solidFill>
            <a:schemeClr val="tx1"/>
          </a:solidFill>
          <a:latin typeface="Arial" pitchFamily="34" charset="0"/>
        </a:defRPr>
      </a:lvl7pPr>
      <a:lvl8pPr marL="1371600" algn="l" rtl="0" fontAlgn="base">
        <a:spcBef>
          <a:spcPct val="0"/>
        </a:spcBef>
        <a:spcAft>
          <a:spcPct val="0"/>
        </a:spcAft>
        <a:defRPr sz="2400">
          <a:solidFill>
            <a:schemeClr val="tx1"/>
          </a:solidFill>
          <a:latin typeface="Arial" pitchFamily="34" charset="0"/>
        </a:defRPr>
      </a:lvl8pPr>
      <a:lvl9pPr marL="1828800" algn="l" rtl="0" fontAlgn="base">
        <a:spcBef>
          <a:spcPct val="0"/>
        </a:spcBef>
        <a:spcAft>
          <a:spcPct val="0"/>
        </a:spcAft>
        <a:defRPr sz="2400">
          <a:solidFill>
            <a:schemeClr val="tx1"/>
          </a:solidFill>
          <a:latin typeface="Arial" pitchFamily="34" charset="0"/>
        </a:defRPr>
      </a:lvl9pPr>
    </p:titleStyle>
    <p:bodyStyle>
      <a:lvl1pPr marL="342900" indent="-342900" algn="l" rtl="0" eaLnBrk="0" fontAlgn="base" hangingPunct="0">
        <a:spcBef>
          <a:spcPct val="40000"/>
        </a:spcBef>
        <a:spcAft>
          <a:spcPct val="0"/>
        </a:spcAft>
        <a:buChar char="•"/>
        <a:defRPr sz="2000">
          <a:solidFill>
            <a:schemeClr val="folHlink"/>
          </a:solidFill>
          <a:latin typeface="+mn-lt"/>
          <a:ea typeface="+mn-ea"/>
          <a:cs typeface="+mn-cs"/>
        </a:defRPr>
      </a:lvl1pPr>
      <a:lvl2pPr marL="742950" indent="-285750" algn="l" rtl="0" eaLnBrk="0" fontAlgn="base" hangingPunct="0">
        <a:spcBef>
          <a:spcPct val="40000"/>
        </a:spcBef>
        <a:spcAft>
          <a:spcPct val="0"/>
        </a:spcAft>
        <a:buSzPct val="75000"/>
        <a:buChar char="•"/>
        <a:defRPr sz="2000">
          <a:solidFill>
            <a:schemeClr val="folHlink"/>
          </a:solidFill>
          <a:latin typeface="+mn-lt"/>
        </a:defRPr>
      </a:lvl2pPr>
      <a:lvl3pPr marL="1143000" indent="-228600" algn="l" rtl="0" eaLnBrk="0" fontAlgn="base" hangingPunct="0">
        <a:spcBef>
          <a:spcPct val="20000"/>
        </a:spcBef>
        <a:spcAft>
          <a:spcPct val="0"/>
        </a:spcAft>
        <a:buChar char="•"/>
        <a:defRPr sz="2400">
          <a:solidFill>
            <a:srgbClr val="EB9100"/>
          </a:solidFill>
          <a:latin typeface="+mn-lt"/>
        </a:defRPr>
      </a:lvl3pPr>
      <a:lvl4pPr marL="1600200" indent="-228600" algn="l" rtl="0" eaLnBrk="0" fontAlgn="base" hangingPunct="0">
        <a:spcBef>
          <a:spcPct val="20000"/>
        </a:spcBef>
        <a:spcAft>
          <a:spcPct val="0"/>
        </a:spcAft>
        <a:buChar char="–"/>
        <a:defRPr sz="2000">
          <a:solidFill>
            <a:srgbClr val="EB9100"/>
          </a:solidFill>
          <a:latin typeface="+mn-lt"/>
        </a:defRPr>
      </a:lvl4pPr>
      <a:lvl5pPr marL="2057400" indent="-228600" algn="l" rtl="0" eaLnBrk="0" fontAlgn="base" hangingPunct="0">
        <a:spcBef>
          <a:spcPct val="20000"/>
        </a:spcBef>
        <a:spcAft>
          <a:spcPct val="0"/>
        </a:spcAft>
        <a:buChar char="•"/>
        <a:defRPr sz="2000">
          <a:solidFill>
            <a:srgbClr val="EB9100"/>
          </a:solidFill>
          <a:latin typeface="+mn-lt"/>
        </a:defRPr>
      </a:lvl5pPr>
      <a:lvl6pPr marL="2514600" indent="-228600" algn="l" rtl="0" fontAlgn="base">
        <a:spcBef>
          <a:spcPct val="20000"/>
        </a:spcBef>
        <a:spcAft>
          <a:spcPct val="0"/>
        </a:spcAft>
        <a:buChar char="•"/>
        <a:defRPr sz="2000">
          <a:solidFill>
            <a:srgbClr val="EB9100"/>
          </a:solidFill>
          <a:latin typeface="+mn-lt"/>
        </a:defRPr>
      </a:lvl6pPr>
      <a:lvl7pPr marL="2971800" indent="-228600" algn="l" rtl="0" fontAlgn="base">
        <a:spcBef>
          <a:spcPct val="20000"/>
        </a:spcBef>
        <a:spcAft>
          <a:spcPct val="0"/>
        </a:spcAft>
        <a:buChar char="•"/>
        <a:defRPr sz="2000">
          <a:solidFill>
            <a:srgbClr val="EB9100"/>
          </a:solidFill>
          <a:latin typeface="+mn-lt"/>
        </a:defRPr>
      </a:lvl7pPr>
      <a:lvl8pPr marL="3429000" indent="-228600" algn="l" rtl="0" fontAlgn="base">
        <a:spcBef>
          <a:spcPct val="20000"/>
        </a:spcBef>
        <a:spcAft>
          <a:spcPct val="0"/>
        </a:spcAft>
        <a:buChar char="•"/>
        <a:defRPr sz="2000">
          <a:solidFill>
            <a:srgbClr val="EB9100"/>
          </a:solidFill>
          <a:latin typeface="+mn-lt"/>
        </a:defRPr>
      </a:lvl8pPr>
      <a:lvl9pPr marL="3886200" indent="-228600" algn="l" rtl="0" fontAlgn="base">
        <a:spcBef>
          <a:spcPct val="20000"/>
        </a:spcBef>
        <a:spcAft>
          <a:spcPct val="0"/>
        </a:spcAft>
        <a:buChar char="•"/>
        <a:defRPr sz="2000">
          <a:solidFill>
            <a:srgbClr val="EB91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304800" y="304800"/>
            <a:ext cx="8382000" cy="611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Insert Slide Title Text</a:t>
            </a:r>
          </a:p>
        </p:txBody>
      </p:sp>
      <p:sp>
        <p:nvSpPr>
          <p:cNvPr id="7171" name="Rectangle 3"/>
          <p:cNvSpPr>
            <a:spLocks noGrp="1" noChangeArrowheads="1"/>
          </p:cNvSpPr>
          <p:nvPr>
            <p:ph type="body" idx="1"/>
          </p:nvPr>
        </p:nvSpPr>
        <p:spPr bwMode="auto">
          <a:xfrm>
            <a:off x="762000" y="1143000"/>
            <a:ext cx="79248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52228" name="Rectangle 4"/>
          <p:cNvSpPr>
            <a:spLocks noGrp="1" noChangeArrowheads="1"/>
          </p:cNvSpPr>
          <p:nvPr>
            <p:ph type="sldNum" sz="quarter" idx="4"/>
          </p:nvPr>
        </p:nvSpPr>
        <p:spPr bwMode="auto">
          <a:xfrm>
            <a:off x="609600" y="63246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bg1"/>
                </a:solidFill>
              </a:defRPr>
            </a:lvl1pPr>
          </a:lstStyle>
          <a:p>
            <a:pPr>
              <a:defRPr/>
            </a:pPr>
            <a:fld id="{F34DBAD2-7960-4B51-A7A1-7D729F928E9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pitchFamily="34" charset="0"/>
        </a:defRPr>
      </a:lvl2pPr>
      <a:lvl3pPr algn="l" rtl="0" eaLnBrk="0" fontAlgn="base" hangingPunct="0">
        <a:spcBef>
          <a:spcPct val="0"/>
        </a:spcBef>
        <a:spcAft>
          <a:spcPct val="0"/>
        </a:spcAft>
        <a:defRPr sz="2400">
          <a:solidFill>
            <a:schemeClr val="tx1"/>
          </a:solidFill>
          <a:latin typeface="Arial" pitchFamily="34" charset="0"/>
        </a:defRPr>
      </a:lvl3pPr>
      <a:lvl4pPr algn="l" rtl="0" eaLnBrk="0" fontAlgn="base" hangingPunct="0">
        <a:spcBef>
          <a:spcPct val="0"/>
        </a:spcBef>
        <a:spcAft>
          <a:spcPct val="0"/>
        </a:spcAft>
        <a:defRPr sz="2400">
          <a:solidFill>
            <a:schemeClr val="tx1"/>
          </a:solidFill>
          <a:latin typeface="Arial" pitchFamily="34" charset="0"/>
        </a:defRPr>
      </a:lvl4pPr>
      <a:lvl5pPr algn="l" rtl="0" eaLnBrk="0" fontAlgn="base" hangingPunct="0">
        <a:spcBef>
          <a:spcPct val="0"/>
        </a:spcBef>
        <a:spcAft>
          <a:spcPct val="0"/>
        </a:spcAft>
        <a:defRPr sz="2400">
          <a:solidFill>
            <a:schemeClr val="tx1"/>
          </a:solidFill>
          <a:latin typeface="Arial" pitchFamily="34" charset="0"/>
        </a:defRPr>
      </a:lvl5pPr>
      <a:lvl6pPr marL="457200" algn="l" rtl="0" fontAlgn="base">
        <a:spcBef>
          <a:spcPct val="0"/>
        </a:spcBef>
        <a:spcAft>
          <a:spcPct val="0"/>
        </a:spcAft>
        <a:defRPr sz="2400">
          <a:solidFill>
            <a:schemeClr val="tx1"/>
          </a:solidFill>
          <a:latin typeface="Arial" pitchFamily="34" charset="0"/>
        </a:defRPr>
      </a:lvl6pPr>
      <a:lvl7pPr marL="914400" algn="l" rtl="0" fontAlgn="base">
        <a:spcBef>
          <a:spcPct val="0"/>
        </a:spcBef>
        <a:spcAft>
          <a:spcPct val="0"/>
        </a:spcAft>
        <a:defRPr sz="2400">
          <a:solidFill>
            <a:schemeClr val="tx1"/>
          </a:solidFill>
          <a:latin typeface="Arial" pitchFamily="34" charset="0"/>
        </a:defRPr>
      </a:lvl7pPr>
      <a:lvl8pPr marL="1371600" algn="l" rtl="0" fontAlgn="base">
        <a:spcBef>
          <a:spcPct val="0"/>
        </a:spcBef>
        <a:spcAft>
          <a:spcPct val="0"/>
        </a:spcAft>
        <a:defRPr sz="2400">
          <a:solidFill>
            <a:schemeClr val="tx1"/>
          </a:solidFill>
          <a:latin typeface="Arial" pitchFamily="34" charset="0"/>
        </a:defRPr>
      </a:lvl8pPr>
      <a:lvl9pPr marL="1828800" algn="l" rtl="0" fontAlgn="base">
        <a:spcBef>
          <a:spcPct val="0"/>
        </a:spcBef>
        <a:spcAft>
          <a:spcPct val="0"/>
        </a:spcAft>
        <a:defRPr sz="2400">
          <a:solidFill>
            <a:schemeClr val="tx1"/>
          </a:solidFill>
          <a:latin typeface="Arial" pitchFamily="34" charset="0"/>
        </a:defRPr>
      </a:lvl9pPr>
    </p:titleStyle>
    <p:bodyStyle>
      <a:lvl1pPr marL="342900" indent="-342900" algn="l" rtl="0" eaLnBrk="0" fontAlgn="base" hangingPunct="0">
        <a:spcBef>
          <a:spcPct val="40000"/>
        </a:spcBef>
        <a:spcAft>
          <a:spcPct val="0"/>
        </a:spcAft>
        <a:buChar char="•"/>
        <a:defRPr sz="2000">
          <a:solidFill>
            <a:schemeClr val="folHlink"/>
          </a:solidFill>
          <a:latin typeface="+mn-lt"/>
          <a:ea typeface="+mn-ea"/>
          <a:cs typeface="+mn-cs"/>
        </a:defRPr>
      </a:lvl1pPr>
      <a:lvl2pPr marL="742950" indent="-285750" algn="l" rtl="0" eaLnBrk="0" fontAlgn="base" hangingPunct="0">
        <a:spcBef>
          <a:spcPct val="40000"/>
        </a:spcBef>
        <a:spcAft>
          <a:spcPct val="0"/>
        </a:spcAft>
        <a:buSzPct val="75000"/>
        <a:buChar char="•"/>
        <a:defRPr sz="2000">
          <a:solidFill>
            <a:schemeClr val="folHlink"/>
          </a:solidFill>
          <a:latin typeface="+mn-lt"/>
        </a:defRPr>
      </a:lvl2pPr>
      <a:lvl3pPr marL="1143000" indent="-228600" algn="l" rtl="0" eaLnBrk="0" fontAlgn="base" hangingPunct="0">
        <a:spcBef>
          <a:spcPct val="20000"/>
        </a:spcBef>
        <a:spcAft>
          <a:spcPct val="0"/>
        </a:spcAft>
        <a:buChar char="•"/>
        <a:defRPr sz="2400">
          <a:solidFill>
            <a:srgbClr val="EB9100"/>
          </a:solidFill>
          <a:latin typeface="+mn-lt"/>
        </a:defRPr>
      </a:lvl3pPr>
      <a:lvl4pPr marL="1600200" indent="-228600" algn="l" rtl="0" eaLnBrk="0" fontAlgn="base" hangingPunct="0">
        <a:spcBef>
          <a:spcPct val="20000"/>
        </a:spcBef>
        <a:spcAft>
          <a:spcPct val="0"/>
        </a:spcAft>
        <a:buChar char="–"/>
        <a:defRPr sz="2000">
          <a:solidFill>
            <a:srgbClr val="EB9100"/>
          </a:solidFill>
          <a:latin typeface="+mn-lt"/>
        </a:defRPr>
      </a:lvl4pPr>
      <a:lvl5pPr marL="2057400" indent="-228600" algn="l" rtl="0" eaLnBrk="0" fontAlgn="base" hangingPunct="0">
        <a:spcBef>
          <a:spcPct val="20000"/>
        </a:spcBef>
        <a:spcAft>
          <a:spcPct val="0"/>
        </a:spcAft>
        <a:buChar char="»"/>
        <a:defRPr sz="2000">
          <a:solidFill>
            <a:srgbClr val="EB9100"/>
          </a:solidFill>
          <a:latin typeface="+mn-lt"/>
        </a:defRPr>
      </a:lvl5pPr>
      <a:lvl6pPr marL="2514600" indent="-228600" algn="l" rtl="0" fontAlgn="base">
        <a:spcBef>
          <a:spcPct val="20000"/>
        </a:spcBef>
        <a:spcAft>
          <a:spcPct val="0"/>
        </a:spcAft>
        <a:buChar char="»"/>
        <a:defRPr sz="2000">
          <a:solidFill>
            <a:srgbClr val="EB9100"/>
          </a:solidFill>
          <a:latin typeface="+mn-lt"/>
        </a:defRPr>
      </a:lvl6pPr>
      <a:lvl7pPr marL="2971800" indent="-228600" algn="l" rtl="0" fontAlgn="base">
        <a:spcBef>
          <a:spcPct val="20000"/>
        </a:spcBef>
        <a:spcAft>
          <a:spcPct val="0"/>
        </a:spcAft>
        <a:buChar char="»"/>
        <a:defRPr sz="2000">
          <a:solidFill>
            <a:srgbClr val="EB9100"/>
          </a:solidFill>
          <a:latin typeface="+mn-lt"/>
        </a:defRPr>
      </a:lvl7pPr>
      <a:lvl8pPr marL="3429000" indent="-228600" algn="l" rtl="0" fontAlgn="base">
        <a:spcBef>
          <a:spcPct val="20000"/>
        </a:spcBef>
        <a:spcAft>
          <a:spcPct val="0"/>
        </a:spcAft>
        <a:buChar char="»"/>
        <a:defRPr sz="2000">
          <a:solidFill>
            <a:srgbClr val="EB9100"/>
          </a:solidFill>
          <a:latin typeface="+mn-lt"/>
        </a:defRPr>
      </a:lvl8pPr>
      <a:lvl9pPr marL="3886200" indent="-228600" algn="l" rtl="0" fontAlgn="base">
        <a:spcBef>
          <a:spcPct val="20000"/>
        </a:spcBef>
        <a:spcAft>
          <a:spcPct val="0"/>
        </a:spcAft>
        <a:buChar char="»"/>
        <a:defRPr sz="2000">
          <a:solidFill>
            <a:srgbClr val="EB91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04800" y="304800"/>
            <a:ext cx="8382000" cy="611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Insert Slide Title Text</a:t>
            </a:r>
          </a:p>
        </p:txBody>
      </p:sp>
      <p:sp>
        <p:nvSpPr>
          <p:cNvPr id="8195" name="Rectangle 3"/>
          <p:cNvSpPr>
            <a:spLocks noGrp="1" noChangeArrowheads="1"/>
          </p:cNvSpPr>
          <p:nvPr>
            <p:ph type="body" idx="1"/>
          </p:nvPr>
        </p:nvSpPr>
        <p:spPr bwMode="auto">
          <a:xfrm>
            <a:off x="762000" y="1143000"/>
            <a:ext cx="79248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55300" name="Rectangle 4"/>
          <p:cNvSpPr>
            <a:spLocks noGrp="1" noChangeArrowheads="1"/>
          </p:cNvSpPr>
          <p:nvPr>
            <p:ph type="sldNum" sz="quarter" idx="4"/>
          </p:nvPr>
        </p:nvSpPr>
        <p:spPr bwMode="auto">
          <a:xfrm>
            <a:off x="609600" y="63246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bg1"/>
                </a:solidFill>
              </a:defRPr>
            </a:lvl1pPr>
          </a:lstStyle>
          <a:p>
            <a:pPr>
              <a:defRPr/>
            </a:pPr>
            <a:fld id="{8AC3F5C9-98E2-4154-93FA-D71E1A3757E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pitchFamily="34" charset="0"/>
        </a:defRPr>
      </a:lvl2pPr>
      <a:lvl3pPr algn="l" rtl="0" eaLnBrk="0" fontAlgn="base" hangingPunct="0">
        <a:spcBef>
          <a:spcPct val="0"/>
        </a:spcBef>
        <a:spcAft>
          <a:spcPct val="0"/>
        </a:spcAft>
        <a:defRPr sz="2400">
          <a:solidFill>
            <a:schemeClr val="tx1"/>
          </a:solidFill>
          <a:latin typeface="Arial" pitchFamily="34" charset="0"/>
        </a:defRPr>
      </a:lvl3pPr>
      <a:lvl4pPr algn="l" rtl="0" eaLnBrk="0" fontAlgn="base" hangingPunct="0">
        <a:spcBef>
          <a:spcPct val="0"/>
        </a:spcBef>
        <a:spcAft>
          <a:spcPct val="0"/>
        </a:spcAft>
        <a:defRPr sz="2400">
          <a:solidFill>
            <a:schemeClr val="tx1"/>
          </a:solidFill>
          <a:latin typeface="Arial" pitchFamily="34" charset="0"/>
        </a:defRPr>
      </a:lvl4pPr>
      <a:lvl5pPr algn="l" rtl="0" eaLnBrk="0" fontAlgn="base" hangingPunct="0">
        <a:spcBef>
          <a:spcPct val="0"/>
        </a:spcBef>
        <a:spcAft>
          <a:spcPct val="0"/>
        </a:spcAft>
        <a:defRPr sz="2400">
          <a:solidFill>
            <a:schemeClr val="tx1"/>
          </a:solidFill>
          <a:latin typeface="Arial" pitchFamily="34" charset="0"/>
        </a:defRPr>
      </a:lvl5pPr>
      <a:lvl6pPr marL="457200" algn="l" rtl="0" fontAlgn="base">
        <a:spcBef>
          <a:spcPct val="0"/>
        </a:spcBef>
        <a:spcAft>
          <a:spcPct val="0"/>
        </a:spcAft>
        <a:defRPr sz="2400">
          <a:solidFill>
            <a:schemeClr val="tx1"/>
          </a:solidFill>
          <a:latin typeface="Arial" pitchFamily="34" charset="0"/>
        </a:defRPr>
      </a:lvl6pPr>
      <a:lvl7pPr marL="914400" algn="l" rtl="0" fontAlgn="base">
        <a:spcBef>
          <a:spcPct val="0"/>
        </a:spcBef>
        <a:spcAft>
          <a:spcPct val="0"/>
        </a:spcAft>
        <a:defRPr sz="2400">
          <a:solidFill>
            <a:schemeClr val="tx1"/>
          </a:solidFill>
          <a:latin typeface="Arial" pitchFamily="34" charset="0"/>
        </a:defRPr>
      </a:lvl7pPr>
      <a:lvl8pPr marL="1371600" algn="l" rtl="0" fontAlgn="base">
        <a:spcBef>
          <a:spcPct val="0"/>
        </a:spcBef>
        <a:spcAft>
          <a:spcPct val="0"/>
        </a:spcAft>
        <a:defRPr sz="2400">
          <a:solidFill>
            <a:schemeClr val="tx1"/>
          </a:solidFill>
          <a:latin typeface="Arial" pitchFamily="34" charset="0"/>
        </a:defRPr>
      </a:lvl8pPr>
      <a:lvl9pPr marL="1828800" algn="l" rtl="0" fontAlgn="base">
        <a:spcBef>
          <a:spcPct val="0"/>
        </a:spcBef>
        <a:spcAft>
          <a:spcPct val="0"/>
        </a:spcAft>
        <a:defRPr sz="2400">
          <a:solidFill>
            <a:schemeClr val="tx1"/>
          </a:solidFill>
          <a:latin typeface="Arial" pitchFamily="34" charset="0"/>
        </a:defRPr>
      </a:lvl9pPr>
    </p:titleStyle>
    <p:bodyStyle>
      <a:lvl1pPr marL="342900" indent="-342900" algn="l" rtl="0" eaLnBrk="0" fontAlgn="base" hangingPunct="0">
        <a:spcBef>
          <a:spcPct val="40000"/>
        </a:spcBef>
        <a:spcAft>
          <a:spcPct val="0"/>
        </a:spcAft>
        <a:buChar char="•"/>
        <a:defRPr sz="2000">
          <a:solidFill>
            <a:schemeClr val="folHlink"/>
          </a:solidFill>
          <a:latin typeface="+mn-lt"/>
          <a:ea typeface="+mn-ea"/>
          <a:cs typeface="+mn-cs"/>
        </a:defRPr>
      </a:lvl1pPr>
      <a:lvl2pPr marL="742950" indent="-285750" algn="l" rtl="0" eaLnBrk="0" fontAlgn="base" hangingPunct="0">
        <a:spcBef>
          <a:spcPct val="40000"/>
        </a:spcBef>
        <a:spcAft>
          <a:spcPct val="0"/>
        </a:spcAft>
        <a:buSzPct val="75000"/>
        <a:buChar char="•"/>
        <a:defRPr sz="2000">
          <a:solidFill>
            <a:schemeClr val="folHlink"/>
          </a:solidFill>
          <a:latin typeface="+mn-lt"/>
        </a:defRPr>
      </a:lvl2pPr>
      <a:lvl3pPr marL="1143000" indent="-228600" algn="l" rtl="0" eaLnBrk="0" fontAlgn="base" hangingPunct="0">
        <a:spcBef>
          <a:spcPct val="20000"/>
        </a:spcBef>
        <a:spcAft>
          <a:spcPct val="0"/>
        </a:spcAft>
        <a:buChar char="•"/>
        <a:defRPr sz="2400">
          <a:solidFill>
            <a:srgbClr val="EB9100"/>
          </a:solidFill>
          <a:latin typeface="+mn-lt"/>
        </a:defRPr>
      </a:lvl3pPr>
      <a:lvl4pPr marL="1600200" indent="-228600" algn="l" rtl="0" eaLnBrk="0" fontAlgn="base" hangingPunct="0">
        <a:spcBef>
          <a:spcPct val="20000"/>
        </a:spcBef>
        <a:spcAft>
          <a:spcPct val="0"/>
        </a:spcAft>
        <a:buChar char="–"/>
        <a:defRPr sz="2000">
          <a:solidFill>
            <a:srgbClr val="EB9100"/>
          </a:solidFill>
          <a:latin typeface="+mn-lt"/>
        </a:defRPr>
      </a:lvl4pPr>
      <a:lvl5pPr marL="2057400" indent="-228600" algn="l" rtl="0" eaLnBrk="0" fontAlgn="base" hangingPunct="0">
        <a:spcBef>
          <a:spcPct val="20000"/>
        </a:spcBef>
        <a:spcAft>
          <a:spcPct val="0"/>
        </a:spcAft>
        <a:buChar char="»"/>
        <a:defRPr sz="2000">
          <a:solidFill>
            <a:srgbClr val="EB9100"/>
          </a:solidFill>
          <a:latin typeface="+mn-lt"/>
        </a:defRPr>
      </a:lvl5pPr>
      <a:lvl6pPr marL="2514600" indent="-228600" algn="l" rtl="0" fontAlgn="base">
        <a:spcBef>
          <a:spcPct val="20000"/>
        </a:spcBef>
        <a:spcAft>
          <a:spcPct val="0"/>
        </a:spcAft>
        <a:buChar char="»"/>
        <a:defRPr sz="2000">
          <a:solidFill>
            <a:srgbClr val="EB9100"/>
          </a:solidFill>
          <a:latin typeface="+mn-lt"/>
        </a:defRPr>
      </a:lvl6pPr>
      <a:lvl7pPr marL="2971800" indent="-228600" algn="l" rtl="0" fontAlgn="base">
        <a:spcBef>
          <a:spcPct val="20000"/>
        </a:spcBef>
        <a:spcAft>
          <a:spcPct val="0"/>
        </a:spcAft>
        <a:buChar char="»"/>
        <a:defRPr sz="2000">
          <a:solidFill>
            <a:srgbClr val="EB9100"/>
          </a:solidFill>
          <a:latin typeface="+mn-lt"/>
        </a:defRPr>
      </a:lvl7pPr>
      <a:lvl8pPr marL="3429000" indent="-228600" algn="l" rtl="0" fontAlgn="base">
        <a:spcBef>
          <a:spcPct val="20000"/>
        </a:spcBef>
        <a:spcAft>
          <a:spcPct val="0"/>
        </a:spcAft>
        <a:buChar char="»"/>
        <a:defRPr sz="2000">
          <a:solidFill>
            <a:srgbClr val="EB9100"/>
          </a:solidFill>
          <a:latin typeface="+mn-lt"/>
        </a:defRPr>
      </a:lvl8pPr>
      <a:lvl9pPr marL="3886200" indent="-228600" algn="l" rtl="0" fontAlgn="base">
        <a:spcBef>
          <a:spcPct val="20000"/>
        </a:spcBef>
        <a:spcAft>
          <a:spcPct val="0"/>
        </a:spcAft>
        <a:buChar char="»"/>
        <a:defRPr sz="2000">
          <a:solidFill>
            <a:srgbClr val="EB91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9219"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Date Placeholder 4"/>
          <p:cNvSpPr>
            <a:spLocks noGrp="1"/>
          </p:cNvSpPr>
          <p:nvPr>
            <p:ph type="dt" sz="half" idx="2"/>
          </p:nvPr>
        </p:nvSpPr>
        <p:spPr>
          <a:xfrm>
            <a:off x="3581400" y="6305550"/>
            <a:ext cx="2133600" cy="476250"/>
          </a:xfrm>
          <a:prstGeom prst="rect">
            <a:avLst/>
          </a:prstGeom>
        </p:spPr>
        <p:txBody>
          <a:bodyPr anchor="b"/>
          <a:lstStyle>
            <a:lvl1pPr algn="r" fontAlgn="auto">
              <a:spcBef>
                <a:spcPts val="0"/>
              </a:spcBef>
              <a:spcAft>
                <a:spcPts val="0"/>
              </a:spcAft>
              <a:defRPr sz="1200">
                <a:solidFill>
                  <a:schemeClr val="bg2">
                    <a:shade val="50000"/>
                    <a:satMod val="200000"/>
                  </a:schemeClr>
                </a:solidFill>
                <a:latin typeface="+mn-lt"/>
              </a:defRPr>
            </a:lvl1pPr>
            <a:extLst/>
          </a:lstStyle>
          <a:p>
            <a:pPr>
              <a:defRPr/>
            </a:pPr>
            <a:fld id="{2AD9E87B-4226-4CD2-B526-63F051C81FEE}" type="datetime1">
              <a:rPr lang="en-US"/>
              <a:pPr>
                <a:defRPr/>
              </a:pPr>
              <a:t>4/15/2015</a:t>
            </a:fld>
            <a:endParaRPr lang="en-US" dirty="0"/>
          </a:p>
        </p:txBody>
      </p:sp>
      <p:sp>
        <p:nvSpPr>
          <p:cNvPr id="18" name="Footer Placeholder 5"/>
          <p:cNvSpPr>
            <a:spLocks noGrp="1"/>
          </p:cNvSpPr>
          <p:nvPr>
            <p:ph type="ftr" sz="quarter" idx="3"/>
          </p:nvPr>
        </p:nvSpPr>
        <p:spPr>
          <a:xfrm>
            <a:off x="5715000" y="6305550"/>
            <a:ext cx="2895600" cy="476250"/>
          </a:xfrm>
          <a:prstGeom prst="rect">
            <a:avLst/>
          </a:prstGeom>
        </p:spPr>
        <p:txBody>
          <a:bodyPr anchor="b"/>
          <a:lstStyle>
            <a:lvl1pPr fontAlgn="auto">
              <a:spcBef>
                <a:spcPts val="0"/>
              </a:spcBef>
              <a:spcAft>
                <a:spcPts val="0"/>
              </a:spcAft>
              <a:defRPr sz="1200">
                <a:solidFill>
                  <a:schemeClr val="bg2">
                    <a:shade val="50000"/>
                    <a:satMod val="200000"/>
                  </a:schemeClr>
                </a:solidFill>
                <a:latin typeface="+mn-lt"/>
              </a:defRPr>
            </a:lvl1pPr>
            <a:extLst/>
          </a:lstStyle>
          <a:p>
            <a:pPr>
              <a:defRPr/>
            </a:pPr>
            <a:r>
              <a:rPr lang="en-US"/>
              <a:t>Steven McLeod, B.A. (Hons.), LL.B.</a:t>
            </a:r>
          </a:p>
        </p:txBody>
      </p:sp>
      <p:sp>
        <p:nvSpPr>
          <p:cNvPr id="19" name="Slide Number Placeholder 6"/>
          <p:cNvSpPr>
            <a:spLocks noGrp="1"/>
          </p:cNvSpPr>
          <p:nvPr>
            <p:ph type="sldNum" sz="quarter" idx="4"/>
          </p:nvPr>
        </p:nvSpPr>
        <p:spPr>
          <a:xfrm>
            <a:off x="8613775" y="6305550"/>
            <a:ext cx="457200" cy="476250"/>
          </a:xfrm>
          <a:prstGeom prst="rect">
            <a:avLst/>
          </a:prstGeom>
        </p:spPr>
        <p:txBody>
          <a:bodyPr anchor="b"/>
          <a:lstStyle>
            <a:lvl1pPr algn="ctr" fontAlgn="auto">
              <a:spcBef>
                <a:spcPts val="0"/>
              </a:spcBef>
              <a:spcAft>
                <a:spcPts val="0"/>
              </a:spcAft>
              <a:defRPr sz="1200">
                <a:solidFill>
                  <a:schemeClr val="bg2">
                    <a:shade val="50000"/>
                    <a:satMod val="200000"/>
                  </a:schemeClr>
                </a:solidFill>
                <a:latin typeface="+mn-lt"/>
              </a:defRPr>
            </a:lvl1pPr>
            <a:extLst/>
          </a:lstStyle>
          <a:p>
            <a:pPr>
              <a:defRPr/>
            </a:pPr>
            <a:fld id="{EA38B2F6-FFB6-4CA5-A3AB-785F426E97C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29" r:id="rId1"/>
    <p:sldLayoutId id="2147483926" r:id="rId2"/>
    <p:sldLayoutId id="2147483930" r:id="rId3"/>
    <p:sldLayoutId id="2147483927" r:id="rId4"/>
    <p:sldLayoutId id="2147483931" r:id="rId5"/>
  </p:sldLayoutIdLst>
  <p:hf sldNum="0" hd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Arial" pitchFamily="34" charset="0"/>
          <a:ea typeface="+mj-ea"/>
          <a:cs typeface="+mj-cs"/>
        </a:defRPr>
      </a:lvl1pPr>
      <a:lvl2pPr algn="l" rtl="0" eaLnBrk="0" fontAlgn="base" hangingPunct="0">
        <a:spcBef>
          <a:spcPct val="0"/>
        </a:spcBef>
        <a:spcAft>
          <a:spcPct val="0"/>
        </a:spcAft>
        <a:defRPr sz="4300">
          <a:solidFill>
            <a:srgbClr val="572314"/>
          </a:solidFill>
          <a:latin typeface="Arial" pitchFamily="34" charset="0"/>
        </a:defRPr>
      </a:lvl2pPr>
      <a:lvl3pPr algn="l" rtl="0" eaLnBrk="0" fontAlgn="base" hangingPunct="0">
        <a:spcBef>
          <a:spcPct val="0"/>
        </a:spcBef>
        <a:spcAft>
          <a:spcPct val="0"/>
        </a:spcAft>
        <a:defRPr sz="4300">
          <a:solidFill>
            <a:srgbClr val="572314"/>
          </a:solidFill>
          <a:latin typeface="Arial" pitchFamily="34" charset="0"/>
        </a:defRPr>
      </a:lvl3pPr>
      <a:lvl4pPr algn="l" rtl="0" eaLnBrk="0" fontAlgn="base" hangingPunct="0">
        <a:spcBef>
          <a:spcPct val="0"/>
        </a:spcBef>
        <a:spcAft>
          <a:spcPct val="0"/>
        </a:spcAft>
        <a:defRPr sz="4300">
          <a:solidFill>
            <a:srgbClr val="572314"/>
          </a:solidFill>
          <a:latin typeface="Arial" pitchFamily="34" charset="0"/>
        </a:defRPr>
      </a:lvl4pPr>
      <a:lvl5pPr algn="l" rtl="0" eaLnBrk="0" fontAlgn="base" hangingPunct="0">
        <a:spcBef>
          <a:spcPct val="0"/>
        </a:spcBef>
        <a:spcAft>
          <a:spcPct val="0"/>
        </a:spcAft>
        <a:defRPr sz="4300">
          <a:solidFill>
            <a:srgbClr val="572314"/>
          </a:solidFill>
          <a:latin typeface="Arial" pitchFamily="34" charset="0"/>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Arial" pitchFamily="34" charset="0"/>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Arial" pitchFamily="34" charset="0"/>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Arial" pitchFamily="34" charset="0"/>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Arial" pitchFamily="34" charset="0"/>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Arial"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idx="4294967295"/>
          </p:nvPr>
        </p:nvSpPr>
        <p:spPr>
          <a:xfrm>
            <a:off x="611560" y="764704"/>
            <a:ext cx="7992244" cy="1294979"/>
          </a:xfrm>
        </p:spPr>
        <p:txBody>
          <a:bodyPr anchor="b"/>
          <a:lstStyle/>
          <a:p>
            <a:pPr algn="ctr" eaLnBrk="1" hangingPunct="1"/>
            <a:r>
              <a:rPr lang="en-US" sz="3600" b="1" dirty="0" smtClean="0">
                <a:solidFill>
                  <a:schemeClr val="bg2"/>
                </a:solidFill>
              </a:rPr>
              <a:t>Ownership Options for Juvenile Life Insurance Policies</a:t>
            </a:r>
            <a:endParaRPr lang="en-US" sz="2000" b="1" dirty="0" smtClean="0">
              <a:solidFill>
                <a:schemeClr val="bg2"/>
              </a:solidFill>
            </a:endParaRPr>
          </a:p>
        </p:txBody>
      </p:sp>
      <p:sp>
        <p:nvSpPr>
          <p:cNvPr id="3" name="TextBox 2"/>
          <p:cNvSpPr txBox="1"/>
          <p:nvPr/>
        </p:nvSpPr>
        <p:spPr>
          <a:xfrm>
            <a:off x="4355976" y="4293096"/>
            <a:ext cx="4608512" cy="1477328"/>
          </a:xfrm>
          <a:prstGeom prst="rect">
            <a:avLst/>
          </a:prstGeom>
          <a:noFill/>
        </p:spPr>
        <p:txBody>
          <a:bodyPr wrap="square" rtlCol="0">
            <a:spAutoFit/>
          </a:bodyPr>
          <a:lstStyle/>
          <a:p>
            <a:pPr algn="r"/>
            <a:r>
              <a:rPr lang="en-US" b="1" dirty="0" smtClean="0">
                <a:solidFill>
                  <a:schemeClr val="bg2"/>
                </a:solidFill>
              </a:rPr>
              <a:t>Sandra Napoletano CPA, CA</a:t>
            </a:r>
            <a:br>
              <a:rPr lang="en-US" b="1" dirty="0" smtClean="0">
                <a:solidFill>
                  <a:schemeClr val="bg2"/>
                </a:solidFill>
              </a:rPr>
            </a:br>
            <a:r>
              <a:rPr lang="en-US" b="1" dirty="0" smtClean="0">
                <a:solidFill>
                  <a:schemeClr val="bg2"/>
                </a:solidFill>
              </a:rPr>
              <a:t>Tax &amp; Estate Planning Consultant</a:t>
            </a:r>
            <a:br>
              <a:rPr lang="en-US" b="1" dirty="0" smtClean="0">
                <a:solidFill>
                  <a:schemeClr val="bg2"/>
                </a:solidFill>
              </a:rPr>
            </a:br>
            <a:r>
              <a:rPr lang="en-US" b="1" dirty="0" smtClean="0">
                <a:solidFill>
                  <a:schemeClr val="bg2"/>
                </a:solidFill>
              </a:rPr>
              <a:t>Ontario Regional Marketing Centre</a:t>
            </a:r>
            <a:br>
              <a:rPr lang="en-US" b="1" dirty="0" smtClean="0">
                <a:solidFill>
                  <a:schemeClr val="bg2"/>
                </a:solidFill>
              </a:rPr>
            </a:br>
            <a:r>
              <a:rPr lang="en-US" b="1" dirty="0" smtClean="0">
                <a:solidFill>
                  <a:schemeClr val="bg2"/>
                </a:solidFill>
              </a:rPr>
              <a:t/>
            </a:r>
            <a:br>
              <a:rPr lang="en-US" b="1" dirty="0" smtClean="0">
                <a:solidFill>
                  <a:schemeClr val="bg2"/>
                </a:solidFill>
              </a:rPr>
            </a:b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348880"/>
            <a:ext cx="8382000" cy="611188"/>
          </a:xfrm>
        </p:spPr>
        <p:txBody>
          <a:bodyPr/>
          <a:lstStyle/>
          <a:p>
            <a:pPr algn="ctr"/>
            <a:r>
              <a:rPr lang="en-CA" sz="4800" b="1" dirty="0" smtClean="0"/>
              <a:t>Personal Ownership</a:t>
            </a:r>
            <a:endParaRPr lang="en-US" sz="48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Personal Ownership</a:t>
            </a:r>
            <a:endParaRPr lang="en-US" sz="2800" b="1" dirty="0"/>
          </a:p>
        </p:txBody>
      </p:sp>
      <p:sp>
        <p:nvSpPr>
          <p:cNvPr id="3" name="Content Placeholder 2"/>
          <p:cNvSpPr>
            <a:spLocks noGrp="1"/>
          </p:cNvSpPr>
          <p:nvPr>
            <p:ph idx="1"/>
          </p:nvPr>
        </p:nvSpPr>
        <p:spPr/>
        <p:txBody>
          <a:bodyPr/>
          <a:lstStyle/>
          <a:p>
            <a:r>
              <a:rPr lang="en-CA" sz="2200" dirty="0" smtClean="0">
                <a:solidFill>
                  <a:schemeClr val="bg2"/>
                </a:solidFill>
              </a:rPr>
              <a:t>Simple</a:t>
            </a:r>
          </a:p>
          <a:p>
            <a:r>
              <a:rPr lang="en-CA" sz="2200" dirty="0" smtClean="0">
                <a:solidFill>
                  <a:schemeClr val="bg2"/>
                </a:solidFill>
              </a:rPr>
              <a:t>Personal after-tax dollars pay premiums</a:t>
            </a:r>
          </a:p>
          <a:p>
            <a:r>
              <a:rPr lang="en-CA" sz="2200" dirty="0" smtClean="0">
                <a:solidFill>
                  <a:schemeClr val="bg2"/>
                </a:solidFill>
              </a:rPr>
              <a:t>Creditor protection is available </a:t>
            </a:r>
          </a:p>
          <a:p>
            <a:pPr marL="1314450" lvl="2" indent="-457200"/>
            <a:r>
              <a:rPr lang="en-CA" sz="2200" dirty="0" smtClean="0">
                <a:solidFill>
                  <a:schemeClr val="bg2"/>
                </a:solidFill>
              </a:rPr>
              <a:t>An irrevocable beneficiary designation is made; or</a:t>
            </a:r>
          </a:p>
          <a:p>
            <a:pPr marL="1314450" lvl="2" indent="-457200"/>
            <a:r>
              <a:rPr lang="en-CA" sz="2200" dirty="0" smtClean="0">
                <a:solidFill>
                  <a:schemeClr val="bg2"/>
                </a:solidFill>
              </a:rPr>
              <a:t>A specified family member of the </a:t>
            </a:r>
            <a:r>
              <a:rPr lang="en-CA" sz="2200" u="sng" dirty="0" smtClean="0">
                <a:solidFill>
                  <a:schemeClr val="bg2"/>
                </a:solidFill>
              </a:rPr>
              <a:t>life insured </a:t>
            </a:r>
            <a:r>
              <a:rPr lang="en-CA" sz="2200" dirty="0" smtClean="0">
                <a:solidFill>
                  <a:schemeClr val="bg2"/>
                </a:solidFill>
              </a:rPr>
              <a:t>is named as beneficiary (spouse, child, grandchild or parent)</a:t>
            </a:r>
          </a:p>
          <a:p>
            <a:r>
              <a:rPr lang="en-CA" sz="2200" dirty="0" smtClean="0">
                <a:solidFill>
                  <a:schemeClr val="bg2"/>
                </a:solidFill>
              </a:rPr>
              <a:t>Life insurance intergeneration tax rollover available  (unique to life insurance!!!)  </a:t>
            </a:r>
          </a:p>
          <a:p>
            <a:r>
              <a:rPr lang="en-CA" sz="2200" dirty="0" smtClean="0">
                <a:solidFill>
                  <a:schemeClr val="bg2"/>
                </a:solidFill>
              </a:rPr>
              <a:t>After transfer control may be maintained through an irrevocable beneficiary designation of portion of death benefit</a:t>
            </a:r>
            <a:endParaRPr lang="en-US" sz="2200" dirty="0">
              <a:solidFill>
                <a:schemeClr val="bg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Personal Ownership</a:t>
            </a:r>
            <a:endParaRPr lang="en-US" sz="2800" b="1" dirty="0"/>
          </a:p>
        </p:txBody>
      </p:sp>
      <p:sp>
        <p:nvSpPr>
          <p:cNvPr id="3" name="Content Placeholder 2"/>
          <p:cNvSpPr>
            <a:spLocks noGrp="1"/>
          </p:cNvSpPr>
          <p:nvPr>
            <p:ph idx="1"/>
          </p:nvPr>
        </p:nvSpPr>
        <p:spPr>
          <a:xfrm>
            <a:off x="762000" y="1301080"/>
            <a:ext cx="7924800" cy="4648200"/>
          </a:xfrm>
        </p:spPr>
        <p:txBody>
          <a:bodyPr/>
          <a:lstStyle/>
          <a:p>
            <a:pPr>
              <a:buNone/>
            </a:pPr>
            <a:r>
              <a:rPr lang="en-CA" sz="2400" dirty="0" smtClean="0">
                <a:solidFill>
                  <a:schemeClr val="bg2"/>
                </a:solidFill>
              </a:rPr>
              <a:t>	Intergenerational tax rollover (cascading strategy):</a:t>
            </a:r>
          </a:p>
          <a:p>
            <a:pPr lvl="1">
              <a:buNone/>
            </a:pPr>
            <a:endParaRPr lang="en-CA" sz="2400" dirty="0" smtClean="0">
              <a:solidFill>
                <a:schemeClr val="bg2"/>
              </a:solidFill>
            </a:endParaRPr>
          </a:p>
          <a:p>
            <a:pPr marL="857250" lvl="1" indent="-457200">
              <a:buFont typeface="+mj-lt"/>
              <a:buAutoNum type="arabicPeriod"/>
            </a:pPr>
            <a:r>
              <a:rPr lang="en-CA" sz="2400" dirty="0" smtClean="0">
                <a:solidFill>
                  <a:schemeClr val="bg2"/>
                </a:solidFill>
              </a:rPr>
              <a:t>Policy transferred to transferor’s “child”</a:t>
            </a:r>
          </a:p>
          <a:p>
            <a:pPr marL="857250" lvl="1" indent="-457200">
              <a:buNone/>
            </a:pPr>
            <a:r>
              <a:rPr lang="en-CA" sz="2400" dirty="0" smtClean="0">
                <a:solidFill>
                  <a:schemeClr val="bg2"/>
                </a:solidFill>
              </a:rPr>
              <a:t>	</a:t>
            </a:r>
            <a:r>
              <a:rPr lang="en-CA" sz="2400" b="1" dirty="0" smtClean="0">
                <a:solidFill>
                  <a:schemeClr val="bg2"/>
                </a:solidFill>
              </a:rPr>
              <a:t>and</a:t>
            </a:r>
          </a:p>
          <a:p>
            <a:pPr marL="857250" lvl="1" indent="-457200">
              <a:buFont typeface="+mj-lt"/>
              <a:buAutoNum type="arabicPeriod" startAt="2"/>
            </a:pPr>
            <a:r>
              <a:rPr lang="en-CA" sz="2400" dirty="0" smtClean="0">
                <a:solidFill>
                  <a:schemeClr val="bg2"/>
                </a:solidFill>
              </a:rPr>
              <a:t>Child of either transferor or transferee is the life insured</a:t>
            </a:r>
          </a:p>
          <a:p>
            <a:pPr marL="857250" lvl="1" indent="-457200">
              <a:buNone/>
            </a:pPr>
            <a:endParaRPr lang="en-CA" sz="2400" dirty="0" smtClean="0">
              <a:solidFill>
                <a:schemeClr val="bg2"/>
              </a:solidFill>
            </a:endParaRPr>
          </a:p>
          <a:p>
            <a:pPr marL="857250" lvl="1" indent="-457200">
              <a:buNone/>
            </a:pPr>
            <a:r>
              <a:rPr lang="en-CA" sz="2400" dirty="0" smtClean="0">
                <a:solidFill>
                  <a:schemeClr val="bg2"/>
                </a:solidFill>
              </a:rPr>
              <a:t>“Child” includes grandchild</a:t>
            </a:r>
            <a:endParaRPr lang="en-US" sz="2400" dirty="0" smtClean="0">
              <a:solidFill>
                <a:schemeClr val="bg2"/>
              </a:solidFill>
            </a:endParaRPr>
          </a:p>
          <a:p>
            <a:pPr>
              <a:buNone/>
            </a:pPr>
            <a:endParaRPr lang="en-US" sz="2400" dirty="0" smtClean="0">
              <a:solidFill>
                <a:schemeClr val="bg2"/>
              </a:solidFill>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Personal Ownership</a:t>
            </a:r>
            <a:endParaRPr lang="en-US" sz="2800" b="1" dirty="0"/>
          </a:p>
        </p:txBody>
      </p:sp>
      <p:sp>
        <p:nvSpPr>
          <p:cNvPr id="4" name="Smiley Face 3"/>
          <p:cNvSpPr/>
          <p:nvPr/>
        </p:nvSpPr>
        <p:spPr>
          <a:xfrm>
            <a:off x="899592" y="2996950"/>
            <a:ext cx="1224136" cy="122413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GP</a:t>
            </a:r>
            <a:endParaRPr lang="en-US" dirty="0"/>
          </a:p>
        </p:txBody>
      </p:sp>
      <p:sp>
        <p:nvSpPr>
          <p:cNvPr id="5" name="Smiley Face 4"/>
          <p:cNvSpPr/>
          <p:nvPr/>
        </p:nvSpPr>
        <p:spPr>
          <a:xfrm>
            <a:off x="3995936" y="3140966"/>
            <a:ext cx="1008112" cy="108012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P</a:t>
            </a:r>
            <a:endParaRPr lang="en-US" dirty="0"/>
          </a:p>
        </p:txBody>
      </p:sp>
      <p:sp>
        <p:nvSpPr>
          <p:cNvPr id="6" name="Smiley Face 5"/>
          <p:cNvSpPr/>
          <p:nvPr/>
        </p:nvSpPr>
        <p:spPr>
          <a:xfrm>
            <a:off x="7020272" y="3284982"/>
            <a:ext cx="792088" cy="86409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t>
            </a:r>
            <a:endParaRPr lang="en-US" dirty="0"/>
          </a:p>
        </p:txBody>
      </p:sp>
      <p:sp>
        <p:nvSpPr>
          <p:cNvPr id="7" name="Curved Down Arrow 6"/>
          <p:cNvSpPr/>
          <p:nvPr/>
        </p:nvSpPr>
        <p:spPr>
          <a:xfrm>
            <a:off x="1403648" y="1988838"/>
            <a:ext cx="6192688" cy="792088"/>
          </a:xfrm>
          <a:prstGeom prst="curved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8" name="Curved Down Arrow 7"/>
          <p:cNvSpPr/>
          <p:nvPr/>
        </p:nvSpPr>
        <p:spPr>
          <a:xfrm>
            <a:off x="1403648" y="1988838"/>
            <a:ext cx="3312368" cy="792088"/>
          </a:xfrm>
          <a:prstGeom prst="curved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9" name="Curved Down Arrow 8"/>
          <p:cNvSpPr/>
          <p:nvPr/>
        </p:nvSpPr>
        <p:spPr>
          <a:xfrm>
            <a:off x="4572000" y="1988838"/>
            <a:ext cx="3312368" cy="792088"/>
          </a:xfrm>
          <a:prstGeom prst="curved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0" name="Curved Down Arrow 9"/>
          <p:cNvSpPr/>
          <p:nvPr/>
        </p:nvSpPr>
        <p:spPr>
          <a:xfrm rot="10800000">
            <a:off x="1403649" y="4293094"/>
            <a:ext cx="6192688" cy="792088"/>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Down Arrow 10"/>
          <p:cNvSpPr/>
          <p:nvPr/>
        </p:nvSpPr>
        <p:spPr>
          <a:xfrm rot="10800000">
            <a:off x="4283968" y="4293094"/>
            <a:ext cx="3312368" cy="792088"/>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 name="Curved Down Arrow 11"/>
          <p:cNvSpPr/>
          <p:nvPr/>
        </p:nvSpPr>
        <p:spPr>
          <a:xfrm rot="10800000">
            <a:off x="1115617" y="4293095"/>
            <a:ext cx="3312368" cy="792088"/>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3" name="TextBox 12"/>
          <p:cNvSpPr txBox="1"/>
          <p:nvPr/>
        </p:nvSpPr>
        <p:spPr>
          <a:xfrm>
            <a:off x="7668344" y="3140967"/>
            <a:ext cx="1584176" cy="369332"/>
          </a:xfrm>
          <a:prstGeom prst="rect">
            <a:avLst/>
          </a:prstGeom>
          <a:noFill/>
        </p:spPr>
        <p:txBody>
          <a:bodyPr wrap="square" rtlCol="0">
            <a:spAutoFit/>
          </a:bodyPr>
          <a:lstStyle/>
          <a:p>
            <a:r>
              <a:rPr lang="en-CA" dirty="0" smtClean="0"/>
              <a:t>Life Insured</a:t>
            </a:r>
            <a:endParaRPr lang="en-US" dirty="0"/>
          </a:p>
        </p:txBody>
      </p:sp>
      <p:sp>
        <p:nvSpPr>
          <p:cNvPr id="14" name="TextBox 13"/>
          <p:cNvSpPr txBox="1"/>
          <p:nvPr/>
        </p:nvSpPr>
        <p:spPr>
          <a:xfrm>
            <a:off x="611560" y="1196752"/>
            <a:ext cx="2232248" cy="461665"/>
          </a:xfrm>
          <a:prstGeom prst="rect">
            <a:avLst/>
          </a:prstGeom>
          <a:noFill/>
        </p:spPr>
        <p:txBody>
          <a:bodyPr wrap="square" rtlCol="0">
            <a:spAutoFit/>
          </a:bodyPr>
          <a:lstStyle/>
          <a:p>
            <a:r>
              <a:rPr lang="en-CA" sz="2400" dirty="0" smtClean="0">
                <a:solidFill>
                  <a:schemeClr val="bg2"/>
                </a:solidFill>
              </a:rPr>
              <a:t>Cascading</a:t>
            </a:r>
            <a:endParaRPr lang="en-US" sz="2400" dirty="0">
              <a:solidFill>
                <a:schemeClr val="bg2"/>
              </a:solidFill>
            </a:endParaRPr>
          </a:p>
        </p:txBody>
      </p:sp>
      <p:sp>
        <p:nvSpPr>
          <p:cNvPr id="15" name="Rectangle 14"/>
          <p:cNvSpPr/>
          <p:nvPr/>
        </p:nvSpPr>
        <p:spPr>
          <a:xfrm>
            <a:off x="899592" y="5733256"/>
            <a:ext cx="1008112"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16" name="TextBox 15"/>
          <p:cNvSpPr txBox="1"/>
          <p:nvPr/>
        </p:nvSpPr>
        <p:spPr>
          <a:xfrm>
            <a:off x="1979712" y="5589240"/>
            <a:ext cx="2232248" cy="369332"/>
          </a:xfrm>
          <a:prstGeom prst="rect">
            <a:avLst/>
          </a:prstGeom>
          <a:noFill/>
        </p:spPr>
        <p:txBody>
          <a:bodyPr wrap="square" rtlCol="0">
            <a:spAutoFit/>
          </a:bodyPr>
          <a:lstStyle/>
          <a:p>
            <a:r>
              <a:rPr lang="en-CA" dirty="0" smtClean="0">
                <a:solidFill>
                  <a:schemeClr val="bg2"/>
                </a:solidFill>
              </a:rPr>
              <a:t>Rollover available</a:t>
            </a:r>
            <a:endParaRPr lang="en-US" dirty="0">
              <a:solidFill>
                <a:schemeClr val="bg2"/>
              </a:solidFill>
            </a:endParaRPr>
          </a:p>
        </p:txBody>
      </p:sp>
      <p:sp>
        <p:nvSpPr>
          <p:cNvPr id="17" name="Rectangle 16"/>
          <p:cNvSpPr/>
          <p:nvPr/>
        </p:nvSpPr>
        <p:spPr>
          <a:xfrm>
            <a:off x="899592" y="6084004"/>
            <a:ext cx="1008112"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18" name="TextBox 17"/>
          <p:cNvSpPr txBox="1"/>
          <p:nvPr/>
        </p:nvSpPr>
        <p:spPr>
          <a:xfrm>
            <a:off x="1979712" y="5939988"/>
            <a:ext cx="3096344" cy="369332"/>
          </a:xfrm>
          <a:prstGeom prst="rect">
            <a:avLst/>
          </a:prstGeom>
          <a:noFill/>
        </p:spPr>
        <p:txBody>
          <a:bodyPr wrap="square" rtlCol="0">
            <a:spAutoFit/>
          </a:bodyPr>
          <a:lstStyle/>
          <a:p>
            <a:r>
              <a:rPr lang="en-CA" dirty="0" smtClean="0">
                <a:solidFill>
                  <a:schemeClr val="bg2"/>
                </a:solidFill>
              </a:rPr>
              <a:t>Rollover not available</a:t>
            </a:r>
            <a:endParaRPr lang="en-US" dirty="0">
              <a:solidFill>
                <a:schemeClr val="bg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Personal Ownership</a:t>
            </a:r>
            <a:endParaRPr lang="en-US" sz="2800" b="1" dirty="0"/>
          </a:p>
        </p:txBody>
      </p:sp>
      <p:sp>
        <p:nvSpPr>
          <p:cNvPr id="7" name="Curved Down Arrow 6"/>
          <p:cNvSpPr/>
          <p:nvPr/>
        </p:nvSpPr>
        <p:spPr>
          <a:xfrm>
            <a:off x="1403648" y="1988838"/>
            <a:ext cx="6192688" cy="792088"/>
          </a:xfrm>
          <a:prstGeom prst="curved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8" name="Curved Down Arrow 7"/>
          <p:cNvSpPr/>
          <p:nvPr/>
        </p:nvSpPr>
        <p:spPr>
          <a:xfrm>
            <a:off x="1403648" y="1988838"/>
            <a:ext cx="3312368" cy="792088"/>
          </a:xfrm>
          <a:prstGeom prst="curved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9" name="Curved Down Arrow 8"/>
          <p:cNvSpPr/>
          <p:nvPr/>
        </p:nvSpPr>
        <p:spPr>
          <a:xfrm>
            <a:off x="4572000" y="1988838"/>
            <a:ext cx="3312368" cy="792088"/>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3" name="TextBox 12"/>
          <p:cNvSpPr txBox="1"/>
          <p:nvPr/>
        </p:nvSpPr>
        <p:spPr>
          <a:xfrm>
            <a:off x="611560" y="1196752"/>
            <a:ext cx="2232248" cy="461665"/>
          </a:xfrm>
          <a:prstGeom prst="rect">
            <a:avLst/>
          </a:prstGeom>
          <a:noFill/>
        </p:spPr>
        <p:txBody>
          <a:bodyPr wrap="square" rtlCol="0">
            <a:spAutoFit/>
          </a:bodyPr>
          <a:lstStyle/>
          <a:p>
            <a:r>
              <a:rPr lang="en-CA" sz="2400" dirty="0" smtClean="0">
                <a:solidFill>
                  <a:schemeClr val="bg2"/>
                </a:solidFill>
              </a:rPr>
              <a:t>Cascading</a:t>
            </a:r>
            <a:endParaRPr lang="en-US" sz="2400" dirty="0">
              <a:solidFill>
                <a:schemeClr val="bg2"/>
              </a:solidFill>
            </a:endParaRPr>
          </a:p>
        </p:txBody>
      </p:sp>
      <p:sp>
        <p:nvSpPr>
          <p:cNvPr id="14" name="TextBox 13"/>
          <p:cNvSpPr txBox="1"/>
          <p:nvPr/>
        </p:nvSpPr>
        <p:spPr>
          <a:xfrm>
            <a:off x="4860032" y="3140967"/>
            <a:ext cx="1584176" cy="369332"/>
          </a:xfrm>
          <a:prstGeom prst="rect">
            <a:avLst/>
          </a:prstGeom>
          <a:noFill/>
        </p:spPr>
        <p:txBody>
          <a:bodyPr wrap="square" rtlCol="0">
            <a:spAutoFit/>
          </a:bodyPr>
          <a:lstStyle/>
          <a:p>
            <a:r>
              <a:rPr lang="en-CA" dirty="0" smtClean="0"/>
              <a:t>Life Insured</a:t>
            </a:r>
            <a:endParaRPr lang="en-US" dirty="0"/>
          </a:p>
        </p:txBody>
      </p:sp>
      <p:sp>
        <p:nvSpPr>
          <p:cNvPr id="15" name="Curved Down Arrow 14"/>
          <p:cNvSpPr/>
          <p:nvPr/>
        </p:nvSpPr>
        <p:spPr>
          <a:xfrm rot="10800000">
            <a:off x="1403649" y="4293094"/>
            <a:ext cx="6192688" cy="792088"/>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Down Arrow 15"/>
          <p:cNvSpPr/>
          <p:nvPr/>
        </p:nvSpPr>
        <p:spPr>
          <a:xfrm rot="10800000">
            <a:off x="4283968" y="4293094"/>
            <a:ext cx="3312368" cy="792088"/>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7" name="Curved Down Arrow 16"/>
          <p:cNvSpPr/>
          <p:nvPr/>
        </p:nvSpPr>
        <p:spPr>
          <a:xfrm rot="10800000">
            <a:off x="1115617" y="4293095"/>
            <a:ext cx="3312368" cy="792088"/>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8" name="Smiley Face 17"/>
          <p:cNvSpPr/>
          <p:nvPr/>
        </p:nvSpPr>
        <p:spPr>
          <a:xfrm>
            <a:off x="899592" y="2996950"/>
            <a:ext cx="1224136" cy="122413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GP</a:t>
            </a:r>
            <a:endParaRPr lang="en-US" dirty="0"/>
          </a:p>
        </p:txBody>
      </p:sp>
      <p:sp>
        <p:nvSpPr>
          <p:cNvPr id="19" name="Smiley Face 18"/>
          <p:cNvSpPr/>
          <p:nvPr/>
        </p:nvSpPr>
        <p:spPr>
          <a:xfrm>
            <a:off x="3995936" y="3140966"/>
            <a:ext cx="1008112" cy="108012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P</a:t>
            </a:r>
            <a:endParaRPr lang="en-US" dirty="0"/>
          </a:p>
        </p:txBody>
      </p:sp>
      <p:sp>
        <p:nvSpPr>
          <p:cNvPr id="20" name="Smiley Face 19"/>
          <p:cNvSpPr/>
          <p:nvPr/>
        </p:nvSpPr>
        <p:spPr>
          <a:xfrm>
            <a:off x="7020272" y="3284982"/>
            <a:ext cx="792088" cy="86409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C</a:t>
            </a:r>
            <a:endParaRPr lang="en-US" dirty="0"/>
          </a:p>
        </p:txBody>
      </p:sp>
      <p:sp>
        <p:nvSpPr>
          <p:cNvPr id="21" name="Rectangle 20"/>
          <p:cNvSpPr/>
          <p:nvPr/>
        </p:nvSpPr>
        <p:spPr>
          <a:xfrm>
            <a:off x="899592" y="5733256"/>
            <a:ext cx="1008112" cy="1440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22" name="TextBox 21"/>
          <p:cNvSpPr txBox="1"/>
          <p:nvPr/>
        </p:nvSpPr>
        <p:spPr>
          <a:xfrm>
            <a:off x="1979712" y="5589240"/>
            <a:ext cx="2232248" cy="369332"/>
          </a:xfrm>
          <a:prstGeom prst="rect">
            <a:avLst/>
          </a:prstGeom>
          <a:noFill/>
        </p:spPr>
        <p:txBody>
          <a:bodyPr wrap="square" rtlCol="0">
            <a:spAutoFit/>
          </a:bodyPr>
          <a:lstStyle/>
          <a:p>
            <a:r>
              <a:rPr lang="en-CA" dirty="0" smtClean="0">
                <a:solidFill>
                  <a:schemeClr val="bg2"/>
                </a:solidFill>
              </a:rPr>
              <a:t>Rollover available</a:t>
            </a:r>
            <a:endParaRPr lang="en-US" dirty="0">
              <a:solidFill>
                <a:schemeClr val="bg2"/>
              </a:solidFill>
            </a:endParaRPr>
          </a:p>
        </p:txBody>
      </p:sp>
      <p:sp>
        <p:nvSpPr>
          <p:cNvPr id="23" name="Rectangle 22"/>
          <p:cNvSpPr/>
          <p:nvPr/>
        </p:nvSpPr>
        <p:spPr>
          <a:xfrm>
            <a:off x="899592" y="6084004"/>
            <a:ext cx="1008112"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24" name="TextBox 23"/>
          <p:cNvSpPr txBox="1"/>
          <p:nvPr/>
        </p:nvSpPr>
        <p:spPr>
          <a:xfrm>
            <a:off x="1979712" y="5939988"/>
            <a:ext cx="3096344" cy="369332"/>
          </a:xfrm>
          <a:prstGeom prst="rect">
            <a:avLst/>
          </a:prstGeom>
          <a:noFill/>
        </p:spPr>
        <p:txBody>
          <a:bodyPr wrap="square" rtlCol="0">
            <a:spAutoFit/>
          </a:bodyPr>
          <a:lstStyle/>
          <a:p>
            <a:r>
              <a:rPr lang="en-CA" dirty="0" smtClean="0">
                <a:solidFill>
                  <a:schemeClr val="bg2"/>
                </a:solidFill>
              </a:rPr>
              <a:t>Rollover not available</a:t>
            </a:r>
            <a:endParaRPr lang="en-US" dirty="0">
              <a:solidFill>
                <a:schemeClr val="bg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Personal Ownership</a:t>
            </a:r>
            <a:endParaRPr lang="en-US" sz="2800" b="1" dirty="0"/>
          </a:p>
        </p:txBody>
      </p:sp>
      <p:sp>
        <p:nvSpPr>
          <p:cNvPr id="3" name="Content Placeholder 2"/>
          <p:cNvSpPr>
            <a:spLocks noGrp="1"/>
          </p:cNvSpPr>
          <p:nvPr>
            <p:ph idx="1"/>
          </p:nvPr>
        </p:nvSpPr>
        <p:spPr/>
        <p:txBody>
          <a:bodyPr/>
          <a:lstStyle/>
          <a:p>
            <a:pPr>
              <a:buNone/>
            </a:pPr>
            <a:r>
              <a:rPr lang="en-CA" sz="2400" dirty="0" smtClean="0">
                <a:solidFill>
                  <a:schemeClr val="bg2"/>
                </a:solidFill>
              </a:rPr>
              <a:t>Considerations with Cascading Strategy</a:t>
            </a:r>
          </a:p>
          <a:p>
            <a:r>
              <a:rPr lang="en-CA" sz="2400" dirty="0" smtClean="0">
                <a:solidFill>
                  <a:schemeClr val="bg2"/>
                </a:solidFill>
              </a:rPr>
              <a:t>Child must be only life insured under policy or last surviving</a:t>
            </a:r>
            <a:endParaRPr lang="en-US" sz="2400" dirty="0" smtClean="0">
              <a:solidFill>
                <a:schemeClr val="bg2"/>
              </a:solidFill>
            </a:endParaRPr>
          </a:p>
          <a:p>
            <a:r>
              <a:rPr lang="en-US" sz="2400" dirty="0" smtClean="0">
                <a:solidFill>
                  <a:schemeClr val="bg2"/>
                </a:solidFill>
              </a:rPr>
              <a:t>No rollover if parent/</a:t>
            </a:r>
            <a:r>
              <a:rPr lang="en-US" sz="2400" dirty="0" err="1" smtClean="0">
                <a:solidFill>
                  <a:schemeClr val="bg2"/>
                </a:solidFill>
              </a:rPr>
              <a:t>policyowner</a:t>
            </a:r>
            <a:r>
              <a:rPr lang="en-US" sz="2400" dirty="0" smtClean="0">
                <a:solidFill>
                  <a:schemeClr val="bg2"/>
                </a:solidFill>
              </a:rPr>
              <a:t> dies and policy is transferred via will (MUST NAME CONTINGENT OWNER)</a:t>
            </a:r>
          </a:p>
          <a:p>
            <a:r>
              <a:rPr lang="en-US" sz="2400" dirty="0" smtClean="0">
                <a:solidFill>
                  <a:schemeClr val="bg2"/>
                </a:solidFill>
              </a:rPr>
              <a:t>Consider making “child” contingent owner</a:t>
            </a:r>
          </a:p>
          <a:p>
            <a:pPr lvl="1"/>
            <a:r>
              <a:rPr lang="en-US" sz="2400" dirty="0" smtClean="0">
                <a:solidFill>
                  <a:schemeClr val="bg2"/>
                </a:solidFill>
              </a:rPr>
              <a:t>no rollover if the contingent owner was a trust for the benefit of the child</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20888"/>
            <a:ext cx="8382000" cy="611188"/>
          </a:xfrm>
        </p:spPr>
        <p:txBody>
          <a:bodyPr/>
          <a:lstStyle/>
          <a:p>
            <a:pPr algn="ctr"/>
            <a:r>
              <a:rPr lang="en-CA" sz="4800" b="1" dirty="0" smtClean="0"/>
              <a:t>Trust Ownership</a:t>
            </a:r>
            <a:endParaRPr lang="en-US" sz="48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Trust Ownership </a:t>
            </a:r>
            <a:endParaRPr lang="en-US" sz="2800" b="1" dirty="0"/>
          </a:p>
        </p:txBody>
      </p:sp>
      <p:sp>
        <p:nvSpPr>
          <p:cNvPr id="3" name="Content Placeholder 2"/>
          <p:cNvSpPr>
            <a:spLocks noGrp="1"/>
          </p:cNvSpPr>
          <p:nvPr>
            <p:ph idx="1"/>
          </p:nvPr>
        </p:nvSpPr>
        <p:spPr/>
        <p:txBody>
          <a:bodyPr/>
          <a:lstStyle/>
          <a:p>
            <a:r>
              <a:rPr lang="en-CA" sz="2400" dirty="0" smtClean="0">
                <a:solidFill>
                  <a:schemeClr val="bg2"/>
                </a:solidFill>
              </a:rPr>
              <a:t>Parent funds a trust and the trust buys life insurance on a child</a:t>
            </a:r>
          </a:p>
          <a:p>
            <a:r>
              <a:rPr lang="en-CA" sz="2400" dirty="0" smtClean="0">
                <a:solidFill>
                  <a:schemeClr val="bg2"/>
                </a:solidFill>
              </a:rPr>
              <a:t>Child is beneficiary of the trust</a:t>
            </a:r>
          </a:p>
          <a:p>
            <a:r>
              <a:rPr lang="en-CA" sz="2400" dirty="0" smtClean="0">
                <a:solidFill>
                  <a:schemeClr val="bg2"/>
                </a:solidFill>
              </a:rPr>
              <a:t>Parent/grandparent is trustee</a:t>
            </a:r>
          </a:p>
          <a:p>
            <a:r>
              <a:rPr lang="en-CA" sz="2400" dirty="0" smtClean="0">
                <a:solidFill>
                  <a:schemeClr val="bg2"/>
                </a:solidFill>
              </a:rPr>
              <a:t>Trust is owner, pays premium and is beneficiary of the policy</a:t>
            </a:r>
          </a:p>
          <a:p>
            <a:endParaRPr lang="en-CA" sz="2200" dirty="0" smtClean="0">
              <a:solidFill>
                <a:schemeClr val="bg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Trust Ownership </a:t>
            </a:r>
            <a:endParaRPr lang="en-US" sz="2800" b="1" dirty="0"/>
          </a:p>
        </p:txBody>
      </p:sp>
      <p:sp>
        <p:nvSpPr>
          <p:cNvPr id="3" name="Content Placeholder 2"/>
          <p:cNvSpPr>
            <a:spLocks noGrp="1"/>
          </p:cNvSpPr>
          <p:nvPr>
            <p:ph idx="1"/>
          </p:nvPr>
        </p:nvSpPr>
        <p:spPr>
          <a:xfrm>
            <a:off x="762000" y="1143000"/>
            <a:ext cx="8130480" cy="4648200"/>
          </a:xfrm>
        </p:spPr>
        <p:txBody>
          <a:bodyPr/>
          <a:lstStyle/>
          <a:p>
            <a:r>
              <a:rPr lang="en-CA" sz="2400" dirty="0" smtClean="0">
                <a:solidFill>
                  <a:schemeClr val="bg2"/>
                </a:solidFill>
              </a:rPr>
              <a:t>More complicated &amp; costly</a:t>
            </a:r>
          </a:p>
          <a:p>
            <a:r>
              <a:rPr lang="en-CA" sz="2400" dirty="0" smtClean="0">
                <a:solidFill>
                  <a:schemeClr val="bg2"/>
                </a:solidFill>
              </a:rPr>
              <a:t>Separates control and beneficial interest</a:t>
            </a:r>
          </a:p>
          <a:p>
            <a:r>
              <a:rPr lang="en-CA" sz="2400" dirty="0" smtClean="0">
                <a:solidFill>
                  <a:schemeClr val="bg2"/>
                </a:solidFill>
              </a:rPr>
              <a:t>As trustee, parent retains control of the policy </a:t>
            </a:r>
          </a:p>
          <a:p>
            <a:r>
              <a:rPr lang="en-CA" sz="2400" dirty="0" smtClean="0">
                <a:solidFill>
                  <a:srgbClr val="255282"/>
                </a:solidFill>
              </a:rPr>
              <a:t>Generally, high rate after-tax dollars pay premiums</a:t>
            </a:r>
          </a:p>
          <a:p>
            <a:r>
              <a:rPr lang="en-CA" sz="2400" dirty="0" smtClean="0">
                <a:solidFill>
                  <a:schemeClr val="bg2"/>
                </a:solidFill>
              </a:rPr>
              <a:t>Creditor protection generally not available</a:t>
            </a:r>
          </a:p>
          <a:p>
            <a:r>
              <a:rPr lang="en-CA" sz="2400" dirty="0" smtClean="0">
                <a:solidFill>
                  <a:schemeClr val="bg2"/>
                </a:solidFill>
              </a:rPr>
              <a:t>Rollover of policy to beneficiary available at 21 years deemed disposition</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Trust Ownership </a:t>
            </a:r>
            <a:endParaRPr lang="en-US" sz="2800" b="1" dirty="0"/>
          </a:p>
        </p:txBody>
      </p:sp>
      <p:sp>
        <p:nvSpPr>
          <p:cNvPr id="3" name="Content Placeholder 2"/>
          <p:cNvSpPr>
            <a:spLocks noGrp="1"/>
          </p:cNvSpPr>
          <p:nvPr>
            <p:ph idx="1"/>
          </p:nvPr>
        </p:nvSpPr>
        <p:spPr/>
        <p:txBody>
          <a:bodyPr/>
          <a:lstStyle/>
          <a:p>
            <a:pPr>
              <a:buNone/>
            </a:pPr>
            <a:r>
              <a:rPr lang="en-US" sz="2400" dirty="0" smtClean="0">
                <a:solidFill>
                  <a:srgbClr val="255282"/>
                </a:solidFill>
              </a:rPr>
              <a:t>Trusts work well for owning life insurance policies:</a:t>
            </a:r>
          </a:p>
          <a:p>
            <a:pPr lvl="1"/>
            <a:r>
              <a:rPr lang="en-US" sz="2400" dirty="0" smtClean="0">
                <a:solidFill>
                  <a:srgbClr val="255282"/>
                </a:solidFill>
              </a:rPr>
              <a:t>21 year deemed disposition of capital property tax rule does not apply to a life insurance policy</a:t>
            </a:r>
          </a:p>
          <a:p>
            <a:pPr lvl="1"/>
            <a:r>
              <a:rPr lang="en-US" sz="2400" dirty="0" smtClean="0">
                <a:solidFill>
                  <a:srgbClr val="255282"/>
                </a:solidFill>
              </a:rPr>
              <a:t>Allows to keep control of the policy for a long time</a:t>
            </a:r>
          </a:p>
          <a:p>
            <a:pPr lvl="2"/>
            <a:r>
              <a:rPr lang="en-US" dirty="0" smtClean="0">
                <a:solidFill>
                  <a:srgbClr val="255282"/>
                </a:solidFill>
              </a:rPr>
              <a:t>Great for legacies to grandchildren by purchasing life insurance on parents (i.e. the client’s children)</a:t>
            </a:r>
          </a:p>
          <a:p>
            <a:pPr lvl="2"/>
            <a:r>
              <a:rPr lang="en-US" dirty="0" smtClean="0">
                <a:solidFill>
                  <a:srgbClr val="255282"/>
                </a:solidFill>
              </a:rPr>
              <a:t>If policy is purchased on child or grandchild the trust can generally “roll out” policy to a trust beneficiary</a:t>
            </a:r>
          </a:p>
          <a:p>
            <a:pPr marL="509588" lvl="2"/>
            <a:r>
              <a:rPr lang="en-CA" dirty="0" smtClean="0">
                <a:solidFill>
                  <a:srgbClr val="255282"/>
                </a:solidFill>
              </a:rPr>
              <a:t>Disabled child beneficiary (limits control)</a:t>
            </a:r>
            <a:endParaRPr lang="en-US" dirty="0" smtClean="0">
              <a:solidFill>
                <a:srgbClr val="25528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200" b="1" dirty="0" smtClean="0"/>
              <a:t>Important Considerations</a:t>
            </a:r>
          </a:p>
        </p:txBody>
      </p:sp>
      <p:sp>
        <p:nvSpPr>
          <p:cNvPr id="15363" name="Rectangle 3"/>
          <p:cNvSpPr>
            <a:spLocks noGrp="1" noChangeArrowheads="1"/>
          </p:cNvSpPr>
          <p:nvPr>
            <p:ph type="body" idx="1"/>
          </p:nvPr>
        </p:nvSpPr>
        <p:spPr/>
        <p:txBody>
          <a:bodyPr/>
          <a:lstStyle/>
          <a:p>
            <a:pPr eaLnBrk="1" hangingPunct="1">
              <a:lnSpc>
                <a:spcPct val="95000"/>
              </a:lnSpc>
              <a:spcBef>
                <a:spcPct val="25000"/>
              </a:spcBef>
            </a:pPr>
            <a:r>
              <a:rPr lang="en-US" sz="2400" dirty="0" smtClean="0">
                <a:solidFill>
                  <a:srgbClr val="255282"/>
                </a:solidFill>
              </a:rPr>
              <a:t>This material is for information purposes only and should not be construed as legal or tax advice. Every effort has been made to ensure its accuracy, but errors and omissions are possible. </a:t>
            </a:r>
          </a:p>
          <a:p>
            <a:pPr eaLnBrk="1" hangingPunct="1">
              <a:lnSpc>
                <a:spcPct val="95000"/>
              </a:lnSpc>
              <a:spcBef>
                <a:spcPct val="85000"/>
              </a:spcBef>
            </a:pPr>
            <a:r>
              <a:rPr lang="en-US" sz="2400" dirty="0" smtClean="0">
                <a:solidFill>
                  <a:srgbClr val="255282"/>
                </a:solidFill>
              </a:rPr>
              <a:t>All comments related to taxation are general in nature and are based on current Canadian and U.S. tax legislation for Canadian residents, which is subject to change. </a:t>
            </a:r>
          </a:p>
          <a:p>
            <a:pPr eaLnBrk="1" hangingPunct="1">
              <a:lnSpc>
                <a:spcPct val="95000"/>
              </a:lnSpc>
              <a:spcBef>
                <a:spcPct val="85000"/>
              </a:spcBef>
            </a:pPr>
            <a:r>
              <a:rPr lang="en-US" sz="2400" dirty="0" smtClean="0">
                <a:solidFill>
                  <a:srgbClr val="255282"/>
                </a:solidFill>
              </a:rPr>
              <a:t>For individual circumstances, consult with legal or tax professionals.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276872"/>
            <a:ext cx="8382000" cy="611188"/>
          </a:xfrm>
        </p:spPr>
        <p:txBody>
          <a:bodyPr/>
          <a:lstStyle/>
          <a:p>
            <a:pPr algn="ctr"/>
            <a:r>
              <a:rPr lang="en-CA" sz="4800" b="1" dirty="0" smtClean="0"/>
              <a:t>Corporate Ownership</a:t>
            </a:r>
            <a:endParaRPr lang="en-US" sz="48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Corporate Ownership</a:t>
            </a:r>
            <a:endParaRPr lang="en-US" sz="2800" b="1" dirty="0"/>
          </a:p>
        </p:txBody>
      </p:sp>
      <p:sp>
        <p:nvSpPr>
          <p:cNvPr id="3" name="Content Placeholder 2"/>
          <p:cNvSpPr>
            <a:spLocks noGrp="1"/>
          </p:cNvSpPr>
          <p:nvPr>
            <p:ph idx="1"/>
          </p:nvPr>
        </p:nvSpPr>
        <p:spPr>
          <a:xfrm>
            <a:off x="611560" y="1143000"/>
            <a:ext cx="8075240" cy="4648200"/>
          </a:xfrm>
        </p:spPr>
        <p:txBody>
          <a:bodyPr/>
          <a:lstStyle/>
          <a:p>
            <a:r>
              <a:rPr lang="en-CA" sz="2400" dirty="0" smtClean="0">
                <a:solidFill>
                  <a:srgbClr val="255282"/>
                </a:solidFill>
              </a:rPr>
              <a:t>Allure is having corporate dollars pay the insurance premium</a:t>
            </a:r>
          </a:p>
          <a:p>
            <a:r>
              <a:rPr lang="en-CA" sz="2400" dirty="0" smtClean="0">
                <a:solidFill>
                  <a:srgbClr val="255282"/>
                </a:solidFill>
              </a:rPr>
              <a:t>Issue of eventually getting the policy in the child’s hands </a:t>
            </a:r>
          </a:p>
          <a:p>
            <a:r>
              <a:rPr lang="en-CA" sz="2400" dirty="0" smtClean="0">
                <a:solidFill>
                  <a:srgbClr val="255282"/>
                </a:solidFill>
              </a:rPr>
              <a:t>Perhaps policy should remain corporately owned</a:t>
            </a:r>
          </a:p>
          <a:p>
            <a:r>
              <a:rPr lang="en-CA" sz="2400" dirty="0" smtClean="0">
                <a:solidFill>
                  <a:srgbClr val="255282"/>
                </a:solidFill>
              </a:rPr>
              <a:t>Underwriting ; insurable interest - policies on immediate family members are underwritten as if personally owned</a:t>
            </a:r>
          </a:p>
          <a:p>
            <a:r>
              <a:rPr lang="en-CA" sz="2400" dirty="0" smtClean="0">
                <a:solidFill>
                  <a:srgbClr val="255282"/>
                </a:solidFill>
              </a:rPr>
              <a:t>Creditor protection available if policy in Holdco </a:t>
            </a:r>
          </a:p>
          <a:p>
            <a:pPr>
              <a:buNone/>
            </a:pPr>
            <a:endParaRPr lang="en-CA" sz="2400" dirty="0" smtClean="0">
              <a:solidFill>
                <a:srgbClr val="002060"/>
              </a:solidFill>
            </a:endParaRPr>
          </a:p>
          <a:p>
            <a:endParaRPr lang="en-US" dirty="0">
              <a:solidFill>
                <a:srgbClr val="00206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Corporate Ownership</a:t>
            </a:r>
            <a:endParaRPr lang="en-US" sz="2800" b="1" dirty="0"/>
          </a:p>
        </p:txBody>
      </p:sp>
      <p:sp>
        <p:nvSpPr>
          <p:cNvPr id="3" name="Content Placeholder 2"/>
          <p:cNvSpPr>
            <a:spLocks noGrp="1"/>
          </p:cNvSpPr>
          <p:nvPr>
            <p:ph idx="1"/>
          </p:nvPr>
        </p:nvSpPr>
        <p:spPr/>
        <p:txBody>
          <a:bodyPr/>
          <a:lstStyle/>
          <a:p>
            <a:pPr>
              <a:buNone/>
            </a:pPr>
            <a:r>
              <a:rPr lang="en-CA" sz="2400" dirty="0" smtClean="0">
                <a:solidFill>
                  <a:srgbClr val="255282"/>
                </a:solidFill>
              </a:rPr>
              <a:t>Tax Implications</a:t>
            </a:r>
          </a:p>
          <a:p>
            <a:r>
              <a:rPr lang="en-CA" sz="2400" dirty="0" smtClean="0">
                <a:solidFill>
                  <a:srgbClr val="255282"/>
                </a:solidFill>
              </a:rPr>
              <a:t>Premiums not deductible for tax purposes</a:t>
            </a:r>
          </a:p>
          <a:p>
            <a:r>
              <a:rPr lang="en-CA" sz="2400" dirty="0" smtClean="0">
                <a:solidFill>
                  <a:srgbClr val="255282"/>
                </a:solidFill>
              </a:rPr>
              <a:t>Capital dividend account available</a:t>
            </a:r>
          </a:p>
          <a:p>
            <a:pPr lvl="1"/>
            <a:r>
              <a:rPr lang="en-CA" sz="2400" dirty="0" smtClean="0">
                <a:solidFill>
                  <a:srgbClr val="255282"/>
                </a:solidFill>
              </a:rPr>
              <a:t>Death benefit – ACB = CDA credit </a:t>
            </a:r>
          </a:p>
          <a:p>
            <a:r>
              <a:rPr lang="en-CA" sz="2400" dirty="0" smtClean="0">
                <a:solidFill>
                  <a:srgbClr val="255282"/>
                </a:solidFill>
              </a:rPr>
              <a:t>No shareholder benefit provided corporation is owner, premium </a:t>
            </a:r>
            <a:r>
              <a:rPr lang="en-CA" sz="2400" dirty="0" err="1" smtClean="0">
                <a:solidFill>
                  <a:srgbClr val="255282"/>
                </a:solidFill>
              </a:rPr>
              <a:t>payor</a:t>
            </a:r>
            <a:r>
              <a:rPr lang="en-CA" sz="2400" dirty="0" smtClean="0">
                <a:solidFill>
                  <a:srgbClr val="255282"/>
                </a:solidFill>
              </a:rPr>
              <a:t> and beneficiary</a:t>
            </a:r>
          </a:p>
          <a:p>
            <a:r>
              <a:rPr lang="en-CA" sz="2400" dirty="0" smtClean="0">
                <a:solidFill>
                  <a:srgbClr val="255282"/>
                </a:solidFill>
              </a:rPr>
              <a:t>Policy can be distributed to a shareholder as a dividend-in-kind</a:t>
            </a:r>
            <a:endParaRPr lang="en-US" sz="2400" dirty="0">
              <a:solidFill>
                <a:srgbClr val="25528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Corporate Ownership</a:t>
            </a:r>
            <a:endParaRPr lang="en-US" sz="2800" b="1" dirty="0"/>
          </a:p>
        </p:txBody>
      </p:sp>
      <p:sp>
        <p:nvSpPr>
          <p:cNvPr id="3" name="Content Placeholder 2"/>
          <p:cNvSpPr>
            <a:spLocks noGrp="1"/>
          </p:cNvSpPr>
          <p:nvPr>
            <p:ph idx="1"/>
          </p:nvPr>
        </p:nvSpPr>
        <p:spPr>
          <a:xfrm>
            <a:off x="762000" y="1143000"/>
            <a:ext cx="7924800" cy="4648200"/>
          </a:xfrm>
        </p:spPr>
        <p:txBody>
          <a:bodyPr/>
          <a:lstStyle/>
          <a:p>
            <a:pPr>
              <a:buNone/>
            </a:pPr>
            <a:r>
              <a:rPr lang="en-CA" sz="2400" dirty="0" smtClean="0">
                <a:solidFill>
                  <a:srgbClr val="255282"/>
                </a:solidFill>
              </a:rPr>
              <a:t>When a policy is transferred from the corporation to shareholder:</a:t>
            </a:r>
          </a:p>
          <a:p>
            <a:pPr>
              <a:buNone/>
            </a:pPr>
            <a:r>
              <a:rPr lang="en-CA" sz="2400" dirty="0" smtClean="0">
                <a:solidFill>
                  <a:srgbClr val="255282"/>
                </a:solidFill>
              </a:rPr>
              <a:t> </a:t>
            </a:r>
          </a:p>
          <a:p>
            <a:r>
              <a:rPr lang="en-CA" sz="2400" dirty="0" smtClean="0">
                <a:solidFill>
                  <a:srgbClr val="255282"/>
                </a:solidFill>
              </a:rPr>
              <a:t>Consider tax consequences to corporation &amp; shareholder</a:t>
            </a:r>
            <a:endParaRPr lang="en-US" sz="2400" dirty="0">
              <a:solidFill>
                <a:srgbClr val="25528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Corporate Ownership</a:t>
            </a:r>
            <a:endParaRPr lang="en-US" sz="2800" b="1" dirty="0"/>
          </a:p>
        </p:txBody>
      </p:sp>
      <p:sp>
        <p:nvSpPr>
          <p:cNvPr id="3" name="Content Placeholder 2"/>
          <p:cNvSpPr>
            <a:spLocks noGrp="1"/>
          </p:cNvSpPr>
          <p:nvPr>
            <p:ph idx="1"/>
          </p:nvPr>
        </p:nvSpPr>
        <p:spPr/>
        <p:txBody>
          <a:bodyPr/>
          <a:lstStyle/>
          <a:p>
            <a:pPr>
              <a:buNone/>
            </a:pPr>
            <a:r>
              <a:rPr lang="en-CA" sz="2400" dirty="0" smtClean="0">
                <a:solidFill>
                  <a:srgbClr val="255282"/>
                </a:solidFill>
              </a:rPr>
              <a:t>Consequences to the corporation:</a:t>
            </a:r>
          </a:p>
          <a:p>
            <a:pPr>
              <a:buNone/>
            </a:pPr>
            <a:endParaRPr lang="en-CA" sz="2400" dirty="0" smtClean="0">
              <a:solidFill>
                <a:srgbClr val="255282"/>
              </a:solidFill>
            </a:endParaRPr>
          </a:p>
          <a:p>
            <a:r>
              <a:rPr lang="en-CA" sz="2400" dirty="0" smtClean="0">
                <a:solidFill>
                  <a:srgbClr val="255282"/>
                </a:solidFill>
              </a:rPr>
              <a:t>Transfer is a deemed disposition </a:t>
            </a:r>
          </a:p>
          <a:p>
            <a:r>
              <a:rPr lang="en-CA" sz="2400" dirty="0" smtClean="0">
                <a:solidFill>
                  <a:srgbClr val="255282"/>
                </a:solidFill>
              </a:rPr>
              <a:t>Proceeds = Cash Surrender Value</a:t>
            </a:r>
          </a:p>
          <a:p>
            <a:r>
              <a:rPr lang="en-CA" sz="2400" dirty="0" smtClean="0">
                <a:solidFill>
                  <a:srgbClr val="255282"/>
                </a:solidFill>
              </a:rPr>
              <a:t>Policy gain = Cash Surrender Value in excess of ACB</a:t>
            </a:r>
          </a:p>
          <a:p>
            <a:r>
              <a:rPr lang="en-CA" sz="2400" dirty="0" smtClean="0">
                <a:solidFill>
                  <a:srgbClr val="255282"/>
                </a:solidFill>
                <a:ea typeface="+mn-ea"/>
                <a:cs typeface="+mn-cs"/>
              </a:rPr>
              <a:t>Taxed as passive income  at  46.17%</a:t>
            </a:r>
          </a:p>
          <a:p>
            <a:pPr>
              <a:buNone/>
            </a:pPr>
            <a:endParaRPr lang="en-US" sz="2400" dirty="0" smtClean="0">
              <a:solidFill>
                <a:schemeClr val="bg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Corporate Ownership</a:t>
            </a:r>
            <a:endParaRPr lang="en-US" sz="2800" b="1" dirty="0"/>
          </a:p>
        </p:txBody>
      </p:sp>
      <p:sp>
        <p:nvSpPr>
          <p:cNvPr id="3" name="Content Placeholder 2"/>
          <p:cNvSpPr>
            <a:spLocks noGrp="1"/>
          </p:cNvSpPr>
          <p:nvPr>
            <p:ph idx="1"/>
          </p:nvPr>
        </p:nvSpPr>
        <p:spPr/>
        <p:txBody>
          <a:bodyPr/>
          <a:lstStyle/>
          <a:p>
            <a:pPr>
              <a:buNone/>
            </a:pPr>
            <a:r>
              <a:rPr lang="en-CA" dirty="0" smtClean="0">
                <a:solidFill>
                  <a:srgbClr val="255282"/>
                </a:solidFill>
              </a:rPr>
              <a:t>Consequences to the shareholder: </a:t>
            </a:r>
          </a:p>
          <a:p>
            <a:pPr lvl="1"/>
            <a:r>
              <a:rPr lang="en-CA" dirty="0" smtClean="0">
                <a:solidFill>
                  <a:srgbClr val="255282"/>
                </a:solidFill>
              </a:rPr>
              <a:t>FMV of policy taxable as either</a:t>
            </a:r>
          </a:p>
          <a:p>
            <a:pPr marL="1371600" lvl="2" indent="-457200">
              <a:buFont typeface="+mj-lt"/>
              <a:buAutoNum type="arabicPeriod"/>
            </a:pPr>
            <a:r>
              <a:rPr lang="en-CA" sz="2000" i="1" dirty="0" smtClean="0">
                <a:solidFill>
                  <a:srgbClr val="255282"/>
                </a:solidFill>
              </a:rPr>
              <a:t>Regular income</a:t>
            </a:r>
          </a:p>
          <a:p>
            <a:pPr lvl="3"/>
            <a:r>
              <a:rPr lang="en-CA" dirty="0" smtClean="0">
                <a:solidFill>
                  <a:srgbClr val="255282"/>
                </a:solidFill>
              </a:rPr>
              <a:t>Employment income (corporation gets deduction); or</a:t>
            </a:r>
          </a:p>
          <a:p>
            <a:pPr lvl="3"/>
            <a:r>
              <a:rPr lang="en-CA" dirty="0" smtClean="0">
                <a:solidFill>
                  <a:srgbClr val="255282"/>
                </a:solidFill>
              </a:rPr>
              <a:t>Shareholder benefit (no deduction) </a:t>
            </a:r>
          </a:p>
          <a:p>
            <a:pPr lvl="3"/>
            <a:r>
              <a:rPr lang="en-CA" dirty="0" smtClean="0">
                <a:solidFill>
                  <a:srgbClr val="255282"/>
                </a:solidFill>
              </a:rPr>
              <a:t>New policy ACB equals policy FMV</a:t>
            </a:r>
          </a:p>
          <a:p>
            <a:pPr marL="1371600" lvl="2" indent="-457200">
              <a:buFont typeface="+mj-lt"/>
              <a:buAutoNum type="arabicPeriod"/>
            </a:pPr>
            <a:r>
              <a:rPr lang="en-CA" sz="2000" i="1" dirty="0" smtClean="0">
                <a:solidFill>
                  <a:srgbClr val="255282"/>
                </a:solidFill>
              </a:rPr>
              <a:t>Dividend income  </a:t>
            </a:r>
            <a:r>
              <a:rPr lang="en-CA" sz="2000" dirty="0" smtClean="0">
                <a:solidFill>
                  <a:srgbClr val="255282"/>
                </a:solidFill>
              </a:rPr>
              <a:t>(preferable)</a:t>
            </a:r>
          </a:p>
          <a:p>
            <a:pPr lvl="3"/>
            <a:r>
              <a:rPr lang="en-CA" dirty="0" smtClean="0">
                <a:solidFill>
                  <a:srgbClr val="255282"/>
                </a:solidFill>
              </a:rPr>
              <a:t>Policy distributed as a dividend in kind</a:t>
            </a:r>
          </a:p>
          <a:p>
            <a:pPr lvl="3"/>
            <a:r>
              <a:rPr lang="en-CA" dirty="0" smtClean="0">
                <a:solidFill>
                  <a:srgbClr val="255282"/>
                </a:solidFill>
              </a:rPr>
              <a:t>Policy’s new ACB equals policy CSV </a:t>
            </a:r>
          </a:p>
          <a:p>
            <a:r>
              <a:rPr lang="en-CA" dirty="0" smtClean="0">
                <a:solidFill>
                  <a:srgbClr val="255282"/>
                </a:solidFill>
              </a:rPr>
              <a:t>FMV is not determined by Canada Life – recommended that the shareholder obtain an independent valuation of the policy from a third party (business valuator).</a:t>
            </a:r>
            <a:endParaRPr lang="en-US" dirty="0" smtClean="0">
              <a:solidFill>
                <a:srgbClr val="255282"/>
              </a:solidFill>
            </a:endParaRPr>
          </a:p>
          <a:p>
            <a:endParaRPr lang="en-US" dirty="0">
              <a:solidFill>
                <a:srgbClr val="25528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Corporate Ownership</a:t>
            </a:r>
            <a:endParaRPr lang="en-US" sz="2800" b="1" dirty="0"/>
          </a:p>
        </p:txBody>
      </p:sp>
      <p:sp>
        <p:nvSpPr>
          <p:cNvPr id="3" name="Content Placeholder 2"/>
          <p:cNvSpPr>
            <a:spLocks noGrp="1"/>
          </p:cNvSpPr>
          <p:nvPr>
            <p:ph idx="1"/>
          </p:nvPr>
        </p:nvSpPr>
        <p:spPr/>
        <p:txBody>
          <a:bodyPr/>
          <a:lstStyle/>
          <a:p>
            <a:pPr>
              <a:buNone/>
            </a:pPr>
            <a:r>
              <a:rPr lang="en-CA" b="1" dirty="0" smtClean="0">
                <a:solidFill>
                  <a:srgbClr val="255282"/>
                </a:solidFill>
              </a:rPr>
              <a:t>What is the FMV of a life insurance policy?</a:t>
            </a:r>
          </a:p>
          <a:p>
            <a:r>
              <a:rPr lang="en-CA" sz="2200" dirty="0" smtClean="0">
                <a:solidFill>
                  <a:srgbClr val="255282"/>
                </a:solidFill>
              </a:rPr>
              <a:t>paragraph 40 of CRA doc IC 89-3: factors be considered when valuing a life insurance policy include:</a:t>
            </a:r>
          </a:p>
          <a:p>
            <a:pPr lvl="1"/>
            <a:r>
              <a:rPr lang="en-CA" sz="2200" dirty="0" smtClean="0">
                <a:solidFill>
                  <a:srgbClr val="255282"/>
                </a:solidFill>
              </a:rPr>
              <a:t>CSV </a:t>
            </a:r>
          </a:p>
          <a:p>
            <a:pPr lvl="1"/>
            <a:r>
              <a:rPr lang="en-CA" sz="2200" dirty="0" smtClean="0">
                <a:solidFill>
                  <a:srgbClr val="255282"/>
                </a:solidFill>
              </a:rPr>
              <a:t>policy loan value </a:t>
            </a:r>
          </a:p>
          <a:p>
            <a:pPr lvl="1"/>
            <a:r>
              <a:rPr lang="en-CA" sz="2200" dirty="0" smtClean="0">
                <a:solidFill>
                  <a:srgbClr val="255282"/>
                </a:solidFill>
              </a:rPr>
              <a:t>face value of the policy</a:t>
            </a:r>
          </a:p>
          <a:p>
            <a:pPr lvl="1"/>
            <a:r>
              <a:rPr lang="en-CA" sz="2200" dirty="0" smtClean="0">
                <a:solidFill>
                  <a:srgbClr val="255282"/>
                </a:solidFill>
              </a:rPr>
              <a:t>state of health of the life insured and their life expectancy</a:t>
            </a:r>
          </a:p>
          <a:p>
            <a:pPr lvl="1"/>
            <a:r>
              <a:rPr lang="en-CA" sz="2200" dirty="0" smtClean="0">
                <a:solidFill>
                  <a:srgbClr val="255282"/>
                </a:solidFill>
              </a:rPr>
              <a:t>conversion privileges</a:t>
            </a:r>
          </a:p>
          <a:p>
            <a:pPr lvl="1"/>
            <a:r>
              <a:rPr lang="en-CA" sz="2200" dirty="0" smtClean="0">
                <a:solidFill>
                  <a:srgbClr val="255282"/>
                </a:solidFill>
              </a:rPr>
              <a:t>other policy terms and replacement value.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Corporate Ownership</a:t>
            </a:r>
            <a:endParaRPr lang="en-US" sz="2800" b="1" dirty="0"/>
          </a:p>
        </p:txBody>
      </p:sp>
      <p:sp>
        <p:nvSpPr>
          <p:cNvPr id="3" name="Content Placeholder 2"/>
          <p:cNvSpPr>
            <a:spLocks noGrp="1"/>
          </p:cNvSpPr>
          <p:nvPr>
            <p:ph idx="1"/>
          </p:nvPr>
        </p:nvSpPr>
        <p:spPr/>
        <p:txBody>
          <a:bodyPr/>
          <a:lstStyle/>
          <a:p>
            <a:pPr>
              <a:buNone/>
            </a:pPr>
            <a:r>
              <a:rPr lang="en-CA" sz="2400" dirty="0" smtClean="0">
                <a:solidFill>
                  <a:schemeClr val="bg2"/>
                </a:solidFill>
              </a:rPr>
              <a:t>Two main methods of calculating FMV</a:t>
            </a:r>
          </a:p>
          <a:p>
            <a:pPr marL="457200" indent="-457200">
              <a:buFont typeface="+mj-lt"/>
              <a:buAutoNum type="arabicPeriod"/>
            </a:pPr>
            <a:r>
              <a:rPr lang="en-CA" sz="2400" dirty="0" smtClean="0">
                <a:solidFill>
                  <a:schemeClr val="bg2"/>
                </a:solidFill>
              </a:rPr>
              <a:t>The actuarial present value method</a:t>
            </a:r>
          </a:p>
          <a:p>
            <a:pPr lvl="1"/>
            <a:r>
              <a:rPr lang="en-CA" sz="2400" dirty="0" smtClean="0">
                <a:solidFill>
                  <a:schemeClr val="bg2"/>
                </a:solidFill>
              </a:rPr>
              <a:t>FMV = PV of future benefits – PV of future premiums</a:t>
            </a:r>
          </a:p>
          <a:p>
            <a:pPr marL="457200" indent="-457200">
              <a:buNone/>
            </a:pPr>
            <a:r>
              <a:rPr lang="en-CA" sz="2400" dirty="0" smtClean="0">
                <a:solidFill>
                  <a:schemeClr val="bg2"/>
                </a:solidFill>
              </a:rPr>
              <a:t>2.	The  replacement cost  method</a:t>
            </a:r>
          </a:p>
          <a:p>
            <a:pPr lvl="1"/>
            <a:r>
              <a:rPr lang="en-CA" sz="2400" dirty="0" smtClean="0">
                <a:solidFill>
                  <a:schemeClr val="bg2"/>
                </a:solidFill>
              </a:rPr>
              <a:t>FMV = PV of premiums payable for a hypothetical new policy with the same  features as the existing policy – PV of premiums payable for the existing policy</a:t>
            </a:r>
          </a:p>
          <a:p>
            <a:endParaRPr lang="en-CA" sz="2400" dirty="0" smtClean="0">
              <a:solidFill>
                <a:schemeClr val="bg2"/>
              </a:solidFill>
            </a:endParaRPr>
          </a:p>
          <a:p>
            <a:r>
              <a:rPr lang="en-CA" sz="1800" dirty="0" smtClean="0">
                <a:solidFill>
                  <a:srgbClr val="255282"/>
                </a:solidFill>
              </a:rPr>
              <a:t>See </a:t>
            </a:r>
            <a:r>
              <a:rPr lang="en-CA" sz="1800" i="1" dirty="0" smtClean="0">
                <a:solidFill>
                  <a:srgbClr val="255282"/>
                </a:solidFill>
              </a:rPr>
              <a:t>Fair Market Value of Life Insurance Policies</a:t>
            </a:r>
            <a:r>
              <a:rPr lang="en-CA" sz="1800" dirty="0" smtClean="0">
                <a:solidFill>
                  <a:srgbClr val="255282"/>
                </a:solidFill>
              </a:rPr>
              <a:t>, Canadian Institute of Actuaries, September 2013</a:t>
            </a:r>
            <a:endParaRPr lang="en-US" sz="1800" dirty="0">
              <a:solidFill>
                <a:srgbClr val="25528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Corporate Ownership</a:t>
            </a:r>
            <a:endParaRPr lang="en-US" sz="2800" b="1" dirty="0"/>
          </a:p>
        </p:txBody>
      </p:sp>
      <p:sp>
        <p:nvSpPr>
          <p:cNvPr id="4" name="Rectangle 3"/>
          <p:cNvSpPr/>
          <p:nvPr/>
        </p:nvSpPr>
        <p:spPr>
          <a:xfrm>
            <a:off x="3746948" y="4797202"/>
            <a:ext cx="2735262" cy="1008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rgbClr val="FFFFFF"/>
                </a:solidFill>
                <a:latin typeface="Gill Sans MT"/>
              </a:rPr>
              <a:t>Corporation</a:t>
            </a:r>
            <a:endParaRPr lang="en-US" sz="2400" dirty="0">
              <a:solidFill>
                <a:srgbClr val="FFFFFF"/>
              </a:solidFill>
              <a:latin typeface="Gill Sans MT"/>
            </a:endParaRPr>
          </a:p>
        </p:txBody>
      </p:sp>
      <p:cxnSp>
        <p:nvCxnSpPr>
          <p:cNvPr id="5" name="Straight Connector 4"/>
          <p:cNvCxnSpPr>
            <a:endCxn id="4" idx="0"/>
          </p:cNvCxnSpPr>
          <p:nvPr/>
        </p:nvCxnSpPr>
        <p:spPr>
          <a:xfrm flipH="1">
            <a:off x="5114579" y="2997771"/>
            <a:ext cx="199" cy="1799431"/>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21"/>
          <p:cNvSpPr txBox="1">
            <a:spLocks noChangeArrowheads="1"/>
          </p:cNvSpPr>
          <p:nvPr/>
        </p:nvSpPr>
        <p:spPr bwMode="auto">
          <a:xfrm>
            <a:off x="4179740" y="2492946"/>
            <a:ext cx="1871663" cy="457200"/>
          </a:xfrm>
          <a:prstGeom prst="rect">
            <a:avLst/>
          </a:prstGeom>
          <a:noFill/>
          <a:ln w="9525">
            <a:noFill/>
            <a:miter lim="800000"/>
            <a:headEnd/>
            <a:tailEnd/>
          </a:ln>
        </p:spPr>
        <p:txBody>
          <a:bodyPr>
            <a:spAutoFit/>
          </a:bodyPr>
          <a:lstStyle/>
          <a:p>
            <a:r>
              <a:rPr lang="en-US" sz="2400">
                <a:solidFill>
                  <a:schemeClr val="bg2"/>
                </a:solidFill>
                <a:latin typeface="Gill Sans MT"/>
              </a:rPr>
              <a:t>Shareholder</a:t>
            </a:r>
          </a:p>
        </p:txBody>
      </p:sp>
      <p:grpSp>
        <p:nvGrpSpPr>
          <p:cNvPr id="3" name="Group 10"/>
          <p:cNvGrpSpPr>
            <a:grpSpLocks/>
          </p:cNvGrpSpPr>
          <p:nvPr/>
        </p:nvGrpSpPr>
        <p:grpSpPr bwMode="auto">
          <a:xfrm>
            <a:off x="3779912" y="2996952"/>
            <a:ext cx="776287" cy="755650"/>
            <a:chOff x="422" y="3084"/>
            <a:chExt cx="489" cy="476"/>
          </a:xfrm>
        </p:grpSpPr>
        <p:graphicFrame>
          <p:nvGraphicFramePr>
            <p:cNvPr id="8" name="Object 11"/>
            <p:cNvGraphicFramePr>
              <a:graphicFrameLocks/>
            </p:cNvGraphicFramePr>
            <p:nvPr/>
          </p:nvGraphicFramePr>
          <p:xfrm>
            <a:off x="422" y="3084"/>
            <a:ext cx="489" cy="476"/>
          </p:xfrm>
          <a:graphic>
            <a:graphicData uri="http://schemas.openxmlformats.org/presentationml/2006/ole">
              <p:oleObj spid="_x0000_s205826" name="Clip" r:id="rId3" imgW="776160" imgH="755640" progId="">
                <p:embed/>
              </p:oleObj>
            </a:graphicData>
          </a:graphic>
        </p:graphicFrame>
        <p:sp>
          <p:nvSpPr>
            <p:cNvPr id="9" name="Rectangle 12"/>
            <p:cNvSpPr>
              <a:spLocks noChangeArrowheads="1"/>
            </p:cNvSpPr>
            <p:nvPr/>
          </p:nvSpPr>
          <p:spPr bwMode="auto">
            <a:xfrm>
              <a:off x="458" y="3118"/>
              <a:ext cx="444" cy="316"/>
            </a:xfrm>
            <a:prstGeom prst="rect">
              <a:avLst/>
            </a:prstGeom>
            <a:noFill/>
            <a:ln w="9525">
              <a:noFill/>
              <a:miter lim="800000"/>
              <a:headEnd/>
              <a:tailEnd/>
            </a:ln>
          </p:spPr>
          <p:txBody>
            <a:bodyPr wrap="none" lIns="76200" tIns="38100" rIns="76200" bIns="38100">
              <a:spAutoFit/>
            </a:bodyPr>
            <a:lstStyle/>
            <a:p>
              <a:pPr defTabSz="631825" eaLnBrk="0" hangingPunct="0"/>
              <a:r>
                <a:rPr lang="en-US" sz="1400" b="1" dirty="0">
                  <a:latin typeface="Times New Roman" pitchFamily="18" charset="0"/>
                </a:rPr>
                <a:t>Life</a:t>
              </a:r>
            </a:p>
            <a:p>
              <a:pPr defTabSz="631825" eaLnBrk="0" hangingPunct="0"/>
              <a:r>
                <a:rPr lang="en-US" sz="1400" b="1" dirty="0">
                  <a:latin typeface="Times New Roman" pitchFamily="18" charset="0"/>
                </a:rPr>
                <a:t>  Policy</a:t>
              </a:r>
            </a:p>
          </p:txBody>
        </p:sp>
      </p:grpSp>
      <p:sp>
        <p:nvSpPr>
          <p:cNvPr id="13" name="TextBox 12"/>
          <p:cNvSpPr txBox="1"/>
          <p:nvPr/>
        </p:nvSpPr>
        <p:spPr>
          <a:xfrm>
            <a:off x="395536" y="4869160"/>
            <a:ext cx="2808312" cy="1200329"/>
          </a:xfrm>
          <a:prstGeom prst="rect">
            <a:avLst/>
          </a:prstGeom>
          <a:noFill/>
        </p:spPr>
        <p:txBody>
          <a:bodyPr wrap="square" rtlCol="0">
            <a:spAutoFit/>
          </a:bodyPr>
          <a:lstStyle/>
          <a:p>
            <a:r>
              <a:rPr lang="en-CA" u="sng" dirty="0" smtClean="0">
                <a:solidFill>
                  <a:schemeClr val="bg2"/>
                </a:solidFill>
              </a:rPr>
              <a:t>Policy details pre-transfer</a:t>
            </a:r>
          </a:p>
          <a:p>
            <a:r>
              <a:rPr lang="en-CA" dirty="0" smtClean="0">
                <a:solidFill>
                  <a:schemeClr val="bg2"/>
                </a:solidFill>
              </a:rPr>
              <a:t>CSV: $70,000</a:t>
            </a:r>
          </a:p>
          <a:p>
            <a:r>
              <a:rPr lang="en-CA" dirty="0" smtClean="0">
                <a:solidFill>
                  <a:schemeClr val="bg2"/>
                </a:solidFill>
              </a:rPr>
              <a:t>ACB: $90,000</a:t>
            </a:r>
          </a:p>
          <a:p>
            <a:r>
              <a:rPr lang="en-CA" dirty="0" smtClean="0">
                <a:solidFill>
                  <a:schemeClr val="bg2"/>
                </a:solidFill>
              </a:rPr>
              <a:t>FMV: $100,000</a:t>
            </a:r>
            <a:endParaRPr lang="en-US" dirty="0">
              <a:solidFill>
                <a:schemeClr val="bg2"/>
              </a:solidFill>
            </a:endParaRPr>
          </a:p>
        </p:txBody>
      </p:sp>
      <p:sp>
        <p:nvSpPr>
          <p:cNvPr id="19" name="Curved Down Arrow 18"/>
          <p:cNvSpPr/>
          <p:nvPr/>
        </p:nvSpPr>
        <p:spPr>
          <a:xfrm rot="17128636">
            <a:off x="2091194" y="3507432"/>
            <a:ext cx="2952328" cy="75068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p:cNvSpPr txBox="1"/>
          <p:nvPr/>
        </p:nvSpPr>
        <p:spPr>
          <a:xfrm>
            <a:off x="5652120" y="3934797"/>
            <a:ext cx="3600400" cy="646331"/>
          </a:xfrm>
          <a:prstGeom prst="rect">
            <a:avLst/>
          </a:prstGeom>
          <a:noFill/>
        </p:spPr>
        <p:txBody>
          <a:bodyPr wrap="square" rtlCol="0">
            <a:spAutoFit/>
          </a:bodyPr>
          <a:lstStyle/>
          <a:p>
            <a:r>
              <a:rPr lang="en-CA" dirty="0" smtClean="0">
                <a:solidFill>
                  <a:schemeClr val="bg2"/>
                </a:solidFill>
              </a:rPr>
              <a:t>Consequences to corporation:</a:t>
            </a:r>
          </a:p>
          <a:p>
            <a:r>
              <a:rPr lang="en-CA" dirty="0" smtClean="0">
                <a:solidFill>
                  <a:schemeClr val="bg2"/>
                </a:solidFill>
              </a:rPr>
              <a:t>$NIL policy gain</a:t>
            </a:r>
            <a:endParaRPr lang="en-US" dirty="0">
              <a:solidFill>
                <a:schemeClr val="bg2"/>
              </a:solidFill>
            </a:endParaRPr>
          </a:p>
        </p:txBody>
      </p:sp>
      <p:sp>
        <p:nvSpPr>
          <p:cNvPr id="22" name="TextBox 21"/>
          <p:cNvSpPr txBox="1"/>
          <p:nvPr/>
        </p:nvSpPr>
        <p:spPr>
          <a:xfrm>
            <a:off x="467544" y="1484784"/>
            <a:ext cx="3384376" cy="1200329"/>
          </a:xfrm>
          <a:prstGeom prst="rect">
            <a:avLst/>
          </a:prstGeom>
          <a:noFill/>
        </p:spPr>
        <p:txBody>
          <a:bodyPr wrap="square" rtlCol="0">
            <a:spAutoFit/>
          </a:bodyPr>
          <a:lstStyle/>
          <a:p>
            <a:r>
              <a:rPr lang="en-CA" u="sng" dirty="0" smtClean="0">
                <a:solidFill>
                  <a:schemeClr val="bg2"/>
                </a:solidFill>
              </a:rPr>
              <a:t>Policy details post-transfer</a:t>
            </a:r>
          </a:p>
          <a:p>
            <a:r>
              <a:rPr lang="en-CA" dirty="0" smtClean="0">
                <a:solidFill>
                  <a:schemeClr val="bg2"/>
                </a:solidFill>
              </a:rPr>
              <a:t>CSV: $70,000</a:t>
            </a:r>
          </a:p>
          <a:p>
            <a:r>
              <a:rPr lang="en-CA" b="1" dirty="0" smtClean="0">
                <a:solidFill>
                  <a:schemeClr val="bg2"/>
                </a:solidFill>
              </a:rPr>
              <a:t>ACB: $70,000 CSV +30,000</a:t>
            </a:r>
          </a:p>
          <a:p>
            <a:r>
              <a:rPr lang="en-CA" dirty="0" smtClean="0">
                <a:solidFill>
                  <a:schemeClr val="bg2"/>
                </a:solidFill>
              </a:rPr>
              <a:t>FMV: $100,000</a:t>
            </a:r>
            <a:endParaRPr lang="en-US" dirty="0">
              <a:solidFill>
                <a:schemeClr val="bg2"/>
              </a:solidFill>
            </a:endParaRPr>
          </a:p>
        </p:txBody>
      </p:sp>
      <p:sp>
        <p:nvSpPr>
          <p:cNvPr id="15" name="TextBox 14"/>
          <p:cNvSpPr txBox="1"/>
          <p:nvPr/>
        </p:nvSpPr>
        <p:spPr>
          <a:xfrm>
            <a:off x="5508104" y="1846565"/>
            <a:ext cx="3600400" cy="646331"/>
          </a:xfrm>
          <a:prstGeom prst="rect">
            <a:avLst/>
          </a:prstGeom>
          <a:noFill/>
        </p:spPr>
        <p:txBody>
          <a:bodyPr wrap="square" rtlCol="0">
            <a:spAutoFit/>
          </a:bodyPr>
          <a:lstStyle/>
          <a:p>
            <a:r>
              <a:rPr lang="en-CA" dirty="0" smtClean="0">
                <a:solidFill>
                  <a:schemeClr val="bg2"/>
                </a:solidFill>
              </a:rPr>
              <a:t>Consequences to shareholder:</a:t>
            </a:r>
          </a:p>
          <a:p>
            <a:r>
              <a:rPr lang="en-CA" dirty="0" smtClean="0">
                <a:solidFill>
                  <a:schemeClr val="bg2"/>
                </a:solidFill>
              </a:rPr>
              <a:t>$100,000 income inclusion</a:t>
            </a:r>
            <a:endParaRPr lang="en-US" dirty="0">
              <a:solidFill>
                <a:schemeClr val="bg2"/>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Case Study</a:t>
            </a:r>
            <a:endParaRPr lang="en-US" sz="2800" b="1" dirty="0"/>
          </a:p>
        </p:txBody>
      </p:sp>
      <p:sp>
        <p:nvSpPr>
          <p:cNvPr id="3" name="Content Placeholder 2"/>
          <p:cNvSpPr>
            <a:spLocks noGrp="1"/>
          </p:cNvSpPr>
          <p:nvPr>
            <p:ph idx="1"/>
          </p:nvPr>
        </p:nvSpPr>
        <p:spPr/>
        <p:txBody>
          <a:bodyPr/>
          <a:lstStyle/>
          <a:p>
            <a:r>
              <a:rPr lang="en-CA" sz="2400" dirty="0" smtClean="0">
                <a:solidFill>
                  <a:srgbClr val="255282"/>
                </a:solidFill>
              </a:rPr>
              <a:t>William is 44 and an incorporated surgeon</a:t>
            </a:r>
          </a:p>
          <a:p>
            <a:r>
              <a:rPr lang="en-CA" sz="2400" dirty="0" smtClean="0">
                <a:solidFill>
                  <a:srgbClr val="255282"/>
                </a:solidFill>
              </a:rPr>
              <a:t>Kate is 44 and an ER physician, not incorporated</a:t>
            </a:r>
          </a:p>
          <a:p>
            <a:r>
              <a:rPr lang="en-CA" sz="2400" dirty="0" smtClean="0">
                <a:solidFill>
                  <a:srgbClr val="255282"/>
                </a:solidFill>
              </a:rPr>
              <a:t>They have 4 children:</a:t>
            </a:r>
          </a:p>
          <a:p>
            <a:pPr lvl="1"/>
            <a:r>
              <a:rPr lang="en-CA" sz="2400" dirty="0" smtClean="0">
                <a:solidFill>
                  <a:srgbClr val="255282"/>
                </a:solidFill>
              </a:rPr>
              <a:t>M13</a:t>
            </a:r>
          </a:p>
          <a:p>
            <a:pPr lvl="1"/>
            <a:r>
              <a:rPr lang="en-CA" sz="2400" dirty="0" smtClean="0">
                <a:solidFill>
                  <a:srgbClr val="255282"/>
                </a:solidFill>
              </a:rPr>
              <a:t>M11</a:t>
            </a:r>
          </a:p>
          <a:p>
            <a:pPr lvl="1"/>
            <a:r>
              <a:rPr lang="en-CA" sz="2400" dirty="0" smtClean="0">
                <a:solidFill>
                  <a:srgbClr val="255282"/>
                </a:solidFill>
              </a:rPr>
              <a:t>M 8</a:t>
            </a:r>
          </a:p>
          <a:p>
            <a:pPr lvl="1"/>
            <a:r>
              <a:rPr lang="en-CA" sz="2400" dirty="0" smtClean="0">
                <a:solidFill>
                  <a:srgbClr val="255282"/>
                </a:solidFill>
              </a:rPr>
              <a:t>F 5 </a:t>
            </a:r>
          </a:p>
          <a:p>
            <a:r>
              <a:rPr lang="en-CA" sz="2400" dirty="0" smtClean="0">
                <a:solidFill>
                  <a:srgbClr val="255282"/>
                </a:solidFill>
              </a:rPr>
              <a:t>William established a trust for the children to own the non-voting shares of his PC</a:t>
            </a:r>
          </a:p>
          <a:p>
            <a:endParaRPr lang="en-CA" dirty="0" smtClean="0">
              <a:solidFill>
                <a:srgbClr val="255282"/>
              </a:solidFill>
            </a:endParaRPr>
          </a:p>
          <a:p>
            <a:endParaRPr lang="en-CA" dirty="0" smtClean="0">
              <a:solidFill>
                <a:srgbClr val="25528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nchor="ctr"/>
          <a:lstStyle/>
          <a:p>
            <a:pPr eaLnBrk="1" hangingPunct="1"/>
            <a:r>
              <a:rPr lang="en-CA" sz="3200" b="1" dirty="0" smtClean="0"/>
              <a:t>Agenda</a:t>
            </a:r>
            <a:endParaRPr lang="en-US" sz="3200" b="1" dirty="0" smtClean="0"/>
          </a:p>
        </p:txBody>
      </p:sp>
      <p:sp>
        <p:nvSpPr>
          <p:cNvPr id="16387" name="Content Placeholder 2"/>
          <p:cNvSpPr>
            <a:spLocks noGrp="1"/>
          </p:cNvSpPr>
          <p:nvPr>
            <p:ph idx="4294967295"/>
          </p:nvPr>
        </p:nvSpPr>
        <p:spPr>
          <a:xfrm>
            <a:off x="762000" y="1143000"/>
            <a:ext cx="7924800" cy="4648200"/>
          </a:xfrm>
        </p:spPr>
        <p:txBody>
          <a:bodyPr/>
          <a:lstStyle/>
          <a:p>
            <a:pPr marL="595313" indent="-514350" eaLnBrk="1" hangingPunct="1"/>
            <a:r>
              <a:rPr lang="en-CA" sz="2400" dirty="0" smtClean="0">
                <a:solidFill>
                  <a:schemeClr val="bg2"/>
                </a:solidFill>
              </a:rPr>
              <a:t>Why buy life insurance for children?</a:t>
            </a:r>
          </a:p>
          <a:p>
            <a:pPr marL="595313" indent="-514350" eaLnBrk="1" hangingPunct="1"/>
            <a:r>
              <a:rPr lang="en-CA" sz="2400" dirty="0" smtClean="0">
                <a:solidFill>
                  <a:schemeClr val="bg2"/>
                </a:solidFill>
              </a:rPr>
              <a:t>Underwriting considerations &amp; tax rules</a:t>
            </a:r>
          </a:p>
          <a:p>
            <a:pPr marL="595313" indent="-514350" eaLnBrk="1" hangingPunct="1"/>
            <a:r>
              <a:rPr lang="en-CA" sz="2400" dirty="0" smtClean="0">
                <a:solidFill>
                  <a:schemeClr val="bg2"/>
                </a:solidFill>
              </a:rPr>
              <a:t>Personal  ownership</a:t>
            </a:r>
          </a:p>
          <a:p>
            <a:pPr marL="595313" indent="-514350" eaLnBrk="1" hangingPunct="1"/>
            <a:r>
              <a:rPr lang="en-CA" sz="2400" dirty="0" smtClean="0">
                <a:solidFill>
                  <a:schemeClr val="bg2"/>
                </a:solidFill>
              </a:rPr>
              <a:t>Trust ownership</a:t>
            </a:r>
          </a:p>
          <a:p>
            <a:pPr marL="595313" indent="-514350" eaLnBrk="1" hangingPunct="1"/>
            <a:r>
              <a:rPr lang="en-CA" sz="2400" dirty="0" smtClean="0">
                <a:solidFill>
                  <a:srgbClr val="255282"/>
                </a:solidFill>
              </a:rPr>
              <a:t>Corporate</a:t>
            </a:r>
            <a:r>
              <a:rPr lang="en-CA" sz="2400" dirty="0" smtClean="0">
                <a:solidFill>
                  <a:schemeClr val="bg2"/>
                </a:solidFill>
              </a:rPr>
              <a:t> ownership</a:t>
            </a:r>
          </a:p>
          <a:p>
            <a:pPr marL="595313" indent="-514350" eaLnBrk="1" hangingPunct="1"/>
            <a:r>
              <a:rPr lang="en-CA" sz="2400" dirty="0" smtClean="0">
                <a:solidFill>
                  <a:schemeClr val="bg2"/>
                </a:solidFill>
              </a:rPr>
              <a:t>New “Cascading” illustration tool &amp; marketing pieces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Case Study</a:t>
            </a:r>
            <a:endParaRPr lang="en-US" sz="2800" b="1" dirty="0"/>
          </a:p>
        </p:txBody>
      </p:sp>
      <p:sp>
        <p:nvSpPr>
          <p:cNvPr id="3" name="Content Placeholder 2"/>
          <p:cNvSpPr>
            <a:spLocks noGrp="1"/>
          </p:cNvSpPr>
          <p:nvPr>
            <p:ph idx="1"/>
          </p:nvPr>
        </p:nvSpPr>
        <p:spPr/>
        <p:txBody>
          <a:bodyPr/>
          <a:lstStyle/>
          <a:p>
            <a:r>
              <a:rPr lang="en-CA" sz="2400" dirty="0" smtClean="0">
                <a:solidFill>
                  <a:srgbClr val="255282"/>
                </a:solidFill>
              </a:rPr>
              <a:t>Kate and William each have their own participating whole life insurance policies </a:t>
            </a:r>
          </a:p>
          <a:p>
            <a:r>
              <a:rPr lang="en-CA" sz="2400" dirty="0" smtClean="0">
                <a:solidFill>
                  <a:srgbClr val="255282"/>
                </a:solidFill>
              </a:rPr>
              <a:t>They would like each of their children to have his/her own par policy as well</a:t>
            </a:r>
          </a:p>
          <a:p>
            <a:r>
              <a:rPr lang="en-CA" sz="2400" dirty="0" smtClean="0">
                <a:solidFill>
                  <a:srgbClr val="255282"/>
                </a:solidFill>
              </a:rPr>
              <a:t>Willing to pay $10,000 for each child for 10 years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Case Study</a:t>
            </a:r>
            <a:endParaRPr lang="en-US" sz="2800" b="1" dirty="0"/>
          </a:p>
        </p:txBody>
      </p:sp>
      <p:sp>
        <p:nvSpPr>
          <p:cNvPr id="3" name="Content Placeholder 2"/>
          <p:cNvSpPr>
            <a:spLocks noGrp="1"/>
          </p:cNvSpPr>
          <p:nvPr>
            <p:ph idx="1"/>
          </p:nvPr>
        </p:nvSpPr>
        <p:spPr/>
        <p:txBody>
          <a:bodyPr/>
          <a:lstStyle/>
          <a:p>
            <a:r>
              <a:rPr lang="en-CA" sz="2400" dirty="0" smtClean="0">
                <a:solidFill>
                  <a:srgbClr val="255282"/>
                </a:solidFill>
              </a:rPr>
              <a:t>Estate Achiever Max 20, PUAs</a:t>
            </a:r>
          </a:p>
          <a:p>
            <a:r>
              <a:rPr lang="en-CA" sz="2400" dirty="0" smtClean="0">
                <a:solidFill>
                  <a:srgbClr val="255282"/>
                </a:solidFill>
              </a:rPr>
              <a:t>$10,000 annual premium x 10 years</a:t>
            </a:r>
          </a:p>
          <a:p>
            <a:r>
              <a:rPr lang="en-CA" sz="2400" dirty="0" smtClean="0">
                <a:solidFill>
                  <a:srgbClr val="255282"/>
                </a:solidFill>
              </a:rPr>
              <a:t>Maximum ADO</a:t>
            </a:r>
          </a:p>
          <a:p>
            <a:endParaRPr lang="en-CA" sz="2400" dirty="0" smtClean="0">
              <a:solidFill>
                <a:srgbClr val="002060"/>
              </a:solidFill>
            </a:endParaRPr>
          </a:p>
          <a:p>
            <a:endParaRPr lang="en-CA" sz="2400" dirty="0" smtClean="0">
              <a:solidFill>
                <a:srgbClr val="002060"/>
              </a:solidFill>
            </a:endParaRPr>
          </a:p>
          <a:p>
            <a:endParaRPr lang="en-CA" sz="2400" dirty="0" smtClean="0">
              <a:solidFill>
                <a:srgbClr val="002060"/>
              </a:solidFill>
            </a:endParaRPr>
          </a:p>
        </p:txBody>
      </p:sp>
      <p:graphicFrame>
        <p:nvGraphicFramePr>
          <p:cNvPr id="4" name="Table 3"/>
          <p:cNvGraphicFramePr>
            <a:graphicFrameLocks noGrp="1"/>
          </p:cNvGraphicFramePr>
          <p:nvPr/>
        </p:nvGraphicFramePr>
        <p:xfrm>
          <a:off x="899592" y="3159224"/>
          <a:ext cx="7176120" cy="2286000"/>
        </p:xfrm>
        <a:graphic>
          <a:graphicData uri="http://schemas.openxmlformats.org/drawingml/2006/table">
            <a:tbl>
              <a:tblPr firstRow="1" bandRow="1">
                <a:tableStyleId>{5C22544A-7EE6-4342-B048-85BDC9FD1C3A}</a:tableStyleId>
              </a:tblPr>
              <a:tblGrid>
                <a:gridCol w="1847528"/>
                <a:gridCol w="2936552"/>
                <a:gridCol w="2392040"/>
              </a:tblGrid>
              <a:tr h="370840">
                <a:tc>
                  <a:txBody>
                    <a:bodyPr/>
                    <a:lstStyle/>
                    <a:p>
                      <a:endParaRPr lang="en-US" sz="2400" dirty="0"/>
                    </a:p>
                  </a:txBody>
                  <a:tcPr/>
                </a:tc>
                <a:tc>
                  <a:txBody>
                    <a:bodyPr/>
                    <a:lstStyle/>
                    <a:p>
                      <a:pPr algn="ctr"/>
                      <a:r>
                        <a:rPr lang="en-CA" sz="2400" dirty="0" smtClean="0"/>
                        <a:t>Basic Coverage</a:t>
                      </a:r>
                      <a:endParaRPr lang="en-US" sz="2400" dirty="0"/>
                    </a:p>
                  </a:txBody>
                  <a:tcPr/>
                </a:tc>
                <a:tc>
                  <a:txBody>
                    <a:bodyPr/>
                    <a:lstStyle/>
                    <a:p>
                      <a:pPr algn="ctr"/>
                      <a:r>
                        <a:rPr lang="en-CA" sz="2400" dirty="0" smtClean="0"/>
                        <a:t>ADO</a:t>
                      </a:r>
                      <a:endParaRPr lang="en-US" sz="2400" dirty="0"/>
                    </a:p>
                  </a:txBody>
                  <a:tcPr/>
                </a:tc>
              </a:tr>
              <a:tr h="370840">
                <a:tc>
                  <a:txBody>
                    <a:bodyPr/>
                    <a:lstStyle/>
                    <a:p>
                      <a:r>
                        <a:rPr lang="en-CA" sz="2400" dirty="0" smtClean="0"/>
                        <a:t>M13</a:t>
                      </a:r>
                      <a:endParaRPr lang="en-US" sz="2400" dirty="0"/>
                    </a:p>
                  </a:txBody>
                  <a:tcPr/>
                </a:tc>
                <a:tc>
                  <a:txBody>
                    <a:bodyPr/>
                    <a:lstStyle/>
                    <a:p>
                      <a:pPr algn="ctr"/>
                      <a:r>
                        <a:rPr lang="en-CA" sz="2400" dirty="0" smtClean="0"/>
                        <a:t>$471,603</a:t>
                      </a:r>
                      <a:endParaRPr lang="en-US" sz="2400" dirty="0"/>
                    </a:p>
                  </a:txBody>
                  <a:tcPr/>
                </a:tc>
                <a:tc>
                  <a:txBody>
                    <a:bodyPr/>
                    <a:lstStyle/>
                    <a:p>
                      <a:pPr algn="ctr"/>
                      <a:r>
                        <a:rPr lang="en-CA" sz="2400" dirty="0" smtClean="0"/>
                        <a:t>$3,612</a:t>
                      </a:r>
                      <a:endParaRPr lang="en-US" sz="2400" dirty="0"/>
                    </a:p>
                  </a:txBody>
                  <a:tcPr/>
                </a:tc>
              </a:tr>
              <a:tr h="370840">
                <a:tc>
                  <a:txBody>
                    <a:bodyPr/>
                    <a:lstStyle/>
                    <a:p>
                      <a:r>
                        <a:rPr lang="en-CA" sz="2400" dirty="0" smtClean="0"/>
                        <a:t>M11</a:t>
                      </a:r>
                      <a:endParaRPr lang="en-US" sz="2400" dirty="0"/>
                    </a:p>
                  </a:txBody>
                  <a:tcPr/>
                </a:tc>
                <a:tc>
                  <a:txBody>
                    <a:bodyPr/>
                    <a:lstStyle/>
                    <a:p>
                      <a:pPr algn="ctr"/>
                      <a:r>
                        <a:rPr lang="en-CA" sz="2400" dirty="0" smtClean="0"/>
                        <a:t>$505,324</a:t>
                      </a:r>
                      <a:endParaRPr lang="en-US" sz="2400" dirty="0"/>
                    </a:p>
                  </a:txBody>
                  <a:tcPr/>
                </a:tc>
                <a:tc>
                  <a:txBody>
                    <a:bodyPr/>
                    <a:lstStyle/>
                    <a:p>
                      <a:pPr algn="ctr"/>
                      <a:r>
                        <a:rPr lang="en-CA" sz="2400" dirty="0" smtClean="0"/>
                        <a:t>$3,487</a:t>
                      </a:r>
                      <a:endParaRPr lang="en-US" sz="2400" dirty="0"/>
                    </a:p>
                  </a:txBody>
                  <a:tcPr/>
                </a:tc>
              </a:tr>
              <a:tr h="370840">
                <a:tc>
                  <a:txBody>
                    <a:bodyPr/>
                    <a:lstStyle/>
                    <a:p>
                      <a:r>
                        <a:rPr lang="en-CA" sz="2400" dirty="0" smtClean="0"/>
                        <a:t>M8</a:t>
                      </a:r>
                      <a:endParaRPr lang="en-US" sz="2400" dirty="0"/>
                    </a:p>
                  </a:txBody>
                  <a:tcPr/>
                </a:tc>
                <a:tc>
                  <a:txBody>
                    <a:bodyPr/>
                    <a:lstStyle/>
                    <a:p>
                      <a:pPr algn="ctr"/>
                      <a:r>
                        <a:rPr lang="en-CA" sz="2400" dirty="0" smtClean="0"/>
                        <a:t>$552,383</a:t>
                      </a:r>
                      <a:endParaRPr lang="en-US" sz="2400" dirty="0"/>
                    </a:p>
                  </a:txBody>
                  <a:tcPr/>
                </a:tc>
                <a:tc>
                  <a:txBody>
                    <a:bodyPr/>
                    <a:lstStyle/>
                    <a:p>
                      <a:pPr algn="ctr"/>
                      <a:r>
                        <a:rPr lang="en-CA" sz="2400" dirty="0" smtClean="0"/>
                        <a:t>$3,358</a:t>
                      </a:r>
                      <a:endParaRPr lang="en-US" sz="2400" dirty="0"/>
                    </a:p>
                  </a:txBody>
                  <a:tcPr/>
                </a:tc>
              </a:tr>
              <a:tr h="370840">
                <a:tc>
                  <a:txBody>
                    <a:bodyPr/>
                    <a:lstStyle/>
                    <a:p>
                      <a:r>
                        <a:rPr lang="en-CA" sz="2400" dirty="0" smtClean="0"/>
                        <a:t>F5</a:t>
                      </a:r>
                      <a:endParaRPr lang="en-US" sz="2400" dirty="0"/>
                    </a:p>
                  </a:txBody>
                  <a:tcPr/>
                </a:tc>
                <a:tc>
                  <a:txBody>
                    <a:bodyPr/>
                    <a:lstStyle/>
                    <a:p>
                      <a:pPr algn="ctr"/>
                      <a:r>
                        <a:rPr lang="en-CA" sz="2400" dirty="0" smtClean="0"/>
                        <a:t>$587,557</a:t>
                      </a:r>
                      <a:endParaRPr lang="en-US" sz="2400" dirty="0"/>
                    </a:p>
                  </a:txBody>
                  <a:tcPr/>
                </a:tc>
                <a:tc>
                  <a:txBody>
                    <a:bodyPr/>
                    <a:lstStyle/>
                    <a:p>
                      <a:pPr algn="ctr"/>
                      <a:r>
                        <a:rPr lang="en-CA" sz="2400" dirty="0" smtClean="0"/>
                        <a:t>$3,525</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Case Study</a:t>
            </a:r>
            <a:endParaRPr lang="en-US" sz="2800" b="1" dirty="0"/>
          </a:p>
        </p:txBody>
      </p:sp>
      <p:sp>
        <p:nvSpPr>
          <p:cNvPr id="3" name="Content Placeholder 2"/>
          <p:cNvSpPr>
            <a:spLocks noGrp="1"/>
          </p:cNvSpPr>
          <p:nvPr>
            <p:ph idx="1"/>
          </p:nvPr>
        </p:nvSpPr>
        <p:spPr/>
        <p:txBody>
          <a:bodyPr/>
          <a:lstStyle/>
          <a:p>
            <a:pPr>
              <a:buNone/>
            </a:pPr>
            <a:r>
              <a:rPr lang="en-CA" sz="2400" dirty="0" smtClean="0">
                <a:solidFill>
                  <a:srgbClr val="255282"/>
                </a:solidFill>
              </a:rPr>
              <a:t>Personally owned or corporately owned?</a:t>
            </a:r>
          </a:p>
          <a:p>
            <a:r>
              <a:rPr lang="en-CA" sz="2400" dirty="0" smtClean="0">
                <a:solidFill>
                  <a:srgbClr val="255282"/>
                </a:solidFill>
              </a:rPr>
              <a:t>Personally owned / Trust owned</a:t>
            </a:r>
          </a:p>
          <a:p>
            <a:pPr lvl="1"/>
            <a:r>
              <a:rPr lang="en-CA" sz="2400" dirty="0" smtClean="0">
                <a:solidFill>
                  <a:srgbClr val="255282"/>
                </a:solidFill>
              </a:rPr>
              <a:t>Paid with after tax dollars</a:t>
            </a:r>
          </a:p>
          <a:p>
            <a:pPr lvl="1"/>
            <a:r>
              <a:rPr lang="en-CA" sz="2400" dirty="0" smtClean="0">
                <a:solidFill>
                  <a:srgbClr val="255282"/>
                </a:solidFill>
              </a:rPr>
              <a:t>Tax free rollover to child</a:t>
            </a:r>
          </a:p>
          <a:p>
            <a:r>
              <a:rPr lang="en-CA" sz="2400" dirty="0" smtClean="0">
                <a:solidFill>
                  <a:srgbClr val="255282"/>
                </a:solidFill>
              </a:rPr>
              <a:t>Corporately owned</a:t>
            </a:r>
          </a:p>
          <a:p>
            <a:pPr lvl="1"/>
            <a:r>
              <a:rPr lang="en-CA" sz="2400" dirty="0" smtClean="0">
                <a:solidFill>
                  <a:srgbClr val="255282"/>
                </a:solidFill>
              </a:rPr>
              <a:t>Paid with cheaper after-tax dollars</a:t>
            </a:r>
          </a:p>
          <a:p>
            <a:pPr lvl="1"/>
            <a:r>
              <a:rPr lang="en-CA" sz="2400" dirty="0" smtClean="0">
                <a:solidFill>
                  <a:srgbClr val="255282"/>
                </a:solidFill>
              </a:rPr>
              <a:t>Dividend-in-kind of policy to child</a:t>
            </a:r>
            <a:endParaRPr lang="en-US" sz="2400" dirty="0" smtClean="0">
              <a:solidFill>
                <a:srgbClr val="255282"/>
              </a:solidFill>
            </a:endParaRPr>
          </a:p>
          <a:p>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Case Study</a:t>
            </a:r>
            <a:endParaRPr lang="en-US" sz="2800" b="1" dirty="0"/>
          </a:p>
        </p:txBody>
      </p:sp>
      <p:sp>
        <p:nvSpPr>
          <p:cNvPr id="3" name="Content Placeholder 2"/>
          <p:cNvSpPr>
            <a:spLocks noGrp="1"/>
          </p:cNvSpPr>
          <p:nvPr>
            <p:ph idx="1"/>
          </p:nvPr>
        </p:nvSpPr>
        <p:spPr>
          <a:xfrm>
            <a:off x="755576" y="1124744"/>
            <a:ext cx="7924800" cy="4648200"/>
          </a:xfrm>
        </p:spPr>
        <p:txBody>
          <a:bodyPr/>
          <a:lstStyle/>
          <a:p>
            <a:pPr>
              <a:buNone/>
            </a:pPr>
            <a:r>
              <a:rPr lang="en-CA" sz="2400" b="1" dirty="0" smtClean="0">
                <a:solidFill>
                  <a:srgbClr val="255282"/>
                </a:solidFill>
              </a:rPr>
              <a:t>The Plan</a:t>
            </a:r>
          </a:p>
          <a:p>
            <a:pPr>
              <a:buNone/>
            </a:pPr>
            <a:r>
              <a:rPr lang="en-CA" sz="2400" dirty="0" smtClean="0">
                <a:solidFill>
                  <a:srgbClr val="255282"/>
                </a:solidFill>
              </a:rPr>
              <a:t>	</a:t>
            </a:r>
          </a:p>
          <a:p>
            <a:pPr marL="457200" indent="-457200">
              <a:buFont typeface="+mj-lt"/>
              <a:buAutoNum type="arabicPeriod"/>
            </a:pPr>
            <a:r>
              <a:rPr lang="en-CA" sz="2400" dirty="0" smtClean="0">
                <a:solidFill>
                  <a:srgbClr val="255282"/>
                </a:solidFill>
              </a:rPr>
              <a:t>The PC is owner, premium </a:t>
            </a:r>
            <a:r>
              <a:rPr lang="en-CA" sz="2400" dirty="0" err="1" smtClean="0">
                <a:solidFill>
                  <a:srgbClr val="255282"/>
                </a:solidFill>
              </a:rPr>
              <a:t>payor</a:t>
            </a:r>
            <a:r>
              <a:rPr lang="en-CA" sz="2400" dirty="0" smtClean="0">
                <a:solidFill>
                  <a:srgbClr val="255282"/>
                </a:solidFill>
              </a:rPr>
              <a:t> and beneficiary of each policy for at least 10 years	</a:t>
            </a:r>
          </a:p>
          <a:p>
            <a:pPr marL="457200" indent="-457200">
              <a:buFont typeface="+mj-lt"/>
              <a:buAutoNum type="arabicPeriod"/>
            </a:pPr>
            <a:endParaRPr lang="en-CA" sz="2400" dirty="0" smtClean="0">
              <a:solidFill>
                <a:srgbClr val="255282"/>
              </a:solidFill>
            </a:endParaRPr>
          </a:p>
          <a:p>
            <a:pPr marL="457200" indent="-457200">
              <a:buFont typeface="+mj-lt"/>
              <a:buAutoNum type="arabicPeriod"/>
            </a:pPr>
            <a:r>
              <a:rPr lang="en-CA" sz="2400" dirty="0" smtClean="0">
                <a:solidFill>
                  <a:srgbClr val="255282"/>
                </a:solidFill>
              </a:rPr>
              <a:t>Transfer policy to child as dividend-in-kind at year 10 or age 18 whichever is later</a:t>
            </a:r>
            <a:endParaRPr lang="en-US" sz="2400" dirty="0" smtClean="0">
              <a:solidFill>
                <a:srgbClr val="255282"/>
              </a:solidFill>
            </a:endParaRPr>
          </a:p>
          <a:p>
            <a:pPr>
              <a:buNone/>
            </a:pPr>
            <a:endParaRPr lang="en-CA" dirty="0" smtClean="0"/>
          </a:p>
          <a:p>
            <a:pPr>
              <a:buNone/>
            </a:pPr>
            <a:endParaRPr lang="en-CA" dirty="0" smtClean="0"/>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Case Study</a:t>
            </a:r>
            <a:endParaRPr lang="en-US" sz="2800" b="1" dirty="0"/>
          </a:p>
        </p:txBody>
      </p:sp>
      <p:sp>
        <p:nvSpPr>
          <p:cNvPr id="3" name="Content Placeholder 2"/>
          <p:cNvSpPr>
            <a:spLocks noGrp="1"/>
          </p:cNvSpPr>
          <p:nvPr>
            <p:ph idx="1"/>
          </p:nvPr>
        </p:nvSpPr>
        <p:spPr/>
        <p:txBody>
          <a:bodyPr/>
          <a:lstStyle/>
          <a:p>
            <a:pPr>
              <a:buNone/>
            </a:pPr>
            <a:r>
              <a:rPr lang="en-CA" sz="2400" dirty="0" smtClean="0">
                <a:solidFill>
                  <a:schemeClr val="bg2"/>
                </a:solidFill>
              </a:rPr>
              <a:t>Why incorporate? Tax efficient dollars used</a:t>
            </a:r>
          </a:p>
          <a:p>
            <a:r>
              <a:rPr lang="en-CA" sz="2400" dirty="0" smtClean="0">
                <a:solidFill>
                  <a:schemeClr val="bg2"/>
                </a:solidFill>
              </a:rPr>
              <a:t>Income required to pay one $10,000 premium</a:t>
            </a:r>
          </a:p>
          <a:p>
            <a:pPr>
              <a:buNone/>
            </a:pPr>
            <a:endParaRPr lang="en-CA" dirty="0" smtClean="0"/>
          </a:p>
          <a:p>
            <a:pPr>
              <a:buNone/>
            </a:pPr>
            <a:endParaRPr lang="en-US" dirty="0"/>
          </a:p>
        </p:txBody>
      </p:sp>
      <p:graphicFrame>
        <p:nvGraphicFramePr>
          <p:cNvPr id="4" name="Table 3"/>
          <p:cNvGraphicFramePr>
            <a:graphicFrameLocks noGrp="1"/>
          </p:cNvGraphicFramePr>
          <p:nvPr/>
        </p:nvGraphicFramePr>
        <p:xfrm>
          <a:off x="1115616" y="2564904"/>
          <a:ext cx="7488831" cy="2682240"/>
        </p:xfrm>
        <a:graphic>
          <a:graphicData uri="http://schemas.openxmlformats.org/drawingml/2006/table">
            <a:tbl>
              <a:tblPr firstRow="1" bandRow="1">
                <a:tableStyleId>{5C22544A-7EE6-4342-B048-85BDC9FD1C3A}</a:tableStyleId>
              </a:tblPr>
              <a:tblGrid>
                <a:gridCol w="1800200"/>
                <a:gridCol w="2808312"/>
                <a:gridCol w="2880319"/>
              </a:tblGrid>
              <a:tr h="370840">
                <a:tc>
                  <a:txBody>
                    <a:bodyPr/>
                    <a:lstStyle/>
                    <a:p>
                      <a:endParaRPr lang="en-US" sz="2000" dirty="0"/>
                    </a:p>
                  </a:txBody>
                  <a:tcPr/>
                </a:tc>
                <a:tc>
                  <a:txBody>
                    <a:bodyPr/>
                    <a:lstStyle/>
                    <a:p>
                      <a:pPr algn="ctr"/>
                      <a:r>
                        <a:rPr lang="en-CA" sz="2000" dirty="0" smtClean="0"/>
                        <a:t>Tax Rate</a:t>
                      </a:r>
                      <a:endParaRPr lang="en-US" sz="2000" dirty="0"/>
                    </a:p>
                  </a:txBody>
                  <a:tcPr/>
                </a:tc>
                <a:tc>
                  <a:txBody>
                    <a:bodyPr/>
                    <a:lstStyle/>
                    <a:p>
                      <a:pPr algn="ctr"/>
                      <a:r>
                        <a:rPr lang="en-CA" sz="2000" dirty="0" smtClean="0"/>
                        <a:t>Pre-Tax Income Required</a:t>
                      </a:r>
                      <a:endParaRPr lang="en-US" sz="2000" dirty="0"/>
                    </a:p>
                  </a:txBody>
                  <a:tcPr/>
                </a:tc>
              </a:tr>
              <a:tr h="370840">
                <a:tc>
                  <a:txBody>
                    <a:bodyPr/>
                    <a:lstStyle/>
                    <a:p>
                      <a:r>
                        <a:rPr lang="en-CA" sz="2000" dirty="0" smtClean="0"/>
                        <a:t>PC</a:t>
                      </a:r>
                      <a:endParaRPr lang="en-US" sz="2000" dirty="0"/>
                    </a:p>
                  </a:txBody>
                  <a:tcPr>
                    <a:lnB w="12700" cmpd="sng">
                      <a:noFill/>
                    </a:lnB>
                  </a:tcPr>
                </a:tc>
                <a:tc>
                  <a:txBody>
                    <a:bodyPr/>
                    <a:lstStyle/>
                    <a:p>
                      <a:pPr algn="ctr"/>
                      <a:r>
                        <a:rPr lang="en-CA" sz="2000" dirty="0" smtClean="0"/>
                        <a:t>15.5%</a:t>
                      </a:r>
                      <a:endParaRPr lang="en-US" sz="2000" dirty="0"/>
                    </a:p>
                  </a:txBody>
                  <a:tcPr>
                    <a:lnB w="12700" cmpd="sng">
                      <a:noFill/>
                    </a:lnB>
                  </a:tcPr>
                </a:tc>
                <a:tc>
                  <a:txBody>
                    <a:bodyPr/>
                    <a:lstStyle/>
                    <a:p>
                      <a:pPr algn="r"/>
                      <a:r>
                        <a:rPr lang="en-CA" sz="2000" dirty="0" smtClean="0"/>
                        <a:t>$11,835</a:t>
                      </a:r>
                      <a:endParaRPr lang="en-US" sz="2000" dirty="0"/>
                    </a:p>
                  </a:txBody>
                  <a:tcPr>
                    <a:lnB w="12700" cmpd="sng">
                      <a:noFill/>
                    </a:lnB>
                  </a:tcPr>
                </a:tc>
              </a:tr>
              <a:tr h="370840">
                <a:tc>
                  <a:txBody>
                    <a:bodyPr/>
                    <a:lstStyle/>
                    <a:p>
                      <a:r>
                        <a:rPr lang="en-CA" sz="2000" u="none" dirty="0" smtClean="0"/>
                        <a:t>Individual</a:t>
                      </a:r>
                      <a:endParaRPr lang="en-US" sz="2000" u="none"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2000" u="none" dirty="0" smtClean="0"/>
                        <a:t>49.53%</a:t>
                      </a:r>
                      <a:endParaRPr lang="en-US" sz="2000" u="none"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2000" u="none" dirty="0" smtClean="0"/>
                        <a:t>$19,813</a:t>
                      </a:r>
                      <a:endParaRPr lang="en-US" sz="2000" u="none"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endParaRPr lang="en-US" sz="2000" dirty="0"/>
                    </a:p>
                  </a:txBody>
                  <a:tcPr>
                    <a:lnT w="12700" cap="flat" cmpd="sng" algn="ctr">
                      <a:solidFill>
                        <a:schemeClr val="tx1"/>
                      </a:solidFill>
                      <a:prstDash val="solid"/>
                      <a:round/>
                      <a:headEnd type="none" w="med" len="med"/>
                      <a:tailEnd type="none" w="med" len="med"/>
                    </a:lnT>
                  </a:tcPr>
                </a:tc>
                <a:tc>
                  <a:txBody>
                    <a:bodyPr/>
                    <a:lstStyle/>
                    <a:p>
                      <a:pPr algn="r"/>
                      <a:r>
                        <a:rPr lang="en-CA" sz="2000" dirty="0" smtClean="0"/>
                        <a:t>Difference</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CA" sz="2000" dirty="0" smtClean="0"/>
                        <a:t>$7,979</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2000" dirty="0"/>
                    </a:p>
                  </a:txBody>
                  <a:tcPr/>
                </a:tc>
                <a:tc>
                  <a:txBody>
                    <a:bodyPr/>
                    <a:lstStyle/>
                    <a:p>
                      <a:pPr algn="r"/>
                      <a:r>
                        <a:rPr lang="en-CA" sz="2000" dirty="0" smtClean="0"/>
                        <a:t>x10</a:t>
                      </a:r>
                      <a:endParaRPr lang="en-US" sz="2000" dirty="0"/>
                    </a:p>
                  </a:txBody>
                  <a:tcPr>
                    <a:lnT w="12700" cap="flat" cmpd="sng" algn="ctr">
                      <a:solidFill>
                        <a:schemeClr val="tx1"/>
                      </a:solidFill>
                      <a:prstDash val="solid"/>
                      <a:round/>
                      <a:headEnd type="none" w="med" len="med"/>
                      <a:tailEnd type="none" w="med" len="med"/>
                    </a:lnT>
                  </a:tcPr>
                </a:tc>
                <a:tc>
                  <a:txBody>
                    <a:bodyPr/>
                    <a:lstStyle/>
                    <a:p>
                      <a:pPr algn="r"/>
                      <a:r>
                        <a:rPr lang="en-CA" sz="2000" dirty="0" smtClean="0"/>
                        <a:t>$79,790</a:t>
                      </a:r>
                      <a:endParaRPr lang="en-US" sz="2000" dirty="0"/>
                    </a:p>
                  </a:txBody>
                  <a:tcPr>
                    <a:lnT w="12700" cap="flat" cmpd="sng" algn="ctr">
                      <a:solidFill>
                        <a:schemeClr val="tx1"/>
                      </a:solidFill>
                      <a:prstDash val="solid"/>
                      <a:round/>
                      <a:headEnd type="none" w="med" len="med"/>
                      <a:tailEnd type="none" w="med" len="med"/>
                    </a:lnT>
                  </a:tcPr>
                </a:tc>
              </a:tr>
              <a:tr h="370840">
                <a:tc>
                  <a:txBody>
                    <a:bodyPr/>
                    <a:lstStyle/>
                    <a:p>
                      <a:endParaRPr lang="en-US" sz="2000"/>
                    </a:p>
                  </a:txBody>
                  <a:tcPr/>
                </a:tc>
                <a:tc>
                  <a:txBody>
                    <a:bodyPr/>
                    <a:lstStyle/>
                    <a:p>
                      <a:pPr algn="r"/>
                      <a:r>
                        <a:rPr lang="en-CA" sz="2000" dirty="0" smtClean="0"/>
                        <a:t>x4</a:t>
                      </a:r>
                      <a:endParaRPr lang="en-US" sz="2000" dirty="0"/>
                    </a:p>
                  </a:txBody>
                  <a:tcPr/>
                </a:tc>
                <a:tc>
                  <a:txBody>
                    <a:bodyPr/>
                    <a:lstStyle/>
                    <a:p>
                      <a:pPr algn="r"/>
                      <a:r>
                        <a:rPr lang="en-CA" sz="2000" dirty="0" smtClean="0"/>
                        <a:t>$319,160</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Case Study	</a:t>
            </a:r>
            <a:endParaRPr lang="en-US" sz="2800" b="1" dirty="0"/>
          </a:p>
        </p:txBody>
      </p:sp>
      <p:sp>
        <p:nvSpPr>
          <p:cNvPr id="3" name="Content Placeholder 2"/>
          <p:cNvSpPr>
            <a:spLocks noGrp="1"/>
          </p:cNvSpPr>
          <p:nvPr>
            <p:ph idx="1"/>
          </p:nvPr>
        </p:nvSpPr>
        <p:spPr/>
        <p:txBody>
          <a:bodyPr/>
          <a:lstStyle/>
          <a:p>
            <a:pPr>
              <a:buNone/>
            </a:pPr>
            <a:r>
              <a:rPr lang="en-CA" sz="2400" dirty="0" smtClean="0">
                <a:solidFill>
                  <a:schemeClr val="bg2"/>
                </a:solidFill>
              </a:rPr>
              <a:t>What’s  the cost of transferring the policy to the children?</a:t>
            </a:r>
          </a:p>
          <a:p>
            <a:pPr>
              <a:buNone/>
            </a:pPr>
            <a:endParaRPr lang="en-CA" sz="2400" dirty="0" smtClean="0">
              <a:solidFill>
                <a:schemeClr val="bg2"/>
              </a:solidFill>
            </a:endParaRPr>
          </a:p>
          <a:p>
            <a:pPr>
              <a:buNone/>
            </a:pPr>
            <a:r>
              <a:rPr lang="en-CA" sz="2400" dirty="0" smtClean="0">
                <a:solidFill>
                  <a:schemeClr val="bg2"/>
                </a:solidFill>
              </a:rPr>
              <a:t>Depends on FMV at time of transfer</a:t>
            </a:r>
          </a:p>
          <a:p>
            <a:pPr lvl="1"/>
            <a:r>
              <a:rPr lang="en-CA" sz="2400" dirty="0" smtClean="0">
                <a:solidFill>
                  <a:schemeClr val="bg2"/>
                </a:solidFill>
              </a:rPr>
              <a:t>Let’s assume:</a:t>
            </a:r>
          </a:p>
          <a:p>
            <a:pPr marL="1371600" lvl="2" indent="-457200">
              <a:buNone/>
            </a:pPr>
            <a:r>
              <a:rPr lang="en-CA" dirty="0" smtClean="0">
                <a:solidFill>
                  <a:schemeClr val="bg2"/>
                </a:solidFill>
              </a:rPr>
              <a:t>Policy’s FMV at year 10 = Policy CSV</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Case Study: Policy FMV = CSV</a:t>
            </a:r>
            <a:endParaRPr lang="en-US" sz="2800" b="1" dirty="0"/>
          </a:p>
        </p:txBody>
      </p:sp>
      <p:graphicFrame>
        <p:nvGraphicFramePr>
          <p:cNvPr id="4" name="Content Placeholder 3"/>
          <p:cNvGraphicFramePr>
            <a:graphicFrameLocks noGrp="1"/>
          </p:cNvGraphicFramePr>
          <p:nvPr>
            <p:ph idx="1"/>
          </p:nvPr>
        </p:nvGraphicFramePr>
        <p:xfrm>
          <a:off x="467544" y="836712"/>
          <a:ext cx="8280918" cy="5544616"/>
        </p:xfrm>
        <a:graphic>
          <a:graphicData uri="http://schemas.openxmlformats.org/drawingml/2006/table">
            <a:tbl>
              <a:tblPr firstRow="1" bandRow="1">
                <a:tableStyleId>{5C22544A-7EE6-4342-B048-85BDC9FD1C3A}</a:tableStyleId>
              </a:tblPr>
              <a:tblGrid>
                <a:gridCol w="2685703"/>
                <a:gridCol w="1342852"/>
                <a:gridCol w="1417454"/>
                <a:gridCol w="1417454"/>
                <a:gridCol w="1417455"/>
              </a:tblGrid>
              <a:tr h="588296">
                <a:tc>
                  <a:txBody>
                    <a:bodyPr/>
                    <a:lstStyle/>
                    <a:p>
                      <a:pPr algn="ctr" fontAlgn="b"/>
                      <a:endParaRPr lang="en-US" sz="2400" b="0" i="0" u="none" strike="noStrike" dirty="0">
                        <a:solidFill>
                          <a:srgbClr val="000000"/>
                        </a:solidFill>
                        <a:latin typeface="Calibri"/>
                      </a:endParaRPr>
                    </a:p>
                  </a:txBody>
                  <a:tcPr marL="9525" marR="9525" marT="9525" marB="0" anchor="b"/>
                </a:tc>
                <a:tc>
                  <a:txBody>
                    <a:bodyPr/>
                    <a:lstStyle/>
                    <a:p>
                      <a:pPr algn="ctr" fontAlgn="b"/>
                      <a:r>
                        <a:rPr lang="en-US" sz="2400" b="1" i="0" u="none" strike="noStrike" dirty="0" smtClean="0">
                          <a:solidFill>
                            <a:srgbClr val="000000"/>
                          </a:solidFill>
                          <a:latin typeface="Calibri"/>
                        </a:rPr>
                        <a:t>M13</a:t>
                      </a:r>
                      <a:endParaRPr lang="en-US" sz="2400" b="1" i="0" u="none" strike="noStrike" dirty="0">
                        <a:solidFill>
                          <a:srgbClr val="000000"/>
                        </a:solidFill>
                        <a:latin typeface="Calibri"/>
                      </a:endParaRPr>
                    </a:p>
                  </a:txBody>
                  <a:tcPr marL="9525" marR="9525" marT="9525" marB="0" anchor="b"/>
                </a:tc>
                <a:tc>
                  <a:txBody>
                    <a:bodyPr/>
                    <a:lstStyle/>
                    <a:p>
                      <a:pPr algn="ctr" fontAlgn="b"/>
                      <a:r>
                        <a:rPr lang="en-US" sz="2400" b="1" i="0" u="none" strike="noStrike" dirty="0" smtClean="0">
                          <a:solidFill>
                            <a:srgbClr val="000000"/>
                          </a:solidFill>
                          <a:latin typeface="Calibri"/>
                        </a:rPr>
                        <a:t>M11</a:t>
                      </a:r>
                      <a:endParaRPr lang="en-US" sz="2400" b="1" i="0" u="none" strike="noStrike" dirty="0">
                        <a:solidFill>
                          <a:srgbClr val="000000"/>
                        </a:solidFill>
                        <a:latin typeface="Calibri"/>
                      </a:endParaRPr>
                    </a:p>
                  </a:txBody>
                  <a:tcPr marL="9525" marR="9525" marT="9525" marB="0" anchor="b"/>
                </a:tc>
                <a:tc>
                  <a:txBody>
                    <a:bodyPr/>
                    <a:lstStyle/>
                    <a:p>
                      <a:pPr algn="ctr" fontAlgn="b"/>
                      <a:r>
                        <a:rPr lang="en-US" sz="2400" b="1" i="0" u="none" strike="noStrike" dirty="0" smtClean="0">
                          <a:solidFill>
                            <a:srgbClr val="000000"/>
                          </a:solidFill>
                          <a:latin typeface="Calibri"/>
                        </a:rPr>
                        <a:t>M8</a:t>
                      </a:r>
                      <a:endParaRPr lang="en-US" sz="2400" b="1" i="0" u="none" strike="noStrike" dirty="0">
                        <a:solidFill>
                          <a:srgbClr val="000000"/>
                        </a:solidFill>
                        <a:latin typeface="Calibri"/>
                      </a:endParaRPr>
                    </a:p>
                  </a:txBody>
                  <a:tcPr marL="9525" marR="9525" marT="9525" marB="0" anchor="b"/>
                </a:tc>
                <a:tc>
                  <a:txBody>
                    <a:bodyPr/>
                    <a:lstStyle/>
                    <a:p>
                      <a:pPr algn="ctr" fontAlgn="b"/>
                      <a:r>
                        <a:rPr lang="en-US" sz="2400" b="1" i="0" u="none" strike="noStrike" dirty="0" smtClean="0">
                          <a:solidFill>
                            <a:srgbClr val="000000"/>
                          </a:solidFill>
                          <a:latin typeface="Calibri"/>
                        </a:rPr>
                        <a:t>F5</a:t>
                      </a:r>
                      <a:endParaRPr lang="en-US" sz="2400" b="1" i="0" u="none" strike="noStrike" dirty="0">
                        <a:solidFill>
                          <a:srgbClr val="000000"/>
                        </a:solidFill>
                        <a:latin typeface="Calibri"/>
                      </a:endParaRPr>
                    </a:p>
                  </a:txBody>
                  <a:tcPr marL="9525" marR="9525" marT="9525" marB="0" anchor="b"/>
                </a:tc>
              </a:tr>
              <a:tr h="588296">
                <a:tc>
                  <a:txBody>
                    <a:bodyPr/>
                    <a:lstStyle/>
                    <a:p>
                      <a:pPr algn="l" fontAlgn="b"/>
                      <a:r>
                        <a:rPr lang="en-US" sz="2400" b="0" i="0" u="none" strike="noStrike" dirty="0">
                          <a:solidFill>
                            <a:srgbClr val="000000"/>
                          </a:solidFill>
                          <a:latin typeface="Calibri"/>
                        </a:rPr>
                        <a:t>Age at Transfer </a:t>
                      </a:r>
                    </a:p>
                  </a:txBody>
                  <a:tcPr marL="9525" marR="9525" marT="9525" marB="0" anchor="ctr"/>
                </a:tc>
                <a:tc>
                  <a:txBody>
                    <a:bodyPr/>
                    <a:lstStyle/>
                    <a:p>
                      <a:pPr algn="ctr" fontAlgn="ctr"/>
                      <a:r>
                        <a:rPr lang="en-US" sz="2400" b="0" i="0" u="none" strike="noStrike" dirty="0">
                          <a:solidFill>
                            <a:srgbClr val="000000"/>
                          </a:solidFill>
                          <a:latin typeface="Calibri"/>
                        </a:rPr>
                        <a:t>23</a:t>
                      </a:r>
                    </a:p>
                  </a:txBody>
                  <a:tcPr marL="9525" marR="9525" marT="9525" marB="0" anchor="ctr"/>
                </a:tc>
                <a:tc>
                  <a:txBody>
                    <a:bodyPr/>
                    <a:lstStyle/>
                    <a:p>
                      <a:pPr algn="ctr" fontAlgn="ctr"/>
                      <a:r>
                        <a:rPr lang="en-US" sz="2400" b="0" i="0" u="none" strike="noStrike" dirty="0">
                          <a:solidFill>
                            <a:srgbClr val="000000"/>
                          </a:solidFill>
                          <a:latin typeface="Calibri"/>
                        </a:rPr>
                        <a:t>21</a:t>
                      </a:r>
                    </a:p>
                  </a:txBody>
                  <a:tcPr marL="9525" marR="9525" marT="9525" marB="0" anchor="ctr"/>
                </a:tc>
                <a:tc>
                  <a:txBody>
                    <a:bodyPr/>
                    <a:lstStyle/>
                    <a:p>
                      <a:pPr algn="ctr" fontAlgn="ctr"/>
                      <a:r>
                        <a:rPr lang="en-US" sz="2400" b="0" i="0" u="none" strike="noStrike" dirty="0">
                          <a:solidFill>
                            <a:srgbClr val="000000"/>
                          </a:solidFill>
                          <a:latin typeface="Calibri"/>
                        </a:rPr>
                        <a:t>18</a:t>
                      </a:r>
                    </a:p>
                  </a:txBody>
                  <a:tcPr marL="9525" marR="9525" marT="9525" marB="0" anchor="ctr"/>
                </a:tc>
                <a:tc>
                  <a:txBody>
                    <a:bodyPr/>
                    <a:lstStyle/>
                    <a:p>
                      <a:pPr algn="ctr" fontAlgn="ctr"/>
                      <a:r>
                        <a:rPr lang="en-US" sz="2400" b="0" i="0" u="none" strike="noStrike" dirty="0">
                          <a:solidFill>
                            <a:srgbClr val="000000"/>
                          </a:solidFill>
                          <a:latin typeface="Calibri"/>
                        </a:rPr>
                        <a:t>18</a:t>
                      </a:r>
                    </a:p>
                  </a:txBody>
                  <a:tcPr marL="9525" marR="9525" marT="9525" marB="0" anchor="ctr"/>
                </a:tc>
              </a:tr>
              <a:tr h="725850">
                <a:tc>
                  <a:txBody>
                    <a:bodyPr/>
                    <a:lstStyle/>
                    <a:p>
                      <a:pPr algn="l" fontAlgn="b"/>
                      <a:r>
                        <a:rPr lang="en-US" sz="2400" b="0" i="0" u="none" strike="noStrike" dirty="0">
                          <a:solidFill>
                            <a:srgbClr val="000000"/>
                          </a:solidFill>
                          <a:latin typeface="Calibri"/>
                        </a:rPr>
                        <a:t>Cumulative Tax Savings </a:t>
                      </a:r>
                    </a:p>
                  </a:txBody>
                  <a:tcPr marL="9525" marR="9525" marT="9525" marB="0" anchor="ctr"/>
                </a:tc>
                <a:tc>
                  <a:txBody>
                    <a:bodyPr/>
                    <a:lstStyle/>
                    <a:p>
                      <a:pPr algn="r" fontAlgn="ctr"/>
                      <a:r>
                        <a:rPr lang="en-US" sz="2400" b="0" i="0" u="none" strike="noStrike" dirty="0" smtClean="0">
                          <a:solidFill>
                            <a:srgbClr val="000000"/>
                          </a:solidFill>
                          <a:latin typeface="Calibri"/>
                        </a:rPr>
                        <a:t>$79,790</a:t>
                      </a:r>
                      <a:endParaRPr lang="en-US" sz="2400" b="0" i="0" u="none" strike="noStrike" dirty="0">
                        <a:solidFill>
                          <a:srgbClr val="000000"/>
                        </a:solidFill>
                        <a:latin typeface="Calibri"/>
                      </a:endParaRPr>
                    </a:p>
                  </a:txBody>
                  <a:tcPr marL="9525" marR="9525" marT="9525" marB="0" anchor="ctr"/>
                </a:tc>
                <a:tc>
                  <a:txBody>
                    <a:bodyPr/>
                    <a:lstStyle/>
                    <a:p>
                      <a:pPr algn="r" fontAlgn="ctr"/>
                      <a:r>
                        <a:rPr lang="en-US" sz="2400" b="0" i="0" u="none" strike="noStrike" dirty="0" smtClean="0">
                          <a:solidFill>
                            <a:srgbClr val="000000"/>
                          </a:solidFill>
                          <a:latin typeface="Calibri"/>
                        </a:rPr>
                        <a:t>$79,790</a:t>
                      </a:r>
                      <a:endParaRPr lang="en-US" sz="2400" b="0" i="0" u="none" strike="noStrike" dirty="0">
                        <a:solidFill>
                          <a:srgbClr val="000000"/>
                        </a:solidFill>
                        <a:latin typeface="Calibri"/>
                      </a:endParaRPr>
                    </a:p>
                  </a:txBody>
                  <a:tcPr marL="9525" marR="9525" marT="9525" marB="0" anchor="ctr"/>
                </a:tc>
                <a:tc>
                  <a:txBody>
                    <a:bodyPr/>
                    <a:lstStyle/>
                    <a:p>
                      <a:pPr algn="r" fontAlgn="ctr"/>
                      <a:r>
                        <a:rPr lang="en-US" sz="2400" b="0" i="0" u="none" strike="noStrike" dirty="0" smtClean="0">
                          <a:solidFill>
                            <a:srgbClr val="000000"/>
                          </a:solidFill>
                          <a:latin typeface="Calibri"/>
                        </a:rPr>
                        <a:t>$79,790</a:t>
                      </a:r>
                      <a:endParaRPr lang="en-US" sz="2400" b="0" i="0" u="none" strike="noStrike" dirty="0">
                        <a:solidFill>
                          <a:srgbClr val="000000"/>
                        </a:solidFill>
                        <a:latin typeface="Calibri"/>
                      </a:endParaRPr>
                    </a:p>
                  </a:txBody>
                  <a:tcPr marL="9525" marR="9525" marT="9525" marB="0" anchor="ctr"/>
                </a:tc>
                <a:tc>
                  <a:txBody>
                    <a:bodyPr/>
                    <a:lstStyle/>
                    <a:p>
                      <a:pPr algn="r" fontAlgn="ctr"/>
                      <a:r>
                        <a:rPr lang="en-US" sz="2400" b="0" i="0" u="none" strike="noStrike" dirty="0" smtClean="0">
                          <a:solidFill>
                            <a:srgbClr val="000000"/>
                          </a:solidFill>
                          <a:latin typeface="Calibri"/>
                        </a:rPr>
                        <a:t>$79,790</a:t>
                      </a:r>
                      <a:endParaRPr lang="en-US" sz="2400" b="0" i="0" u="none" strike="noStrike" dirty="0">
                        <a:solidFill>
                          <a:srgbClr val="000000"/>
                        </a:solidFill>
                        <a:latin typeface="Calibri"/>
                      </a:endParaRPr>
                    </a:p>
                  </a:txBody>
                  <a:tcPr marL="9525" marR="9525" marT="9525" marB="0" anchor="ctr"/>
                </a:tc>
              </a:tr>
              <a:tr h="725850">
                <a:tc>
                  <a:txBody>
                    <a:bodyPr/>
                    <a:lstStyle/>
                    <a:p>
                      <a:pPr algn="l" fontAlgn="b"/>
                      <a:r>
                        <a:rPr lang="en-CA" sz="2400" b="0" i="0" u="none" strike="noStrike">
                          <a:solidFill>
                            <a:srgbClr val="000000"/>
                          </a:solidFill>
                          <a:latin typeface="Calibri"/>
                        </a:rPr>
                        <a:t>Tax Cost to PC on Transfer</a:t>
                      </a:r>
                    </a:p>
                  </a:txBody>
                  <a:tcPr marL="9525" marR="9525" marT="9525" marB="0" anchor="b"/>
                </a:tc>
                <a:tc>
                  <a:txBody>
                    <a:bodyPr/>
                    <a:lstStyle/>
                    <a:p>
                      <a:pPr algn="r" fontAlgn="ctr"/>
                      <a:r>
                        <a:rPr lang="en-US" sz="2400" b="0" i="0" u="none" strike="noStrike">
                          <a:solidFill>
                            <a:srgbClr val="000000"/>
                          </a:solidFill>
                          <a:latin typeface="Calibri"/>
                        </a:rPr>
                        <a:t>$0 </a:t>
                      </a:r>
                    </a:p>
                  </a:txBody>
                  <a:tcPr marL="9525" marR="9525" marT="9525" marB="0" anchor="ctr"/>
                </a:tc>
                <a:tc>
                  <a:txBody>
                    <a:bodyPr/>
                    <a:lstStyle/>
                    <a:p>
                      <a:pPr algn="r" fontAlgn="ctr"/>
                      <a:r>
                        <a:rPr lang="en-US" sz="2400" b="0" i="0" u="none" strike="noStrike" dirty="0">
                          <a:solidFill>
                            <a:srgbClr val="000000"/>
                          </a:solidFill>
                          <a:latin typeface="Calibri"/>
                        </a:rPr>
                        <a:t>$0 </a:t>
                      </a:r>
                    </a:p>
                  </a:txBody>
                  <a:tcPr marL="9525" marR="9525" marT="9525" marB="0" anchor="ctr"/>
                </a:tc>
                <a:tc>
                  <a:txBody>
                    <a:bodyPr/>
                    <a:lstStyle/>
                    <a:p>
                      <a:pPr algn="r" fontAlgn="ctr"/>
                      <a:r>
                        <a:rPr lang="en-US" sz="2400" b="0" i="0" u="none" strike="noStrike" dirty="0">
                          <a:solidFill>
                            <a:srgbClr val="000000"/>
                          </a:solidFill>
                          <a:latin typeface="Calibri"/>
                        </a:rPr>
                        <a:t>$0 </a:t>
                      </a:r>
                    </a:p>
                  </a:txBody>
                  <a:tcPr marL="9525" marR="9525" marT="9525" marB="0" anchor="ctr"/>
                </a:tc>
                <a:tc>
                  <a:txBody>
                    <a:bodyPr/>
                    <a:lstStyle/>
                    <a:p>
                      <a:pPr algn="r" fontAlgn="ctr"/>
                      <a:r>
                        <a:rPr lang="en-US" sz="2400" b="0" i="0" u="none" strike="noStrike" dirty="0">
                          <a:solidFill>
                            <a:srgbClr val="000000"/>
                          </a:solidFill>
                          <a:latin typeface="Calibri"/>
                        </a:rPr>
                        <a:t>$0 </a:t>
                      </a:r>
                    </a:p>
                  </a:txBody>
                  <a:tcPr marL="9525" marR="9525" marT="9525" marB="0" anchor="ctr"/>
                </a:tc>
              </a:tr>
              <a:tr h="725850">
                <a:tc>
                  <a:txBody>
                    <a:bodyPr/>
                    <a:lstStyle/>
                    <a:p>
                      <a:pPr algn="l" fontAlgn="b"/>
                      <a:r>
                        <a:rPr lang="en-CA" sz="2400" b="0" i="0" u="none" strike="noStrike" dirty="0" smtClean="0">
                          <a:solidFill>
                            <a:srgbClr val="000000"/>
                          </a:solidFill>
                          <a:latin typeface="Calibri"/>
                        </a:rPr>
                        <a:t>Income Inclusion to Child on Transfer*</a:t>
                      </a:r>
                      <a:endParaRPr lang="en-CA" sz="2400" b="0" i="0" u="none" strike="noStrike" dirty="0">
                        <a:solidFill>
                          <a:srgbClr val="000000"/>
                        </a:solidFill>
                        <a:latin typeface="Calibri"/>
                      </a:endParaRPr>
                    </a:p>
                  </a:txBody>
                  <a:tcPr marL="9525" marR="9525" marT="9525" marB="0" anchor="b"/>
                </a:tc>
                <a:tc>
                  <a:txBody>
                    <a:bodyPr/>
                    <a:lstStyle/>
                    <a:p>
                      <a:pPr algn="r" fontAlgn="ctr"/>
                      <a:r>
                        <a:rPr lang="en-CA" sz="2400" b="0" i="0" u="none" strike="noStrike" dirty="0" smtClean="0">
                          <a:solidFill>
                            <a:srgbClr val="000000"/>
                          </a:solidFill>
                          <a:latin typeface="Calibri"/>
                        </a:rPr>
                        <a:t>$70,090</a:t>
                      </a:r>
                      <a:endParaRPr lang="en-US" sz="2400" b="0" i="0" u="none" strike="noStrike" dirty="0">
                        <a:solidFill>
                          <a:srgbClr val="000000"/>
                        </a:solidFill>
                        <a:latin typeface="Calibri"/>
                      </a:endParaRPr>
                    </a:p>
                  </a:txBody>
                  <a:tcPr marL="9525" marR="9525" marT="9525" marB="0" anchor="ctr"/>
                </a:tc>
                <a:tc>
                  <a:txBody>
                    <a:bodyPr/>
                    <a:lstStyle/>
                    <a:p>
                      <a:pPr algn="r" fontAlgn="ctr"/>
                      <a:r>
                        <a:rPr lang="en-CA" sz="2400" b="0" i="0" u="none" strike="noStrike" dirty="0" smtClean="0">
                          <a:solidFill>
                            <a:srgbClr val="000000"/>
                          </a:solidFill>
                          <a:latin typeface="Calibri"/>
                        </a:rPr>
                        <a:t>$69,401</a:t>
                      </a:r>
                      <a:endParaRPr lang="en-US" sz="2400" b="0" i="0" u="none" strike="noStrike" dirty="0">
                        <a:solidFill>
                          <a:srgbClr val="000000"/>
                        </a:solidFill>
                        <a:latin typeface="Calibri"/>
                      </a:endParaRPr>
                    </a:p>
                  </a:txBody>
                  <a:tcPr marL="9525" marR="9525" marT="9525" marB="0" anchor="ctr"/>
                </a:tc>
                <a:tc>
                  <a:txBody>
                    <a:bodyPr/>
                    <a:lstStyle/>
                    <a:p>
                      <a:pPr algn="r" fontAlgn="ctr"/>
                      <a:r>
                        <a:rPr lang="en-CA" sz="2400" b="0" i="0" u="none" strike="noStrike" dirty="0" smtClean="0">
                          <a:solidFill>
                            <a:srgbClr val="000000"/>
                          </a:solidFill>
                          <a:latin typeface="Calibri"/>
                        </a:rPr>
                        <a:t>$68,672</a:t>
                      </a:r>
                      <a:endParaRPr lang="en-US" sz="2400" b="0" i="0" u="none" strike="noStrike" dirty="0">
                        <a:solidFill>
                          <a:srgbClr val="000000"/>
                        </a:solidFill>
                        <a:latin typeface="Calibri"/>
                      </a:endParaRPr>
                    </a:p>
                  </a:txBody>
                  <a:tcPr marL="9525" marR="9525" marT="9525" marB="0" anchor="ctr"/>
                </a:tc>
                <a:tc>
                  <a:txBody>
                    <a:bodyPr/>
                    <a:lstStyle/>
                    <a:p>
                      <a:pPr algn="r" fontAlgn="ctr"/>
                      <a:r>
                        <a:rPr lang="en-CA" sz="2400" b="0" i="0" u="none" strike="noStrike" dirty="0" smtClean="0">
                          <a:solidFill>
                            <a:srgbClr val="000000"/>
                          </a:solidFill>
                          <a:latin typeface="Calibri"/>
                        </a:rPr>
                        <a:t>$82,544</a:t>
                      </a:r>
                      <a:endParaRPr lang="en-US" sz="2400" b="0" i="0" u="none" strike="noStrike" dirty="0">
                        <a:solidFill>
                          <a:srgbClr val="000000"/>
                        </a:solidFill>
                        <a:latin typeface="Calibri"/>
                      </a:endParaRPr>
                    </a:p>
                  </a:txBody>
                  <a:tcPr marL="9525" marR="9525" marT="9525" marB="0" anchor="ctr"/>
                </a:tc>
              </a:tr>
              <a:tr h="725850">
                <a:tc>
                  <a:txBody>
                    <a:bodyPr/>
                    <a:lstStyle/>
                    <a:p>
                      <a:pPr algn="l" fontAlgn="b"/>
                      <a:r>
                        <a:rPr lang="en-CA" sz="2400" b="0" i="0" u="none" strike="noStrike" dirty="0">
                          <a:solidFill>
                            <a:srgbClr val="000000"/>
                          </a:solidFill>
                          <a:latin typeface="Calibri"/>
                        </a:rPr>
                        <a:t>Tax Cost to Child on Transfer*</a:t>
                      </a:r>
                    </a:p>
                  </a:txBody>
                  <a:tcPr marL="9525" marR="9525" marT="9525" marB="0" anchor="b"/>
                </a:tc>
                <a:tc>
                  <a:txBody>
                    <a:bodyPr/>
                    <a:lstStyle/>
                    <a:p>
                      <a:pPr algn="r" fontAlgn="ctr"/>
                      <a:r>
                        <a:rPr lang="en-US" sz="2400" b="0" i="0" u="none" strike="noStrike" dirty="0" smtClean="0">
                          <a:solidFill>
                            <a:srgbClr val="000000"/>
                          </a:solidFill>
                          <a:latin typeface="Calibri"/>
                        </a:rPr>
                        <a:t>$7,079 </a:t>
                      </a:r>
                      <a:endParaRPr lang="en-US" sz="2400" b="0" i="0" u="none" strike="noStrike" dirty="0">
                        <a:solidFill>
                          <a:srgbClr val="000000"/>
                        </a:solidFill>
                        <a:latin typeface="Calibri"/>
                      </a:endParaRPr>
                    </a:p>
                  </a:txBody>
                  <a:tcPr marL="9525" marR="9525" marT="9525" marB="0" anchor="ctr"/>
                </a:tc>
                <a:tc>
                  <a:txBody>
                    <a:bodyPr/>
                    <a:lstStyle/>
                    <a:p>
                      <a:pPr algn="r" fontAlgn="ctr"/>
                      <a:r>
                        <a:rPr lang="en-US" sz="2400" b="0" i="0" u="none" strike="noStrike" dirty="0" smtClean="0">
                          <a:solidFill>
                            <a:srgbClr val="000000"/>
                          </a:solidFill>
                          <a:latin typeface="Calibri"/>
                        </a:rPr>
                        <a:t>$6,917 </a:t>
                      </a:r>
                      <a:endParaRPr lang="en-US" sz="2400" b="0" i="0" u="none" strike="noStrike" dirty="0">
                        <a:solidFill>
                          <a:srgbClr val="000000"/>
                        </a:solidFill>
                        <a:latin typeface="Calibri"/>
                      </a:endParaRPr>
                    </a:p>
                  </a:txBody>
                  <a:tcPr marL="9525" marR="9525" marT="9525" marB="0" anchor="ctr"/>
                </a:tc>
                <a:tc>
                  <a:txBody>
                    <a:bodyPr/>
                    <a:lstStyle/>
                    <a:p>
                      <a:pPr algn="r" fontAlgn="ctr"/>
                      <a:r>
                        <a:rPr lang="en-US" sz="2400" b="0" i="0" u="none" strike="noStrike" dirty="0" smtClean="0">
                          <a:solidFill>
                            <a:srgbClr val="000000"/>
                          </a:solidFill>
                          <a:latin typeface="Calibri"/>
                        </a:rPr>
                        <a:t>$6,746</a:t>
                      </a:r>
                      <a:endParaRPr lang="en-US" sz="2400" b="0" i="0" u="none" strike="noStrike" dirty="0">
                        <a:solidFill>
                          <a:srgbClr val="000000"/>
                        </a:solidFill>
                        <a:latin typeface="Calibri"/>
                      </a:endParaRPr>
                    </a:p>
                  </a:txBody>
                  <a:tcPr marL="9525" marR="9525" marT="9525" marB="0" anchor="ctr"/>
                </a:tc>
                <a:tc>
                  <a:txBody>
                    <a:bodyPr/>
                    <a:lstStyle/>
                    <a:p>
                      <a:pPr algn="r" fontAlgn="ctr"/>
                      <a:r>
                        <a:rPr lang="en-US" sz="2400" b="0" i="0" u="none" strike="noStrike" dirty="0">
                          <a:solidFill>
                            <a:srgbClr val="000000"/>
                          </a:solidFill>
                          <a:latin typeface="Calibri"/>
                        </a:rPr>
                        <a:t>$</a:t>
                      </a:r>
                      <a:r>
                        <a:rPr lang="en-US" sz="2400" b="0" i="0" u="none" strike="noStrike" dirty="0" smtClean="0">
                          <a:solidFill>
                            <a:srgbClr val="000000"/>
                          </a:solidFill>
                          <a:latin typeface="Calibri"/>
                        </a:rPr>
                        <a:t>10,948 </a:t>
                      </a:r>
                      <a:endParaRPr lang="en-US" sz="2400" b="0" i="0" u="none" strike="noStrike" dirty="0">
                        <a:solidFill>
                          <a:srgbClr val="000000"/>
                        </a:solidFill>
                        <a:latin typeface="Calibri"/>
                      </a:endParaRPr>
                    </a:p>
                  </a:txBody>
                  <a:tcPr marL="9525" marR="9525" marT="9525" marB="0" anchor="ctr"/>
                </a:tc>
              </a:tr>
              <a:tr h="588296">
                <a:tc>
                  <a:txBody>
                    <a:bodyPr/>
                    <a:lstStyle/>
                    <a:p>
                      <a:pPr algn="l" fontAlgn="b"/>
                      <a:r>
                        <a:rPr lang="en-US" sz="2400" b="0" i="0" u="none" strike="noStrike" dirty="0">
                          <a:solidFill>
                            <a:srgbClr val="000000"/>
                          </a:solidFill>
                          <a:latin typeface="Calibri"/>
                        </a:rPr>
                        <a:t>Net Cost Savings</a:t>
                      </a:r>
                    </a:p>
                  </a:txBody>
                  <a:tcPr marL="9525" marR="9525" marT="9525" marB="0" anchor="ctr"/>
                </a:tc>
                <a:tc>
                  <a:txBody>
                    <a:bodyPr/>
                    <a:lstStyle/>
                    <a:p>
                      <a:pPr algn="r" fontAlgn="b"/>
                      <a:r>
                        <a:rPr lang="en-US" sz="2400" b="0" i="0" u="none" strike="noStrike" kern="1200" dirty="0" smtClean="0">
                          <a:solidFill>
                            <a:srgbClr val="000000"/>
                          </a:solidFill>
                          <a:latin typeface="Calibri"/>
                          <a:ea typeface="+mn-ea"/>
                          <a:cs typeface="+mn-cs"/>
                        </a:rPr>
                        <a:t>$72,711 </a:t>
                      </a:r>
                    </a:p>
                  </a:txBody>
                  <a:tcPr marL="9525" marR="9525" marT="9525" marB="0" anchor="b"/>
                </a:tc>
                <a:tc>
                  <a:txBody>
                    <a:bodyPr/>
                    <a:lstStyle/>
                    <a:p>
                      <a:pPr algn="r" fontAlgn="b"/>
                      <a:r>
                        <a:rPr lang="en-US" sz="2400" b="0" i="0" u="none" strike="noStrike" kern="1200" dirty="0" smtClean="0">
                          <a:solidFill>
                            <a:srgbClr val="000000"/>
                          </a:solidFill>
                          <a:latin typeface="Calibri"/>
                          <a:ea typeface="+mn-ea"/>
                          <a:cs typeface="+mn-cs"/>
                        </a:rPr>
                        <a:t>$72,873 </a:t>
                      </a:r>
                    </a:p>
                  </a:txBody>
                  <a:tcPr marL="9525" marR="9525" marT="9525" marB="0" anchor="b"/>
                </a:tc>
                <a:tc>
                  <a:txBody>
                    <a:bodyPr/>
                    <a:lstStyle/>
                    <a:p>
                      <a:pPr algn="r" fontAlgn="b"/>
                      <a:r>
                        <a:rPr lang="en-US" sz="2400" b="0" i="0" u="none" strike="noStrike" kern="1200" dirty="0" smtClean="0">
                          <a:solidFill>
                            <a:srgbClr val="000000"/>
                          </a:solidFill>
                          <a:latin typeface="Calibri"/>
                          <a:ea typeface="+mn-ea"/>
                          <a:cs typeface="+mn-cs"/>
                        </a:rPr>
                        <a:t>$73,044 </a:t>
                      </a:r>
                    </a:p>
                  </a:txBody>
                  <a:tcPr marL="9525" marR="9525" marT="9525" marB="0" anchor="b"/>
                </a:tc>
                <a:tc>
                  <a:txBody>
                    <a:bodyPr/>
                    <a:lstStyle/>
                    <a:p>
                      <a:pPr algn="r" fontAlgn="b"/>
                      <a:r>
                        <a:rPr lang="en-US" sz="2400" b="0" i="0" u="none" strike="noStrike" kern="1200" dirty="0" smtClean="0">
                          <a:solidFill>
                            <a:srgbClr val="000000"/>
                          </a:solidFill>
                          <a:latin typeface="Calibri"/>
                          <a:ea typeface="+mn-ea"/>
                          <a:cs typeface="+mn-cs"/>
                        </a:rPr>
                        <a:t>$68,842 </a:t>
                      </a:r>
                    </a:p>
                  </a:txBody>
                  <a:tcPr marL="9525" marR="9525" marT="9525" marB="0" anchor="b"/>
                </a:tc>
              </a:tr>
              <a:tr h="815548">
                <a:tc>
                  <a:txBody>
                    <a:bodyPr/>
                    <a:lstStyle/>
                    <a:p>
                      <a:pPr algn="l" fontAlgn="ctr"/>
                      <a:r>
                        <a:rPr lang="en-US" sz="2400" b="0" i="0" u="none" strike="noStrike" dirty="0">
                          <a:solidFill>
                            <a:srgbClr val="000000"/>
                          </a:solidFill>
                          <a:latin typeface="Calibri"/>
                        </a:rPr>
                        <a:t>Total Cost Savings</a:t>
                      </a:r>
                    </a:p>
                  </a:txBody>
                  <a:tcPr marL="9525" marR="9525" marT="9525" marB="0" anchor="ctr"/>
                </a:tc>
                <a:tc>
                  <a:txBody>
                    <a:bodyPr/>
                    <a:lstStyle/>
                    <a:p>
                      <a:pPr algn="l" fontAlgn="b"/>
                      <a:endParaRPr lang="en-US" sz="2400" b="0" i="0" u="none" strike="noStrike" dirty="0">
                        <a:solidFill>
                          <a:srgbClr val="000000"/>
                        </a:solidFill>
                        <a:latin typeface="Calibri"/>
                      </a:endParaRPr>
                    </a:p>
                  </a:txBody>
                  <a:tcPr marL="9525" marR="9525" marT="9525" marB="0" anchor="b"/>
                </a:tc>
                <a:tc>
                  <a:txBody>
                    <a:bodyPr/>
                    <a:lstStyle/>
                    <a:p>
                      <a:pPr algn="l" fontAlgn="b"/>
                      <a:endParaRPr lang="en-US" sz="2400" b="0" i="0" u="none" strike="noStrike" dirty="0">
                        <a:solidFill>
                          <a:srgbClr val="000000"/>
                        </a:solidFill>
                        <a:latin typeface="Calibri"/>
                      </a:endParaRPr>
                    </a:p>
                  </a:txBody>
                  <a:tcPr marL="9525" marR="9525" marT="9525" marB="0" anchor="b"/>
                </a:tc>
                <a:tc>
                  <a:txBody>
                    <a:bodyPr/>
                    <a:lstStyle/>
                    <a:p>
                      <a:pPr algn="l" fontAlgn="b"/>
                      <a:endParaRPr lang="en-US" sz="2400" b="0" i="0" u="none" strike="noStrike" dirty="0">
                        <a:solidFill>
                          <a:srgbClr val="000000"/>
                        </a:solidFill>
                        <a:latin typeface="Calibri"/>
                      </a:endParaRPr>
                    </a:p>
                  </a:txBody>
                  <a:tcPr marL="9525" marR="9525" marT="9525" marB="0" anchor="b"/>
                </a:tc>
                <a:tc>
                  <a:txBody>
                    <a:bodyPr/>
                    <a:lstStyle/>
                    <a:p>
                      <a:pPr algn="r" fontAlgn="b"/>
                      <a:r>
                        <a:rPr lang="en-US" sz="2400" b="1" i="0" u="none" strike="noStrike" dirty="0">
                          <a:solidFill>
                            <a:srgbClr val="000000"/>
                          </a:solidFill>
                          <a:latin typeface="Calibri"/>
                        </a:rPr>
                        <a:t>$</a:t>
                      </a:r>
                      <a:r>
                        <a:rPr lang="en-US" sz="2400" b="1" i="0" u="none" strike="noStrike" dirty="0" smtClean="0">
                          <a:solidFill>
                            <a:srgbClr val="000000"/>
                          </a:solidFill>
                          <a:latin typeface="Calibri"/>
                        </a:rPr>
                        <a:t>287,490</a:t>
                      </a:r>
                      <a:endParaRPr lang="en-US" sz="2400" b="1" i="0" u="none" strike="noStrike" dirty="0">
                        <a:solidFill>
                          <a:srgbClr val="000000"/>
                        </a:solidFill>
                        <a:latin typeface="Calibri"/>
                      </a:endParaRPr>
                    </a:p>
                  </a:txBody>
                  <a:tcPr marL="9525" marR="9525" marT="9525" marB="0" anchor="b"/>
                </a:tc>
              </a:tr>
            </a:tbl>
          </a:graphicData>
        </a:graphic>
      </p:graphicFrame>
      <p:sp>
        <p:nvSpPr>
          <p:cNvPr id="5" name="TextBox 4"/>
          <p:cNvSpPr txBox="1"/>
          <p:nvPr/>
        </p:nvSpPr>
        <p:spPr>
          <a:xfrm>
            <a:off x="539552" y="6381328"/>
            <a:ext cx="3312368" cy="369332"/>
          </a:xfrm>
          <a:prstGeom prst="rect">
            <a:avLst/>
          </a:prstGeom>
          <a:noFill/>
        </p:spPr>
        <p:txBody>
          <a:bodyPr wrap="square" rtlCol="0">
            <a:spAutoFit/>
          </a:bodyPr>
          <a:lstStyle/>
          <a:p>
            <a:r>
              <a:rPr lang="en-CA" dirty="0" smtClean="0">
                <a:solidFill>
                  <a:schemeClr val="bg2"/>
                </a:solidFill>
              </a:rPr>
              <a:t>* See “Considerations” slide</a:t>
            </a:r>
            <a:endParaRPr lang="en-US" dirty="0">
              <a:solidFill>
                <a:schemeClr val="bg2"/>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Tax Strategy at Age 18 and Onwards</a:t>
            </a:r>
            <a:endParaRPr lang="en-US" sz="2800" b="1" dirty="0"/>
          </a:p>
        </p:txBody>
      </p:sp>
      <p:sp>
        <p:nvSpPr>
          <p:cNvPr id="3" name="Content Placeholder 2"/>
          <p:cNvSpPr>
            <a:spLocks noGrp="1"/>
          </p:cNvSpPr>
          <p:nvPr>
            <p:ph idx="1"/>
          </p:nvPr>
        </p:nvSpPr>
        <p:spPr>
          <a:xfrm>
            <a:off x="539552" y="1124744"/>
            <a:ext cx="7924800" cy="4648200"/>
          </a:xfrm>
        </p:spPr>
        <p:txBody>
          <a:bodyPr/>
          <a:lstStyle/>
          <a:p>
            <a:r>
              <a:rPr lang="en-CA" sz="2400" dirty="0" smtClean="0">
                <a:solidFill>
                  <a:srgbClr val="255282"/>
                </a:solidFill>
              </a:rPr>
              <a:t>Child can make partial surrenders to fund TFSA </a:t>
            </a:r>
          </a:p>
          <a:p>
            <a:r>
              <a:rPr lang="en-CA" sz="2400" dirty="0" smtClean="0">
                <a:solidFill>
                  <a:srgbClr val="255282"/>
                </a:solidFill>
              </a:rPr>
              <a:t>$5,500 is surrendered each year from age 19 – 23</a:t>
            </a:r>
          </a:p>
          <a:p>
            <a:r>
              <a:rPr lang="en-CA" sz="2400" dirty="0" smtClean="0">
                <a:solidFill>
                  <a:srgbClr val="255282"/>
                </a:solidFill>
              </a:rPr>
              <a:t>No policy gain, ACB &gt; CSV</a:t>
            </a:r>
          </a:p>
          <a:p>
            <a:r>
              <a:rPr lang="en-CA" sz="2400" dirty="0" smtClean="0">
                <a:solidFill>
                  <a:srgbClr val="255282"/>
                </a:solidFill>
              </a:rPr>
              <a:t>$27,500 extracted tax-free over 5 years</a:t>
            </a:r>
          </a:p>
          <a:p>
            <a:r>
              <a:rPr lang="en-CA" sz="2400" dirty="0" smtClean="0">
                <a:solidFill>
                  <a:srgbClr val="255282"/>
                </a:solidFill>
              </a:rPr>
              <a:t>Growth in TFSA is tax-free</a:t>
            </a:r>
          </a:p>
          <a:p>
            <a:r>
              <a:rPr lang="en-CA" sz="2400" dirty="0" smtClean="0">
                <a:solidFill>
                  <a:srgbClr val="255282"/>
                </a:solidFill>
              </a:rPr>
              <a:t>Withdrawal from TFSA tax-free     </a:t>
            </a:r>
            <a:endParaRPr lang="en-US" sz="2400" dirty="0">
              <a:solidFill>
                <a:srgbClr val="255282"/>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Case Study</a:t>
            </a:r>
            <a:endParaRPr lang="en-US" sz="2800" b="1" dirty="0"/>
          </a:p>
        </p:txBody>
      </p:sp>
      <p:sp>
        <p:nvSpPr>
          <p:cNvPr id="3" name="Content Placeholder 2"/>
          <p:cNvSpPr>
            <a:spLocks noGrp="1"/>
          </p:cNvSpPr>
          <p:nvPr>
            <p:ph idx="1"/>
          </p:nvPr>
        </p:nvSpPr>
        <p:spPr/>
        <p:txBody>
          <a:bodyPr/>
          <a:lstStyle/>
          <a:p>
            <a:pPr>
              <a:buNone/>
            </a:pPr>
            <a:r>
              <a:rPr lang="en-CA" sz="2400" dirty="0" smtClean="0">
                <a:solidFill>
                  <a:srgbClr val="255282"/>
                </a:solidFill>
              </a:rPr>
              <a:t>Considerations:</a:t>
            </a:r>
          </a:p>
          <a:p>
            <a:r>
              <a:rPr lang="en-CA" sz="2400" dirty="0" smtClean="0">
                <a:solidFill>
                  <a:srgbClr val="255282"/>
                </a:solidFill>
              </a:rPr>
              <a:t>Child is new owner of policy (make parent a small % irrevocable beneficiary)</a:t>
            </a:r>
          </a:p>
          <a:p>
            <a:r>
              <a:rPr lang="en-CA" sz="2400" dirty="0" smtClean="0">
                <a:solidFill>
                  <a:srgbClr val="255282"/>
                </a:solidFill>
              </a:rPr>
              <a:t>Child has other income at the time of transfer</a:t>
            </a:r>
          </a:p>
          <a:p>
            <a:r>
              <a:rPr lang="en-CA" sz="2400" dirty="0" smtClean="0">
                <a:solidFill>
                  <a:srgbClr val="255282"/>
                </a:solidFill>
              </a:rPr>
              <a:t>Health of child at time of transfer; FMV calculation</a:t>
            </a:r>
          </a:p>
          <a:p>
            <a:r>
              <a:rPr lang="en-CA" sz="2400" dirty="0" smtClean="0">
                <a:solidFill>
                  <a:srgbClr val="255282"/>
                </a:solidFill>
              </a:rPr>
              <a:t>Changing tax rules</a:t>
            </a:r>
          </a:p>
          <a:p>
            <a:r>
              <a:rPr lang="en-CA" sz="2400" dirty="0" smtClean="0">
                <a:solidFill>
                  <a:srgbClr val="255282"/>
                </a:solidFill>
              </a:rPr>
              <a:t>Parent dies in the 10 yr funding period (name successor owner or appoint guardian of property)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Summary</a:t>
            </a:r>
            <a:endParaRPr lang="en-US" sz="2800" b="1" dirty="0"/>
          </a:p>
        </p:txBody>
      </p:sp>
      <p:sp>
        <p:nvSpPr>
          <p:cNvPr id="3" name="Content Placeholder 2"/>
          <p:cNvSpPr>
            <a:spLocks noGrp="1"/>
          </p:cNvSpPr>
          <p:nvPr>
            <p:ph idx="1"/>
          </p:nvPr>
        </p:nvSpPr>
        <p:spPr/>
        <p:txBody>
          <a:bodyPr/>
          <a:lstStyle/>
          <a:p>
            <a:r>
              <a:rPr lang="en-CA" sz="2400" dirty="0" smtClean="0">
                <a:solidFill>
                  <a:schemeClr val="bg2"/>
                </a:solidFill>
              </a:rPr>
              <a:t>Juvenile policies are a great way to transfer wealth over multiple generations of family </a:t>
            </a:r>
          </a:p>
          <a:p>
            <a:r>
              <a:rPr lang="en-CA" sz="2400" dirty="0" smtClean="0">
                <a:solidFill>
                  <a:schemeClr val="bg2"/>
                </a:solidFill>
              </a:rPr>
              <a:t>Corporate owned juvenile policy can be a compelling option in the right circumstances</a:t>
            </a:r>
          </a:p>
          <a:p>
            <a:pPr lvl="1"/>
            <a:r>
              <a:rPr lang="en-CA" sz="2400" dirty="0" smtClean="0">
                <a:solidFill>
                  <a:schemeClr val="bg2"/>
                </a:solidFill>
              </a:rPr>
              <a:t>Lower cost premiums</a:t>
            </a:r>
          </a:p>
          <a:p>
            <a:pPr lvl="1"/>
            <a:r>
              <a:rPr lang="en-CA" sz="2400" dirty="0" smtClean="0">
                <a:solidFill>
                  <a:schemeClr val="bg2"/>
                </a:solidFill>
              </a:rPr>
              <a:t>Tax efficient transfer of wealth accumulation in a policy </a:t>
            </a:r>
            <a:endParaRPr lang="en-US" sz="2400" dirty="0">
              <a:solidFill>
                <a:schemeClr val="bg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Why Buy Life Insurance on a Child?</a:t>
            </a:r>
            <a:endParaRPr lang="en-US" sz="2800" b="1" dirty="0"/>
          </a:p>
        </p:txBody>
      </p:sp>
      <p:sp>
        <p:nvSpPr>
          <p:cNvPr id="3" name="Content Placeholder 2"/>
          <p:cNvSpPr>
            <a:spLocks noGrp="1"/>
          </p:cNvSpPr>
          <p:nvPr>
            <p:ph idx="1"/>
          </p:nvPr>
        </p:nvSpPr>
        <p:spPr/>
        <p:txBody>
          <a:bodyPr/>
          <a:lstStyle/>
          <a:p>
            <a:r>
              <a:rPr lang="en-CA" sz="2400" dirty="0" smtClean="0">
                <a:solidFill>
                  <a:schemeClr val="bg2"/>
                </a:solidFill>
              </a:rPr>
              <a:t>Premiums are cheaper than for adults</a:t>
            </a:r>
          </a:p>
          <a:p>
            <a:r>
              <a:rPr lang="en-CA" sz="2400" dirty="0" smtClean="0">
                <a:solidFill>
                  <a:schemeClr val="bg2"/>
                </a:solidFill>
              </a:rPr>
              <a:t>Locks in insurability </a:t>
            </a:r>
          </a:p>
          <a:p>
            <a:r>
              <a:rPr lang="en-CA" sz="2400" dirty="0" smtClean="0">
                <a:solidFill>
                  <a:schemeClr val="bg2"/>
                </a:solidFill>
              </a:rPr>
              <a:t>Savings plan for child’s future benefit </a:t>
            </a:r>
          </a:p>
          <a:p>
            <a:r>
              <a:rPr lang="en-CA" sz="2400" dirty="0" smtClean="0">
                <a:solidFill>
                  <a:schemeClr val="bg2"/>
                </a:solidFill>
              </a:rPr>
              <a:t>Avoid probate fees (DB bypasses estate)</a:t>
            </a:r>
          </a:p>
          <a:p>
            <a:r>
              <a:rPr lang="en-CA" sz="2400" dirty="0" smtClean="0">
                <a:solidFill>
                  <a:schemeClr val="bg2"/>
                </a:solidFill>
              </a:rPr>
              <a:t>Tax efficient transfer of wealth from one generation to the next</a:t>
            </a:r>
          </a:p>
          <a:p>
            <a:pPr lvl="1"/>
            <a:r>
              <a:rPr lang="en-CA" sz="2400" dirty="0" smtClean="0">
                <a:solidFill>
                  <a:schemeClr val="bg2"/>
                </a:solidFill>
              </a:rPr>
              <a:t>Tax-advantaged financial product</a:t>
            </a:r>
          </a:p>
          <a:p>
            <a:pPr lvl="1"/>
            <a:r>
              <a:rPr lang="en-CA" sz="2400" dirty="0" smtClean="0">
                <a:solidFill>
                  <a:schemeClr val="bg2"/>
                </a:solidFill>
              </a:rPr>
              <a:t>Intergenerational tax rollover rules</a:t>
            </a:r>
          </a:p>
          <a:p>
            <a:pPr lvl="1"/>
            <a:endParaRPr lang="en-CA" sz="2400" dirty="0" smtClean="0">
              <a:solidFill>
                <a:schemeClr val="bg2"/>
              </a:solidFill>
            </a:endParaRPr>
          </a:p>
          <a:p>
            <a:pPr lvl="1"/>
            <a:endParaRPr lang="en-CA" sz="2400" dirty="0" smtClean="0">
              <a:solidFill>
                <a:schemeClr val="bg2"/>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Cascading Illustration Tool</a:t>
            </a:r>
            <a:endParaRPr lang="en-US" sz="2800" b="1" dirty="0"/>
          </a:p>
        </p:txBody>
      </p:sp>
      <p:sp>
        <p:nvSpPr>
          <p:cNvPr id="3" name="Content Placeholder 2"/>
          <p:cNvSpPr>
            <a:spLocks noGrp="1"/>
          </p:cNvSpPr>
          <p:nvPr>
            <p:ph idx="1"/>
          </p:nvPr>
        </p:nvSpPr>
        <p:spPr/>
        <p:txBody>
          <a:bodyPr/>
          <a:lstStyle/>
          <a:p>
            <a:r>
              <a:rPr lang="en-CA" sz="2400" dirty="0" smtClean="0">
                <a:solidFill>
                  <a:srgbClr val="255282"/>
                </a:solidFill>
              </a:rPr>
              <a:t>Available on </a:t>
            </a:r>
            <a:r>
              <a:rPr lang="en-CA" sz="2400" dirty="0" err="1" smtClean="0">
                <a:solidFill>
                  <a:srgbClr val="255282"/>
                </a:solidFill>
              </a:rPr>
              <a:t>RepNet</a:t>
            </a:r>
            <a:r>
              <a:rPr lang="en-CA" sz="2400" dirty="0" smtClean="0">
                <a:solidFill>
                  <a:srgbClr val="255282"/>
                </a:solidFill>
              </a:rPr>
              <a:t> </a:t>
            </a:r>
          </a:p>
          <a:p>
            <a:r>
              <a:rPr lang="en-CA" sz="2400" dirty="0" smtClean="0">
                <a:solidFill>
                  <a:srgbClr val="255282"/>
                </a:solidFill>
              </a:rPr>
              <a:t>Helps position your case</a:t>
            </a:r>
          </a:p>
          <a:p>
            <a:r>
              <a:rPr lang="en-CA" sz="2400" dirty="0" smtClean="0">
                <a:solidFill>
                  <a:srgbClr val="255282"/>
                </a:solidFill>
              </a:rPr>
              <a:t>Customize child policy illustration vs. alternative investment</a:t>
            </a:r>
          </a:p>
          <a:p>
            <a:r>
              <a:rPr lang="en-CA" sz="2400" dirty="0" smtClean="0">
                <a:solidFill>
                  <a:srgbClr val="255282"/>
                </a:solidFill>
              </a:rPr>
              <a:t>Illustrates how much wealth you are keeping in the family </a:t>
            </a:r>
          </a:p>
          <a:p>
            <a:r>
              <a:rPr lang="en-CA" sz="2400" dirty="0" smtClean="0">
                <a:solidFill>
                  <a:srgbClr val="255282"/>
                </a:solidFill>
              </a:rPr>
              <a:t>Illustrate access to CSV for future use by parent or child    </a:t>
            </a:r>
          </a:p>
          <a:p>
            <a:r>
              <a:rPr lang="en-CA" sz="2400" dirty="0" smtClean="0">
                <a:solidFill>
                  <a:srgbClr val="255282"/>
                </a:solidFill>
              </a:rPr>
              <a:t>Client brochure </a:t>
            </a:r>
          </a:p>
          <a:p>
            <a:r>
              <a:rPr lang="en-CA" sz="2400" dirty="0" smtClean="0">
                <a:solidFill>
                  <a:srgbClr val="255282"/>
                </a:solidFill>
              </a:rPr>
              <a:t>Advisor sales guide</a:t>
            </a:r>
            <a:endParaRPr lang="en-US" sz="2400" dirty="0">
              <a:solidFill>
                <a:srgbClr val="25528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4294967295"/>
          </p:nvPr>
        </p:nvSpPr>
        <p:spPr>
          <a:xfrm>
            <a:off x="323528" y="1052736"/>
            <a:ext cx="7924800" cy="4648200"/>
          </a:xfrm>
        </p:spPr>
        <p:txBody>
          <a:bodyPr/>
          <a:lstStyle/>
          <a:p>
            <a:pPr marL="995363" lvl="1" indent="-514350" algn="ctr" eaLnBrk="1" hangingPunct="1">
              <a:lnSpc>
                <a:spcPct val="80000"/>
              </a:lnSpc>
              <a:buFontTx/>
              <a:buNone/>
            </a:pPr>
            <a:endParaRPr lang="en-US" sz="5400" b="1" dirty="0" smtClean="0">
              <a:solidFill>
                <a:schemeClr val="bg2"/>
              </a:solidFill>
            </a:endParaRPr>
          </a:p>
          <a:p>
            <a:pPr marL="995363" lvl="1" indent="-514350" algn="ctr" eaLnBrk="1" hangingPunct="1">
              <a:lnSpc>
                <a:spcPct val="80000"/>
              </a:lnSpc>
              <a:buFontTx/>
              <a:buNone/>
            </a:pPr>
            <a:r>
              <a:rPr lang="en-US" sz="5400" b="1" dirty="0" smtClean="0">
                <a:solidFill>
                  <a:schemeClr val="bg2"/>
                </a:solidFill>
              </a:rPr>
              <a:t>Questions?</a:t>
            </a:r>
          </a:p>
          <a:p>
            <a:pPr marL="995363" lvl="1" indent="-514350" algn="ctr" eaLnBrk="1" hangingPunct="1">
              <a:lnSpc>
                <a:spcPct val="80000"/>
              </a:lnSpc>
              <a:buFontTx/>
              <a:buNone/>
            </a:pPr>
            <a:endParaRPr lang="en-US" sz="5400" b="1" dirty="0" smtClean="0">
              <a:solidFill>
                <a:schemeClr val="bg2"/>
              </a:solidFill>
            </a:endParaRPr>
          </a:p>
          <a:p>
            <a:pPr marL="995363" lvl="1" indent="-514350" algn="ctr" eaLnBrk="1" hangingPunct="1">
              <a:lnSpc>
                <a:spcPct val="80000"/>
              </a:lnSpc>
              <a:buFontTx/>
              <a:buNone/>
            </a:pPr>
            <a:r>
              <a:rPr lang="en-US" sz="5400" b="1" dirty="0" smtClean="0">
                <a:solidFill>
                  <a:schemeClr val="bg2"/>
                </a:solidFill>
              </a:rPr>
              <a:t>Thank you!</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Cover"/>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Cove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Cove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Cove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Cove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descr="Cove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Cove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descr="Cove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Limitations of the Strategy</a:t>
            </a:r>
            <a:endParaRPr lang="en-US" sz="2800" b="1" dirty="0"/>
          </a:p>
        </p:txBody>
      </p:sp>
      <p:sp>
        <p:nvSpPr>
          <p:cNvPr id="3" name="Content Placeholder 2"/>
          <p:cNvSpPr>
            <a:spLocks noGrp="1"/>
          </p:cNvSpPr>
          <p:nvPr>
            <p:ph idx="1"/>
          </p:nvPr>
        </p:nvSpPr>
        <p:spPr/>
        <p:txBody>
          <a:bodyPr/>
          <a:lstStyle/>
          <a:p>
            <a:r>
              <a:rPr lang="en-CA" sz="2400" dirty="0" smtClean="0">
                <a:solidFill>
                  <a:schemeClr val="accent1">
                    <a:lumMod val="50000"/>
                  </a:schemeClr>
                </a:solidFill>
              </a:rPr>
              <a:t>Exempt test policy limits amount of accumulated cash value</a:t>
            </a:r>
          </a:p>
          <a:p>
            <a:endParaRPr lang="en-CA" sz="2400" dirty="0" smtClean="0">
              <a:solidFill>
                <a:schemeClr val="accent1">
                  <a:lumMod val="50000"/>
                </a:schemeClr>
              </a:solidFill>
            </a:endParaRPr>
          </a:p>
          <a:p>
            <a:r>
              <a:rPr lang="en-CA" sz="2400" dirty="0" smtClean="0">
                <a:solidFill>
                  <a:schemeClr val="accent1">
                    <a:lumMod val="50000"/>
                  </a:schemeClr>
                </a:solidFill>
              </a:rPr>
              <a:t>Strategy should be considered for long term outlook of a child of a high net worth family   </a:t>
            </a:r>
            <a:endParaRPr lang="en-US" sz="2400" dirty="0">
              <a:solidFill>
                <a:schemeClr val="accent1">
                  <a:lumMod val="50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Cove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Cove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descr="Cove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Cove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Cove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Cove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Cove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Cove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descr="Cover"/>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Tax Rules – Intergeneration Tax-Free Transfers </a:t>
            </a:r>
            <a:endParaRPr lang="en-US" sz="2800" b="1" dirty="0"/>
          </a:p>
        </p:txBody>
      </p:sp>
      <p:sp>
        <p:nvSpPr>
          <p:cNvPr id="3" name="Content Placeholder 2"/>
          <p:cNvSpPr>
            <a:spLocks noGrp="1"/>
          </p:cNvSpPr>
          <p:nvPr>
            <p:ph idx="1"/>
          </p:nvPr>
        </p:nvSpPr>
        <p:spPr/>
        <p:txBody>
          <a:bodyPr/>
          <a:lstStyle/>
          <a:p>
            <a:pPr>
              <a:buNone/>
            </a:pPr>
            <a:r>
              <a:rPr lang="en-CA" dirty="0" smtClean="0">
                <a:solidFill>
                  <a:srgbClr val="255282"/>
                </a:solidFill>
              </a:rPr>
              <a:t>Tax rules allow a tax-free transfer of an interest in a policy to a child under certain conditions:</a:t>
            </a:r>
          </a:p>
          <a:p>
            <a:pPr>
              <a:buNone/>
            </a:pPr>
            <a:endParaRPr lang="en-CA" dirty="0" smtClean="0">
              <a:solidFill>
                <a:srgbClr val="255282"/>
              </a:solidFill>
            </a:endParaRPr>
          </a:p>
          <a:p>
            <a:r>
              <a:rPr lang="en-CA" dirty="0" smtClean="0">
                <a:solidFill>
                  <a:srgbClr val="255282"/>
                </a:solidFill>
              </a:rPr>
              <a:t>Life insured must be a child/grandchild of the policy owner</a:t>
            </a:r>
          </a:p>
          <a:p>
            <a:r>
              <a:rPr lang="en-CA" dirty="0" smtClean="0">
                <a:solidFill>
                  <a:srgbClr val="255282"/>
                </a:solidFill>
              </a:rPr>
              <a:t>Transfer is made to a child of the policyholder (does not have to be the child whose life is insured)</a:t>
            </a:r>
          </a:p>
          <a:p>
            <a:r>
              <a:rPr lang="en-CA" dirty="0" smtClean="0">
                <a:solidFill>
                  <a:srgbClr val="255282"/>
                </a:solidFill>
              </a:rPr>
              <a:t>Interest in the policy must be transferred for </a:t>
            </a:r>
            <a:r>
              <a:rPr lang="en-CA" u="sng" dirty="0" smtClean="0">
                <a:solidFill>
                  <a:srgbClr val="255282"/>
                </a:solidFill>
              </a:rPr>
              <a:t>no</a:t>
            </a:r>
            <a:r>
              <a:rPr lang="en-CA" dirty="0" smtClean="0">
                <a:solidFill>
                  <a:srgbClr val="255282"/>
                </a:solidFill>
              </a:rPr>
              <a:t> consideration</a:t>
            </a:r>
          </a:p>
          <a:p>
            <a:r>
              <a:rPr lang="en-CA" dirty="0" smtClean="0">
                <a:solidFill>
                  <a:srgbClr val="255282"/>
                </a:solidFill>
              </a:rPr>
              <a:t>Transfer can not be made under the terms of a will of the parent/grandparent (will give rise to a taxable disposition)</a:t>
            </a:r>
          </a:p>
          <a:p>
            <a:r>
              <a:rPr lang="en-CA" dirty="0" smtClean="0">
                <a:solidFill>
                  <a:srgbClr val="255282"/>
                </a:solidFill>
              </a:rPr>
              <a:t>Transfer must be inter-</a:t>
            </a:r>
            <a:r>
              <a:rPr lang="en-CA" dirty="0" err="1" smtClean="0">
                <a:solidFill>
                  <a:srgbClr val="255282"/>
                </a:solidFill>
              </a:rPr>
              <a:t>vivos</a:t>
            </a:r>
            <a:r>
              <a:rPr lang="en-CA" dirty="0" smtClean="0">
                <a:solidFill>
                  <a:srgbClr val="255282"/>
                </a:solidFill>
              </a:rPr>
              <a:t> or by successor owner designation</a:t>
            </a:r>
          </a:p>
          <a:p>
            <a:r>
              <a:rPr lang="en-CA" dirty="0" smtClean="0">
                <a:solidFill>
                  <a:srgbClr val="255282"/>
                </a:solidFill>
              </a:rPr>
              <a:t> Proceeds of disposition is ACB to transferor</a:t>
            </a:r>
          </a:p>
          <a:p>
            <a:r>
              <a:rPr lang="en-CA" dirty="0" smtClean="0">
                <a:solidFill>
                  <a:srgbClr val="255282"/>
                </a:solidFill>
              </a:rPr>
              <a:t>Cost is ACB to transferee</a:t>
            </a:r>
          </a:p>
          <a:p>
            <a:endParaRPr lang="en-CA" dirty="0" smtClean="0"/>
          </a:p>
          <a:p>
            <a:pPr>
              <a:buNone/>
            </a:pPr>
            <a:r>
              <a:rPr lang="en-CA"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CA" sz="2800" b="1" dirty="0" smtClean="0"/>
              <a:t>How It Works</a:t>
            </a:r>
            <a:endParaRPr lang="en-US" sz="2800" b="1" dirty="0" smtClean="0"/>
          </a:p>
        </p:txBody>
      </p:sp>
      <p:pic>
        <p:nvPicPr>
          <p:cNvPr id="6147" name="Picture 3" descr="88-1995C Cascading life insurance calculator output.jpg"/>
          <p:cNvPicPr>
            <a:picLocks noChangeAspect="1"/>
          </p:cNvPicPr>
          <p:nvPr/>
        </p:nvPicPr>
        <p:blipFill>
          <a:blip r:embed="rId3" cstate="print"/>
          <a:srcRect/>
          <a:stretch>
            <a:fillRect/>
          </a:stretch>
        </p:blipFill>
        <p:spPr bwMode="auto">
          <a:xfrm>
            <a:off x="862013" y="1144588"/>
            <a:ext cx="6229350" cy="5376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Our Product Selection</a:t>
            </a:r>
            <a:endParaRPr lang="en-US" sz="2800" b="1" dirty="0"/>
          </a:p>
        </p:txBody>
      </p:sp>
      <p:sp>
        <p:nvSpPr>
          <p:cNvPr id="3" name="Content Placeholder 2"/>
          <p:cNvSpPr>
            <a:spLocks noGrp="1"/>
          </p:cNvSpPr>
          <p:nvPr>
            <p:ph idx="1"/>
          </p:nvPr>
        </p:nvSpPr>
        <p:spPr/>
        <p:txBody>
          <a:bodyPr/>
          <a:lstStyle/>
          <a:p>
            <a:r>
              <a:rPr lang="en-CA" sz="2400" dirty="0" smtClean="0">
                <a:solidFill>
                  <a:schemeClr val="bg2"/>
                </a:solidFill>
              </a:rPr>
              <a:t>Permanent life insurance policies only available</a:t>
            </a:r>
          </a:p>
          <a:p>
            <a:pPr lvl="1"/>
            <a:r>
              <a:rPr lang="en-CA" sz="2400" dirty="0" smtClean="0">
                <a:solidFill>
                  <a:schemeClr val="bg2"/>
                </a:solidFill>
              </a:rPr>
              <a:t>UL: AI, 10 pay, 15 pay, 20 pay COI</a:t>
            </a:r>
          </a:p>
          <a:p>
            <a:pPr lvl="1"/>
            <a:r>
              <a:rPr lang="en-CA" sz="2400" dirty="0" smtClean="0">
                <a:solidFill>
                  <a:schemeClr val="bg2"/>
                </a:solidFill>
              </a:rPr>
              <a:t>Participating whole life (most popular) with ADO</a:t>
            </a:r>
            <a:endParaRPr lang="en-US" sz="2400" dirty="0" smtClean="0">
              <a:solidFill>
                <a:schemeClr val="bg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t>Underwriting Considerations</a:t>
            </a:r>
            <a:endParaRPr lang="en-US" sz="2800" b="1" dirty="0"/>
          </a:p>
        </p:txBody>
      </p:sp>
      <p:sp>
        <p:nvSpPr>
          <p:cNvPr id="3" name="Content Placeholder 2"/>
          <p:cNvSpPr>
            <a:spLocks noGrp="1"/>
          </p:cNvSpPr>
          <p:nvPr>
            <p:ph idx="1"/>
          </p:nvPr>
        </p:nvSpPr>
        <p:spPr/>
        <p:txBody>
          <a:bodyPr/>
          <a:lstStyle/>
          <a:p>
            <a:r>
              <a:rPr lang="en-US" dirty="0" smtClean="0">
                <a:solidFill>
                  <a:schemeClr val="bg2"/>
                </a:solidFill>
              </a:rPr>
              <a:t>Applicants/future owners must be parents, grandparents or legal guardians</a:t>
            </a:r>
          </a:p>
          <a:p>
            <a:r>
              <a:rPr lang="en-US" dirty="0" smtClean="0">
                <a:solidFill>
                  <a:schemeClr val="bg2"/>
                </a:solidFill>
              </a:rPr>
              <a:t>All siblings should be insured for similar amounts of coverage or premiums – cultural particularities are recognized </a:t>
            </a:r>
          </a:p>
          <a:p>
            <a:r>
              <a:rPr lang="en-US" dirty="0" smtClean="0">
                <a:solidFill>
                  <a:schemeClr val="bg2"/>
                </a:solidFill>
              </a:rPr>
              <a:t>Face amount </a:t>
            </a:r>
            <a:r>
              <a:rPr lang="en-US" u="sng" dirty="0" smtClean="0">
                <a:solidFill>
                  <a:schemeClr val="bg2"/>
                </a:solidFill>
              </a:rPr>
              <a:t>&lt;</a:t>
            </a:r>
            <a:r>
              <a:rPr lang="en-US" b="1" dirty="0" smtClean="0">
                <a:solidFill>
                  <a:schemeClr val="bg2"/>
                </a:solidFill>
              </a:rPr>
              <a:t>$250,000</a:t>
            </a:r>
            <a:r>
              <a:rPr lang="en-US" dirty="0" smtClean="0">
                <a:solidFill>
                  <a:schemeClr val="bg2"/>
                </a:solidFill>
              </a:rPr>
              <a:t>, NO need to review parents’ insurance coverage</a:t>
            </a:r>
          </a:p>
          <a:p>
            <a:pPr lvl="0"/>
            <a:r>
              <a:rPr lang="en-US" dirty="0" smtClean="0">
                <a:solidFill>
                  <a:schemeClr val="bg2"/>
                </a:solidFill>
              </a:rPr>
              <a:t>Face amount &gt;</a:t>
            </a:r>
            <a:r>
              <a:rPr lang="en-US" b="1" dirty="0" smtClean="0">
                <a:solidFill>
                  <a:schemeClr val="bg2"/>
                </a:solidFill>
              </a:rPr>
              <a:t>$250,000, </a:t>
            </a:r>
            <a:r>
              <a:rPr lang="en-US" dirty="0" smtClean="0">
                <a:solidFill>
                  <a:schemeClr val="bg2"/>
                </a:solidFill>
              </a:rPr>
              <a:t>generally one parent should have at least twice the amount of insurance in force as applied for on the child; </a:t>
            </a:r>
            <a:r>
              <a:rPr lang="en-US" b="1" dirty="0" smtClean="0">
                <a:solidFill>
                  <a:schemeClr val="bg2"/>
                </a:solidFill>
              </a:rPr>
              <a:t>OR</a:t>
            </a:r>
            <a:endParaRPr lang="en-US" dirty="0" smtClean="0">
              <a:solidFill>
                <a:schemeClr val="bg2"/>
              </a:solidFill>
            </a:endParaRPr>
          </a:p>
          <a:p>
            <a:r>
              <a:rPr lang="en-US" dirty="0" smtClean="0">
                <a:solidFill>
                  <a:schemeClr val="bg2"/>
                </a:solidFill>
              </a:rPr>
              <a:t>It is acceptable if the parents have the same amount of coverage as the child and the premium amount is substantially higher on the parent’s policy</a:t>
            </a:r>
          </a:p>
          <a:p>
            <a:r>
              <a:rPr lang="en-US" dirty="0" smtClean="0">
                <a:solidFill>
                  <a:schemeClr val="bg2"/>
                </a:solidFill>
              </a:rPr>
              <a:t>Coverage up to $1.5M as long as at least one parent has at least 2x as much coverage as the child. </a:t>
            </a:r>
            <a:endParaRPr lang="en-US" dirty="0">
              <a:solidFill>
                <a:schemeClr val="bg2"/>
              </a:solidFill>
            </a:endParaRPr>
          </a:p>
        </p:txBody>
      </p:sp>
    </p:spTree>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layout_A">
  <a:themeElements>
    <a:clrScheme name="layout_A 13">
      <a:dk1>
        <a:srgbClr val="E41F1F"/>
      </a:dk1>
      <a:lt1>
        <a:srgbClr val="FFFFFF"/>
      </a:lt1>
      <a:dk2>
        <a:srgbClr val="EB9100"/>
      </a:dk2>
      <a:lt2>
        <a:srgbClr val="255282"/>
      </a:lt2>
      <a:accent1>
        <a:srgbClr val="62B6F0"/>
      </a:accent1>
      <a:accent2>
        <a:srgbClr val="DED672"/>
      </a:accent2>
      <a:accent3>
        <a:srgbClr val="FFFFFF"/>
      </a:accent3>
      <a:accent4>
        <a:srgbClr val="C31919"/>
      </a:accent4>
      <a:accent5>
        <a:srgbClr val="B7D7F6"/>
      </a:accent5>
      <a:accent6>
        <a:srgbClr val="C9C267"/>
      </a:accent6>
      <a:hlink>
        <a:srgbClr val="487725"/>
      </a:hlink>
      <a:folHlink>
        <a:srgbClr val="8D8479"/>
      </a:folHlink>
    </a:clrScheme>
    <a:fontScheme name="layout_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out_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ayout_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ayout_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ayout_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ayout_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ayout_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ayout_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ayout_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ayout_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ayout_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ayout_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ayout_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layout_A 13">
        <a:dk1>
          <a:srgbClr val="E41F1F"/>
        </a:dk1>
        <a:lt1>
          <a:srgbClr val="FFFFFF"/>
        </a:lt1>
        <a:dk2>
          <a:srgbClr val="EB9100"/>
        </a:dk2>
        <a:lt2>
          <a:srgbClr val="255282"/>
        </a:lt2>
        <a:accent1>
          <a:srgbClr val="62B6F0"/>
        </a:accent1>
        <a:accent2>
          <a:srgbClr val="DED672"/>
        </a:accent2>
        <a:accent3>
          <a:srgbClr val="FFFFFF"/>
        </a:accent3>
        <a:accent4>
          <a:srgbClr val="C31919"/>
        </a:accent4>
        <a:accent5>
          <a:srgbClr val="B7D7F6"/>
        </a:accent5>
        <a:accent6>
          <a:srgbClr val="C9C267"/>
        </a:accent6>
        <a:hlink>
          <a:srgbClr val="487725"/>
        </a:hlink>
        <a:folHlink>
          <a:srgbClr val="8D847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3">
      <a:dk1>
        <a:srgbClr val="E41F1F"/>
      </a:dk1>
      <a:lt1>
        <a:srgbClr val="FFFFFF"/>
      </a:lt1>
      <a:dk2>
        <a:srgbClr val="EB9100"/>
      </a:dk2>
      <a:lt2>
        <a:srgbClr val="255282"/>
      </a:lt2>
      <a:accent1>
        <a:srgbClr val="62B6F0"/>
      </a:accent1>
      <a:accent2>
        <a:srgbClr val="DED672"/>
      </a:accent2>
      <a:accent3>
        <a:srgbClr val="FFFFFF"/>
      </a:accent3>
      <a:accent4>
        <a:srgbClr val="C31919"/>
      </a:accent4>
      <a:accent5>
        <a:srgbClr val="B7D7F6"/>
      </a:accent5>
      <a:accent6>
        <a:srgbClr val="C9C267"/>
      </a:accent6>
      <a:hlink>
        <a:srgbClr val="487725"/>
      </a:hlink>
      <a:folHlink>
        <a:srgbClr val="8D847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E41F1F"/>
        </a:dk1>
        <a:lt1>
          <a:srgbClr val="FFFFFF"/>
        </a:lt1>
        <a:dk2>
          <a:srgbClr val="EB9100"/>
        </a:dk2>
        <a:lt2>
          <a:srgbClr val="255282"/>
        </a:lt2>
        <a:accent1>
          <a:srgbClr val="62B6F0"/>
        </a:accent1>
        <a:accent2>
          <a:srgbClr val="DED672"/>
        </a:accent2>
        <a:accent3>
          <a:srgbClr val="FFFFFF"/>
        </a:accent3>
        <a:accent4>
          <a:srgbClr val="C31919"/>
        </a:accent4>
        <a:accent5>
          <a:srgbClr val="B7D7F6"/>
        </a:accent5>
        <a:accent6>
          <a:srgbClr val="C9C267"/>
        </a:accent6>
        <a:hlink>
          <a:srgbClr val="487725"/>
        </a:hlink>
        <a:folHlink>
          <a:srgbClr val="8D847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1_Custom Design 13">
      <a:dk1>
        <a:srgbClr val="E41F1F"/>
      </a:dk1>
      <a:lt1>
        <a:srgbClr val="FFFFFF"/>
      </a:lt1>
      <a:dk2>
        <a:srgbClr val="EB9100"/>
      </a:dk2>
      <a:lt2>
        <a:srgbClr val="255282"/>
      </a:lt2>
      <a:accent1>
        <a:srgbClr val="62B6F0"/>
      </a:accent1>
      <a:accent2>
        <a:srgbClr val="DED672"/>
      </a:accent2>
      <a:accent3>
        <a:srgbClr val="FFFFFF"/>
      </a:accent3>
      <a:accent4>
        <a:srgbClr val="C31919"/>
      </a:accent4>
      <a:accent5>
        <a:srgbClr val="B7D7F6"/>
      </a:accent5>
      <a:accent6>
        <a:srgbClr val="C9C267"/>
      </a:accent6>
      <a:hlink>
        <a:srgbClr val="487725"/>
      </a:hlink>
      <a:folHlink>
        <a:srgbClr val="8D8479"/>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E41F1F"/>
        </a:dk1>
        <a:lt1>
          <a:srgbClr val="FFFFFF"/>
        </a:lt1>
        <a:dk2>
          <a:srgbClr val="EB9100"/>
        </a:dk2>
        <a:lt2>
          <a:srgbClr val="255282"/>
        </a:lt2>
        <a:accent1>
          <a:srgbClr val="62B6F0"/>
        </a:accent1>
        <a:accent2>
          <a:srgbClr val="DED672"/>
        </a:accent2>
        <a:accent3>
          <a:srgbClr val="FFFFFF"/>
        </a:accent3>
        <a:accent4>
          <a:srgbClr val="C31919"/>
        </a:accent4>
        <a:accent5>
          <a:srgbClr val="B7D7F6"/>
        </a:accent5>
        <a:accent6>
          <a:srgbClr val="C9C267"/>
        </a:accent6>
        <a:hlink>
          <a:srgbClr val="487725"/>
        </a:hlink>
        <a:folHlink>
          <a:srgbClr val="8D847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7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7_Solstice">
      <a:majorFont>
        <a:latin typeface=""/>
        <a:ea typeface=""/>
        <a:cs typeface=""/>
      </a:majorFont>
      <a:minorFont>
        <a:latin typeface=""/>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21404</TotalTime>
  <Words>2105</Words>
  <Application>Microsoft Office PowerPoint</Application>
  <PresentationFormat>On-screen Show (4:3)</PresentationFormat>
  <Paragraphs>336</Paragraphs>
  <Slides>58</Slides>
  <Notes>4</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58</vt:i4>
      </vt:variant>
    </vt:vector>
  </HeadingPairs>
  <TitlesOfParts>
    <vt:vector size="63" baseType="lpstr">
      <vt:lpstr>layout_A</vt:lpstr>
      <vt:lpstr>Custom Design</vt:lpstr>
      <vt:lpstr>1_Custom Design</vt:lpstr>
      <vt:lpstr>7_Solstice</vt:lpstr>
      <vt:lpstr>Clip</vt:lpstr>
      <vt:lpstr>Ownership Options for Juvenile Life Insurance Policies</vt:lpstr>
      <vt:lpstr>Important Considerations</vt:lpstr>
      <vt:lpstr>Agenda</vt:lpstr>
      <vt:lpstr>Why Buy Life Insurance on a Child?</vt:lpstr>
      <vt:lpstr>Limitations of the Strategy</vt:lpstr>
      <vt:lpstr>Tax Rules – Intergeneration Tax-Free Transfers </vt:lpstr>
      <vt:lpstr>How It Works</vt:lpstr>
      <vt:lpstr>Our Product Selection</vt:lpstr>
      <vt:lpstr>Underwriting Considerations</vt:lpstr>
      <vt:lpstr>Personal Ownership</vt:lpstr>
      <vt:lpstr>Personal Ownership</vt:lpstr>
      <vt:lpstr>Personal Ownership</vt:lpstr>
      <vt:lpstr>Personal Ownership</vt:lpstr>
      <vt:lpstr>Personal Ownership</vt:lpstr>
      <vt:lpstr>Personal Ownership</vt:lpstr>
      <vt:lpstr>Trust Ownership</vt:lpstr>
      <vt:lpstr>Trust Ownership </vt:lpstr>
      <vt:lpstr>Trust Ownership </vt:lpstr>
      <vt:lpstr>Trust Ownership </vt:lpstr>
      <vt:lpstr>Corporate Ownership</vt:lpstr>
      <vt:lpstr>Corporate Ownership</vt:lpstr>
      <vt:lpstr>Corporate Ownership</vt:lpstr>
      <vt:lpstr>Corporate Ownership</vt:lpstr>
      <vt:lpstr>Corporate Ownership</vt:lpstr>
      <vt:lpstr>Corporate Ownership</vt:lpstr>
      <vt:lpstr>Corporate Ownership</vt:lpstr>
      <vt:lpstr>Corporate Ownership</vt:lpstr>
      <vt:lpstr>Corporate Ownership</vt:lpstr>
      <vt:lpstr>Case Study</vt:lpstr>
      <vt:lpstr>Case Study</vt:lpstr>
      <vt:lpstr>Case Study</vt:lpstr>
      <vt:lpstr>Case Study</vt:lpstr>
      <vt:lpstr>Case Study</vt:lpstr>
      <vt:lpstr>Case Study</vt:lpstr>
      <vt:lpstr>Case Study </vt:lpstr>
      <vt:lpstr>Case Study: Policy FMV = CSV</vt:lpstr>
      <vt:lpstr>Tax Strategy at Age 18 and Onwards</vt:lpstr>
      <vt:lpstr>Case Study</vt:lpstr>
      <vt:lpstr>Summary</vt:lpstr>
      <vt:lpstr>Cascading Illustration Tool</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 Authorized Customer</dc:creator>
  <cp:lastModifiedBy>tnt071</cp:lastModifiedBy>
  <cp:revision>637</cp:revision>
  <dcterms:created xsi:type="dcterms:W3CDTF">2010-07-23T18:56:55Z</dcterms:created>
  <dcterms:modified xsi:type="dcterms:W3CDTF">2015-04-15T17:26:28Z</dcterms:modified>
</cp:coreProperties>
</file>