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13" r:id="rId3"/>
    <p:sldId id="314" r:id="rId4"/>
    <p:sldId id="315" r:id="rId5"/>
    <p:sldId id="301" r:id="rId6"/>
    <p:sldId id="294" r:id="rId7"/>
    <p:sldId id="321" r:id="rId8"/>
    <p:sldId id="320" r:id="rId9"/>
    <p:sldId id="322" r:id="rId10"/>
    <p:sldId id="324" r:id="rId11"/>
    <p:sldId id="295" r:id="rId12"/>
    <p:sldId id="296" r:id="rId13"/>
    <p:sldId id="326" r:id="rId14"/>
    <p:sldId id="327" r:id="rId15"/>
    <p:sldId id="297" r:id="rId16"/>
    <p:sldId id="325" r:id="rId17"/>
    <p:sldId id="328" r:id="rId18"/>
    <p:sldId id="329" r:id="rId19"/>
    <p:sldId id="330" r:id="rId20"/>
    <p:sldId id="331" r:id="rId21"/>
    <p:sldId id="334" r:id="rId22"/>
    <p:sldId id="336" r:id="rId23"/>
    <p:sldId id="333" r:id="rId24"/>
    <p:sldId id="319" r:id="rId25"/>
    <p:sldId id="316" r:id="rId26"/>
    <p:sldId id="317" r:id="rId27"/>
    <p:sldId id="318" r:id="rId28"/>
    <p:sldId id="278" r:id="rId29"/>
  </p:sldIdLst>
  <p:sldSz cx="9144000" cy="6858000" type="screen4x3"/>
  <p:notesSz cx="6858000" cy="9296400"/>
  <p:custDataLst>
    <p:tags r:id="rId32"/>
  </p:custData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FEF"/>
    <a:srgbClr val="006600"/>
    <a:srgbClr val="CAE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2124" y="-462"/>
      </p:cViewPr>
      <p:guideLst>
        <p:guide orient="horz" pos="346"/>
        <p:guide pos="34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7" d="100"/>
          <a:sy n="87" d="100"/>
        </p:scale>
        <p:origin x="-3822" y="-7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498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1"/>
            <a:ext cx="2972421" cy="464980"/>
          </a:xfrm>
          <a:prstGeom prst="rect">
            <a:avLst/>
          </a:prstGeom>
        </p:spPr>
        <p:txBody>
          <a:bodyPr vert="horz" lIns="91440" tIns="45720" rIns="91440" bIns="45720" rtlCol="0"/>
          <a:lstStyle>
            <a:lvl1pPr algn="r">
              <a:defRPr sz="1200"/>
            </a:lvl1pPr>
          </a:lstStyle>
          <a:p>
            <a:fld id="{47B0AF96-A748-4C04-87C0-B281241E8FE8}" type="datetimeFigureOut">
              <a:rPr lang="en-US" smtClean="0"/>
              <a:t>1/29/2013</a:t>
            </a:fld>
            <a:endParaRPr lang="en-US"/>
          </a:p>
        </p:txBody>
      </p:sp>
      <p:sp>
        <p:nvSpPr>
          <p:cNvPr id="4" name="Footer Placeholder 3"/>
          <p:cNvSpPr>
            <a:spLocks noGrp="1"/>
          </p:cNvSpPr>
          <p:nvPr>
            <p:ph type="ftr" sz="quarter" idx="2"/>
          </p:nvPr>
        </p:nvSpPr>
        <p:spPr>
          <a:xfrm>
            <a:off x="1" y="8829823"/>
            <a:ext cx="2972421" cy="46498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823"/>
            <a:ext cx="2972421" cy="464980"/>
          </a:xfrm>
          <a:prstGeom prst="rect">
            <a:avLst/>
          </a:prstGeom>
        </p:spPr>
        <p:txBody>
          <a:bodyPr vert="horz" lIns="91440" tIns="45720" rIns="91440" bIns="45720" rtlCol="0" anchor="b"/>
          <a:lstStyle>
            <a:lvl1pPr algn="r">
              <a:defRPr sz="1200"/>
            </a:lvl1pPr>
          </a:lstStyle>
          <a:p>
            <a:fld id="{C3D06B98-81E1-47C4-A626-C0048053C6EF}" type="slidenum">
              <a:rPr lang="en-US" smtClean="0"/>
              <a:t>‹#›</a:t>
            </a:fld>
            <a:endParaRPr lang="en-US"/>
          </a:p>
        </p:txBody>
      </p:sp>
    </p:spTree>
    <p:extLst>
      <p:ext uri="{BB962C8B-B14F-4D97-AF65-F5344CB8AC3E}">
        <p14:creationId xmlns:p14="http://schemas.microsoft.com/office/powerpoint/2010/main" val="2606034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2830" tIns="46415" rIns="92830" bIns="46415" rtlCol="0"/>
          <a:lstStyle>
            <a:lvl1pPr algn="r">
              <a:defRPr sz="1200"/>
            </a:lvl1pPr>
          </a:lstStyle>
          <a:p>
            <a:fld id="{93DD7CDA-BC8E-4F16-AABA-7E58820B628E}" type="datetimeFigureOut">
              <a:rPr lang="en-US" smtClean="0"/>
              <a:t>1/29/2013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2971800" cy="464820"/>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6"/>
            <a:ext cx="2971800" cy="464820"/>
          </a:xfrm>
          <a:prstGeom prst="rect">
            <a:avLst/>
          </a:prstGeom>
        </p:spPr>
        <p:txBody>
          <a:bodyPr vert="horz" lIns="92830" tIns="46415" rIns="92830" bIns="46415" rtlCol="0" anchor="b"/>
          <a:lstStyle>
            <a:lvl1pPr algn="r">
              <a:defRPr sz="1200"/>
            </a:lvl1pPr>
          </a:lstStyle>
          <a:p>
            <a:fld id="{916F06C0-363A-41CB-B1FB-801B36CE4617}" type="slidenum">
              <a:rPr lang="en-US" smtClean="0"/>
              <a:t>‹#›</a:t>
            </a:fld>
            <a:endParaRPr lang="en-US"/>
          </a:p>
        </p:txBody>
      </p:sp>
    </p:spTree>
    <p:extLst>
      <p:ext uri="{BB962C8B-B14F-4D97-AF65-F5344CB8AC3E}">
        <p14:creationId xmlns:p14="http://schemas.microsoft.com/office/powerpoint/2010/main" val="126059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6F06C0-363A-41CB-B1FB-801B36CE4617}" type="slidenum">
              <a:rPr lang="en-US" smtClean="0"/>
              <a:t>1</a:t>
            </a:fld>
            <a:endParaRPr lang="en-US"/>
          </a:p>
        </p:txBody>
      </p:sp>
    </p:spTree>
    <p:extLst>
      <p:ext uri="{BB962C8B-B14F-4D97-AF65-F5344CB8AC3E}">
        <p14:creationId xmlns:p14="http://schemas.microsoft.com/office/powerpoint/2010/main" val="66028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129D6-57DE-426C-BFEB-0BF819D5F933}" type="slidenum">
              <a:rPr lang="en-US"/>
              <a:pPr/>
              <a:t>17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t>Adjusted Gross Revenue Lite (AGR-Lite) insurance is available statewide.  It uses 1040 F information to set an average gross revenue level for the farm.  Farmers can various select coverage levels for their AGR-Lite.</a:t>
            </a:r>
          </a:p>
          <a:p>
            <a:endParaRPr lang="en-US"/>
          </a:p>
          <a:p>
            <a:r>
              <a:rPr lang="en-US"/>
              <a:t>AGR-Lite is a good option for farmers with a diversified crop mix or for farmers who grow non-MPCI crops.  AGR-Lite is usually less expensive on an acre basis than MPCI.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9A068-CB86-4882-A452-F3A8DA8CC4CB}" type="slidenum">
              <a:rPr lang="en-US"/>
              <a:pPr/>
              <a:t>18</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4820-6534-4507-AC2A-46517CD0067C}" type="slidenum">
              <a:rPr lang="en-US"/>
              <a:pPr/>
              <a:t>21</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Adjusted Gross Revenue (AGR) insurance is available in only 14 counties.  It uses 1040 F information to set an average gross revenue level for the farm.  Farmers can various select coverage levels for their AGR.</a:t>
            </a:r>
          </a:p>
          <a:p>
            <a:endParaRPr lang="en-US"/>
          </a:p>
          <a:p>
            <a:r>
              <a:rPr lang="en-US"/>
              <a:t>AGR is a good option for farmers with a diversified crop mix or for farmers who grow non-MPCI crops.  AGR is usually less expensive on an acre basis than MPCI.</a:t>
            </a:r>
          </a:p>
          <a:p>
            <a:endParaRPr lang="en-US"/>
          </a:p>
          <a:p>
            <a:r>
              <a:rPr lang="en-US"/>
              <a:t>Their are two major problems with AGR: 1) it is only available in a limited number of counties and 2) it is only available to farmers with less than 35% livestock income.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196BC-87FC-44AE-98AA-4BC4EF13930A}" type="slidenum">
              <a:rPr lang="en-US"/>
              <a:pPr/>
              <a:t>24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The last day you can sign up for crop insurance is the sales closing date.  If you haven't gotten crop insurance before, you need to contact a crop insurance agent as soon as possible because there are many issues to consider.  Don't wait till the last minute!</a:t>
            </a:r>
          </a:p>
          <a:p>
            <a:endParaRPr lang="en-US"/>
          </a:p>
          <a:p>
            <a:r>
              <a:rPr lang="en-US"/>
              <a:t>More information on crop insurance can be found on the Penn State Crop Insurance Education Web Site, including copies of publications and links.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93B05-3DF1-420B-903A-4B572F4E41D8}" type="slidenum">
              <a:rPr lang="en-US"/>
              <a:pPr/>
              <a:t>2</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a:t>Farmers face many kinds of risk.  Crop insurance can help protect against three of these:  Production, Marketing, and Financial.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FDF45-92B6-4782-B636-D3EE9016EEA3}" type="slidenum">
              <a:rPr lang="en-US"/>
              <a:pPr/>
              <a:t>3</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a:t>Not everyone feels the same about risk.  Some people go to Atlantic City or buy lottery tickets; other don't.  The way you view risk reflects the way you choose to handle your yield risk.</a:t>
            </a:r>
          </a:p>
          <a:p>
            <a:endParaRPr lang="en-US"/>
          </a:p>
          <a:p>
            <a:r>
              <a:rPr lang="en-US"/>
              <a:t>1) retain; person feels that risk is part of agriculture and is willing to accept this risk.  This could be called a "do nothing" approach to risk management.</a:t>
            </a:r>
          </a:p>
          <a:p>
            <a:endParaRPr lang="en-US"/>
          </a:p>
          <a:p>
            <a:r>
              <a:rPr lang="en-US"/>
              <a:t>2) shift; this is essentially the insurance approach to risk.  Like liability or causality insurance the farmer has choosen to shift the risk on to an insurance company in exchange for the payment of an insurance premium.  Choice of a deductible also reflects a person's attitude towards risk.</a:t>
            </a:r>
          </a:p>
          <a:p>
            <a:endParaRPr lang="en-US"/>
          </a:p>
          <a:p>
            <a:r>
              <a:rPr lang="en-US"/>
              <a:t>The futures market, marketing cooperatives, and prodution contracts are other examples of ways in which farmers shift risk.</a:t>
            </a:r>
          </a:p>
          <a:p>
            <a:endParaRPr lang="en-US"/>
          </a:p>
          <a:p>
            <a:r>
              <a:rPr lang="en-US"/>
              <a:t>3) reduce; farmers also try to manage risk by trying to eliminate risk at its source.  Irrigation, field selection, and variety selection are ways to help reduce risk.  Some technological solutions to production risk, although sucessful (like irrigation), can come at a high cost.</a:t>
            </a:r>
          </a:p>
          <a:p>
            <a:endParaRPr lang="en-US"/>
          </a:p>
          <a:p>
            <a:r>
              <a:rPr lang="en-US"/>
              <a:t>4) self-insure; idea of putting way money for a "rainy day".  Large corporations often do this, but farmers can usually only afford to put away modest amounts of money for such purposes.  Not a very good option for handling potentially large losses like a total crop failure or several years of poor crops.</a:t>
            </a:r>
          </a:p>
          <a:p>
            <a:endParaRPr lang="en-US"/>
          </a:p>
          <a:p>
            <a:r>
              <a:rPr lang="en-US"/>
              <a:t>5) avoid; some people may view some crops or production technologies as too risky for them, regardless of the potential profitability of the crop.  They simply avoid the risk by growing less profitable, but also less variable crops.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082E2-C0BE-4680-BF7B-A50C92128CD1}" type="slidenum">
              <a:rPr lang="en-US"/>
              <a:pPr/>
              <a:t>4</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Risk management strategies for yield risk:</a:t>
            </a:r>
          </a:p>
          <a:p>
            <a:endParaRPr lang="en-US"/>
          </a:p>
          <a:p>
            <a:r>
              <a:rPr lang="en-US"/>
              <a:t>The primary sources of yield risk are adverse weather and pest damage.  What are some of the solutions?</a:t>
            </a:r>
          </a:p>
          <a:p>
            <a:endParaRPr lang="en-US"/>
          </a:p>
          <a:p>
            <a:r>
              <a:rPr lang="en-US"/>
              <a:t>1) pest management practices: use of IPM techniques including improved monitoring, rotation of pesticides, and sprayer calibration.</a:t>
            </a:r>
          </a:p>
          <a:p>
            <a:endParaRPr lang="en-US"/>
          </a:p>
          <a:p>
            <a:r>
              <a:rPr lang="en-US"/>
              <a:t>2) site selection: Which fields have the soil quality/capability for the crop? Which fields are susceptible to frost damage?  What about water availability for irrigation?</a:t>
            </a:r>
          </a:p>
          <a:p>
            <a:endParaRPr lang="en-US"/>
          </a:p>
          <a:p>
            <a:r>
              <a:rPr lang="en-US"/>
              <a:t>3) variety/hybrid selection; select hybrids or varieties (or cultivars) which have disease and/or drought resistance.  However, varieties which may provide one solution (ie. GMOs like StarLink corn) may cause other problems with their own risks (market acceptance).</a:t>
            </a:r>
          </a:p>
          <a:p>
            <a:endParaRPr lang="en-US"/>
          </a:p>
          <a:p>
            <a:r>
              <a:rPr lang="en-US"/>
              <a:t>4) rotation and diversification; the idea of "not putting all your eggs in one basket".  This is why many vegetable growers grow many different crops, fruit growers grow many different cultivars of one fruit (like apples), and crop farmers also raise livestock.  Other advantages include the potential yield boost (ie. corn and soybeans), spreading out labor requirements, and improved pest management (no monoculture).</a:t>
            </a:r>
          </a:p>
          <a:p>
            <a:endParaRPr lang="en-US"/>
          </a:p>
          <a:p>
            <a:r>
              <a:rPr lang="en-US"/>
              <a:t>5) irrigation; excellent method to reduce risk and produce high quality crops.  However, it is very expensive and isn't an economic solution for many crops, including most agronomic crops.</a:t>
            </a:r>
          </a:p>
          <a:p>
            <a:endParaRPr lang="en-US"/>
          </a:p>
          <a:p>
            <a:r>
              <a:rPr lang="en-US"/>
              <a:t>6) crop insurance; shifting the risk on to the insurance company...the topic of the rest of the presentation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6797F-451A-434E-A09C-6705475A0F9D}" type="slidenum">
              <a:rPr lang="en-US"/>
              <a:pPr/>
              <a:t>5</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dirty="0"/>
          </a:p>
          <a:p>
            <a:r>
              <a:rPr lang="en-US" dirty="0"/>
              <a:t>Have farmers consider the yield variability on their farms...are their yield pretty consistent or are there large swings from year-to-year?</a:t>
            </a:r>
          </a:p>
          <a:p>
            <a:endParaRPr lang="en-US" dirty="0"/>
          </a:p>
          <a:p>
            <a:r>
              <a:rPr lang="en-US" dirty="0"/>
              <a:t>What is the minimum cash flow you need to survive?</a:t>
            </a:r>
          </a:p>
          <a:p>
            <a:endParaRPr lang="en-US" dirty="0"/>
          </a:p>
          <a:p>
            <a:r>
              <a:rPr lang="en-US" dirty="0"/>
              <a:t>Do you have cash reserves (self insurance)?  Are they sufficient to get you through a yield disaster?</a:t>
            </a:r>
          </a:p>
          <a:p>
            <a:endParaRPr lang="en-US" dirty="0"/>
          </a:p>
          <a:p>
            <a:r>
              <a:rPr lang="en-US" dirty="0"/>
              <a:t>CAT coverage is free!  Everyone should have at least CAT coverage for their eligible crops.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0C9AFD-F52F-47BF-901F-7D60FABC6BBF}" type="slidenum">
              <a:rPr lang="en-US"/>
              <a:pPr/>
              <a:t>6</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a:t>23 crops are covered in Pennsylvania, but not all are covered in every county.  An important point to make here is that  PA farmers have received $3.25 for every $1 they have paid for crop insurance over the past 10 years (this is because of the subsidies and some poor crop years recently).  </a:t>
            </a:r>
          </a:p>
          <a:p>
            <a:r>
              <a:rPr lang="en-US"/>
              <a:t>I usually point out the crops which are covered in the particular county where I am giving the presentation (see the last table in the "Crop Insurance for Pennsylvania..." series for a list).  Also point out that if a farmer would like to get coverage for a crop not currently covered in their county, they can still get coverage under a "written agreement".  They need to talk to their crop insurance agent about what is required for a written agreement.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73293D-2D02-4293-8DD3-E3913EF5CE6A}" type="slidenum">
              <a:rPr lang="en-US"/>
              <a:pPr/>
              <a:t>11</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t>Understanding the importance of the Actual Production History is key to understanding MPCI.  Yield guarantees and premium costs are affected by the APH yield.</a:t>
            </a:r>
          </a:p>
          <a:p>
            <a:endParaRPr lang="en-US"/>
          </a:p>
          <a:p>
            <a:r>
              <a:rPr lang="en-US"/>
              <a:t>Determining an actual production history is easier if good yield records have been kept on the farm (ie. sales or marketing receipts).  Livestock farmers can use silo measurements or feeding records to establish their APH yield.</a:t>
            </a:r>
          </a:p>
          <a:p>
            <a:endParaRPr lang="en-US"/>
          </a:p>
          <a:p>
            <a:r>
              <a:rPr lang="en-US"/>
              <a:t>An APH yield based on farmer records can be established with a minimum of 4 successive years of yield data.  The goals is ten succesive years of data.</a:t>
            </a:r>
          </a:p>
          <a:p>
            <a:endParaRPr lang="en-US"/>
          </a:p>
          <a:p>
            <a:r>
              <a:rPr lang="en-US"/>
              <a:t>It only gets difficult if records are not available.  Then transitional yield ("T-yields") are substituted into the average.  The more years of data which a farmer has, the more credit for the county T-yield the farmer gets.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EF608-FF0F-48D1-83A5-A552E98EB843}" type="slidenum">
              <a:rPr lang="en-US"/>
              <a:pPr/>
              <a:t>12</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Yield guarantee:  How many bushels (or other unit) are you protecting?</a:t>
            </a:r>
          </a:p>
          <a:p>
            <a:r>
              <a:rPr lang="en-US"/>
              <a:t>This is the yield trigger, with yields below this figure receiving an insurance payment.</a:t>
            </a:r>
          </a:p>
          <a:p>
            <a:r>
              <a:rPr lang="en-US"/>
              <a:t>Premium/acre:  Important to point out that premiums are based on the farmer's yield guarantee and the price election.</a:t>
            </a:r>
          </a:p>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AE124-1930-4B93-9BC4-1D4432A12776}" type="slidenum">
              <a:rPr lang="en-US"/>
              <a:pPr/>
              <a:t>15</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t>If the actual yield is less than the yield guarantee, then the farm will get a payment from the insurance company for the difference between the yield guarantee and actual yield.</a:t>
            </a:r>
          </a:p>
          <a:p>
            <a:endParaRPr lang="en-US"/>
          </a:p>
          <a:p>
            <a:r>
              <a:rPr lang="en-US"/>
              <a:t>If the actual yield is higher than the yield guaratee, then the farm will receive no payment.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le Slide Green w/ Industry Thumbnail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203192"/>
            <a:ext cx="7772400" cy="1359408"/>
          </a:xfrm>
        </p:spPr>
        <p:txBody>
          <a:bodyPr lIns="0" tIns="0" rIns="0" bIns="0"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43521" y="2717292"/>
            <a:ext cx="7772400" cy="1500187"/>
          </a:xfrm>
        </p:spPr>
        <p:txBody>
          <a:bodyPr lIns="0" tIns="0" rIns="0"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0196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Green w/ Bottom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419100" y="342900"/>
            <a:ext cx="8229600" cy="731838"/>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289838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CAE19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382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Green with Industry Thumbnail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5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Green with Science Thumbnail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5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Green w/ Science Thumbnail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1219200" y="4203192"/>
            <a:ext cx="7772400" cy="1359408"/>
          </a:xfrm>
        </p:spPr>
        <p:txBody>
          <a:bodyPr lIns="0" tIns="0" rIns="0" bIns="0" anchor="t"/>
          <a:lstStyle>
            <a:lvl1pPr algn="l">
              <a:defRPr sz="4000" b="1" cap="all"/>
            </a:lvl1pPr>
          </a:lstStyle>
          <a:p>
            <a:r>
              <a:rPr lang="en-US" smtClean="0"/>
              <a:t>Click to edit Master title style</a:t>
            </a:r>
            <a:endParaRPr lang="en-US" dirty="0"/>
          </a:p>
        </p:txBody>
      </p:sp>
      <p:sp>
        <p:nvSpPr>
          <p:cNvPr id="5" name="Text Placeholder 2"/>
          <p:cNvSpPr>
            <a:spLocks noGrp="1"/>
          </p:cNvSpPr>
          <p:nvPr>
            <p:ph type="body" idx="1"/>
          </p:nvPr>
        </p:nvSpPr>
        <p:spPr>
          <a:xfrm>
            <a:off x="1243521" y="2717292"/>
            <a:ext cx="7772400" cy="1500187"/>
          </a:xfrm>
        </p:spPr>
        <p:txBody>
          <a:bodyPr lIns="0" tIns="0" rIns="0"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0196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en w/ Top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588" y="961644"/>
            <a:ext cx="8229600" cy="731838"/>
          </a:xfrm>
        </p:spPr>
        <p:txBody>
          <a:bodyPr lIns="0" tIns="0" rIns="0" bIns="0"/>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502920" y="1723644"/>
            <a:ext cx="8229600" cy="46771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736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Green w/ Bottom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513588" y="353568"/>
            <a:ext cx="8229600" cy="731838"/>
          </a:xfrm>
        </p:spPr>
        <p:txBody>
          <a:bodyPr lIns="0" tIns="0" rIns="0" bIns="0"/>
          <a:lstStyle>
            <a:lvl1pPr algn="l">
              <a:defRPr/>
            </a:lvl1pPr>
          </a:lstStyle>
          <a:p>
            <a:r>
              <a:rPr lang="en-US" smtClean="0"/>
              <a:t>Click to edit Master title style</a:t>
            </a:r>
            <a:endParaRPr lang="en-US" dirty="0"/>
          </a:p>
        </p:txBody>
      </p:sp>
      <p:sp>
        <p:nvSpPr>
          <p:cNvPr id="5" name="Content Placeholder 2"/>
          <p:cNvSpPr>
            <a:spLocks noGrp="1"/>
          </p:cNvSpPr>
          <p:nvPr>
            <p:ph idx="1"/>
          </p:nvPr>
        </p:nvSpPr>
        <p:spPr>
          <a:xfrm>
            <a:off x="502920" y="1115568"/>
            <a:ext cx="8229600" cy="47137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717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Green w/ Top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684" y="2707005"/>
            <a:ext cx="7772400" cy="1362075"/>
          </a:xfrm>
        </p:spPr>
        <p:txBody>
          <a:bodyPr lIns="0" tIns="0" rIns="0" bIns="0"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37972" y="1206818"/>
            <a:ext cx="7772400" cy="1500187"/>
          </a:xfrm>
        </p:spPr>
        <p:txBody>
          <a:bodyPr lIns="0" tIns="0" rIns="0"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21508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Green w/ Botton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519684" y="2707005"/>
            <a:ext cx="7772400" cy="1362075"/>
          </a:xfrm>
        </p:spPr>
        <p:txBody>
          <a:bodyPr lIns="0" tIns="0" rIns="0" bIns="0" anchor="t"/>
          <a:lstStyle>
            <a:lvl1pPr algn="l">
              <a:defRPr sz="4000" b="1" cap="all"/>
            </a:lvl1pPr>
          </a:lstStyle>
          <a:p>
            <a:r>
              <a:rPr lang="en-US" smtClean="0"/>
              <a:t>Click to edit Master title style</a:t>
            </a:r>
            <a:endParaRPr lang="en-US"/>
          </a:p>
        </p:txBody>
      </p:sp>
      <p:sp>
        <p:nvSpPr>
          <p:cNvPr id="5" name="Text Placeholder 2"/>
          <p:cNvSpPr>
            <a:spLocks noGrp="1"/>
          </p:cNvSpPr>
          <p:nvPr>
            <p:ph type="body" idx="1"/>
          </p:nvPr>
        </p:nvSpPr>
        <p:spPr>
          <a:xfrm>
            <a:off x="537972" y="1206818"/>
            <a:ext cx="7772400" cy="1500187"/>
          </a:xfrm>
        </p:spPr>
        <p:txBody>
          <a:bodyPr lIns="0" tIns="0" rIns="0"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692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Green w/ Top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2064" y="952501"/>
            <a:ext cx="8229600" cy="731838"/>
          </a:xfrm>
        </p:spPr>
        <p:txBody>
          <a:bodyPr lIns="0" tIns="0" rIns="0" bIns="0"/>
          <a:lstStyle>
            <a:lvl1pPr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21208" y="1866901"/>
            <a:ext cx="4038600" cy="4533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2208" y="1866901"/>
            <a:ext cx="4038600" cy="4533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Green w/ Bottom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512064" y="352044"/>
            <a:ext cx="8229600" cy="731838"/>
          </a:xfrm>
        </p:spPr>
        <p:txBody>
          <a:bodyPr lIns="0" tIns="0" rIns="0" bIns="0"/>
          <a:lstStyle>
            <a:lvl1pPr algn="l">
              <a:defRPr/>
            </a:lvl1pPr>
          </a:lstStyle>
          <a:p>
            <a:r>
              <a:rPr lang="en-US" smtClean="0"/>
              <a:t>Click to edit Master title style</a:t>
            </a:r>
            <a:endParaRPr lang="en-US" dirty="0"/>
          </a:p>
        </p:txBody>
      </p:sp>
      <p:sp>
        <p:nvSpPr>
          <p:cNvPr id="8" name="Content Placeholder 2"/>
          <p:cNvSpPr>
            <a:spLocks noGrp="1"/>
          </p:cNvSpPr>
          <p:nvPr>
            <p:ph sz="half" idx="1"/>
          </p:nvPr>
        </p:nvSpPr>
        <p:spPr>
          <a:xfrm>
            <a:off x="521208" y="1266445"/>
            <a:ext cx="4038600" cy="4448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712208" y="1266445"/>
            <a:ext cx="4038600" cy="44485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140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Green w/ Top Ba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9100" y="964374"/>
            <a:ext cx="8229600" cy="731838"/>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279385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26AB9AF-1185-4ECD-BA84-5D162B28D68E}" type="datetimeFigureOut">
              <a:rPr lang="en-US"/>
              <a:pPr>
                <a:defRPr/>
              </a:pPr>
              <a:t>1/29/2013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664EBF3-1474-4063-B1F5-F9DB89D333B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812" r:id="rId2"/>
    <p:sldLayoutId id="2147483764" r:id="rId3"/>
    <p:sldLayoutId id="2147483786" r:id="rId4"/>
    <p:sldLayoutId id="2147483792" r:id="rId5"/>
    <p:sldLayoutId id="2147483794" r:id="rId6"/>
    <p:sldLayoutId id="2147483797" r:id="rId7"/>
    <p:sldLayoutId id="2147483798" r:id="rId8"/>
    <p:sldLayoutId id="2147483802" r:id="rId9"/>
    <p:sldLayoutId id="2147483803" r:id="rId10"/>
    <p:sldLayoutId id="2147483816" r:id="rId11"/>
    <p:sldLayoutId id="2147483811" r:id="rId12"/>
    <p:sldLayoutId id="2147483815"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772400" cy="1359408"/>
          </a:xfrm>
        </p:spPr>
        <p:txBody>
          <a:bodyPr/>
          <a:lstStyle/>
          <a:p>
            <a:r>
              <a:rPr lang="en-US" dirty="0"/>
              <a:t/>
            </a:r>
            <a:br>
              <a:rPr lang="en-US" dirty="0"/>
            </a:br>
            <a:r>
              <a:rPr lang="en-US" sz="4800" dirty="0" smtClean="0">
                <a:solidFill>
                  <a:srgbClr val="C00000"/>
                </a:solidFill>
              </a:rPr>
              <a:t>Managing risk in grape production with crop insurance</a:t>
            </a:r>
            <a:endParaRPr lang="en-US" sz="4800" dirty="0">
              <a:solidFill>
                <a:srgbClr val="C00000"/>
              </a:solidFill>
            </a:endParaRPr>
          </a:p>
        </p:txBody>
      </p:sp>
      <p:sp>
        <p:nvSpPr>
          <p:cNvPr id="3" name="Text Placeholder 2"/>
          <p:cNvSpPr>
            <a:spLocks noGrp="1"/>
          </p:cNvSpPr>
          <p:nvPr>
            <p:ph type="body" idx="1"/>
          </p:nvPr>
        </p:nvSpPr>
        <p:spPr>
          <a:xfrm>
            <a:off x="1143000" y="3733800"/>
            <a:ext cx="7772400" cy="1500187"/>
          </a:xfrm>
        </p:spPr>
        <p:txBody>
          <a:bodyPr/>
          <a:lstStyle/>
          <a:p>
            <a:pPr algn="r"/>
            <a:r>
              <a:rPr lang="en-US" sz="3200" dirty="0" smtClean="0"/>
              <a:t>Jayson K. Harper</a:t>
            </a:r>
          </a:p>
          <a:p>
            <a:pPr algn="r"/>
            <a:r>
              <a:rPr lang="en-US" sz="3200" dirty="0" smtClean="0"/>
              <a:t>Professor of Agricultural Economics</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52501"/>
            <a:ext cx="8610600" cy="731838"/>
          </a:xfrm>
        </p:spPr>
        <p:txBody>
          <a:bodyPr/>
          <a:lstStyle/>
          <a:p>
            <a:r>
              <a:rPr lang="en-US" sz="4000" dirty="0" smtClean="0">
                <a:solidFill>
                  <a:srgbClr val="C00000"/>
                </a:solidFill>
              </a:rPr>
              <a:t>Insurable Grape Varieties and 2013 Prices</a:t>
            </a:r>
            <a:endParaRPr lang="en-US" sz="4000" dirty="0">
              <a:solidFill>
                <a:srgbClr val="C00000"/>
              </a:solidFill>
            </a:endParaRPr>
          </a:p>
        </p:txBody>
      </p:sp>
      <p:sp>
        <p:nvSpPr>
          <p:cNvPr id="3" name="Content Placeholder 2"/>
          <p:cNvSpPr>
            <a:spLocks noGrp="1"/>
          </p:cNvSpPr>
          <p:nvPr>
            <p:ph sz="half" idx="1"/>
          </p:nvPr>
        </p:nvSpPr>
        <p:spPr>
          <a:xfrm>
            <a:off x="521208" y="1866901"/>
            <a:ext cx="2602992" cy="4533899"/>
          </a:xfrm>
        </p:spPr>
        <p:txBody>
          <a:bodyPr/>
          <a:lstStyle/>
          <a:p>
            <a:pPr marL="0" indent="0">
              <a:buNone/>
            </a:pPr>
            <a:r>
              <a:rPr lang="en-US" sz="1400" b="1" u="sng" dirty="0" smtClean="0"/>
              <a:t>Insurable Native Varieties</a:t>
            </a:r>
          </a:p>
          <a:p>
            <a:pPr marL="0" indent="0">
              <a:buNone/>
            </a:pPr>
            <a:r>
              <a:rPr lang="en-US" sz="1400" b="1" dirty="0"/>
              <a:t> </a:t>
            </a:r>
            <a:r>
              <a:rPr lang="en-US" sz="1400" b="1" dirty="0" smtClean="0"/>
              <a:t>                                 </a:t>
            </a:r>
            <a:r>
              <a:rPr lang="en-US" sz="1200" b="1" u="sng" dirty="0" smtClean="0"/>
              <a:t>Price/Ton </a:t>
            </a:r>
          </a:p>
          <a:p>
            <a:pPr marL="0" indent="0">
              <a:buNone/>
            </a:pPr>
            <a:r>
              <a:rPr lang="en-US" sz="1200" b="1" dirty="0" smtClean="0"/>
              <a:t>Niagara                            $260 	</a:t>
            </a:r>
          </a:p>
          <a:p>
            <a:pPr marL="0" indent="0">
              <a:buNone/>
            </a:pPr>
            <a:r>
              <a:rPr lang="en-US" sz="1200" b="1" dirty="0" smtClean="0"/>
              <a:t>Concord                           $260 	</a:t>
            </a:r>
          </a:p>
          <a:p>
            <a:pPr marL="0" indent="0">
              <a:buNone/>
            </a:pPr>
            <a:r>
              <a:rPr lang="en-US" sz="1200" b="1" dirty="0" smtClean="0"/>
              <a:t>Catawba                          $320</a:t>
            </a:r>
          </a:p>
          <a:p>
            <a:pPr marL="0" indent="0">
              <a:buNone/>
            </a:pPr>
            <a:r>
              <a:rPr lang="en-US" sz="1200" b="1" dirty="0" smtClean="0"/>
              <a:t>Elvira                                $275 	</a:t>
            </a:r>
          </a:p>
          <a:p>
            <a:pPr marL="0" indent="0">
              <a:buNone/>
            </a:pPr>
            <a:r>
              <a:rPr lang="en-US" sz="1200" b="1" dirty="0" err="1" smtClean="0"/>
              <a:t>Dutchess</a:t>
            </a:r>
            <a:r>
              <a:rPr lang="en-US" sz="1200" b="1" dirty="0" smtClean="0"/>
              <a:t>                         $410</a:t>
            </a:r>
          </a:p>
          <a:p>
            <a:pPr marL="0" indent="0">
              <a:buNone/>
            </a:pPr>
            <a:r>
              <a:rPr lang="en-US" sz="1200" b="1" dirty="0" smtClean="0"/>
              <a:t>Isabella                            $480</a:t>
            </a:r>
          </a:p>
          <a:p>
            <a:pPr marL="0" indent="0">
              <a:buNone/>
            </a:pPr>
            <a:r>
              <a:rPr lang="en-US" sz="1200" b="1" dirty="0" smtClean="0"/>
              <a:t>Diamond                         $445 	</a:t>
            </a:r>
          </a:p>
          <a:p>
            <a:pPr marL="0" indent="0">
              <a:buNone/>
            </a:pPr>
            <a:r>
              <a:rPr lang="en-US" sz="1200" b="1" dirty="0" smtClean="0"/>
              <a:t>Delaware                        $355 	</a:t>
            </a:r>
          </a:p>
          <a:p>
            <a:pPr marL="0" indent="0">
              <a:buNone/>
            </a:pPr>
            <a:r>
              <a:rPr lang="en-US" sz="1200" b="1" dirty="0" smtClean="0"/>
              <a:t>Ives                                  $410	</a:t>
            </a:r>
          </a:p>
          <a:p>
            <a:pPr marL="0" indent="0">
              <a:buNone/>
            </a:pPr>
            <a:r>
              <a:rPr lang="en-US" sz="1200" b="1" dirty="0" smtClean="0"/>
              <a:t>Golden Muscat              $375	</a:t>
            </a:r>
          </a:p>
          <a:p>
            <a:pPr marL="0" indent="0">
              <a:buNone/>
            </a:pPr>
            <a:r>
              <a:rPr lang="en-US" sz="1200" b="1" dirty="0" err="1" smtClean="0"/>
              <a:t>Labrusca</a:t>
            </a:r>
            <a:r>
              <a:rPr lang="en-US" sz="1200" b="1" dirty="0" smtClean="0"/>
              <a:t>                         $255	</a:t>
            </a:r>
          </a:p>
          <a:p>
            <a:pPr marL="0" indent="0">
              <a:buNone/>
            </a:pPr>
            <a:r>
              <a:rPr lang="en-US" sz="1200" b="1" dirty="0" smtClean="0"/>
              <a:t>All Other Natives          $255	</a:t>
            </a:r>
            <a:endParaRPr lang="en-US" sz="1200" b="1" dirty="0"/>
          </a:p>
        </p:txBody>
      </p:sp>
      <p:sp>
        <p:nvSpPr>
          <p:cNvPr id="4" name="Content Placeholder 3"/>
          <p:cNvSpPr>
            <a:spLocks noGrp="1"/>
          </p:cNvSpPr>
          <p:nvPr>
            <p:ph sz="half" idx="2"/>
          </p:nvPr>
        </p:nvSpPr>
        <p:spPr>
          <a:xfrm>
            <a:off x="3264408" y="1828800"/>
            <a:ext cx="3060192" cy="4572000"/>
          </a:xfrm>
        </p:spPr>
        <p:txBody>
          <a:bodyPr/>
          <a:lstStyle/>
          <a:p>
            <a:pPr marL="0" indent="0">
              <a:buNone/>
            </a:pPr>
            <a:r>
              <a:rPr lang="en-US" sz="1400" b="1" u="sng" dirty="0" smtClean="0"/>
              <a:t>Insurable </a:t>
            </a:r>
            <a:r>
              <a:rPr lang="en-US" sz="1400" b="1" u="sng" dirty="0"/>
              <a:t>Hybrid Varieties </a:t>
            </a:r>
            <a:endParaRPr lang="en-US" sz="1400" b="1" u="sng" dirty="0" smtClean="0"/>
          </a:p>
          <a:p>
            <a:pPr marL="0" indent="0">
              <a:buNone/>
            </a:pPr>
            <a:r>
              <a:rPr lang="en-US" sz="1200" b="1" dirty="0" smtClean="0"/>
              <a:t>                                                  </a:t>
            </a:r>
            <a:r>
              <a:rPr lang="en-US" sz="1200" b="1" u="sng" dirty="0" smtClean="0"/>
              <a:t>Price/Ton </a:t>
            </a:r>
            <a:r>
              <a:rPr lang="en-US" sz="1200" b="1" dirty="0"/>
              <a:t>	</a:t>
            </a:r>
          </a:p>
          <a:p>
            <a:pPr marL="0" indent="0">
              <a:buNone/>
            </a:pPr>
            <a:r>
              <a:rPr lang="en-US" sz="1200" b="1" dirty="0" err="1" smtClean="0"/>
              <a:t>Chambourcin</a:t>
            </a:r>
            <a:r>
              <a:rPr lang="en-US" sz="1200" b="1" dirty="0" smtClean="0"/>
              <a:t>                              $820 </a:t>
            </a:r>
            <a:r>
              <a:rPr lang="en-US" sz="1200" b="1" dirty="0"/>
              <a:t>	</a:t>
            </a:r>
          </a:p>
          <a:p>
            <a:pPr marL="0" indent="0">
              <a:buNone/>
            </a:pPr>
            <a:r>
              <a:rPr lang="en-US" sz="1200" b="1" dirty="0" err="1" smtClean="0"/>
              <a:t>Traminette</a:t>
            </a:r>
            <a:r>
              <a:rPr lang="en-US" sz="1200" b="1" dirty="0" smtClean="0"/>
              <a:t>                                  $940 </a:t>
            </a:r>
            <a:r>
              <a:rPr lang="en-US" sz="1200" b="1" dirty="0"/>
              <a:t>	</a:t>
            </a:r>
          </a:p>
          <a:p>
            <a:pPr marL="0" indent="0">
              <a:buNone/>
            </a:pPr>
            <a:r>
              <a:rPr lang="en-US" sz="1200" b="1" dirty="0" err="1" smtClean="0"/>
              <a:t>Baco</a:t>
            </a:r>
            <a:r>
              <a:rPr lang="en-US" sz="1200" b="1" dirty="0" smtClean="0"/>
              <a:t> Noir                                    $605 </a:t>
            </a:r>
            <a:r>
              <a:rPr lang="en-US" sz="1200" b="1" dirty="0"/>
              <a:t>	</a:t>
            </a:r>
          </a:p>
          <a:p>
            <a:pPr marL="0" indent="0">
              <a:buNone/>
            </a:pPr>
            <a:r>
              <a:rPr lang="es-ES" sz="1200" b="1" dirty="0" smtClean="0"/>
              <a:t>Geneva </a:t>
            </a:r>
            <a:r>
              <a:rPr lang="es-ES" sz="1200" b="1" dirty="0"/>
              <a:t>Red </a:t>
            </a:r>
            <a:r>
              <a:rPr lang="es-ES" sz="1200" b="1" dirty="0" smtClean="0"/>
              <a:t>7                             $565</a:t>
            </a:r>
            <a:r>
              <a:rPr lang="es-ES" sz="1200" b="1" dirty="0"/>
              <a:t>	</a:t>
            </a:r>
          </a:p>
          <a:p>
            <a:pPr marL="0" indent="0">
              <a:buNone/>
            </a:pPr>
            <a:r>
              <a:rPr lang="en-US" sz="1200" b="1" dirty="0" err="1" smtClean="0"/>
              <a:t>Dechaunac</a:t>
            </a:r>
            <a:r>
              <a:rPr lang="en-US" sz="1200" b="1" dirty="0" smtClean="0"/>
              <a:t>                                 $500 </a:t>
            </a:r>
            <a:r>
              <a:rPr lang="en-US" sz="1200" b="1" dirty="0"/>
              <a:t>	</a:t>
            </a:r>
          </a:p>
          <a:p>
            <a:pPr marL="0" indent="0">
              <a:buNone/>
            </a:pPr>
            <a:r>
              <a:rPr lang="en-US" sz="1200" b="1" dirty="0" smtClean="0"/>
              <a:t>Rosette                                        $395 </a:t>
            </a:r>
            <a:r>
              <a:rPr lang="en-US" sz="1200" b="1" dirty="0"/>
              <a:t>	</a:t>
            </a:r>
          </a:p>
          <a:p>
            <a:pPr marL="0" indent="0">
              <a:buNone/>
            </a:pPr>
            <a:r>
              <a:rPr lang="en-US" sz="1200" b="1" dirty="0" err="1" smtClean="0"/>
              <a:t>Seyval</a:t>
            </a:r>
            <a:r>
              <a:rPr lang="en-US" sz="1200" b="1" dirty="0" smtClean="0"/>
              <a:t> Blanc                               $615 </a:t>
            </a:r>
            <a:r>
              <a:rPr lang="en-US" sz="1200" b="1" dirty="0"/>
              <a:t>	</a:t>
            </a:r>
          </a:p>
          <a:p>
            <a:pPr marL="0" indent="0">
              <a:buNone/>
            </a:pPr>
            <a:r>
              <a:rPr lang="en-US" sz="1200" b="1" dirty="0" err="1" smtClean="0"/>
              <a:t>Vignoles</a:t>
            </a:r>
            <a:r>
              <a:rPr lang="en-US" sz="1200" b="1" dirty="0" smtClean="0"/>
              <a:t>                                      $735 </a:t>
            </a:r>
            <a:r>
              <a:rPr lang="en-US" sz="1200" b="1" dirty="0"/>
              <a:t>	</a:t>
            </a:r>
          </a:p>
          <a:p>
            <a:pPr marL="0" indent="0">
              <a:buNone/>
            </a:pPr>
            <a:r>
              <a:rPr lang="en-US" sz="1200" b="1" dirty="0" err="1" smtClean="0"/>
              <a:t>Aurore</a:t>
            </a:r>
            <a:r>
              <a:rPr lang="en-US" sz="1200" b="1" dirty="0" smtClean="0"/>
              <a:t> </a:t>
            </a:r>
            <a:r>
              <a:rPr lang="en-US" sz="1200" b="1" dirty="0"/>
              <a:t>	</a:t>
            </a:r>
            <a:r>
              <a:rPr lang="en-US" sz="1200" b="1" dirty="0" smtClean="0"/>
              <a:t>                           $380 </a:t>
            </a:r>
            <a:r>
              <a:rPr lang="en-US" sz="1200" b="1" dirty="0"/>
              <a:t>	</a:t>
            </a:r>
          </a:p>
          <a:p>
            <a:pPr marL="0" indent="0">
              <a:buNone/>
            </a:pPr>
            <a:r>
              <a:rPr lang="en-US" sz="1200" b="1" dirty="0" smtClean="0"/>
              <a:t>Cayuga White                            $590</a:t>
            </a:r>
            <a:r>
              <a:rPr lang="en-US" sz="1200" b="1" dirty="0"/>
              <a:t>	</a:t>
            </a:r>
          </a:p>
          <a:p>
            <a:pPr marL="0" indent="0">
              <a:buNone/>
            </a:pPr>
            <a:r>
              <a:rPr lang="en-US" sz="1200" b="1" dirty="0" smtClean="0"/>
              <a:t>Vidal Blanc                                 $640 </a:t>
            </a:r>
            <a:r>
              <a:rPr lang="en-US" sz="1200" b="1" dirty="0"/>
              <a:t>	</a:t>
            </a:r>
          </a:p>
          <a:p>
            <a:pPr marL="0" indent="0">
              <a:buNone/>
            </a:pPr>
            <a:r>
              <a:rPr lang="en-US" sz="1200" b="1" dirty="0" smtClean="0"/>
              <a:t>Vincent                                       $640 </a:t>
            </a:r>
            <a:r>
              <a:rPr lang="en-US" sz="1200" b="1" dirty="0"/>
              <a:t>	</a:t>
            </a:r>
          </a:p>
          <a:p>
            <a:pPr marL="0" indent="0">
              <a:buNone/>
            </a:pPr>
            <a:r>
              <a:rPr lang="en-US" sz="1200" b="1" dirty="0" err="1" smtClean="0"/>
              <a:t>Chardonel</a:t>
            </a:r>
            <a:r>
              <a:rPr lang="en-US" sz="1200" b="1" dirty="0" smtClean="0"/>
              <a:t>                                  $750 </a:t>
            </a:r>
            <a:r>
              <a:rPr lang="en-US" sz="1200" b="1" dirty="0"/>
              <a:t>	</a:t>
            </a:r>
          </a:p>
          <a:p>
            <a:pPr marL="0" indent="0">
              <a:buNone/>
            </a:pPr>
            <a:r>
              <a:rPr lang="en-US" sz="1200" b="1" dirty="0" smtClean="0"/>
              <a:t>Cascade                                      $320 </a:t>
            </a:r>
            <a:r>
              <a:rPr lang="en-US" sz="1200" b="1" dirty="0"/>
              <a:t>	</a:t>
            </a:r>
          </a:p>
          <a:p>
            <a:pPr marL="0" indent="0">
              <a:buNone/>
            </a:pPr>
            <a:r>
              <a:rPr lang="en-US" sz="1200" b="1" dirty="0"/>
              <a:t>Leon </a:t>
            </a:r>
            <a:r>
              <a:rPr lang="en-US" sz="1200" b="1" dirty="0" err="1" smtClean="0"/>
              <a:t>Millot</a:t>
            </a:r>
            <a:r>
              <a:rPr lang="en-US" sz="1200" b="1" dirty="0" smtClean="0"/>
              <a:t>                                $630</a:t>
            </a:r>
            <a:endParaRPr lang="en-US" sz="1200" b="1" dirty="0"/>
          </a:p>
          <a:p>
            <a:pPr marL="0" indent="0">
              <a:buNone/>
            </a:pPr>
            <a:endParaRPr lang="en-US" sz="1200" b="1" dirty="0"/>
          </a:p>
        </p:txBody>
      </p:sp>
      <p:sp>
        <p:nvSpPr>
          <p:cNvPr id="5" name="Content Placeholder 3"/>
          <p:cNvSpPr txBox="1">
            <a:spLocks/>
          </p:cNvSpPr>
          <p:nvPr/>
        </p:nvSpPr>
        <p:spPr bwMode="auto">
          <a:xfrm>
            <a:off x="6324600" y="1828800"/>
            <a:ext cx="306019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charset="0"/>
              <a:buNone/>
            </a:pPr>
            <a:r>
              <a:rPr lang="en-US" sz="1400" b="1" u="sng" dirty="0" smtClean="0"/>
              <a:t>Insurable Hybrid Varieties </a:t>
            </a:r>
            <a:r>
              <a:rPr lang="en-US" sz="1200" b="1" dirty="0" smtClean="0"/>
              <a:t>	</a:t>
            </a:r>
          </a:p>
          <a:p>
            <a:pPr marL="0" indent="0">
              <a:buFont typeface="Arial" charset="0"/>
              <a:buNone/>
            </a:pPr>
            <a:r>
              <a:rPr lang="en-US" sz="1200" b="1" dirty="0"/>
              <a:t> </a:t>
            </a:r>
            <a:r>
              <a:rPr lang="en-US" sz="1200" b="1" dirty="0" smtClean="0"/>
              <a:t>                                               </a:t>
            </a:r>
            <a:r>
              <a:rPr lang="en-US" sz="1200" b="1" u="sng" dirty="0" smtClean="0"/>
              <a:t>Price/Ton </a:t>
            </a:r>
            <a:r>
              <a:rPr lang="en-US" sz="1200" b="1" dirty="0" smtClean="0"/>
              <a:t>	</a:t>
            </a:r>
          </a:p>
          <a:p>
            <a:pPr marL="0" indent="0">
              <a:buNone/>
            </a:pPr>
            <a:r>
              <a:rPr lang="en-US" sz="1200" b="1" dirty="0" smtClean="0"/>
              <a:t>Chancellor                                  $675 </a:t>
            </a:r>
            <a:r>
              <a:rPr lang="en-US" sz="1200" b="1" dirty="0"/>
              <a:t>	</a:t>
            </a:r>
          </a:p>
          <a:p>
            <a:pPr marL="0" indent="0">
              <a:buNone/>
            </a:pPr>
            <a:r>
              <a:rPr lang="en-US" sz="1200" b="1" dirty="0" err="1"/>
              <a:t>Valvin</a:t>
            </a:r>
            <a:r>
              <a:rPr lang="en-US" sz="1200" b="1" dirty="0"/>
              <a:t> </a:t>
            </a:r>
            <a:r>
              <a:rPr lang="en-US" sz="1200" b="1" dirty="0" smtClean="0"/>
              <a:t>Muscat                            $705 </a:t>
            </a:r>
            <a:r>
              <a:rPr lang="en-US" sz="1200" b="1" dirty="0"/>
              <a:t>	</a:t>
            </a:r>
          </a:p>
          <a:p>
            <a:pPr marL="0" indent="0">
              <a:buNone/>
            </a:pPr>
            <a:r>
              <a:rPr lang="en-US" sz="1200" b="1" dirty="0" smtClean="0"/>
              <a:t>Castel                                          $565 </a:t>
            </a:r>
            <a:r>
              <a:rPr lang="en-US" sz="1200" b="1" dirty="0"/>
              <a:t>	</a:t>
            </a:r>
          </a:p>
          <a:p>
            <a:pPr marL="0" indent="0">
              <a:buNone/>
            </a:pPr>
            <a:r>
              <a:rPr lang="en-US" sz="1200" b="1" dirty="0" err="1" smtClean="0"/>
              <a:t>Colobel</a:t>
            </a:r>
            <a:r>
              <a:rPr lang="en-US" sz="1200" b="1" dirty="0" smtClean="0"/>
              <a:t>                                       $650 </a:t>
            </a:r>
            <a:r>
              <a:rPr lang="en-US" sz="1200" b="1" dirty="0"/>
              <a:t>	</a:t>
            </a:r>
          </a:p>
          <a:p>
            <a:pPr marL="0" indent="0">
              <a:buNone/>
            </a:pPr>
            <a:r>
              <a:rPr lang="en-US" sz="1200" b="1" dirty="0" err="1" smtClean="0"/>
              <a:t>Rougeon</a:t>
            </a:r>
            <a:r>
              <a:rPr lang="en-US" sz="1200" b="1" dirty="0" smtClean="0"/>
              <a:t>                                     $525 </a:t>
            </a:r>
            <a:r>
              <a:rPr lang="en-US" sz="1200" b="1" dirty="0"/>
              <a:t>	</a:t>
            </a:r>
          </a:p>
          <a:p>
            <a:pPr marL="0" indent="0">
              <a:buNone/>
            </a:pPr>
            <a:r>
              <a:rPr lang="en-US" sz="1200" b="1" dirty="0"/>
              <a:t>Villard </a:t>
            </a:r>
            <a:r>
              <a:rPr lang="en-US" sz="1200" b="1" dirty="0" smtClean="0"/>
              <a:t>Blanc                              $755 </a:t>
            </a:r>
            <a:r>
              <a:rPr lang="en-US" sz="1200" b="1" dirty="0"/>
              <a:t>	</a:t>
            </a:r>
          </a:p>
          <a:p>
            <a:pPr marL="0" indent="0">
              <a:buNone/>
            </a:pPr>
            <a:r>
              <a:rPr lang="en-US" sz="1200" b="1" dirty="0" smtClean="0"/>
              <a:t>Melody                                       $545 </a:t>
            </a:r>
            <a:r>
              <a:rPr lang="en-US" sz="1200" b="1" dirty="0"/>
              <a:t>	</a:t>
            </a:r>
          </a:p>
          <a:p>
            <a:pPr marL="0" indent="0">
              <a:buNone/>
            </a:pPr>
            <a:r>
              <a:rPr lang="en-US" sz="1200" b="1" dirty="0" err="1" smtClean="0"/>
              <a:t>Noiret</a:t>
            </a:r>
            <a:r>
              <a:rPr lang="en-US" sz="1200" b="1" dirty="0" smtClean="0"/>
              <a:t>                                          $565 </a:t>
            </a:r>
            <a:r>
              <a:rPr lang="en-US" sz="1200" b="1" dirty="0"/>
              <a:t>	</a:t>
            </a:r>
          </a:p>
          <a:p>
            <a:pPr marL="0" indent="0">
              <a:buNone/>
            </a:pPr>
            <a:r>
              <a:rPr lang="en-US" sz="1200" b="1" dirty="0" err="1" smtClean="0"/>
              <a:t>Chelois</a:t>
            </a:r>
            <a:r>
              <a:rPr lang="en-US" sz="1200" b="1" dirty="0" smtClean="0"/>
              <a:t>                                        $755 </a:t>
            </a:r>
            <a:r>
              <a:rPr lang="en-US" sz="1200" b="1" dirty="0"/>
              <a:t>	</a:t>
            </a:r>
          </a:p>
          <a:p>
            <a:pPr marL="0" indent="0">
              <a:buNone/>
            </a:pPr>
            <a:r>
              <a:rPr lang="en-US" sz="1200" b="1" dirty="0"/>
              <a:t>St </a:t>
            </a:r>
            <a:r>
              <a:rPr lang="en-US" sz="1200" b="1" dirty="0" smtClean="0"/>
              <a:t>Vincent                                   $470 </a:t>
            </a:r>
            <a:r>
              <a:rPr lang="en-US" sz="1200" b="1" dirty="0"/>
              <a:t>	</a:t>
            </a:r>
          </a:p>
          <a:p>
            <a:pPr marL="0" indent="0">
              <a:buNone/>
            </a:pPr>
            <a:r>
              <a:rPr lang="en-US" sz="1200" b="1" dirty="0" err="1"/>
              <a:t>Marechal</a:t>
            </a:r>
            <a:r>
              <a:rPr lang="en-US" sz="1200" b="1" dirty="0"/>
              <a:t> </a:t>
            </a:r>
            <a:r>
              <a:rPr lang="en-US" sz="1200" b="1" dirty="0" smtClean="0"/>
              <a:t>Foch                           $640 </a:t>
            </a:r>
            <a:r>
              <a:rPr lang="en-US" sz="1200" b="1" dirty="0"/>
              <a:t>	</a:t>
            </a:r>
          </a:p>
          <a:p>
            <a:pPr marL="0" indent="0">
              <a:buNone/>
            </a:pPr>
            <a:r>
              <a:rPr lang="en-US" sz="1200" b="1" dirty="0"/>
              <a:t>Corot </a:t>
            </a:r>
            <a:r>
              <a:rPr lang="en-US" sz="1200" b="1" dirty="0" smtClean="0"/>
              <a:t>Noir                                   $565 </a:t>
            </a:r>
            <a:r>
              <a:rPr lang="en-US" sz="1200" b="1" dirty="0"/>
              <a:t>	</a:t>
            </a:r>
          </a:p>
          <a:p>
            <a:pPr marL="0" indent="0">
              <a:buNone/>
            </a:pPr>
            <a:r>
              <a:rPr lang="en-US" sz="1200" b="1" dirty="0" err="1"/>
              <a:t>Landot</a:t>
            </a:r>
            <a:r>
              <a:rPr lang="en-US" sz="1200" b="1" dirty="0"/>
              <a:t> </a:t>
            </a:r>
            <a:r>
              <a:rPr lang="en-US" sz="1200" b="1" dirty="0" smtClean="0"/>
              <a:t>Noir                                $565 </a:t>
            </a:r>
            <a:r>
              <a:rPr lang="en-US" sz="1200" b="1" dirty="0"/>
              <a:t>	</a:t>
            </a:r>
          </a:p>
          <a:p>
            <a:pPr marL="0" indent="0">
              <a:buNone/>
            </a:pPr>
            <a:r>
              <a:rPr lang="en-US" sz="1200" b="1" dirty="0"/>
              <a:t>All Other </a:t>
            </a:r>
            <a:r>
              <a:rPr lang="en-US" sz="1200" b="1" dirty="0" smtClean="0"/>
              <a:t>Hybrids                      $320 </a:t>
            </a:r>
            <a:r>
              <a:rPr lang="en-US" sz="1200" b="1" dirty="0"/>
              <a:t>	</a:t>
            </a:r>
          </a:p>
          <a:p>
            <a:pPr marL="0" indent="0">
              <a:buFont typeface="Arial" charset="0"/>
              <a:buNone/>
            </a:pPr>
            <a:endParaRPr lang="en-US" sz="1200" b="1" dirty="0"/>
          </a:p>
        </p:txBody>
      </p:sp>
    </p:spTree>
    <p:extLst>
      <p:ext uri="{BB962C8B-B14F-4D97-AF65-F5344CB8AC3E}">
        <p14:creationId xmlns:p14="http://schemas.microsoft.com/office/powerpoint/2010/main" val="4183186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4000" b="1">
                <a:solidFill>
                  <a:srgbClr val="A50021"/>
                </a:solidFill>
              </a:rPr>
              <a:t>Crop Insurance Program Basics:</a:t>
            </a:r>
            <a:r>
              <a:rPr lang="en-US" sz="4000" b="1">
                <a:solidFill>
                  <a:schemeClr val="tx1"/>
                </a:solidFill>
              </a:rPr>
              <a:t/>
            </a:r>
            <a:br>
              <a:rPr lang="en-US" sz="4000" b="1">
                <a:solidFill>
                  <a:schemeClr val="tx1"/>
                </a:solidFill>
              </a:rPr>
            </a:br>
            <a:endParaRPr lang="en-US" b="1">
              <a:solidFill>
                <a:schemeClr val="tx1"/>
              </a:solidFill>
            </a:endParaRPr>
          </a:p>
        </p:txBody>
      </p:sp>
      <p:sp>
        <p:nvSpPr>
          <p:cNvPr id="32771" name="Rectangle 3"/>
          <p:cNvSpPr>
            <a:spLocks noGrp="1" noChangeArrowheads="1"/>
          </p:cNvSpPr>
          <p:nvPr>
            <p:ph type="body" idx="1"/>
          </p:nvPr>
        </p:nvSpPr>
        <p:spPr>
          <a:xfrm>
            <a:off x="685800" y="1371600"/>
            <a:ext cx="7772400" cy="4724400"/>
          </a:xfrm>
        </p:spPr>
        <p:txBody>
          <a:bodyPr/>
          <a:lstStyle/>
          <a:p>
            <a:pPr>
              <a:lnSpc>
                <a:spcPct val="90000"/>
              </a:lnSpc>
              <a:buFontTx/>
              <a:buNone/>
            </a:pPr>
            <a:r>
              <a:rPr lang="en-US" sz="1800" b="1" dirty="0">
                <a:solidFill>
                  <a:srgbClr val="008000"/>
                </a:solidFill>
              </a:rPr>
              <a:t>1) Determine actual production history (APH) yield</a:t>
            </a:r>
          </a:p>
          <a:p>
            <a:pPr>
              <a:lnSpc>
                <a:spcPct val="90000"/>
              </a:lnSpc>
              <a:buFontTx/>
              <a:buNone/>
            </a:pPr>
            <a:endParaRPr lang="en-US" sz="1600" dirty="0">
              <a:solidFill>
                <a:srgbClr val="008000"/>
              </a:solidFill>
            </a:endParaRPr>
          </a:p>
          <a:p>
            <a:pPr>
              <a:lnSpc>
                <a:spcPct val="90000"/>
              </a:lnSpc>
              <a:buFontTx/>
              <a:buNone/>
            </a:pPr>
            <a:r>
              <a:rPr lang="en-US" sz="1600" dirty="0"/>
              <a:t> 	minimum of 4 successive years of records</a:t>
            </a:r>
          </a:p>
          <a:p>
            <a:pPr>
              <a:lnSpc>
                <a:spcPct val="90000"/>
              </a:lnSpc>
              <a:buFontTx/>
              <a:buNone/>
            </a:pPr>
            <a:r>
              <a:rPr lang="en-US" sz="1600" dirty="0"/>
              <a:t>	maximum of 10 successive years of records (5 years for fruit crops)</a:t>
            </a:r>
          </a:p>
          <a:p>
            <a:pPr>
              <a:lnSpc>
                <a:spcPct val="90000"/>
              </a:lnSpc>
              <a:buFontTx/>
              <a:buNone/>
            </a:pPr>
            <a:endParaRPr lang="en-US" sz="1600" dirty="0"/>
          </a:p>
          <a:p>
            <a:pPr>
              <a:buFontTx/>
              <a:buNone/>
            </a:pPr>
            <a:r>
              <a:rPr lang="en-US" sz="1800" b="1" dirty="0" smtClean="0">
                <a:solidFill>
                  <a:srgbClr val="008000"/>
                </a:solidFill>
              </a:rPr>
              <a:t>2</a:t>
            </a:r>
            <a:r>
              <a:rPr lang="en-US" sz="1800" b="1" dirty="0">
                <a:solidFill>
                  <a:srgbClr val="008000"/>
                </a:solidFill>
              </a:rPr>
              <a:t>) Select desired coverage level</a:t>
            </a:r>
          </a:p>
          <a:p>
            <a:pPr>
              <a:buFontTx/>
              <a:buNone/>
            </a:pPr>
            <a:endParaRPr lang="en-US" sz="1600" dirty="0"/>
          </a:p>
          <a:p>
            <a:r>
              <a:rPr lang="en-US" sz="1600" dirty="0"/>
              <a:t>50, 55, 60, 65, 70, 75, 80, and 85% of APH yield</a:t>
            </a:r>
          </a:p>
          <a:p>
            <a:pPr>
              <a:buFontTx/>
              <a:buNone/>
            </a:pPr>
            <a:endParaRPr lang="en-US" sz="1600" dirty="0"/>
          </a:p>
          <a:p>
            <a:pPr>
              <a:buFontTx/>
              <a:buNone/>
            </a:pPr>
            <a:r>
              <a:rPr lang="en-US" sz="1600" i="1" dirty="0"/>
              <a:t>		50% for catastrophic (CAT) coverage</a:t>
            </a:r>
          </a:p>
          <a:p>
            <a:pPr>
              <a:buFontTx/>
              <a:buNone/>
            </a:pPr>
            <a:endParaRPr lang="en-US" sz="1600" dirty="0"/>
          </a:p>
          <a:p>
            <a:pPr>
              <a:buFontTx/>
              <a:buNone/>
            </a:pPr>
            <a:r>
              <a:rPr lang="en-US" sz="1800" b="1" dirty="0">
                <a:solidFill>
                  <a:srgbClr val="008000"/>
                </a:solidFill>
              </a:rPr>
              <a:t>3) </a:t>
            </a:r>
            <a:r>
              <a:rPr lang="en-US" sz="1800" b="1" dirty="0" smtClean="0">
                <a:solidFill>
                  <a:srgbClr val="008000"/>
                </a:solidFill>
              </a:rPr>
              <a:t>Choose a price </a:t>
            </a:r>
            <a:r>
              <a:rPr lang="en-US" sz="1800" b="1" dirty="0">
                <a:solidFill>
                  <a:srgbClr val="008000"/>
                </a:solidFill>
              </a:rPr>
              <a:t>election</a:t>
            </a:r>
          </a:p>
          <a:p>
            <a:pPr>
              <a:buFontTx/>
              <a:buNone/>
            </a:pPr>
            <a:endParaRPr lang="en-US" sz="1600" b="1" dirty="0"/>
          </a:p>
          <a:p>
            <a:r>
              <a:rPr lang="en-US" sz="1600" dirty="0"/>
              <a:t>Up to 100% of indemnity price</a:t>
            </a:r>
          </a:p>
          <a:p>
            <a:pPr>
              <a:buFontTx/>
              <a:buNone/>
            </a:pPr>
            <a:endParaRPr lang="en-US" sz="1600" dirty="0"/>
          </a:p>
          <a:p>
            <a:pPr>
              <a:buFontTx/>
              <a:buNone/>
            </a:pPr>
            <a:r>
              <a:rPr lang="en-US" sz="1600" i="1" dirty="0"/>
              <a:t>		55% for catastrophic (CAT) coverage</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z="4000" b="1" i="1">
                <a:solidFill>
                  <a:srgbClr val="A50021"/>
                </a:solidFill>
                <a:latin typeface="Arial" pitchFamily="34" charset="0"/>
              </a:rPr>
              <a:t>Crop insurance calculations:</a:t>
            </a:r>
          </a:p>
        </p:txBody>
      </p:sp>
      <p:sp>
        <p:nvSpPr>
          <p:cNvPr id="110595" name="Rectangle 3"/>
          <p:cNvSpPr>
            <a:spLocks noGrp="1" noChangeArrowheads="1"/>
          </p:cNvSpPr>
          <p:nvPr>
            <p:ph type="body" idx="1"/>
          </p:nvPr>
        </p:nvSpPr>
        <p:spPr>
          <a:xfrm>
            <a:off x="533400" y="1676400"/>
            <a:ext cx="8077200" cy="4495800"/>
          </a:xfrm>
        </p:spPr>
        <p:txBody>
          <a:bodyPr/>
          <a:lstStyle/>
          <a:p>
            <a:pPr lvl="4">
              <a:lnSpc>
                <a:spcPct val="80000"/>
              </a:lnSpc>
              <a:buFontTx/>
              <a:buNone/>
            </a:pPr>
            <a:endParaRPr lang="en-US" sz="2400" dirty="0"/>
          </a:p>
          <a:p>
            <a:pPr lvl="1">
              <a:lnSpc>
                <a:spcPct val="80000"/>
              </a:lnSpc>
              <a:buFontTx/>
              <a:buNone/>
            </a:pPr>
            <a:r>
              <a:rPr lang="en-US" sz="3200" b="1" dirty="0">
                <a:solidFill>
                  <a:srgbClr val="008000"/>
                </a:solidFill>
                <a:latin typeface="Arial" pitchFamily="34" charset="0"/>
              </a:rPr>
              <a:t>Yield guarantee = APH • coverage level</a:t>
            </a:r>
          </a:p>
          <a:p>
            <a:pPr lvl="1">
              <a:lnSpc>
                <a:spcPct val="80000"/>
              </a:lnSpc>
              <a:buFontTx/>
              <a:buNone/>
            </a:pPr>
            <a:endParaRPr lang="en-US" sz="3200" b="1" dirty="0">
              <a:latin typeface="Arial" pitchFamily="34" charset="0"/>
            </a:endParaRPr>
          </a:p>
          <a:p>
            <a:pPr lvl="1">
              <a:lnSpc>
                <a:spcPct val="80000"/>
              </a:lnSpc>
              <a:buFontTx/>
              <a:buNone/>
            </a:pPr>
            <a:r>
              <a:rPr lang="en-US" sz="3200" b="1" dirty="0">
                <a:solidFill>
                  <a:srgbClr val="008000"/>
                </a:solidFill>
                <a:latin typeface="Arial" pitchFamily="34" charset="0"/>
              </a:rPr>
              <a:t>Premium/acre = yield guarantee • </a:t>
            </a:r>
            <a:r>
              <a:rPr lang="en-US" sz="3200" b="1" dirty="0" smtClean="0">
                <a:solidFill>
                  <a:srgbClr val="008000"/>
                </a:solidFill>
                <a:latin typeface="Arial" pitchFamily="34" charset="0"/>
              </a:rPr>
              <a:t>county premium </a:t>
            </a:r>
            <a:r>
              <a:rPr lang="en-US" sz="3200" b="1" dirty="0">
                <a:solidFill>
                  <a:srgbClr val="008000"/>
                </a:solidFill>
                <a:latin typeface="Arial" pitchFamily="34" charset="0"/>
              </a:rPr>
              <a:t>rate • price </a:t>
            </a:r>
            <a:r>
              <a:rPr lang="en-US" sz="3200" b="1" dirty="0" smtClean="0">
                <a:solidFill>
                  <a:srgbClr val="008000"/>
                </a:solidFill>
                <a:latin typeface="Arial" pitchFamily="34" charset="0"/>
              </a:rPr>
              <a:t>election</a:t>
            </a:r>
          </a:p>
          <a:p>
            <a:pPr lvl="1">
              <a:lnSpc>
                <a:spcPct val="80000"/>
              </a:lnSpc>
              <a:buFontTx/>
              <a:buNone/>
            </a:pPr>
            <a:endParaRPr lang="en-US" sz="2000" b="1" dirty="0">
              <a:solidFill>
                <a:srgbClr val="008000"/>
              </a:solidFill>
              <a:latin typeface="Arial" pitchFamily="34" charset="0"/>
            </a:endParaRPr>
          </a:p>
          <a:p>
            <a:pPr lvl="1">
              <a:lnSpc>
                <a:spcPct val="80000"/>
              </a:lnSpc>
              <a:buFontTx/>
              <a:buNone/>
            </a:pPr>
            <a:r>
              <a:rPr lang="en-US" sz="1800" b="1" dirty="0" smtClean="0">
                <a:solidFill>
                  <a:srgbClr val="C00000"/>
                </a:solidFill>
                <a:latin typeface="Arial" pitchFamily="34" charset="0"/>
              </a:rPr>
              <a:t>Because of the Federal subsidy for crop insurance, the premium</a:t>
            </a:r>
          </a:p>
          <a:p>
            <a:pPr lvl="1">
              <a:lnSpc>
                <a:spcPct val="80000"/>
              </a:lnSpc>
              <a:buFontTx/>
              <a:buNone/>
            </a:pPr>
            <a:r>
              <a:rPr lang="en-US" sz="1800" b="1" dirty="0" smtClean="0">
                <a:solidFill>
                  <a:srgbClr val="C00000"/>
                </a:solidFill>
                <a:latin typeface="Arial" pitchFamily="34" charset="0"/>
              </a:rPr>
              <a:t>you pay is between 33% and 62% of the actual cost</a:t>
            </a:r>
          </a:p>
          <a:p>
            <a:pPr lvl="1">
              <a:lnSpc>
                <a:spcPct val="80000"/>
              </a:lnSpc>
              <a:buFontTx/>
              <a:buNone/>
            </a:pPr>
            <a:endParaRPr lang="en-US" sz="1800" b="1" dirty="0">
              <a:solidFill>
                <a:srgbClr val="008000"/>
              </a:solidFill>
              <a:latin typeface="Arial" pitchFamily="34" charset="0"/>
            </a:endParaRPr>
          </a:p>
          <a:p>
            <a:pPr lvl="1">
              <a:lnSpc>
                <a:spcPct val="80000"/>
              </a:lnSpc>
              <a:buFontTx/>
              <a:buNone/>
            </a:pPr>
            <a:r>
              <a:rPr lang="en-US" sz="1800" b="1" u="sng" dirty="0">
                <a:latin typeface="Arial" pitchFamily="34" charset="0"/>
              </a:rPr>
              <a:t>Notes</a:t>
            </a:r>
            <a:r>
              <a:rPr lang="en-US" sz="1800" b="1" dirty="0">
                <a:latin typeface="Arial" pitchFamily="34" charset="0"/>
              </a:rPr>
              <a:t>:</a:t>
            </a:r>
          </a:p>
          <a:p>
            <a:pPr lvl="1">
              <a:lnSpc>
                <a:spcPct val="80000"/>
              </a:lnSpc>
            </a:pPr>
            <a:r>
              <a:rPr lang="en-US" sz="1800" b="1" dirty="0" smtClean="0">
                <a:latin typeface="Arial" pitchFamily="34" charset="0"/>
              </a:rPr>
              <a:t>CAT </a:t>
            </a:r>
            <a:r>
              <a:rPr lang="en-US" sz="1800" b="1" dirty="0">
                <a:latin typeface="Arial" pitchFamily="34" charset="0"/>
              </a:rPr>
              <a:t>program has a </a:t>
            </a:r>
            <a:r>
              <a:rPr lang="en-US" sz="1800" b="1" dirty="0">
                <a:solidFill>
                  <a:srgbClr val="CC0000"/>
                </a:solidFill>
                <a:latin typeface="Arial" pitchFamily="34" charset="0"/>
              </a:rPr>
              <a:t>$300/crop/county</a:t>
            </a:r>
            <a:r>
              <a:rPr lang="en-US" sz="1800" b="1" dirty="0">
                <a:latin typeface="Arial" pitchFamily="34" charset="0"/>
              </a:rPr>
              <a:t> administrative fee.</a:t>
            </a:r>
          </a:p>
          <a:p>
            <a:pPr lvl="1">
              <a:lnSpc>
                <a:spcPct val="80000"/>
              </a:lnSpc>
            </a:pPr>
            <a:r>
              <a:rPr lang="en-US" sz="1800" b="1" dirty="0">
                <a:latin typeface="Arial" pitchFamily="34" charset="0"/>
              </a:rPr>
              <a:t>MPCI has a $30/crop administrative fee.</a:t>
            </a:r>
          </a:p>
          <a:p>
            <a:pPr>
              <a:lnSpc>
                <a:spcPct val="80000"/>
              </a:lnSpc>
              <a:buFontTx/>
              <a:buNone/>
            </a:pPr>
            <a:endParaRPr lang="en-US" sz="3600" b="1" dirty="0">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solidFill>
                  <a:srgbClr val="C00000"/>
                </a:solidFill>
              </a:rPr>
              <a:t>Native Grape Example: Premiums and Protection</a:t>
            </a:r>
            <a:endParaRPr lang="en-US" sz="3200" b="1" i="1" dirty="0">
              <a:solidFill>
                <a:srgbClr val="C00000"/>
              </a:solidFill>
            </a:endParaRPr>
          </a:p>
        </p:txBody>
      </p:sp>
      <p:sp>
        <p:nvSpPr>
          <p:cNvPr id="4" name="Content Placeholder 3"/>
          <p:cNvSpPr>
            <a:spLocks noGrp="1"/>
          </p:cNvSpPr>
          <p:nvPr>
            <p:ph idx="1"/>
          </p:nvPr>
        </p:nvSpPr>
        <p:spPr/>
        <p:txBody>
          <a:bodyPr/>
          <a:lstStyle/>
          <a:p>
            <a:pPr marL="0" indent="0">
              <a:buNone/>
            </a:pPr>
            <a:r>
              <a:rPr lang="en-US" sz="2400" b="1" i="1" dirty="0" err="1" smtClean="0"/>
              <a:t>Lambrusca</a:t>
            </a:r>
            <a:r>
              <a:rPr lang="en-US" sz="2400" b="1" i="1" dirty="0" smtClean="0"/>
              <a:t> (6 tons/A), Erie County, PA (100% price election)</a:t>
            </a:r>
            <a:endParaRPr lang="en-US" sz="2400" b="1" i="1"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36786"/>
            <a:ext cx="8787510" cy="29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410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588" y="961644"/>
            <a:ext cx="8630412" cy="731838"/>
          </a:xfrm>
        </p:spPr>
        <p:txBody>
          <a:bodyPr/>
          <a:lstStyle/>
          <a:p>
            <a:r>
              <a:rPr lang="en-US" sz="3200" b="1" i="1" dirty="0" err="1" smtClean="0">
                <a:solidFill>
                  <a:srgbClr val="C00000"/>
                </a:solidFill>
              </a:rPr>
              <a:t>Vinifera</a:t>
            </a:r>
            <a:r>
              <a:rPr lang="en-US" sz="3200" b="1" i="1" dirty="0" smtClean="0">
                <a:solidFill>
                  <a:srgbClr val="C00000"/>
                </a:solidFill>
              </a:rPr>
              <a:t> Grape Example: Premiums and Protection</a:t>
            </a:r>
            <a:endParaRPr lang="en-US" sz="3200" b="1" i="1" dirty="0">
              <a:solidFill>
                <a:srgbClr val="C00000"/>
              </a:solidFill>
            </a:endParaRPr>
          </a:p>
        </p:txBody>
      </p:sp>
      <p:sp>
        <p:nvSpPr>
          <p:cNvPr id="4" name="Content Placeholder 3"/>
          <p:cNvSpPr>
            <a:spLocks noGrp="1"/>
          </p:cNvSpPr>
          <p:nvPr>
            <p:ph idx="1"/>
          </p:nvPr>
        </p:nvSpPr>
        <p:spPr>
          <a:xfrm>
            <a:off x="591671" y="1676400"/>
            <a:ext cx="8229600" cy="4677156"/>
          </a:xfrm>
        </p:spPr>
        <p:txBody>
          <a:bodyPr/>
          <a:lstStyle/>
          <a:p>
            <a:pPr marL="0" indent="0">
              <a:buNone/>
            </a:pPr>
            <a:r>
              <a:rPr lang="en-US" sz="2400" b="1" i="1" dirty="0" err="1" smtClean="0"/>
              <a:t>Traminette</a:t>
            </a:r>
            <a:r>
              <a:rPr lang="en-US" sz="2400" b="1" i="1" dirty="0" smtClean="0"/>
              <a:t> (6 tons/A), Erie County, PA (100% price election)</a:t>
            </a:r>
            <a:endParaRPr lang="en-US" sz="2400" b="1" i="1"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2236785"/>
            <a:ext cx="8668870" cy="290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77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b="1" i="1">
                <a:solidFill>
                  <a:srgbClr val="A50021"/>
                </a:solidFill>
              </a:rPr>
              <a:t>Crop insurance calculations:</a:t>
            </a:r>
          </a:p>
        </p:txBody>
      </p:sp>
      <p:sp>
        <p:nvSpPr>
          <p:cNvPr id="40963" name="Rectangle 3"/>
          <p:cNvSpPr>
            <a:spLocks noGrp="1" noChangeArrowheads="1"/>
          </p:cNvSpPr>
          <p:nvPr>
            <p:ph type="body" idx="1"/>
          </p:nvPr>
        </p:nvSpPr>
        <p:spPr/>
        <p:txBody>
          <a:bodyPr/>
          <a:lstStyle/>
          <a:p>
            <a:pPr>
              <a:buFontTx/>
              <a:buNone/>
            </a:pPr>
            <a:r>
              <a:rPr lang="en-US" sz="2400" b="1" i="1" dirty="0">
                <a:solidFill>
                  <a:srgbClr val="FF0000"/>
                </a:solidFill>
              </a:rPr>
              <a:t>If actual yield is less than the yield guarantee:</a:t>
            </a:r>
          </a:p>
          <a:p>
            <a:pPr>
              <a:buFontTx/>
              <a:buNone/>
            </a:pPr>
            <a:endParaRPr lang="en-US" sz="2400" b="1" i="1" dirty="0">
              <a:solidFill>
                <a:schemeClr val="accent2"/>
              </a:solidFill>
            </a:endParaRPr>
          </a:p>
          <a:p>
            <a:pPr>
              <a:buFontTx/>
              <a:buNone/>
            </a:pPr>
            <a:r>
              <a:rPr lang="en-US" sz="2400" b="1" i="1" dirty="0"/>
              <a:t>		</a:t>
            </a:r>
            <a:r>
              <a:rPr lang="en-US" sz="2400" b="1" dirty="0"/>
              <a:t>Indemnity payment = (yield guarantee – actual 		production) • price election</a:t>
            </a:r>
          </a:p>
          <a:p>
            <a:pPr>
              <a:buFontTx/>
              <a:buNone/>
            </a:pPr>
            <a:endParaRPr lang="en-US" sz="2400" b="1" i="1" dirty="0"/>
          </a:p>
          <a:p>
            <a:pPr>
              <a:buFontTx/>
              <a:buNone/>
            </a:pPr>
            <a:r>
              <a:rPr lang="en-US" sz="2400" b="1" i="1" dirty="0">
                <a:solidFill>
                  <a:srgbClr val="FF0000"/>
                </a:solidFill>
              </a:rPr>
              <a:t>If actual yield is equal to or greater than the yield guarantee:</a:t>
            </a:r>
          </a:p>
          <a:p>
            <a:pPr>
              <a:buFontTx/>
              <a:buNone/>
            </a:pPr>
            <a:endParaRPr lang="en-US" sz="2400" b="1" i="1" dirty="0">
              <a:solidFill>
                <a:schemeClr val="accent2"/>
              </a:solidFill>
            </a:endParaRPr>
          </a:p>
          <a:p>
            <a:pPr>
              <a:buFontTx/>
              <a:buNone/>
            </a:pPr>
            <a:r>
              <a:rPr lang="en-US" sz="2400" b="1" dirty="0"/>
              <a:t> 		Indemnity payment = 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Loss example, Niagara Grapes:</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sz="2800" dirty="0" smtClean="0"/>
              <a:t>Approved yield per acre: 	</a:t>
            </a:r>
            <a:r>
              <a:rPr lang="en-US" sz="2800" dirty="0" smtClean="0">
                <a:solidFill>
                  <a:srgbClr val="FF0000"/>
                </a:solidFill>
              </a:rPr>
              <a:t>6 tons</a:t>
            </a:r>
          </a:p>
          <a:p>
            <a:pPr marL="0" indent="0">
              <a:buNone/>
            </a:pPr>
            <a:r>
              <a:rPr lang="en-US" sz="2800" dirty="0" smtClean="0"/>
              <a:t>Coverage level selected:  	</a:t>
            </a:r>
            <a:r>
              <a:rPr lang="en-US" sz="2800" dirty="0" smtClean="0">
                <a:solidFill>
                  <a:srgbClr val="FF0000"/>
                </a:solidFill>
              </a:rPr>
              <a:t>75%</a:t>
            </a:r>
          </a:p>
          <a:p>
            <a:pPr marL="0" indent="0">
              <a:buNone/>
            </a:pPr>
            <a:r>
              <a:rPr lang="en-US" sz="2800" dirty="0" smtClean="0"/>
              <a:t>Acre yield guarantee: 	</a:t>
            </a:r>
            <a:r>
              <a:rPr lang="en-US" sz="2800" dirty="0" smtClean="0">
                <a:solidFill>
                  <a:srgbClr val="FF0000"/>
                </a:solidFill>
              </a:rPr>
              <a:t>6 tons x 75% = 4.5 tons</a:t>
            </a:r>
          </a:p>
          <a:p>
            <a:pPr marL="0" indent="0">
              <a:buNone/>
            </a:pPr>
            <a:r>
              <a:rPr lang="en-US" sz="2800" dirty="0"/>
              <a:t>Price </a:t>
            </a:r>
            <a:r>
              <a:rPr lang="en-US" sz="2800" dirty="0" smtClean="0"/>
              <a:t>election: 		</a:t>
            </a:r>
            <a:r>
              <a:rPr lang="en-US" sz="2800" dirty="0" smtClean="0">
                <a:solidFill>
                  <a:srgbClr val="FF0000"/>
                </a:solidFill>
              </a:rPr>
              <a:t>$260/ton</a:t>
            </a:r>
          </a:p>
          <a:p>
            <a:pPr marL="0" indent="0">
              <a:buNone/>
            </a:pPr>
            <a:r>
              <a:rPr lang="en-US" sz="2800" dirty="0" smtClean="0"/>
              <a:t>Protection: 			</a:t>
            </a:r>
            <a:r>
              <a:rPr lang="en-US" sz="2800" dirty="0" smtClean="0">
                <a:solidFill>
                  <a:srgbClr val="FF0000"/>
                </a:solidFill>
              </a:rPr>
              <a:t>4.5 tons x $260 = $1,170/A</a:t>
            </a:r>
          </a:p>
          <a:p>
            <a:pPr marL="0" indent="0">
              <a:buNone/>
            </a:pPr>
            <a:r>
              <a:rPr lang="en-US" sz="2800" dirty="0" smtClean="0"/>
              <a:t>Actual yield: 		</a:t>
            </a:r>
            <a:r>
              <a:rPr lang="en-US" sz="2800" dirty="0" smtClean="0">
                <a:solidFill>
                  <a:srgbClr val="FF0000"/>
                </a:solidFill>
              </a:rPr>
              <a:t>2.0 tons/A</a:t>
            </a:r>
          </a:p>
          <a:p>
            <a:pPr marL="0" indent="0">
              <a:buNone/>
            </a:pPr>
            <a:r>
              <a:rPr lang="en-US" sz="2800" dirty="0" smtClean="0"/>
              <a:t>Indemnity per acre: 	</a:t>
            </a:r>
            <a:r>
              <a:rPr lang="en-US" sz="2800" dirty="0" smtClean="0">
                <a:solidFill>
                  <a:srgbClr val="FF0000"/>
                </a:solidFill>
              </a:rPr>
              <a:t>2.5 tons x $260 = $650/A</a:t>
            </a:r>
          </a:p>
          <a:p>
            <a:pPr marL="0" indent="0">
              <a:buNone/>
            </a:pPr>
            <a:r>
              <a:rPr lang="en-US" sz="2800" dirty="0" smtClean="0"/>
              <a:t>Estimated premium: 	</a:t>
            </a:r>
            <a:r>
              <a:rPr lang="en-US" sz="2800" dirty="0" smtClean="0">
                <a:solidFill>
                  <a:srgbClr val="FF0000"/>
                </a:solidFill>
              </a:rPr>
              <a:t>$59/A</a:t>
            </a:r>
          </a:p>
          <a:p>
            <a:pPr marL="0" indent="0">
              <a:buNone/>
            </a:pPr>
            <a:r>
              <a:rPr lang="en-US" sz="2800" dirty="0" smtClean="0"/>
              <a:t>Cash-flow provided: 	</a:t>
            </a:r>
            <a:r>
              <a:rPr lang="en-US" sz="2800" dirty="0" smtClean="0">
                <a:solidFill>
                  <a:srgbClr val="FF0000"/>
                </a:solidFill>
              </a:rPr>
              <a:t>$591/A</a:t>
            </a:r>
          </a:p>
          <a:p>
            <a:pPr marL="0" indent="0">
              <a:buNone/>
            </a:pPr>
            <a:endParaRPr lang="en-US" dirty="0"/>
          </a:p>
        </p:txBody>
      </p:sp>
    </p:spTree>
    <p:extLst>
      <p:ext uri="{BB962C8B-B14F-4D97-AF65-F5344CB8AC3E}">
        <p14:creationId xmlns:p14="http://schemas.microsoft.com/office/powerpoint/2010/main" val="2131064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3600" b="1" dirty="0" smtClean="0">
                <a:solidFill>
                  <a:srgbClr val="A50021"/>
                </a:solidFill>
                <a:latin typeface="Arial" charset="0"/>
              </a:rPr>
              <a:t>Whole Farm Revenue Protection</a:t>
            </a:r>
            <a:endParaRPr lang="en-US" sz="3600" b="1" dirty="0">
              <a:solidFill>
                <a:srgbClr val="A50021"/>
              </a:solidFill>
              <a:latin typeface="Arial" charset="0"/>
            </a:endParaRPr>
          </a:p>
        </p:txBody>
      </p:sp>
      <p:sp>
        <p:nvSpPr>
          <p:cNvPr id="69635" name="Rectangle 3"/>
          <p:cNvSpPr>
            <a:spLocks noGrp="1" noChangeArrowheads="1"/>
          </p:cNvSpPr>
          <p:nvPr>
            <p:ph type="body" idx="1"/>
          </p:nvPr>
        </p:nvSpPr>
        <p:spPr>
          <a:xfrm>
            <a:off x="685800" y="1981200"/>
            <a:ext cx="7772400" cy="4572000"/>
          </a:xfrm>
        </p:spPr>
        <p:txBody>
          <a:bodyPr/>
          <a:lstStyle/>
          <a:p>
            <a:pPr algn="ctr">
              <a:lnSpc>
                <a:spcPct val="80000"/>
              </a:lnSpc>
              <a:buFontTx/>
              <a:buNone/>
            </a:pPr>
            <a:r>
              <a:rPr lang="en-US" sz="2800" dirty="0">
                <a:solidFill>
                  <a:srgbClr val="008000"/>
                </a:solidFill>
                <a:latin typeface="Arial" charset="0"/>
              </a:rPr>
              <a:t>Adjusted Gross Revenue-Lite (AGR-Lite)</a:t>
            </a:r>
          </a:p>
          <a:p>
            <a:pPr algn="ctr">
              <a:lnSpc>
                <a:spcPct val="80000"/>
              </a:lnSpc>
              <a:buFontTx/>
              <a:buNone/>
            </a:pPr>
            <a:endParaRPr lang="en-US" sz="600" dirty="0">
              <a:solidFill>
                <a:srgbClr val="008000"/>
              </a:solidFill>
              <a:latin typeface="Arial" charset="0"/>
            </a:endParaRPr>
          </a:p>
          <a:p>
            <a:pPr algn="ctr">
              <a:lnSpc>
                <a:spcPct val="80000"/>
              </a:lnSpc>
              <a:buFontTx/>
              <a:buNone/>
            </a:pPr>
            <a:r>
              <a:rPr lang="en-US" sz="2400" dirty="0">
                <a:latin typeface="Arial" charset="0"/>
              </a:rPr>
              <a:t>Provides protection against loss of revenue from </a:t>
            </a:r>
          </a:p>
          <a:p>
            <a:pPr algn="ctr">
              <a:lnSpc>
                <a:spcPct val="80000"/>
              </a:lnSpc>
              <a:buFontTx/>
              <a:buNone/>
            </a:pPr>
            <a:r>
              <a:rPr lang="en-US" sz="2400" dirty="0">
                <a:latin typeface="Arial" charset="0"/>
              </a:rPr>
              <a:t>natural and named causes of loss and market fluctuations </a:t>
            </a:r>
          </a:p>
          <a:p>
            <a:pPr algn="ctr">
              <a:lnSpc>
                <a:spcPct val="80000"/>
              </a:lnSpc>
              <a:buFontTx/>
              <a:buNone/>
            </a:pPr>
            <a:endParaRPr lang="en-US" sz="2400" dirty="0">
              <a:latin typeface="Arial" charset="0"/>
            </a:endParaRPr>
          </a:p>
          <a:p>
            <a:pPr algn="ctr">
              <a:lnSpc>
                <a:spcPct val="80000"/>
              </a:lnSpc>
              <a:buFontTx/>
              <a:buNone/>
            </a:pPr>
            <a:r>
              <a:rPr lang="en-US" sz="2400" dirty="0">
                <a:latin typeface="Arial" charset="0"/>
              </a:rPr>
              <a:t>Approved for Producers in </a:t>
            </a:r>
            <a:r>
              <a:rPr lang="en-US" sz="2400" dirty="0" smtClean="0">
                <a:solidFill>
                  <a:srgbClr val="FF0000"/>
                </a:solidFill>
                <a:latin typeface="Arial" charset="0"/>
              </a:rPr>
              <a:t>34 States</a:t>
            </a:r>
            <a:endParaRPr lang="en-US" sz="2400" dirty="0">
              <a:solidFill>
                <a:srgbClr val="FF0000"/>
              </a:solidFill>
              <a:latin typeface="Arial" charset="0"/>
            </a:endParaRPr>
          </a:p>
          <a:p>
            <a:pPr algn="ctr">
              <a:lnSpc>
                <a:spcPct val="80000"/>
              </a:lnSpc>
              <a:buFontTx/>
              <a:buNone/>
            </a:pPr>
            <a:r>
              <a:rPr lang="en-US" sz="2400" i="1" u="sng" dirty="0">
                <a:solidFill>
                  <a:schemeClr val="tx2"/>
                </a:solidFill>
                <a:latin typeface="Arial" charset="0"/>
              </a:rPr>
              <a:t>ENROLLMENT DEADLINE:</a:t>
            </a:r>
            <a:r>
              <a:rPr lang="en-US" sz="2400" dirty="0">
                <a:solidFill>
                  <a:schemeClr val="tx2"/>
                </a:solidFill>
                <a:latin typeface="Arial" charset="0"/>
              </a:rPr>
              <a:t> </a:t>
            </a:r>
          </a:p>
          <a:p>
            <a:pPr algn="ctr">
              <a:lnSpc>
                <a:spcPct val="80000"/>
              </a:lnSpc>
              <a:buFontTx/>
              <a:buNone/>
            </a:pPr>
            <a:r>
              <a:rPr lang="en-US" sz="2400" dirty="0">
                <a:solidFill>
                  <a:schemeClr val="tx2"/>
                </a:solidFill>
                <a:latin typeface="Arial" charset="0"/>
              </a:rPr>
              <a:t>3/15 new applications</a:t>
            </a:r>
          </a:p>
          <a:p>
            <a:pPr algn="ctr">
              <a:lnSpc>
                <a:spcPct val="80000"/>
              </a:lnSpc>
              <a:buFontTx/>
              <a:buNone/>
            </a:pPr>
            <a:r>
              <a:rPr lang="en-US" sz="2400" dirty="0">
                <a:solidFill>
                  <a:schemeClr val="tx2"/>
                </a:solidFill>
                <a:latin typeface="Arial" charset="0"/>
              </a:rPr>
              <a:t>1/31 for renewals/coverage changes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33400" y="762000"/>
            <a:ext cx="8229600" cy="731838"/>
          </a:xfrm>
        </p:spPr>
        <p:txBody>
          <a:bodyPr/>
          <a:lstStyle/>
          <a:p>
            <a:r>
              <a:rPr lang="en-US" b="1" dirty="0" smtClean="0">
                <a:solidFill>
                  <a:srgbClr val="A50021"/>
                </a:solidFill>
                <a:latin typeface="Arial" charset="0"/>
              </a:rPr>
              <a:t>AGR-Lite</a:t>
            </a:r>
            <a:endParaRPr lang="en-US" b="1" dirty="0">
              <a:solidFill>
                <a:srgbClr val="A50021"/>
              </a:solidFill>
              <a:latin typeface="Arial" charset="0"/>
            </a:endParaRPr>
          </a:p>
        </p:txBody>
      </p:sp>
      <p:sp>
        <p:nvSpPr>
          <p:cNvPr id="116739" name="Rectangle 3"/>
          <p:cNvSpPr>
            <a:spLocks noGrp="1" noChangeArrowheads="1"/>
          </p:cNvSpPr>
          <p:nvPr>
            <p:ph type="body" idx="1"/>
          </p:nvPr>
        </p:nvSpPr>
        <p:spPr>
          <a:xfrm>
            <a:off x="533400" y="1524000"/>
            <a:ext cx="8229600" cy="4419600"/>
          </a:xfrm>
        </p:spPr>
        <p:txBody>
          <a:bodyPr/>
          <a:lstStyle/>
          <a:p>
            <a:pPr>
              <a:lnSpc>
                <a:spcPct val="90000"/>
              </a:lnSpc>
              <a:buFont typeface="Wingdings" pitchFamily="2" charset="2"/>
              <a:buChar char="§"/>
            </a:pPr>
            <a:r>
              <a:rPr lang="en-US" sz="2800" dirty="0" smtClean="0">
                <a:latin typeface="Arial" charset="0"/>
              </a:rPr>
              <a:t>Insures </a:t>
            </a:r>
            <a:r>
              <a:rPr lang="en-US" sz="2800" dirty="0">
                <a:latin typeface="Arial" charset="0"/>
              </a:rPr>
              <a:t>the revenue of the entire farm rather than individual crops by guaranteeing a percentage of average gross farm revenue</a:t>
            </a:r>
            <a:r>
              <a:rPr lang="en-US" sz="2800" dirty="0" smtClean="0">
                <a:latin typeface="Arial" charset="0"/>
              </a:rPr>
              <a:t>.</a:t>
            </a:r>
          </a:p>
          <a:p>
            <a:pPr>
              <a:lnSpc>
                <a:spcPct val="90000"/>
              </a:lnSpc>
              <a:buFont typeface="Wingdings" pitchFamily="2" charset="2"/>
              <a:buChar char="§"/>
            </a:pPr>
            <a:r>
              <a:rPr lang="en-US" sz="2800" dirty="0" smtClean="0">
                <a:latin typeface="Arial" charset="0"/>
              </a:rPr>
              <a:t>All </a:t>
            </a:r>
            <a:r>
              <a:rPr lang="en-US" sz="2800" dirty="0">
                <a:latin typeface="Arial" charset="0"/>
              </a:rPr>
              <a:t>farm raised crops, animals, and animal products are eligible for coverage</a:t>
            </a:r>
            <a:r>
              <a:rPr lang="en-US" sz="2800" dirty="0" smtClean="0">
                <a:latin typeface="Arial" charset="0"/>
              </a:rPr>
              <a:t>.</a:t>
            </a:r>
          </a:p>
          <a:p>
            <a:pPr marL="742950" lvl="2" indent="-342900">
              <a:lnSpc>
                <a:spcPct val="90000"/>
              </a:lnSpc>
              <a:buFont typeface="Wingdings" pitchFamily="2" charset="2"/>
              <a:buChar char="§"/>
            </a:pPr>
            <a:r>
              <a:rPr lang="en-US" sz="2800" dirty="0" smtClean="0">
                <a:latin typeface="Arial" charset="0"/>
              </a:rPr>
              <a:t>Note: Covers </a:t>
            </a:r>
            <a:r>
              <a:rPr lang="en-US" sz="2800" dirty="0">
                <a:latin typeface="Arial" charset="0"/>
              </a:rPr>
              <a:t>commodities produced only; not value added </a:t>
            </a:r>
            <a:r>
              <a:rPr lang="en-US" sz="2800" dirty="0" smtClean="0">
                <a:latin typeface="Arial" charset="0"/>
              </a:rPr>
              <a:t>activities.</a:t>
            </a:r>
          </a:p>
          <a:p>
            <a:pPr>
              <a:lnSpc>
                <a:spcPct val="90000"/>
              </a:lnSpc>
              <a:buFont typeface="Wingdings" pitchFamily="2" charset="2"/>
              <a:buChar char="§"/>
            </a:pPr>
            <a:r>
              <a:rPr lang="en-US" sz="2800" dirty="0" smtClean="0">
                <a:latin typeface="Arial" charset="0"/>
              </a:rPr>
              <a:t>Uses </a:t>
            </a:r>
            <a:r>
              <a:rPr lang="en-US" sz="2800" dirty="0">
                <a:latin typeface="Arial" charset="0"/>
              </a:rPr>
              <a:t>information from a producer's Schedule F tax forms to calculate the policy revenue guarantee.</a:t>
            </a:r>
            <a:r>
              <a:rPr lang="en-US" sz="2800" b="1" dirty="0">
                <a:latin typeface="Arial"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685800"/>
            <a:ext cx="7772400" cy="1143000"/>
          </a:xfrm>
        </p:spPr>
        <p:txBody>
          <a:bodyPr/>
          <a:lstStyle/>
          <a:p>
            <a:r>
              <a:rPr lang="en-US" b="1" dirty="0">
                <a:solidFill>
                  <a:srgbClr val="A50021"/>
                </a:solidFill>
                <a:latin typeface="Arial" charset="0"/>
              </a:rPr>
              <a:t>AGR-Lite</a:t>
            </a:r>
          </a:p>
        </p:txBody>
      </p:sp>
      <p:sp>
        <p:nvSpPr>
          <p:cNvPr id="114691" name="Rectangle 3"/>
          <p:cNvSpPr>
            <a:spLocks noGrp="1" noChangeArrowheads="1"/>
          </p:cNvSpPr>
          <p:nvPr>
            <p:ph type="body" idx="1"/>
          </p:nvPr>
        </p:nvSpPr>
        <p:spPr>
          <a:xfrm>
            <a:off x="685800" y="1905000"/>
            <a:ext cx="7772400" cy="3810000"/>
          </a:xfrm>
        </p:spPr>
        <p:txBody>
          <a:bodyPr/>
          <a:lstStyle/>
          <a:p>
            <a:r>
              <a:rPr lang="en-US" b="1">
                <a:solidFill>
                  <a:srgbClr val="008000"/>
                </a:solidFill>
                <a:latin typeface="Arial" charset="0"/>
              </a:rPr>
              <a:t>STAND-ALONE POLICY:</a:t>
            </a:r>
            <a:r>
              <a:rPr lang="en-US" b="1">
                <a:latin typeface="Arial" charset="0"/>
              </a:rPr>
              <a:t>  </a:t>
            </a:r>
            <a:r>
              <a:rPr lang="en-US" sz="2400" b="1">
                <a:latin typeface="Arial" charset="0"/>
              </a:rPr>
              <a:t>covering the whole farming operation</a:t>
            </a:r>
          </a:p>
          <a:p>
            <a:pPr algn="ctr">
              <a:buFontTx/>
              <a:buNone/>
            </a:pPr>
            <a:r>
              <a:rPr lang="en-US" sz="2400" b="1">
                <a:latin typeface="Arial" charset="0"/>
              </a:rPr>
              <a:t>or</a:t>
            </a:r>
          </a:p>
          <a:p>
            <a:r>
              <a:rPr lang="en-US" b="1">
                <a:solidFill>
                  <a:srgbClr val="008000"/>
                </a:solidFill>
                <a:latin typeface="Arial" charset="0"/>
              </a:rPr>
              <a:t>UMBRELLA TYPE POLICY:</a:t>
            </a:r>
            <a:r>
              <a:rPr lang="en-US" b="1">
                <a:latin typeface="Arial" charset="0"/>
              </a:rPr>
              <a:t> </a:t>
            </a:r>
            <a:r>
              <a:rPr lang="en-US" sz="2400" b="1">
                <a:latin typeface="Arial" charset="0"/>
              </a:rPr>
              <a:t>selected crops can also be protected by Multiple Peril crop policies (except AGR) and Group Risk policies. </a:t>
            </a:r>
          </a:p>
          <a:p>
            <a:pPr>
              <a:buFontTx/>
              <a:buNone/>
            </a:pPr>
            <a:endParaRPr lang="en-US" sz="1600" b="1" i="1">
              <a:latin typeface="Arial" charset="0"/>
            </a:endParaRPr>
          </a:p>
          <a:p>
            <a:pPr>
              <a:buFontTx/>
              <a:buNone/>
            </a:pPr>
            <a:r>
              <a:rPr lang="en-US" sz="1600" b="1" i="1">
                <a:latin typeface="Arial" charset="0"/>
              </a:rPr>
              <a:t>Note: Loss payments from other insurance count towards AGR-Lite revenue guarantee</a:t>
            </a:r>
            <a:r>
              <a:rPr lang="en-US" sz="1600" b="1">
                <a:latin typeface="Arial" charset="0"/>
              </a:rPr>
              <a:t>.</a:t>
            </a:r>
            <a:r>
              <a:rPr lang="en-US" sz="1600">
                <a:latin typeface="Arial"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b="1">
                <a:solidFill>
                  <a:srgbClr val="A50021"/>
                </a:solidFill>
                <a:latin typeface="Arial" charset="0"/>
              </a:rPr>
              <a:t>Types of Agricultural Risks</a:t>
            </a:r>
          </a:p>
        </p:txBody>
      </p:sp>
      <p:sp>
        <p:nvSpPr>
          <p:cNvPr id="122883" name="Rectangle 3"/>
          <p:cNvSpPr>
            <a:spLocks noGrp="1" noChangeArrowheads="1"/>
          </p:cNvSpPr>
          <p:nvPr>
            <p:ph type="body" idx="1"/>
          </p:nvPr>
        </p:nvSpPr>
        <p:spPr/>
        <p:txBody>
          <a:bodyPr/>
          <a:lstStyle/>
          <a:p>
            <a:pPr algn="ctr"/>
            <a:r>
              <a:rPr lang="en-US" b="1" dirty="0">
                <a:solidFill>
                  <a:srgbClr val="008000"/>
                </a:solidFill>
                <a:latin typeface="Arial" charset="0"/>
              </a:rPr>
              <a:t>Production</a:t>
            </a:r>
          </a:p>
          <a:p>
            <a:pPr algn="ctr"/>
            <a:r>
              <a:rPr lang="en-US" b="1" dirty="0">
                <a:solidFill>
                  <a:srgbClr val="008000"/>
                </a:solidFill>
                <a:latin typeface="Arial" charset="0"/>
              </a:rPr>
              <a:t>Marketing</a:t>
            </a:r>
          </a:p>
          <a:p>
            <a:pPr algn="ctr"/>
            <a:r>
              <a:rPr lang="en-US" b="1" dirty="0">
                <a:solidFill>
                  <a:srgbClr val="008000"/>
                </a:solidFill>
                <a:latin typeface="Arial" charset="0"/>
              </a:rPr>
              <a:t>Financial</a:t>
            </a:r>
          </a:p>
          <a:p>
            <a:pPr algn="ctr"/>
            <a:r>
              <a:rPr lang="en-US" b="1" dirty="0">
                <a:solidFill>
                  <a:srgbClr val="008000"/>
                </a:solidFill>
                <a:latin typeface="Arial" charset="0"/>
              </a:rPr>
              <a:t>Legal</a:t>
            </a:r>
          </a:p>
          <a:p>
            <a:pPr algn="ctr"/>
            <a:r>
              <a:rPr lang="en-US" b="1" dirty="0">
                <a:solidFill>
                  <a:srgbClr val="008000"/>
                </a:solidFill>
                <a:latin typeface="Arial" charset="0"/>
              </a:rPr>
              <a:t>Human resource</a:t>
            </a:r>
          </a:p>
          <a:p>
            <a:pPr algn="ctr"/>
            <a:r>
              <a:rPr lang="en-US" b="1" dirty="0">
                <a:solidFill>
                  <a:srgbClr val="008000"/>
                </a:solidFill>
                <a:latin typeface="Arial" charset="0"/>
              </a:rPr>
              <a:t>Environmental</a:t>
            </a:r>
          </a:p>
          <a:p>
            <a:pPr algn="ctr"/>
            <a:endParaRPr lang="en-US" b="1" dirty="0"/>
          </a:p>
        </p:txBody>
      </p:sp>
      <p:pic>
        <p:nvPicPr>
          <p:cNvPr id="1228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648200"/>
            <a:ext cx="17097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09600" y="609600"/>
            <a:ext cx="7772400" cy="1143000"/>
          </a:xfrm>
        </p:spPr>
        <p:txBody>
          <a:bodyPr/>
          <a:lstStyle/>
          <a:p>
            <a:r>
              <a:rPr lang="en-US" sz="3600" b="1" dirty="0">
                <a:solidFill>
                  <a:srgbClr val="A50021"/>
                </a:solidFill>
                <a:latin typeface="Arial" charset="0"/>
              </a:rPr>
              <a:t>Recent AGR-Lite Improvements</a:t>
            </a:r>
          </a:p>
        </p:txBody>
      </p:sp>
      <p:sp>
        <p:nvSpPr>
          <p:cNvPr id="112643" name="Rectangle 3"/>
          <p:cNvSpPr>
            <a:spLocks noGrp="1" noChangeArrowheads="1"/>
          </p:cNvSpPr>
          <p:nvPr>
            <p:ph type="body" idx="1"/>
          </p:nvPr>
        </p:nvSpPr>
        <p:spPr>
          <a:xfrm>
            <a:off x="685800" y="1752600"/>
            <a:ext cx="8077200" cy="4114800"/>
          </a:xfrm>
        </p:spPr>
        <p:txBody>
          <a:bodyPr/>
          <a:lstStyle/>
          <a:p>
            <a:pPr>
              <a:lnSpc>
                <a:spcPct val="90000"/>
              </a:lnSpc>
            </a:pPr>
            <a:r>
              <a:rPr lang="en-US" sz="2800" dirty="0">
                <a:latin typeface="Arial" charset="0"/>
              </a:rPr>
              <a:t>Fits larger farms (up to $2 million gross income)</a:t>
            </a:r>
          </a:p>
          <a:p>
            <a:pPr>
              <a:lnSpc>
                <a:spcPct val="90000"/>
              </a:lnSpc>
            </a:pPr>
            <a:r>
              <a:rPr lang="en-US" sz="2800" dirty="0">
                <a:latin typeface="Arial" charset="0"/>
              </a:rPr>
              <a:t>Broader list of insured causes of loss</a:t>
            </a:r>
          </a:p>
          <a:p>
            <a:pPr>
              <a:lnSpc>
                <a:spcPct val="90000"/>
              </a:lnSpc>
            </a:pPr>
            <a:r>
              <a:rPr lang="en-US" sz="2800" dirty="0">
                <a:latin typeface="Arial" charset="0"/>
              </a:rPr>
              <a:t>More producers are eligible for higher amounts of protection</a:t>
            </a:r>
          </a:p>
          <a:p>
            <a:pPr>
              <a:lnSpc>
                <a:spcPct val="90000"/>
              </a:lnSpc>
            </a:pPr>
            <a:r>
              <a:rPr lang="en-US" sz="2800" dirty="0">
                <a:latin typeface="Arial" charset="0"/>
              </a:rPr>
              <a:t>March 15 enrollment deadline for new applications (renewals deadline remains January 31)</a:t>
            </a:r>
          </a:p>
          <a:p>
            <a:pPr>
              <a:lnSpc>
                <a:spcPct val="90000"/>
              </a:lnSpc>
            </a:pPr>
            <a:r>
              <a:rPr lang="en-US" sz="2800" dirty="0">
                <a:latin typeface="Arial" charset="0"/>
              </a:rPr>
              <a:t>Usually costs </a:t>
            </a:r>
            <a:r>
              <a:rPr lang="en-US" sz="2800" dirty="0" smtClean="0">
                <a:latin typeface="Arial" charset="0"/>
              </a:rPr>
              <a:t>much less </a:t>
            </a:r>
            <a:r>
              <a:rPr lang="en-US" sz="2800" dirty="0">
                <a:latin typeface="Arial" charset="0"/>
              </a:rPr>
              <a:t>than other crop insurance plans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3400" y="990600"/>
            <a:ext cx="8229600" cy="731838"/>
          </a:xfrm>
        </p:spPr>
        <p:txBody>
          <a:bodyPr/>
          <a:lstStyle/>
          <a:p>
            <a:r>
              <a:rPr lang="en-US" sz="3600" b="1" dirty="0">
                <a:solidFill>
                  <a:srgbClr val="C00000"/>
                </a:solidFill>
                <a:latin typeface="Arial" charset="0"/>
              </a:rPr>
              <a:t>Adjusted Gross Revenue (AGR</a:t>
            </a:r>
            <a:r>
              <a:rPr lang="en-US" sz="3600" b="1" dirty="0" smtClean="0">
                <a:solidFill>
                  <a:srgbClr val="C00000"/>
                </a:solidFill>
                <a:latin typeface="Arial" charset="0"/>
              </a:rPr>
              <a:t>)</a:t>
            </a:r>
            <a:endParaRPr lang="en-US" sz="3600" b="1" dirty="0">
              <a:solidFill>
                <a:srgbClr val="C00000"/>
              </a:solidFill>
              <a:latin typeface="Arial" charset="0"/>
            </a:endParaRPr>
          </a:p>
        </p:txBody>
      </p:sp>
      <p:sp>
        <p:nvSpPr>
          <p:cNvPr id="83971" name="Rectangle 3"/>
          <p:cNvSpPr>
            <a:spLocks noGrp="1" noChangeArrowheads="1"/>
          </p:cNvSpPr>
          <p:nvPr>
            <p:ph type="body" idx="1"/>
          </p:nvPr>
        </p:nvSpPr>
        <p:spPr>
          <a:xfrm>
            <a:off x="533400" y="1828800"/>
            <a:ext cx="8229600" cy="4267200"/>
          </a:xfrm>
        </p:spPr>
        <p:txBody>
          <a:bodyPr/>
          <a:lstStyle/>
          <a:p>
            <a:r>
              <a:rPr lang="en-US" sz="2800" dirty="0" smtClean="0">
                <a:latin typeface="Arial" charset="0"/>
              </a:rPr>
              <a:t>Insures </a:t>
            </a:r>
            <a:r>
              <a:rPr lang="en-US" sz="2800" dirty="0">
                <a:latin typeface="Arial" charset="0"/>
              </a:rPr>
              <a:t>the revenue of the entire farm rather than an individual crop by guaranteeing a percentage of average gross farm revenue, including up to 35% livestock revenue. </a:t>
            </a:r>
            <a:endParaRPr lang="en-US" sz="2800" dirty="0" smtClean="0">
              <a:latin typeface="Arial" charset="0"/>
            </a:endParaRPr>
          </a:p>
          <a:p>
            <a:r>
              <a:rPr lang="en-US" sz="2800" dirty="0" smtClean="0">
                <a:latin typeface="Arial" charset="0"/>
              </a:rPr>
              <a:t>Uses </a:t>
            </a:r>
            <a:r>
              <a:rPr lang="en-US" sz="2800" dirty="0">
                <a:latin typeface="Arial" charset="0"/>
              </a:rPr>
              <a:t>information from a producer's Schedule F tax forms to calculate the policy revenue guarantee.  Maximum liability is $6.5 </a:t>
            </a:r>
            <a:r>
              <a:rPr lang="en-US" sz="2800" dirty="0" smtClean="0">
                <a:latin typeface="Arial" charset="0"/>
              </a:rPr>
              <a:t>million.</a:t>
            </a:r>
          </a:p>
          <a:p>
            <a:r>
              <a:rPr lang="en-US" sz="2800" dirty="0" smtClean="0">
                <a:latin typeface="Arial" charset="0"/>
              </a:rPr>
              <a:t>Available in 14 counties: </a:t>
            </a:r>
            <a:r>
              <a:rPr lang="en-US" sz="1800" dirty="0" smtClean="0">
                <a:latin typeface="Arial" charset="0"/>
              </a:rPr>
              <a:t>Berks, Carbon, </a:t>
            </a:r>
            <a:r>
              <a:rPr lang="en-US" sz="1800" dirty="0">
                <a:latin typeface="Arial" charset="0"/>
              </a:rPr>
              <a:t>Crawford, Columbia, Erie, Fayette, </a:t>
            </a:r>
            <a:r>
              <a:rPr lang="en-US" sz="1800" dirty="0" smtClean="0">
                <a:latin typeface="Arial" charset="0"/>
              </a:rPr>
              <a:t>Lackawanna, </a:t>
            </a:r>
            <a:r>
              <a:rPr lang="en-US" sz="1800" dirty="0">
                <a:latin typeface="Arial" charset="0"/>
              </a:rPr>
              <a:t>Lancaster, </a:t>
            </a:r>
            <a:r>
              <a:rPr lang="en-US" sz="1800" dirty="0" smtClean="0">
                <a:latin typeface="Arial" charset="0"/>
              </a:rPr>
              <a:t>Lehigh, Monroe, Northampton, Schuylkill, Westmoreland, and York.</a:t>
            </a:r>
            <a:endParaRPr lang="en-US" sz="1800" dirty="0">
              <a:latin typeface="Arial" charset="0"/>
            </a:endParaRPr>
          </a:p>
          <a:p>
            <a:pPr lvl="1"/>
            <a:endParaRPr lang="en-US" sz="2400" b="1" dirty="0">
              <a:solidFill>
                <a:srgbClr val="CC0000"/>
              </a:solidFill>
              <a:latin typeface="Arial" charset="0"/>
            </a:endParaRPr>
          </a:p>
          <a:p>
            <a:endParaRPr lang="en-US" sz="2800" b="1" dirty="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A50021"/>
                </a:solidFill>
                <a:latin typeface="Arial" charset="0"/>
              </a:rPr>
              <a:t>Where AGR/AGR-Lite makes sense</a:t>
            </a:r>
            <a:r>
              <a:rPr lang="en-US" sz="3600" dirty="0"/>
              <a:t> </a:t>
            </a:r>
          </a:p>
        </p:txBody>
      </p:sp>
      <p:sp>
        <p:nvSpPr>
          <p:cNvPr id="3" name="Content Placeholder 2"/>
          <p:cNvSpPr>
            <a:spLocks noGrp="1"/>
          </p:cNvSpPr>
          <p:nvPr>
            <p:ph idx="1"/>
          </p:nvPr>
        </p:nvSpPr>
        <p:spPr/>
        <p:txBody>
          <a:bodyPr/>
          <a:lstStyle/>
          <a:p>
            <a:r>
              <a:rPr lang="en-US" sz="2400" b="1" dirty="0">
                <a:latin typeface="Arial" charset="0"/>
              </a:rPr>
              <a:t>Otherwise </a:t>
            </a:r>
            <a:r>
              <a:rPr lang="en-US" sz="2400" b="1" u="sng" dirty="0" smtClean="0">
                <a:solidFill>
                  <a:schemeClr val="tx2"/>
                </a:solidFill>
                <a:latin typeface="Arial" charset="0"/>
              </a:rPr>
              <a:t>uninsurable commodities</a:t>
            </a:r>
            <a:r>
              <a:rPr lang="en-US" sz="2400" b="1" dirty="0" smtClean="0">
                <a:solidFill>
                  <a:schemeClr val="tx2"/>
                </a:solidFill>
                <a:latin typeface="Arial" charset="0"/>
              </a:rPr>
              <a:t> </a:t>
            </a:r>
            <a:r>
              <a:rPr lang="en-US" sz="2400" b="1" dirty="0" smtClean="0">
                <a:latin typeface="Arial" charset="0"/>
              </a:rPr>
              <a:t>are </a:t>
            </a:r>
            <a:r>
              <a:rPr lang="en-US" sz="2400" b="1" dirty="0">
                <a:latin typeface="Arial" charset="0"/>
              </a:rPr>
              <a:t>covered</a:t>
            </a:r>
          </a:p>
          <a:p>
            <a:r>
              <a:rPr lang="en-US" sz="2400" b="1" u="sng" dirty="0">
                <a:solidFill>
                  <a:schemeClr val="tx2"/>
                </a:solidFill>
                <a:latin typeface="Arial" charset="0"/>
              </a:rPr>
              <a:t>Organic</a:t>
            </a:r>
            <a:r>
              <a:rPr lang="en-US" sz="2400" b="1" dirty="0">
                <a:latin typeface="Arial" charset="0"/>
              </a:rPr>
              <a:t> production is protected at </a:t>
            </a:r>
            <a:r>
              <a:rPr lang="en-US" sz="2400" b="1" dirty="0" smtClean="0">
                <a:latin typeface="Arial" charset="0"/>
              </a:rPr>
              <a:t>your </a:t>
            </a:r>
            <a:r>
              <a:rPr lang="en-US" sz="2400" b="1" dirty="0">
                <a:latin typeface="Arial" charset="0"/>
              </a:rPr>
              <a:t>prices</a:t>
            </a:r>
          </a:p>
          <a:p>
            <a:r>
              <a:rPr lang="en-US" sz="2400" b="1" u="sng" dirty="0">
                <a:solidFill>
                  <a:schemeClr val="tx2"/>
                </a:solidFill>
                <a:latin typeface="Arial" charset="0"/>
              </a:rPr>
              <a:t>Direct marketed</a:t>
            </a:r>
            <a:r>
              <a:rPr lang="en-US" sz="2400" b="1" dirty="0">
                <a:latin typeface="Arial" charset="0"/>
              </a:rPr>
              <a:t> production is protected at </a:t>
            </a:r>
            <a:r>
              <a:rPr lang="en-US" sz="2400" b="1" dirty="0" smtClean="0">
                <a:latin typeface="Arial" charset="0"/>
              </a:rPr>
              <a:t>your </a:t>
            </a:r>
            <a:r>
              <a:rPr lang="en-US" sz="2400" b="1" dirty="0">
                <a:latin typeface="Arial" charset="0"/>
              </a:rPr>
              <a:t>prices</a:t>
            </a:r>
          </a:p>
          <a:p>
            <a:r>
              <a:rPr lang="en-US" sz="2400" b="1" u="sng" dirty="0">
                <a:solidFill>
                  <a:schemeClr val="tx2"/>
                </a:solidFill>
                <a:latin typeface="Arial" charset="0"/>
              </a:rPr>
              <a:t>Umbrella</a:t>
            </a:r>
            <a:r>
              <a:rPr lang="en-US" sz="2400" b="1" dirty="0">
                <a:latin typeface="Arial" charset="0"/>
              </a:rPr>
              <a:t> over selected individual crop </a:t>
            </a:r>
            <a:r>
              <a:rPr lang="en-US" sz="2400" b="1" dirty="0" smtClean="0">
                <a:latin typeface="Arial" charset="0"/>
              </a:rPr>
              <a:t>coverage</a:t>
            </a:r>
            <a:endParaRPr lang="en-US" sz="2400" b="1" dirty="0">
              <a:latin typeface="Arial" charset="0"/>
            </a:endParaRPr>
          </a:p>
          <a:p>
            <a:r>
              <a:rPr lang="en-US" sz="2400" b="1" u="sng" dirty="0">
                <a:solidFill>
                  <a:schemeClr val="tx2"/>
                </a:solidFill>
                <a:latin typeface="Arial" charset="0"/>
              </a:rPr>
              <a:t>Protects bottom line</a:t>
            </a:r>
            <a:r>
              <a:rPr lang="en-US" sz="2400" b="1" dirty="0">
                <a:latin typeface="Arial" charset="0"/>
              </a:rPr>
              <a:t> for operation from severe economic loss</a:t>
            </a:r>
          </a:p>
          <a:p>
            <a:r>
              <a:rPr lang="en-US" sz="2400" b="1" u="sng" dirty="0">
                <a:solidFill>
                  <a:schemeClr val="tx2"/>
                </a:solidFill>
                <a:latin typeface="Arial" charset="0"/>
              </a:rPr>
              <a:t>Individual protection</a:t>
            </a:r>
            <a:r>
              <a:rPr lang="en-US" sz="2400" b="1" dirty="0">
                <a:latin typeface="Arial" charset="0"/>
              </a:rPr>
              <a:t> based on your yield, quality and price </a:t>
            </a:r>
            <a:r>
              <a:rPr lang="en-US" sz="2400" b="1" dirty="0" smtClean="0">
                <a:latin typeface="Arial" charset="0"/>
              </a:rPr>
              <a:t>history</a:t>
            </a:r>
          </a:p>
          <a:p>
            <a:r>
              <a:rPr lang="en-US" sz="2400" b="1" dirty="0" smtClean="0">
                <a:latin typeface="Arial" charset="0"/>
              </a:rPr>
              <a:t>When </a:t>
            </a:r>
            <a:r>
              <a:rPr lang="en-US" sz="2400" b="1" dirty="0">
                <a:latin typeface="Arial" charset="0"/>
              </a:rPr>
              <a:t>individual crop insurance plans </a:t>
            </a:r>
            <a:r>
              <a:rPr lang="en-US" sz="2400" b="1" u="sng" dirty="0" smtClean="0">
                <a:solidFill>
                  <a:schemeClr val="tx2"/>
                </a:solidFill>
                <a:latin typeface="Arial" charset="0"/>
              </a:rPr>
              <a:t>cost too much</a:t>
            </a:r>
          </a:p>
          <a:p>
            <a:pPr marL="0" indent="0">
              <a:buNone/>
            </a:pPr>
            <a:endParaRPr lang="en-US" sz="2400" u="sng" dirty="0">
              <a:solidFill>
                <a:srgbClr val="0070C0"/>
              </a:solidFill>
              <a:latin typeface="Arial" charset="0"/>
            </a:endParaRPr>
          </a:p>
          <a:p>
            <a:endParaRPr lang="en-US" dirty="0"/>
          </a:p>
        </p:txBody>
      </p:sp>
    </p:spTree>
    <p:extLst>
      <p:ext uri="{BB962C8B-B14F-4D97-AF65-F5344CB8AC3E}">
        <p14:creationId xmlns:p14="http://schemas.microsoft.com/office/powerpoint/2010/main" val="424364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04800" y="609600"/>
            <a:ext cx="8610600" cy="838200"/>
          </a:xfrm>
        </p:spPr>
        <p:txBody>
          <a:bodyPr/>
          <a:lstStyle/>
          <a:p>
            <a:r>
              <a:rPr lang="en-US" sz="3200" b="1" dirty="0">
                <a:solidFill>
                  <a:srgbClr val="A50021"/>
                </a:solidFill>
                <a:latin typeface="Arial" charset="0"/>
              </a:rPr>
              <a:t>AGR-Lite Gross Income Protection Example</a:t>
            </a:r>
            <a:endParaRPr lang="en-US" sz="3200" b="1" dirty="0">
              <a:latin typeface="Arial" charset="0"/>
              <a:cs typeface="Times New Roman" pitchFamily="18" charset="0"/>
            </a:endParaRPr>
          </a:p>
        </p:txBody>
      </p:sp>
      <p:sp>
        <p:nvSpPr>
          <p:cNvPr id="113667" name="Rectangle 3"/>
          <p:cNvSpPr>
            <a:spLocks noGrp="1" noChangeArrowheads="1"/>
          </p:cNvSpPr>
          <p:nvPr>
            <p:ph type="body" idx="1"/>
          </p:nvPr>
        </p:nvSpPr>
        <p:spPr>
          <a:xfrm>
            <a:off x="381000" y="1295400"/>
            <a:ext cx="8305800" cy="4648200"/>
          </a:xfrm>
        </p:spPr>
        <p:txBody>
          <a:bodyPr/>
          <a:lstStyle/>
          <a:p>
            <a:pPr>
              <a:buFontTx/>
              <a:buNone/>
            </a:pPr>
            <a:r>
              <a:rPr lang="en-US" sz="2400" b="1" dirty="0" smtClean="0">
                <a:latin typeface="Arial" charset="0"/>
                <a:cs typeface="Times New Roman" pitchFamily="18" charset="0"/>
              </a:rPr>
              <a:t>	5 </a:t>
            </a:r>
            <a:r>
              <a:rPr lang="en-US" sz="2400" b="1" dirty="0">
                <a:latin typeface="Arial" charset="0"/>
                <a:cs typeface="Times New Roman" pitchFamily="18" charset="0"/>
              </a:rPr>
              <a:t>year avg. revenue = 	</a:t>
            </a:r>
            <a:r>
              <a:rPr lang="en-US" sz="2400" b="1" dirty="0">
                <a:solidFill>
                  <a:srgbClr val="008000"/>
                </a:solidFill>
                <a:latin typeface="Arial" charset="0"/>
                <a:cs typeface="Times New Roman" pitchFamily="18" charset="0"/>
              </a:rPr>
              <a:t>$300,000</a:t>
            </a:r>
            <a:r>
              <a:rPr lang="en-US" sz="2400" b="1" dirty="0">
                <a:latin typeface="Arial" charset="0"/>
                <a:cs typeface="Times New Roman" pitchFamily="18" charset="0"/>
              </a:rPr>
              <a:t>   </a:t>
            </a:r>
            <a:r>
              <a:rPr lang="en-US" sz="2800" b="1" dirty="0">
                <a:latin typeface="Arial" charset="0"/>
                <a:cs typeface="Times New Roman" pitchFamily="18" charset="0"/>
              </a:rPr>
              <a:t>	</a:t>
            </a:r>
            <a:r>
              <a:rPr lang="en-US" sz="1800" b="1" dirty="0" smtClean="0">
                <a:latin typeface="Arial" charset="0"/>
                <a:cs typeface="Times New Roman" pitchFamily="18" charset="0"/>
              </a:rPr>
              <a:t>from adjusted 1040F 						information</a:t>
            </a:r>
            <a:endParaRPr lang="en-US" sz="2800" b="1" dirty="0">
              <a:latin typeface="Arial" charset="0"/>
              <a:cs typeface="Times New Roman" pitchFamily="18" charset="0"/>
            </a:endParaRPr>
          </a:p>
          <a:p>
            <a:pPr algn="just">
              <a:buFontTx/>
              <a:buNone/>
            </a:pPr>
            <a:r>
              <a:rPr lang="en-US" sz="2400" b="1" dirty="0" smtClean="0">
                <a:solidFill>
                  <a:schemeClr val="tx2"/>
                </a:solidFill>
                <a:latin typeface="Arial" charset="0"/>
                <a:cs typeface="Times New Roman" pitchFamily="18" charset="0"/>
              </a:rPr>
              <a:t>	</a:t>
            </a:r>
            <a:r>
              <a:rPr lang="en-US" sz="2400" b="1" u="sng" dirty="0" smtClean="0">
                <a:solidFill>
                  <a:schemeClr val="tx2"/>
                </a:solidFill>
                <a:latin typeface="Arial" charset="0"/>
                <a:cs typeface="Times New Roman" pitchFamily="18" charset="0"/>
              </a:rPr>
              <a:t>75</a:t>
            </a:r>
            <a:r>
              <a:rPr lang="en-US" sz="2400" b="1" u="sng" dirty="0">
                <a:solidFill>
                  <a:schemeClr val="tx2"/>
                </a:solidFill>
                <a:latin typeface="Arial" charset="0"/>
                <a:cs typeface="Times New Roman" pitchFamily="18" charset="0"/>
              </a:rPr>
              <a:t>%</a:t>
            </a:r>
            <a:r>
              <a:rPr lang="en-US" sz="2400" b="1" dirty="0">
                <a:latin typeface="Arial" charset="0"/>
                <a:cs typeface="Times New Roman" pitchFamily="18" charset="0"/>
              </a:rPr>
              <a:t> coverage level = 	</a:t>
            </a:r>
            <a:r>
              <a:rPr lang="en-US" sz="2400" b="1" dirty="0">
                <a:solidFill>
                  <a:srgbClr val="008000"/>
                </a:solidFill>
                <a:latin typeface="Arial" charset="0"/>
                <a:cs typeface="Times New Roman" pitchFamily="18" charset="0"/>
              </a:rPr>
              <a:t>$225,000</a:t>
            </a:r>
            <a:r>
              <a:rPr lang="en-US" sz="2800" b="1" dirty="0">
                <a:latin typeface="Arial" charset="0"/>
                <a:cs typeface="Times New Roman" pitchFamily="18" charset="0"/>
              </a:rPr>
              <a:t>	</a:t>
            </a:r>
            <a:r>
              <a:rPr lang="en-US" sz="1800" b="1" dirty="0" smtClean="0">
                <a:latin typeface="Arial" charset="0"/>
                <a:cs typeface="Times New Roman" pitchFamily="18" charset="0"/>
              </a:rPr>
              <a:t>protection/loss trigger</a:t>
            </a:r>
            <a:endParaRPr lang="en-US" sz="1800" b="1" dirty="0">
              <a:latin typeface="Arial" charset="0"/>
              <a:cs typeface="Times New Roman" pitchFamily="18" charset="0"/>
            </a:endParaRPr>
          </a:p>
          <a:p>
            <a:pPr algn="just">
              <a:buFontTx/>
              <a:buNone/>
            </a:pPr>
            <a:r>
              <a:rPr lang="en-US" sz="2400" b="1" dirty="0" smtClean="0">
                <a:latin typeface="Arial" charset="0"/>
                <a:cs typeface="Times New Roman" pitchFamily="18" charset="0"/>
              </a:rPr>
              <a:t>	Revenue </a:t>
            </a:r>
            <a:r>
              <a:rPr lang="en-US" sz="2400" b="1" dirty="0">
                <a:latin typeface="Arial" charset="0"/>
                <a:cs typeface="Times New Roman" pitchFamily="18" charset="0"/>
              </a:rPr>
              <a:t>produced  =  </a:t>
            </a:r>
            <a:r>
              <a:rPr lang="en-US" sz="2400" b="1" u="sng" dirty="0">
                <a:solidFill>
                  <a:srgbClr val="008000"/>
                </a:solidFill>
                <a:latin typeface="Arial" charset="0"/>
                <a:cs typeface="Times New Roman" pitchFamily="18" charset="0"/>
              </a:rPr>
              <a:t>	$</a:t>
            </a:r>
            <a:r>
              <a:rPr lang="en-US" sz="2400" b="1" u="sng" dirty="0" smtClean="0">
                <a:solidFill>
                  <a:srgbClr val="008000"/>
                </a:solidFill>
                <a:latin typeface="Arial" charset="0"/>
                <a:cs typeface="Times New Roman" pitchFamily="18" charset="0"/>
              </a:rPr>
              <a:t>100,000</a:t>
            </a:r>
            <a:endParaRPr lang="en-US" sz="2400" b="1" u="sng" dirty="0">
              <a:solidFill>
                <a:srgbClr val="008000"/>
              </a:solidFill>
              <a:latin typeface="Arial" charset="0"/>
              <a:cs typeface="Times New Roman" pitchFamily="18" charset="0"/>
            </a:endParaRPr>
          </a:p>
          <a:p>
            <a:pPr algn="just">
              <a:buFontTx/>
              <a:buNone/>
            </a:pPr>
            <a:r>
              <a:rPr lang="en-US" sz="2400" b="1" dirty="0" smtClean="0">
                <a:latin typeface="Arial" charset="0"/>
                <a:cs typeface="Times New Roman" pitchFamily="18" charset="0"/>
              </a:rPr>
              <a:t>	Revenue </a:t>
            </a:r>
            <a:r>
              <a:rPr lang="en-US" sz="2400" b="1" dirty="0">
                <a:latin typeface="Arial" charset="0"/>
                <a:cs typeface="Times New Roman" pitchFamily="18" charset="0"/>
              </a:rPr>
              <a:t>loss	=      	</a:t>
            </a:r>
            <a:r>
              <a:rPr lang="en-US" sz="2400" b="1" dirty="0" smtClean="0">
                <a:solidFill>
                  <a:srgbClr val="008000"/>
                </a:solidFill>
                <a:latin typeface="Arial" charset="0"/>
                <a:cs typeface="Times New Roman" pitchFamily="18" charset="0"/>
              </a:rPr>
              <a:t>$</a:t>
            </a:r>
            <a:r>
              <a:rPr lang="en-US" sz="2400" b="1" dirty="0">
                <a:solidFill>
                  <a:srgbClr val="008000"/>
                </a:solidFill>
                <a:latin typeface="Arial" charset="0"/>
                <a:cs typeface="Times New Roman" pitchFamily="18" charset="0"/>
              </a:rPr>
              <a:t>125,000</a:t>
            </a:r>
          </a:p>
          <a:p>
            <a:pPr algn="just">
              <a:buFontTx/>
              <a:buNone/>
            </a:pPr>
            <a:r>
              <a:rPr lang="en-US" sz="2400" b="1" dirty="0" smtClean="0">
                <a:solidFill>
                  <a:schemeClr val="tx2"/>
                </a:solidFill>
                <a:latin typeface="Arial" charset="0"/>
                <a:cs typeface="Times New Roman" pitchFamily="18" charset="0"/>
              </a:rPr>
              <a:t>	</a:t>
            </a:r>
            <a:r>
              <a:rPr lang="en-US" sz="2400" b="1" u="sng" dirty="0" smtClean="0">
                <a:solidFill>
                  <a:schemeClr val="tx2"/>
                </a:solidFill>
                <a:latin typeface="Arial" charset="0"/>
                <a:cs typeface="Times New Roman" pitchFamily="18" charset="0"/>
              </a:rPr>
              <a:t>90</a:t>
            </a:r>
            <a:r>
              <a:rPr lang="en-US" sz="2400" b="1" u="sng" dirty="0">
                <a:solidFill>
                  <a:schemeClr val="tx2"/>
                </a:solidFill>
                <a:latin typeface="Arial" charset="0"/>
                <a:cs typeface="Times New Roman" pitchFamily="18" charset="0"/>
              </a:rPr>
              <a:t>%</a:t>
            </a:r>
            <a:r>
              <a:rPr lang="en-US" sz="2400" b="1" dirty="0">
                <a:latin typeface="Arial" charset="0"/>
                <a:cs typeface="Times New Roman" pitchFamily="18" charset="0"/>
              </a:rPr>
              <a:t> </a:t>
            </a:r>
            <a:r>
              <a:rPr lang="en-US" sz="2400" b="1" dirty="0" smtClean="0">
                <a:latin typeface="Arial" charset="0"/>
                <a:cs typeface="Times New Roman" pitchFamily="18" charset="0"/>
              </a:rPr>
              <a:t>payment =	       </a:t>
            </a:r>
            <a:r>
              <a:rPr lang="en-US" sz="2400" b="1" dirty="0">
                <a:latin typeface="Arial" charset="0"/>
                <a:cs typeface="Times New Roman" pitchFamily="18" charset="0"/>
              </a:rPr>
              <a:t>	</a:t>
            </a:r>
            <a:r>
              <a:rPr lang="en-US" sz="2400" b="1" dirty="0">
                <a:solidFill>
                  <a:srgbClr val="008000"/>
                </a:solidFill>
                <a:latin typeface="Arial" charset="0"/>
                <a:cs typeface="Times New Roman" pitchFamily="18" charset="0"/>
              </a:rPr>
              <a:t>$112,500</a:t>
            </a:r>
            <a:r>
              <a:rPr lang="en-US" sz="2800" b="1" dirty="0">
                <a:solidFill>
                  <a:srgbClr val="008000"/>
                </a:solidFill>
                <a:latin typeface="Arial" charset="0"/>
                <a:cs typeface="Times New Roman" pitchFamily="18" charset="0"/>
              </a:rPr>
              <a:t>	</a:t>
            </a:r>
            <a:r>
              <a:rPr lang="en-US" sz="1800" b="1" dirty="0">
                <a:latin typeface="Arial" charset="0"/>
                <a:cs typeface="Times New Roman" pitchFamily="18" charset="0"/>
              </a:rPr>
              <a:t>loss </a:t>
            </a:r>
            <a:r>
              <a:rPr lang="en-US" sz="1800" b="1" dirty="0" smtClean="0">
                <a:latin typeface="Arial" charset="0"/>
                <a:cs typeface="Times New Roman" pitchFamily="18" charset="0"/>
              </a:rPr>
              <a:t>payment</a:t>
            </a:r>
          </a:p>
          <a:p>
            <a:pPr algn="just">
              <a:buFontTx/>
              <a:buNone/>
            </a:pPr>
            <a:endParaRPr lang="en-US" sz="1800" b="1" dirty="0">
              <a:latin typeface="Arial" charset="0"/>
              <a:cs typeface="Times New Roman" pitchFamily="18" charset="0"/>
            </a:endParaRPr>
          </a:p>
          <a:p>
            <a:pPr algn="ctr">
              <a:buFontTx/>
              <a:buNone/>
            </a:pPr>
            <a:r>
              <a:rPr lang="en-US" sz="1600" b="1" dirty="0" smtClean="0">
                <a:latin typeface="Arial" charset="0"/>
                <a:cs typeface="Times New Roman" pitchFamily="18" charset="0"/>
              </a:rPr>
              <a:t>Cash flow guaranteed = $212,500 less insurance cost</a:t>
            </a:r>
          </a:p>
          <a:p>
            <a:pPr algn="ctr">
              <a:buNone/>
            </a:pPr>
            <a:endParaRPr lang="en-US" sz="1600" b="1" dirty="0" smtClean="0">
              <a:latin typeface="Arial" charset="0"/>
            </a:endParaRPr>
          </a:p>
          <a:p>
            <a:r>
              <a:rPr lang="en-US" sz="2000" b="1" dirty="0" smtClean="0">
                <a:solidFill>
                  <a:srgbClr val="FF0000"/>
                </a:solidFill>
                <a:latin typeface="Arial" charset="0"/>
              </a:rPr>
              <a:t>Coverage levels available</a:t>
            </a:r>
            <a:r>
              <a:rPr lang="en-US" sz="2000" b="1" dirty="0">
                <a:solidFill>
                  <a:srgbClr val="FF0000"/>
                </a:solidFill>
                <a:latin typeface="Arial" charset="0"/>
              </a:rPr>
              <a:t>: </a:t>
            </a:r>
            <a:r>
              <a:rPr lang="en-US" sz="2000" b="1" dirty="0" smtClean="0">
                <a:solidFill>
                  <a:srgbClr val="FF0000"/>
                </a:solidFill>
                <a:latin typeface="Arial" charset="0"/>
              </a:rPr>
              <a:t>65, </a:t>
            </a:r>
            <a:r>
              <a:rPr lang="en-US" sz="2000" b="1" dirty="0">
                <a:solidFill>
                  <a:srgbClr val="FF0000"/>
                </a:solidFill>
                <a:latin typeface="Arial" charset="0"/>
              </a:rPr>
              <a:t>75, and 80% </a:t>
            </a:r>
            <a:r>
              <a:rPr lang="en-US" sz="2000" b="1" dirty="0" smtClean="0">
                <a:solidFill>
                  <a:srgbClr val="FF0000"/>
                </a:solidFill>
                <a:latin typeface="Arial" charset="0"/>
              </a:rPr>
              <a:t>of </a:t>
            </a:r>
            <a:r>
              <a:rPr lang="en-US" sz="2000" b="1" dirty="0">
                <a:solidFill>
                  <a:srgbClr val="FF0000"/>
                </a:solidFill>
                <a:latin typeface="Arial" charset="0"/>
              </a:rPr>
              <a:t>approved AGR revenue </a:t>
            </a:r>
            <a:r>
              <a:rPr lang="en-US" sz="2000" b="1" dirty="0" smtClean="0">
                <a:solidFill>
                  <a:srgbClr val="FF0000"/>
                </a:solidFill>
                <a:latin typeface="Arial" charset="0"/>
              </a:rPr>
              <a:t>at </a:t>
            </a:r>
            <a:r>
              <a:rPr lang="en-US" sz="2000" b="1" dirty="0">
                <a:solidFill>
                  <a:srgbClr val="FF0000"/>
                </a:solidFill>
                <a:latin typeface="Arial" charset="0"/>
              </a:rPr>
              <a:t>75% or 90% payment rates</a:t>
            </a:r>
          </a:p>
          <a:p>
            <a:r>
              <a:rPr lang="en-US" sz="2000" b="1" dirty="0" smtClean="0">
                <a:solidFill>
                  <a:srgbClr val="FF0000"/>
                </a:solidFill>
                <a:latin typeface="Arial" charset="0"/>
                <a:cs typeface="Times New Roman" pitchFamily="18" charset="0"/>
              </a:rPr>
              <a:t>Costs around $1-$3 per $100 of protection depending on coverage level and payment rate selected</a:t>
            </a:r>
            <a:endParaRPr lang="en-US" sz="2000" b="1" dirty="0">
              <a:solidFill>
                <a:srgbClr val="FF0000"/>
              </a:solidFill>
              <a:latin typeface="Arial" charset="0"/>
              <a:cs typeface="Times New Roman" pitchFamily="18" charset="0"/>
            </a:endParaRPr>
          </a:p>
          <a:p>
            <a:endParaRPr lang="en-US" sz="2800" dirty="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b="1" u="sng" dirty="0">
                <a:solidFill>
                  <a:srgbClr val="A50021"/>
                </a:solidFill>
                <a:latin typeface="Arial" charset="0"/>
              </a:rPr>
              <a:t>Sales </a:t>
            </a:r>
            <a:r>
              <a:rPr lang="en-US" b="1" u="sng" dirty="0" smtClean="0">
                <a:solidFill>
                  <a:srgbClr val="A50021"/>
                </a:solidFill>
                <a:latin typeface="Arial" charset="0"/>
              </a:rPr>
              <a:t>closing/change </a:t>
            </a:r>
            <a:r>
              <a:rPr lang="en-US" b="1" u="sng" dirty="0">
                <a:solidFill>
                  <a:srgbClr val="A50021"/>
                </a:solidFill>
                <a:latin typeface="Arial" charset="0"/>
              </a:rPr>
              <a:t>dates</a:t>
            </a:r>
            <a:endParaRPr lang="en-US" b="1" dirty="0">
              <a:solidFill>
                <a:srgbClr val="A50021"/>
              </a:solidFill>
              <a:latin typeface="Arial" charset="0"/>
            </a:endParaRPr>
          </a:p>
        </p:txBody>
      </p:sp>
      <p:sp>
        <p:nvSpPr>
          <p:cNvPr id="90115" name="Rectangle 3"/>
          <p:cNvSpPr>
            <a:spLocks noGrp="1" noChangeArrowheads="1"/>
          </p:cNvSpPr>
          <p:nvPr>
            <p:ph type="body" idx="1"/>
          </p:nvPr>
        </p:nvSpPr>
        <p:spPr>
          <a:xfrm>
            <a:off x="685800" y="1981200"/>
            <a:ext cx="7772400" cy="4495800"/>
          </a:xfrm>
        </p:spPr>
        <p:txBody>
          <a:bodyPr/>
          <a:lstStyle/>
          <a:p>
            <a:pPr algn="ctr">
              <a:lnSpc>
                <a:spcPct val="80000"/>
              </a:lnSpc>
              <a:buFontTx/>
              <a:buNone/>
            </a:pPr>
            <a:r>
              <a:rPr lang="en-US" sz="2400" b="1" dirty="0">
                <a:solidFill>
                  <a:srgbClr val="008000"/>
                </a:solidFill>
                <a:latin typeface="Arial" charset="0"/>
              </a:rPr>
              <a:t>JANUARY 31–AGR &amp; existing </a:t>
            </a:r>
            <a:r>
              <a:rPr lang="en-US" sz="2400" b="1" dirty="0" smtClean="0">
                <a:solidFill>
                  <a:srgbClr val="008000"/>
                </a:solidFill>
                <a:latin typeface="Arial" charset="0"/>
              </a:rPr>
              <a:t>AGR-L policies</a:t>
            </a:r>
            <a:endParaRPr lang="en-US" sz="2400" b="1" dirty="0">
              <a:solidFill>
                <a:srgbClr val="008000"/>
              </a:solidFill>
              <a:latin typeface="Arial" charset="0"/>
            </a:endParaRPr>
          </a:p>
          <a:p>
            <a:pPr algn="ctr">
              <a:lnSpc>
                <a:spcPct val="80000"/>
              </a:lnSpc>
              <a:buFontTx/>
              <a:buNone/>
            </a:pPr>
            <a:r>
              <a:rPr lang="en-US" sz="2400" b="1" dirty="0">
                <a:solidFill>
                  <a:srgbClr val="008000"/>
                </a:solidFill>
                <a:latin typeface="Arial" charset="0"/>
              </a:rPr>
              <a:t>MARCH 15-- spring seeded crops, new AGR policies</a:t>
            </a:r>
          </a:p>
          <a:p>
            <a:pPr algn="ctr">
              <a:lnSpc>
                <a:spcPct val="80000"/>
              </a:lnSpc>
              <a:buFontTx/>
              <a:buNone/>
            </a:pPr>
            <a:r>
              <a:rPr lang="en-US" sz="2400" b="1" dirty="0">
                <a:solidFill>
                  <a:srgbClr val="008000"/>
                </a:solidFill>
                <a:latin typeface="Arial" charset="0"/>
              </a:rPr>
              <a:t>MAY 31– nursery crops</a:t>
            </a:r>
          </a:p>
          <a:p>
            <a:pPr algn="ctr">
              <a:lnSpc>
                <a:spcPct val="80000"/>
              </a:lnSpc>
              <a:buFontTx/>
              <a:buNone/>
            </a:pPr>
            <a:r>
              <a:rPr lang="en-US" sz="2400" b="1" dirty="0">
                <a:solidFill>
                  <a:srgbClr val="008000"/>
                </a:solidFill>
                <a:latin typeface="Arial" charset="0"/>
              </a:rPr>
              <a:t>JULY </a:t>
            </a:r>
            <a:r>
              <a:rPr lang="en-US" sz="2400" b="1" dirty="0" smtClean="0">
                <a:solidFill>
                  <a:srgbClr val="008000"/>
                </a:solidFill>
                <a:latin typeface="Arial" charset="0"/>
              </a:rPr>
              <a:t>31</a:t>
            </a:r>
            <a:r>
              <a:rPr lang="en-US" sz="2400" b="1" smtClean="0">
                <a:solidFill>
                  <a:srgbClr val="008000"/>
                </a:solidFill>
                <a:latin typeface="Arial" charset="0"/>
              </a:rPr>
              <a:t>– fall forage </a:t>
            </a:r>
            <a:r>
              <a:rPr lang="en-US" sz="2400" b="1" dirty="0">
                <a:solidFill>
                  <a:srgbClr val="008000"/>
                </a:solidFill>
                <a:latin typeface="Arial" charset="0"/>
              </a:rPr>
              <a:t>seeding</a:t>
            </a:r>
          </a:p>
          <a:p>
            <a:pPr algn="ctr">
              <a:lnSpc>
                <a:spcPct val="80000"/>
              </a:lnSpc>
              <a:buFontTx/>
              <a:buNone/>
            </a:pPr>
            <a:r>
              <a:rPr lang="en-US" sz="2400" b="1" dirty="0">
                <a:solidFill>
                  <a:srgbClr val="008000"/>
                </a:solidFill>
                <a:latin typeface="Arial" charset="0"/>
              </a:rPr>
              <a:t>SEPTEMBER 30-- fall seeded crops, forage production, rainfall index policies</a:t>
            </a:r>
          </a:p>
          <a:p>
            <a:pPr algn="ctr">
              <a:lnSpc>
                <a:spcPct val="80000"/>
              </a:lnSpc>
              <a:buFontTx/>
              <a:buNone/>
            </a:pPr>
            <a:r>
              <a:rPr lang="en-US" sz="2400" b="1" dirty="0">
                <a:solidFill>
                  <a:srgbClr val="008000"/>
                </a:solidFill>
                <a:latin typeface="Arial" charset="0"/>
              </a:rPr>
              <a:t>NOVEMBER 20-- fruit crops</a:t>
            </a:r>
          </a:p>
          <a:p>
            <a:pPr algn="ctr">
              <a:lnSpc>
                <a:spcPct val="80000"/>
              </a:lnSpc>
              <a:buFontTx/>
              <a:buNone/>
            </a:pPr>
            <a:r>
              <a:rPr lang="en-US" sz="2400" b="1" dirty="0">
                <a:solidFill>
                  <a:srgbClr val="008000"/>
                </a:solidFill>
                <a:latin typeface="Arial" charset="0"/>
              </a:rPr>
              <a:t>NOVEMBER 30– GRP forage production</a:t>
            </a:r>
          </a:p>
          <a:p>
            <a:pPr algn="ctr">
              <a:lnSpc>
                <a:spcPct val="80000"/>
              </a:lnSpc>
              <a:buFontTx/>
              <a:buNone/>
            </a:pPr>
            <a:r>
              <a:rPr lang="en-US" sz="2400" b="1" dirty="0">
                <a:solidFill>
                  <a:srgbClr val="008000"/>
                </a:solidFill>
                <a:latin typeface="Arial" charset="0"/>
              </a:rPr>
              <a:t>MONTHLY– LGM </a:t>
            </a:r>
            <a:r>
              <a:rPr lang="en-US" sz="2400" b="1" dirty="0" smtClean="0">
                <a:solidFill>
                  <a:srgbClr val="008000"/>
                </a:solidFill>
                <a:latin typeface="Arial" charset="0"/>
              </a:rPr>
              <a:t>Dairy &amp; Swine</a:t>
            </a:r>
            <a:endParaRPr lang="en-US" sz="2400" b="1" dirty="0">
              <a:solidFill>
                <a:srgbClr val="008000"/>
              </a:solidFill>
              <a:latin typeface="Arial" charset="0"/>
            </a:endParaRPr>
          </a:p>
          <a:p>
            <a:pPr>
              <a:lnSpc>
                <a:spcPct val="80000"/>
              </a:lnSpc>
              <a:buFontTx/>
              <a:buNone/>
            </a:pPr>
            <a:endParaRPr lang="en-US" sz="1800" b="1" dirty="0">
              <a:latin typeface="Arial" charset="0"/>
            </a:endParaRPr>
          </a:p>
          <a:p>
            <a:pPr algn="ctr">
              <a:lnSpc>
                <a:spcPct val="80000"/>
              </a:lnSpc>
              <a:buFontTx/>
              <a:buNone/>
            </a:pPr>
            <a:r>
              <a:rPr lang="en-US" sz="2000" b="1" dirty="0">
                <a:solidFill>
                  <a:srgbClr val="FF0000"/>
                </a:solidFill>
                <a:latin typeface="Arial" charset="0"/>
              </a:rPr>
              <a:t>For more information, visit the </a:t>
            </a:r>
          </a:p>
          <a:p>
            <a:pPr algn="ctr">
              <a:lnSpc>
                <a:spcPct val="80000"/>
              </a:lnSpc>
              <a:buFontTx/>
              <a:buNone/>
            </a:pPr>
            <a:r>
              <a:rPr lang="en-US" sz="2000" b="1" dirty="0">
                <a:solidFill>
                  <a:srgbClr val="FF0000"/>
                </a:solidFill>
                <a:latin typeface="Arial" charset="0"/>
              </a:rPr>
              <a:t>Penn State Crop Insurance Education Web Site:</a:t>
            </a:r>
          </a:p>
          <a:p>
            <a:pPr algn="ctr">
              <a:lnSpc>
                <a:spcPct val="80000"/>
              </a:lnSpc>
              <a:buFontTx/>
              <a:buNone/>
            </a:pPr>
            <a:r>
              <a:rPr lang="en-US" sz="2400" b="1" dirty="0" smtClean="0">
                <a:solidFill>
                  <a:srgbClr val="FF0000"/>
                </a:solidFill>
                <a:latin typeface="Arial" charset="0"/>
              </a:rPr>
              <a:t>http</a:t>
            </a:r>
            <a:r>
              <a:rPr lang="en-US" sz="2400" b="1" dirty="0">
                <a:solidFill>
                  <a:srgbClr val="FF0000"/>
                </a:solidFill>
                <a:latin typeface="Arial" charset="0"/>
              </a:rPr>
              <a:t>://extension.psu.edu/crop-insurance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33400" y="990600"/>
            <a:ext cx="5943600" cy="914400"/>
          </a:xfrm>
        </p:spPr>
        <p:txBody>
          <a:bodyPr/>
          <a:lstStyle/>
          <a:p>
            <a:r>
              <a:rPr lang="en-US" sz="3200" b="1" dirty="0" smtClean="0">
                <a:solidFill>
                  <a:srgbClr val="006600"/>
                </a:solidFill>
                <a:latin typeface="Arial" charset="0"/>
              </a:rPr>
              <a:t>Noninsured Crop Disaster Assistance Program (NAP)</a:t>
            </a:r>
            <a:endParaRPr lang="en-US" sz="3200" b="1" dirty="0">
              <a:solidFill>
                <a:srgbClr val="006600"/>
              </a:solidFill>
              <a:latin typeface="Arial" charset="0"/>
            </a:endParaRPr>
          </a:p>
        </p:txBody>
      </p:sp>
      <p:sp>
        <p:nvSpPr>
          <p:cNvPr id="112643" name="Rectangle 3"/>
          <p:cNvSpPr>
            <a:spLocks noGrp="1" noChangeArrowheads="1"/>
          </p:cNvSpPr>
          <p:nvPr>
            <p:ph type="body" idx="1"/>
          </p:nvPr>
        </p:nvSpPr>
        <p:spPr>
          <a:xfrm>
            <a:off x="304800" y="2057400"/>
            <a:ext cx="8229600" cy="4677156"/>
          </a:xfrm>
        </p:spPr>
        <p:txBody>
          <a:bodyPr/>
          <a:lstStyle/>
          <a:p>
            <a:pPr>
              <a:lnSpc>
                <a:spcPct val="90000"/>
              </a:lnSpc>
            </a:pPr>
            <a:r>
              <a:rPr lang="en-US" dirty="0">
                <a:latin typeface="Arial" charset="0"/>
              </a:rPr>
              <a:t>Eligible Crops:  Agricultural commodities for which the CAT level of crop insurance is not available, including controlled environment crops (mushrooms and floriculture), specialty crops (maple syrup and honey), and value loss crops (aquaculture, Christmas trees, ginseng, ornamentals, and </a:t>
            </a:r>
            <a:r>
              <a:rPr lang="en-US" dirty="0" err="1">
                <a:latin typeface="Arial" charset="0"/>
              </a:rPr>
              <a:t>turfgrass</a:t>
            </a:r>
            <a:r>
              <a:rPr lang="en-US" dirty="0">
                <a:latin typeface="Arial"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3200" b="1" dirty="0">
                <a:solidFill>
                  <a:srgbClr val="006600"/>
                </a:solidFill>
                <a:latin typeface="Arial" charset="0"/>
              </a:rPr>
              <a:t>NAP Program (cont.)</a:t>
            </a:r>
          </a:p>
        </p:txBody>
      </p:sp>
      <p:sp>
        <p:nvSpPr>
          <p:cNvPr id="114691" name="Rectangle 3"/>
          <p:cNvSpPr>
            <a:spLocks noGrp="1" noChangeArrowheads="1"/>
          </p:cNvSpPr>
          <p:nvPr>
            <p:ph type="body" idx="1"/>
          </p:nvPr>
        </p:nvSpPr>
        <p:spPr/>
        <p:txBody>
          <a:bodyPr/>
          <a:lstStyle/>
          <a:p>
            <a:r>
              <a:rPr lang="en-US" sz="2800" dirty="0">
                <a:latin typeface="Arial" charset="0"/>
              </a:rPr>
              <a:t>NAP assistance is available if a natural disaster causes expected production to be less than 50% or prevented more than 35% of crop acreage from being planted planting</a:t>
            </a:r>
          </a:p>
          <a:p>
            <a:r>
              <a:rPr lang="en-US" sz="2800" dirty="0">
                <a:latin typeface="Arial" charset="0"/>
              </a:rPr>
              <a:t>NAP payments are paid based on a farmers crop acreage, approved yield, and net production at 55% of the average market price established by the FSA state committee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z="3200" b="1" dirty="0">
                <a:solidFill>
                  <a:srgbClr val="006600"/>
                </a:solidFill>
                <a:latin typeface="Arial" charset="0"/>
              </a:rPr>
              <a:t>NAP Program (cont.)</a:t>
            </a:r>
          </a:p>
        </p:txBody>
      </p:sp>
      <p:sp>
        <p:nvSpPr>
          <p:cNvPr id="115715" name="Rectangle 3"/>
          <p:cNvSpPr>
            <a:spLocks noGrp="1" noChangeArrowheads="1"/>
          </p:cNvSpPr>
          <p:nvPr>
            <p:ph type="body" idx="1"/>
          </p:nvPr>
        </p:nvSpPr>
        <p:spPr/>
        <p:txBody>
          <a:bodyPr/>
          <a:lstStyle/>
          <a:p>
            <a:r>
              <a:rPr lang="en-US" dirty="0">
                <a:latin typeface="Arial" charset="0"/>
              </a:rPr>
              <a:t>Must apply to FSA for coverage by state closing date and pay applicable service fee </a:t>
            </a:r>
            <a:r>
              <a:rPr lang="en-US" dirty="0">
                <a:solidFill>
                  <a:srgbClr val="CC0000"/>
                </a:solidFill>
                <a:latin typeface="Arial" charset="0"/>
              </a:rPr>
              <a:t>($250/crop/county)</a:t>
            </a:r>
            <a:r>
              <a:rPr lang="en-US" dirty="0">
                <a:latin typeface="Arial" charset="0"/>
              </a:rPr>
              <a:t>  </a:t>
            </a:r>
            <a:r>
              <a:rPr lang="en-US" sz="2400" dirty="0">
                <a:latin typeface="Arial" charset="0"/>
              </a:rPr>
              <a:t>Note:  Limited-resource farmers can request waiver of fees</a:t>
            </a:r>
          </a:p>
          <a:p>
            <a:r>
              <a:rPr lang="en-US" dirty="0">
                <a:latin typeface="Arial" charset="0"/>
              </a:rPr>
              <a:t>Coverage begins 30 days after application or the date the crop is planted</a:t>
            </a:r>
          </a:p>
          <a:p>
            <a:endParaRPr lang="en-US" dirty="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731838"/>
          </a:xfrm>
        </p:spPr>
        <p:txBody>
          <a:bodyPr/>
          <a:lstStyle/>
          <a:p>
            <a:r>
              <a:rPr lang="en-US" sz="3200" b="1" i="1" dirty="0" smtClean="0">
                <a:solidFill>
                  <a:srgbClr val="291FEF"/>
                </a:solidFill>
              </a:rPr>
              <a:t>Pennsylvania Crop Insurance Education Program</a:t>
            </a:r>
            <a:endParaRPr lang="en-US" sz="3200" b="1" i="1" dirty="0">
              <a:solidFill>
                <a:srgbClr val="291FEF"/>
              </a:solidFill>
            </a:endParaRPr>
          </a:p>
        </p:txBody>
      </p:sp>
      <p:sp>
        <p:nvSpPr>
          <p:cNvPr id="3" name="Content Placeholder 2"/>
          <p:cNvSpPr>
            <a:spLocks noGrp="1"/>
          </p:cNvSpPr>
          <p:nvPr>
            <p:ph idx="1"/>
          </p:nvPr>
        </p:nvSpPr>
        <p:spPr>
          <a:xfrm>
            <a:off x="502920" y="1115568"/>
            <a:ext cx="8229600" cy="4980432"/>
          </a:xfrm>
        </p:spPr>
        <p:txBody>
          <a:bodyPr/>
          <a:lstStyle/>
          <a:p>
            <a:pPr marL="0" indent="0" hangingPunct="0">
              <a:buNone/>
            </a:pPr>
            <a:r>
              <a:rPr lang="en-US" sz="2800" dirty="0"/>
              <a:t> </a:t>
            </a:r>
          </a:p>
          <a:p>
            <a:pPr marL="0" indent="0" hangingPunct="0">
              <a:buNone/>
            </a:pPr>
            <a:r>
              <a:rPr lang="en-US" sz="2800" dirty="0"/>
              <a:t> </a:t>
            </a:r>
          </a:p>
          <a:p>
            <a:pPr marL="0" indent="0" hangingPunct="0">
              <a:buNone/>
            </a:pPr>
            <a:r>
              <a:rPr lang="en-US" sz="2800" dirty="0"/>
              <a:t> </a:t>
            </a:r>
          </a:p>
          <a:p>
            <a:pPr marL="0" indent="0" hangingPunct="0">
              <a:buNone/>
            </a:pPr>
            <a:r>
              <a:rPr lang="en-US" sz="2800" dirty="0"/>
              <a:t> </a:t>
            </a:r>
          </a:p>
          <a:p>
            <a:pPr marL="0" indent="0">
              <a:buNone/>
            </a:pPr>
            <a:r>
              <a:rPr lang="en-US" sz="2800" dirty="0"/>
              <a:t> </a:t>
            </a:r>
            <a:endParaRPr lang="en-US" sz="2000" dirty="0" smtClean="0"/>
          </a:p>
          <a:p>
            <a:pPr marL="0" indent="0" algn="ctr">
              <a:buNone/>
            </a:pPr>
            <a:r>
              <a:rPr lang="en-US" sz="1400" b="1" dirty="0" smtClean="0">
                <a:solidFill>
                  <a:srgbClr val="FF0000"/>
                </a:solidFill>
              </a:rPr>
              <a:t>PENNSYLVANIA </a:t>
            </a:r>
            <a:r>
              <a:rPr lang="en-US" sz="1400" b="1" dirty="0">
                <a:solidFill>
                  <a:srgbClr val="FF0000"/>
                </a:solidFill>
              </a:rPr>
              <a:t>CROP INSURANCE EDUCATION &amp; PARTICIPATION PROGRAM: </a:t>
            </a:r>
            <a:endParaRPr lang="en-US" sz="1400" b="1" dirty="0" smtClean="0">
              <a:solidFill>
                <a:srgbClr val="FF0000"/>
              </a:solidFill>
            </a:endParaRPr>
          </a:p>
          <a:p>
            <a:pPr marL="0" indent="0" algn="ctr">
              <a:buNone/>
            </a:pPr>
            <a:r>
              <a:rPr lang="en-US" sz="1400" b="1" dirty="0" smtClean="0">
                <a:solidFill>
                  <a:srgbClr val="FF0000"/>
                </a:solidFill>
              </a:rPr>
              <a:t>A </a:t>
            </a:r>
            <a:r>
              <a:rPr lang="en-US" sz="1400" b="1" dirty="0">
                <a:solidFill>
                  <a:srgbClr val="FF0000"/>
                </a:solidFill>
              </a:rPr>
              <a:t>PARTNERSHIP OF THE USDA RISK </a:t>
            </a:r>
            <a:r>
              <a:rPr lang="en-US" sz="1400" b="1" dirty="0" smtClean="0">
                <a:solidFill>
                  <a:srgbClr val="FF0000"/>
                </a:solidFill>
              </a:rPr>
              <a:t>MANAGEMENT </a:t>
            </a:r>
            <a:r>
              <a:rPr lang="en-US" sz="1400" b="1" dirty="0">
                <a:solidFill>
                  <a:srgbClr val="FF0000"/>
                </a:solidFill>
              </a:rPr>
              <a:t>AGENCY, </a:t>
            </a:r>
            <a:r>
              <a:rPr lang="en-US" sz="1400" b="1" dirty="0" smtClean="0">
                <a:solidFill>
                  <a:srgbClr val="FF0000"/>
                </a:solidFill>
              </a:rPr>
              <a:t>THE PENNSYLVANIA </a:t>
            </a:r>
            <a:r>
              <a:rPr lang="en-US" sz="1400" b="1" dirty="0">
                <a:solidFill>
                  <a:srgbClr val="FF0000"/>
                </a:solidFill>
              </a:rPr>
              <a:t>DEPARTMENT OF AGRICULTURE, </a:t>
            </a:r>
            <a:r>
              <a:rPr lang="en-US" sz="1400" b="1" dirty="0" smtClean="0">
                <a:solidFill>
                  <a:srgbClr val="FF0000"/>
                </a:solidFill>
              </a:rPr>
              <a:t> AND </a:t>
            </a:r>
            <a:r>
              <a:rPr lang="en-US" sz="1400" b="1" dirty="0">
                <a:solidFill>
                  <a:srgbClr val="FF0000"/>
                </a:solidFill>
              </a:rPr>
              <a:t>THE PENNSYLVANIA STATE </a:t>
            </a:r>
            <a:r>
              <a:rPr lang="en-US" sz="1400" b="1" dirty="0" smtClean="0">
                <a:solidFill>
                  <a:srgbClr val="FF0000"/>
                </a:solidFill>
              </a:rPr>
              <a:t>UNIVERSITY</a:t>
            </a:r>
          </a:p>
          <a:p>
            <a:pPr marL="0" indent="0">
              <a:buNone/>
            </a:pPr>
            <a:endParaRPr lang="en-US" sz="1400" b="1" dirty="0">
              <a:solidFill>
                <a:srgbClr val="FF0000"/>
              </a:solidFill>
            </a:endParaRPr>
          </a:p>
          <a:p>
            <a:pPr marL="0" indent="0">
              <a:buNone/>
            </a:pPr>
            <a:endParaRPr lang="en-US" sz="1400" b="1" dirty="0">
              <a:solidFill>
                <a:srgbClr val="FF0000"/>
              </a:solidFill>
            </a:endParaRPr>
          </a:p>
          <a:p>
            <a:pPr marL="0" indent="0">
              <a:buNone/>
            </a:pPr>
            <a:endParaRPr lang="en-US" sz="1400" b="1" dirty="0">
              <a:solidFill>
                <a:srgbClr val="FF0000"/>
              </a:solidFill>
            </a:endParaRPr>
          </a:p>
          <a:p>
            <a:pPr marL="0" indent="0">
              <a:buNone/>
            </a:pPr>
            <a:endParaRPr lang="en-US" sz="1400" b="1" dirty="0">
              <a:solidFill>
                <a:srgbClr val="FF0000"/>
              </a:solidFill>
            </a:endParaRPr>
          </a:p>
          <a:p>
            <a:pPr marL="0" indent="0">
              <a:buNone/>
            </a:pPr>
            <a:endParaRPr lang="en-US" sz="1400" b="1" dirty="0">
              <a:solidFill>
                <a:srgbClr val="FF0000"/>
              </a:solidFill>
            </a:endParaRPr>
          </a:p>
          <a:p>
            <a:pPr marL="0" indent="0">
              <a:buNone/>
            </a:pPr>
            <a:r>
              <a:rPr lang="en-US" sz="1400" b="1" i="1" dirty="0" smtClean="0"/>
              <a:t>This </a:t>
            </a:r>
            <a:r>
              <a:rPr lang="en-US" sz="1400" b="1" i="1" dirty="0"/>
              <a:t>institution is an equal opportunity provider</a:t>
            </a:r>
            <a:r>
              <a:rPr lang="en-US" sz="1400" b="1" i="1" dirty="0" smtClean="0"/>
              <a:t>.</a:t>
            </a:r>
            <a:endParaRPr lang="en-US" sz="1400" b="1" dirty="0"/>
          </a:p>
          <a:p>
            <a:pPr marL="0" indent="0" algn="ctr">
              <a:buNone/>
            </a:pPr>
            <a:endParaRPr lang="en-US" sz="1400" b="1" dirty="0">
              <a:solidFill>
                <a:srgbClr val="FF0000"/>
              </a:solidFill>
            </a:endParaRPr>
          </a:p>
          <a:p>
            <a:pPr marL="0" indent="0" hangingPunct="0">
              <a:buNone/>
            </a:pPr>
            <a:r>
              <a:rPr lang="en-US" sz="2800" dirty="0"/>
              <a:t> </a:t>
            </a:r>
          </a:p>
          <a:p>
            <a:pPr>
              <a:lnSpc>
                <a:spcPct val="80000"/>
              </a:lnSpc>
            </a:pPr>
            <a:endParaRPr 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14600"/>
            <a:ext cx="2210696" cy="52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538531"/>
            <a:ext cx="2224143" cy="48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465406"/>
            <a:ext cx="1066800" cy="55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411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a:solidFill>
                  <a:srgbClr val="A50021"/>
                </a:solidFill>
              </a:rPr>
              <a:t>Risk Management Strategies:</a:t>
            </a:r>
          </a:p>
        </p:txBody>
      </p:sp>
      <p:sp>
        <p:nvSpPr>
          <p:cNvPr id="24579" name="Rectangle 3"/>
          <p:cNvSpPr>
            <a:spLocks noGrp="1" noChangeArrowheads="1"/>
          </p:cNvSpPr>
          <p:nvPr>
            <p:ph type="body" idx="1"/>
          </p:nvPr>
        </p:nvSpPr>
        <p:spPr/>
        <p:txBody>
          <a:bodyPr/>
          <a:lstStyle/>
          <a:p>
            <a:pPr lvl="2">
              <a:buFontTx/>
              <a:buNone/>
            </a:pPr>
            <a:r>
              <a:rPr lang="en-US" sz="4400" b="1"/>
              <a:t>		</a:t>
            </a:r>
            <a:r>
              <a:rPr lang="en-US" sz="4400" b="1">
                <a:solidFill>
                  <a:srgbClr val="008000"/>
                </a:solidFill>
              </a:rPr>
              <a:t>1) Retain</a:t>
            </a:r>
          </a:p>
          <a:p>
            <a:pPr lvl="2">
              <a:buFontTx/>
              <a:buNone/>
            </a:pPr>
            <a:r>
              <a:rPr lang="en-US" sz="4400" b="1">
                <a:solidFill>
                  <a:srgbClr val="008000"/>
                </a:solidFill>
              </a:rPr>
              <a:t>		2) Shift</a:t>
            </a:r>
          </a:p>
          <a:p>
            <a:pPr lvl="2">
              <a:buFontTx/>
              <a:buNone/>
            </a:pPr>
            <a:r>
              <a:rPr lang="en-US" sz="4400" b="1">
                <a:solidFill>
                  <a:srgbClr val="008000"/>
                </a:solidFill>
              </a:rPr>
              <a:t>		3) Reduce</a:t>
            </a:r>
          </a:p>
          <a:p>
            <a:pPr lvl="2">
              <a:buFontTx/>
              <a:buNone/>
            </a:pPr>
            <a:r>
              <a:rPr lang="en-US" sz="4400" b="1">
                <a:solidFill>
                  <a:srgbClr val="008000"/>
                </a:solidFill>
              </a:rPr>
              <a:t>		4) Self-insure</a:t>
            </a:r>
          </a:p>
          <a:p>
            <a:pPr>
              <a:buFontTx/>
              <a:buNone/>
            </a:pPr>
            <a:r>
              <a:rPr lang="en-US" sz="4400" b="1">
                <a:solidFill>
                  <a:srgbClr val="008000"/>
                </a:solidFill>
              </a:rPr>
              <a:t>			5) Avoid</a:t>
            </a:r>
            <a:endParaRPr lang="en-US" b="1">
              <a:solidFill>
                <a:srgbClr val="008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838200"/>
            <a:ext cx="7772400" cy="609600"/>
          </a:xfrm>
        </p:spPr>
        <p:txBody>
          <a:bodyPr/>
          <a:lstStyle/>
          <a:p>
            <a:r>
              <a:rPr lang="en-US" sz="4000" b="1" dirty="0">
                <a:solidFill>
                  <a:srgbClr val="A50021"/>
                </a:solidFill>
              </a:rPr>
              <a:t>Yield Risk:</a:t>
            </a:r>
            <a:r>
              <a:rPr lang="en-US" b="1" dirty="0">
                <a:solidFill>
                  <a:srgbClr val="A50021"/>
                </a:solidFill>
              </a:rPr>
              <a:t> </a:t>
            </a:r>
            <a:r>
              <a:rPr lang="en-US" sz="3600" b="1" dirty="0">
                <a:solidFill>
                  <a:srgbClr val="A50021"/>
                </a:solidFill>
              </a:rPr>
              <a:t>Sources and Solutions</a:t>
            </a:r>
            <a:endParaRPr lang="en-US" b="1" dirty="0">
              <a:solidFill>
                <a:srgbClr val="A50021"/>
              </a:solidFill>
            </a:endParaRPr>
          </a:p>
        </p:txBody>
      </p:sp>
      <p:sp>
        <p:nvSpPr>
          <p:cNvPr id="26627" name="Rectangle 3"/>
          <p:cNvSpPr>
            <a:spLocks noGrp="1" noChangeArrowheads="1"/>
          </p:cNvSpPr>
          <p:nvPr>
            <p:ph type="body" idx="1"/>
          </p:nvPr>
        </p:nvSpPr>
        <p:spPr>
          <a:xfrm>
            <a:off x="2209800" y="1676400"/>
            <a:ext cx="5029200" cy="4495800"/>
          </a:xfrm>
        </p:spPr>
        <p:txBody>
          <a:bodyPr/>
          <a:lstStyle/>
          <a:p>
            <a:pPr>
              <a:lnSpc>
                <a:spcPct val="90000"/>
              </a:lnSpc>
              <a:buFontTx/>
              <a:buNone/>
            </a:pPr>
            <a:r>
              <a:rPr lang="en-US" sz="2800" b="1" u="sng" dirty="0">
                <a:solidFill>
                  <a:srgbClr val="008000"/>
                </a:solidFill>
              </a:rPr>
              <a:t>Sources</a:t>
            </a:r>
            <a:r>
              <a:rPr lang="en-US" sz="2800" b="1" dirty="0">
                <a:solidFill>
                  <a:srgbClr val="008000"/>
                </a:solidFill>
              </a:rPr>
              <a:t>:</a:t>
            </a:r>
          </a:p>
          <a:p>
            <a:pPr lvl="1">
              <a:lnSpc>
                <a:spcPct val="90000"/>
              </a:lnSpc>
            </a:pPr>
            <a:r>
              <a:rPr lang="en-US" sz="2400" b="1" dirty="0">
                <a:solidFill>
                  <a:srgbClr val="008000"/>
                </a:solidFill>
              </a:rPr>
              <a:t>Adverse weather</a:t>
            </a:r>
          </a:p>
          <a:p>
            <a:pPr lvl="1">
              <a:lnSpc>
                <a:spcPct val="90000"/>
              </a:lnSpc>
            </a:pPr>
            <a:r>
              <a:rPr lang="en-US" sz="2400" b="1" dirty="0">
                <a:solidFill>
                  <a:srgbClr val="008000"/>
                </a:solidFill>
              </a:rPr>
              <a:t>Pest damage</a:t>
            </a:r>
          </a:p>
          <a:p>
            <a:pPr>
              <a:lnSpc>
                <a:spcPct val="90000"/>
              </a:lnSpc>
              <a:buFontTx/>
              <a:buNone/>
            </a:pPr>
            <a:r>
              <a:rPr lang="en-US" sz="2800" b="1" u="sng" dirty="0">
                <a:solidFill>
                  <a:srgbClr val="FF0000"/>
                </a:solidFill>
              </a:rPr>
              <a:t>Solutions</a:t>
            </a:r>
            <a:r>
              <a:rPr lang="en-US" sz="2800" b="1" dirty="0">
                <a:solidFill>
                  <a:srgbClr val="FF0000"/>
                </a:solidFill>
              </a:rPr>
              <a:t>:</a:t>
            </a:r>
          </a:p>
          <a:p>
            <a:pPr lvl="1">
              <a:lnSpc>
                <a:spcPct val="90000"/>
              </a:lnSpc>
            </a:pPr>
            <a:r>
              <a:rPr lang="en-US" sz="2400" b="1" dirty="0">
                <a:solidFill>
                  <a:srgbClr val="FF0000"/>
                </a:solidFill>
              </a:rPr>
              <a:t>Pest management practices</a:t>
            </a:r>
          </a:p>
          <a:p>
            <a:pPr lvl="1">
              <a:lnSpc>
                <a:spcPct val="90000"/>
              </a:lnSpc>
            </a:pPr>
            <a:r>
              <a:rPr lang="en-US" sz="2400" b="1" dirty="0">
                <a:solidFill>
                  <a:srgbClr val="FF0000"/>
                </a:solidFill>
              </a:rPr>
              <a:t>Site selection</a:t>
            </a:r>
          </a:p>
          <a:p>
            <a:pPr lvl="1">
              <a:lnSpc>
                <a:spcPct val="90000"/>
              </a:lnSpc>
            </a:pPr>
            <a:r>
              <a:rPr lang="en-US" sz="2400" b="1" dirty="0">
                <a:solidFill>
                  <a:srgbClr val="FF0000"/>
                </a:solidFill>
              </a:rPr>
              <a:t>Variety/hybrid selection</a:t>
            </a:r>
          </a:p>
          <a:p>
            <a:pPr lvl="1">
              <a:lnSpc>
                <a:spcPct val="90000"/>
              </a:lnSpc>
            </a:pPr>
            <a:r>
              <a:rPr lang="en-US" sz="2400" b="1" dirty="0">
                <a:solidFill>
                  <a:srgbClr val="FF0000"/>
                </a:solidFill>
              </a:rPr>
              <a:t>Rotation/diversification</a:t>
            </a:r>
          </a:p>
          <a:p>
            <a:pPr lvl="1">
              <a:lnSpc>
                <a:spcPct val="90000"/>
              </a:lnSpc>
            </a:pPr>
            <a:r>
              <a:rPr lang="en-US" sz="2400" b="1" dirty="0">
                <a:solidFill>
                  <a:srgbClr val="FF0000"/>
                </a:solidFill>
              </a:rPr>
              <a:t>Irrigation</a:t>
            </a:r>
          </a:p>
          <a:p>
            <a:pPr lvl="1">
              <a:lnSpc>
                <a:spcPct val="90000"/>
              </a:lnSpc>
            </a:pPr>
            <a:r>
              <a:rPr lang="en-US" sz="2400" b="1" dirty="0">
                <a:solidFill>
                  <a:srgbClr val="FF0000"/>
                </a:solidFill>
              </a:rPr>
              <a:t>Crop insurance</a:t>
            </a:r>
            <a:endParaRPr lang="en-US" sz="3200" b="1" dirty="0">
              <a:solidFill>
                <a:srgbClr val="FF0000"/>
              </a:solidFill>
            </a:endParaRPr>
          </a:p>
          <a:p>
            <a:pPr>
              <a:lnSpc>
                <a:spcPct val="90000"/>
              </a:lnSpc>
              <a:buFontTx/>
              <a:buNone/>
            </a:pPr>
            <a:endParaRPr lang="en-US" sz="3600" b="1" dirty="0">
              <a:solidFill>
                <a:schemeClr val="accent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b="1" u="sng" dirty="0" smtClean="0">
                <a:solidFill>
                  <a:srgbClr val="A50021"/>
                </a:solidFill>
              </a:rPr>
              <a:t>Why crop </a:t>
            </a:r>
            <a:r>
              <a:rPr lang="en-US" b="1" u="sng" dirty="0">
                <a:solidFill>
                  <a:srgbClr val="A50021"/>
                </a:solidFill>
              </a:rPr>
              <a:t>insurance</a:t>
            </a:r>
            <a:r>
              <a:rPr lang="en-US" b="1" dirty="0">
                <a:solidFill>
                  <a:srgbClr val="A50021"/>
                </a:solidFill>
              </a:rPr>
              <a:t>?</a:t>
            </a:r>
          </a:p>
        </p:txBody>
      </p:sp>
      <p:sp>
        <p:nvSpPr>
          <p:cNvPr id="56323" name="Rectangle 3"/>
          <p:cNvSpPr>
            <a:spLocks noGrp="1" noChangeArrowheads="1"/>
          </p:cNvSpPr>
          <p:nvPr>
            <p:ph type="body" idx="1"/>
          </p:nvPr>
        </p:nvSpPr>
        <p:spPr>
          <a:xfrm>
            <a:off x="1600200" y="1981200"/>
            <a:ext cx="6096000" cy="4114800"/>
          </a:xfrm>
        </p:spPr>
        <p:txBody>
          <a:bodyPr/>
          <a:lstStyle/>
          <a:p>
            <a:pPr lvl="2"/>
            <a:r>
              <a:rPr lang="en-US" sz="3200" b="1" dirty="0" smtClean="0">
                <a:solidFill>
                  <a:srgbClr val="008000"/>
                </a:solidFill>
              </a:rPr>
              <a:t>Manage yield </a:t>
            </a:r>
            <a:r>
              <a:rPr lang="en-US" sz="3200" b="1" dirty="0">
                <a:solidFill>
                  <a:srgbClr val="008000"/>
                </a:solidFill>
              </a:rPr>
              <a:t>variability</a:t>
            </a:r>
          </a:p>
          <a:p>
            <a:pPr lvl="2"/>
            <a:r>
              <a:rPr lang="en-US" sz="3200" b="1" dirty="0" smtClean="0">
                <a:solidFill>
                  <a:srgbClr val="008000"/>
                </a:solidFill>
              </a:rPr>
              <a:t>Meet cash </a:t>
            </a:r>
            <a:r>
              <a:rPr lang="en-US" sz="3200" b="1" dirty="0">
                <a:solidFill>
                  <a:srgbClr val="008000"/>
                </a:solidFill>
              </a:rPr>
              <a:t>flow requirements</a:t>
            </a:r>
          </a:p>
          <a:p>
            <a:pPr lvl="2"/>
            <a:r>
              <a:rPr lang="en-US" sz="3200" b="1" dirty="0">
                <a:solidFill>
                  <a:srgbClr val="008000"/>
                </a:solidFill>
              </a:rPr>
              <a:t>Self </a:t>
            </a:r>
            <a:r>
              <a:rPr lang="en-US" sz="3200" b="1" dirty="0" smtClean="0">
                <a:solidFill>
                  <a:srgbClr val="008000"/>
                </a:solidFill>
              </a:rPr>
              <a:t>insurance is not enough</a:t>
            </a:r>
            <a:endParaRPr lang="en-US" sz="3200" b="1" dirty="0">
              <a:solidFill>
                <a:srgbClr val="008000"/>
              </a:solidFill>
            </a:endParaRPr>
          </a:p>
          <a:p>
            <a:pPr lvl="2"/>
            <a:r>
              <a:rPr lang="en-US" sz="3200" b="1" dirty="0" smtClean="0">
                <a:solidFill>
                  <a:srgbClr val="008000"/>
                </a:solidFill>
              </a:rPr>
              <a:t>Premiums are highly subsidized</a:t>
            </a:r>
            <a:endParaRPr lang="en-US" sz="3200" b="1" dirty="0">
              <a:solidFill>
                <a:srgbClr val="008000"/>
              </a:solidFill>
            </a:endParaRPr>
          </a:p>
          <a:p>
            <a:pPr>
              <a:buFontTx/>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1066800"/>
            <a:ext cx="7772400" cy="579438"/>
          </a:xfrm>
        </p:spPr>
        <p:txBody>
          <a:bodyPr/>
          <a:lstStyle/>
          <a:p>
            <a:r>
              <a:rPr lang="en-US" sz="2800" b="1" dirty="0">
                <a:solidFill>
                  <a:srgbClr val="A50021"/>
                </a:solidFill>
                <a:latin typeface="Arial" pitchFamily="34" charset="0"/>
              </a:rPr>
              <a:t>Crops covered by MPCI in Pennsylvania</a:t>
            </a:r>
            <a:r>
              <a:rPr lang="en-US" sz="2800" b="1" dirty="0">
                <a:solidFill>
                  <a:schemeClr val="tx1"/>
                </a:solidFill>
                <a:latin typeface="Arial" pitchFamily="34" charset="0"/>
              </a:rPr>
              <a:t>:</a:t>
            </a:r>
            <a:r>
              <a:rPr lang="en-US" b="1" dirty="0">
                <a:solidFill>
                  <a:schemeClr val="tx1"/>
                </a:solidFill>
              </a:rPr>
              <a:t/>
            </a:r>
            <a:br>
              <a:rPr lang="en-US" b="1" dirty="0">
                <a:solidFill>
                  <a:schemeClr val="tx1"/>
                </a:solidFill>
              </a:rPr>
            </a:br>
            <a:endParaRPr lang="en-US" b="1" dirty="0">
              <a:solidFill>
                <a:srgbClr val="A50021"/>
              </a:solidFill>
            </a:endParaRPr>
          </a:p>
        </p:txBody>
      </p:sp>
      <p:sp>
        <p:nvSpPr>
          <p:cNvPr id="108547" name="Rectangle 3"/>
          <p:cNvSpPr>
            <a:spLocks noGrp="1" noChangeArrowheads="1"/>
          </p:cNvSpPr>
          <p:nvPr>
            <p:ph type="body" sz="half" idx="1"/>
          </p:nvPr>
        </p:nvSpPr>
        <p:spPr>
          <a:xfrm>
            <a:off x="762000" y="1600200"/>
            <a:ext cx="3581400" cy="4876800"/>
          </a:xfrm>
        </p:spPr>
        <p:txBody>
          <a:bodyPr/>
          <a:lstStyle/>
          <a:p>
            <a:pPr>
              <a:lnSpc>
                <a:spcPct val="90000"/>
              </a:lnSpc>
            </a:pPr>
            <a:r>
              <a:rPr lang="en-US" sz="2000" dirty="0">
                <a:solidFill>
                  <a:srgbClr val="C00000"/>
                </a:solidFill>
                <a:latin typeface="Arial" pitchFamily="34" charset="0"/>
              </a:rPr>
              <a:t>apples (45)</a:t>
            </a:r>
          </a:p>
          <a:p>
            <a:pPr>
              <a:lnSpc>
                <a:spcPct val="90000"/>
              </a:lnSpc>
            </a:pPr>
            <a:r>
              <a:rPr lang="en-US" sz="2000" dirty="0">
                <a:solidFill>
                  <a:srgbClr val="008000"/>
                </a:solidFill>
                <a:latin typeface="Arial" pitchFamily="34" charset="0"/>
              </a:rPr>
              <a:t>barley (54)</a:t>
            </a:r>
          </a:p>
          <a:p>
            <a:pPr>
              <a:lnSpc>
                <a:spcPct val="90000"/>
              </a:lnSpc>
            </a:pPr>
            <a:r>
              <a:rPr lang="en-US" sz="2000" dirty="0">
                <a:solidFill>
                  <a:srgbClr val="CC0000"/>
                </a:solidFill>
                <a:latin typeface="Arial" pitchFamily="34" charset="0"/>
              </a:rPr>
              <a:t>processing beans (15)</a:t>
            </a:r>
          </a:p>
          <a:p>
            <a:pPr>
              <a:lnSpc>
                <a:spcPct val="90000"/>
              </a:lnSpc>
            </a:pPr>
            <a:r>
              <a:rPr lang="en-US" sz="2000" dirty="0">
                <a:solidFill>
                  <a:srgbClr val="CC0000"/>
                </a:solidFill>
                <a:latin typeface="Arial" pitchFamily="34" charset="0"/>
              </a:rPr>
              <a:t>cabbage (1)</a:t>
            </a:r>
          </a:p>
          <a:p>
            <a:pPr>
              <a:lnSpc>
                <a:spcPct val="90000"/>
              </a:lnSpc>
            </a:pPr>
            <a:r>
              <a:rPr lang="en-US" sz="2000" dirty="0">
                <a:solidFill>
                  <a:srgbClr val="008000"/>
                </a:solidFill>
                <a:latin typeface="Arial" pitchFamily="34" charset="0"/>
              </a:rPr>
              <a:t>corn (grain and silage) (66)</a:t>
            </a:r>
          </a:p>
          <a:p>
            <a:pPr>
              <a:lnSpc>
                <a:spcPct val="90000"/>
              </a:lnSpc>
            </a:pPr>
            <a:r>
              <a:rPr lang="en-US" sz="2000" dirty="0">
                <a:solidFill>
                  <a:srgbClr val="008000"/>
                </a:solidFill>
                <a:latin typeface="Arial" pitchFamily="34" charset="0"/>
              </a:rPr>
              <a:t>forage production (66)</a:t>
            </a:r>
          </a:p>
          <a:p>
            <a:pPr>
              <a:lnSpc>
                <a:spcPct val="90000"/>
              </a:lnSpc>
            </a:pPr>
            <a:r>
              <a:rPr lang="en-US" sz="2000" dirty="0">
                <a:solidFill>
                  <a:srgbClr val="008000"/>
                </a:solidFill>
                <a:latin typeface="Arial" pitchFamily="34" charset="0"/>
              </a:rPr>
              <a:t>forage seedling (66)	</a:t>
            </a:r>
          </a:p>
          <a:p>
            <a:pPr>
              <a:lnSpc>
                <a:spcPct val="90000"/>
              </a:lnSpc>
            </a:pPr>
            <a:r>
              <a:rPr lang="en-US" sz="2000" dirty="0">
                <a:solidFill>
                  <a:srgbClr val="008000"/>
                </a:solidFill>
                <a:latin typeface="Arial" pitchFamily="34" charset="0"/>
              </a:rPr>
              <a:t>grain sorghum (57)</a:t>
            </a:r>
          </a:p>
          <a:p>
            <a:pPr>
              <a:lnSpc>
                <a:spcPct val="90000"/>
              </a:lnSpc>
            </a:pPr>
            <a:r>
              <a:rPr lang="en-US" sz="2000" dirty="0">
                <a:solidFill>
                  <a:srgbClr val="C00000"/>
                </a:solidFill>
                <a:latin typeface="Arial" pitchFamily="34" charset="0"/>
              </a:rPr>
              <a:t>grapes (1)</a:t>
            </a:r>
          </a:p>
          <a:p>
            <a:pPr>
              <a:lnSpc>
                <a:spcPct val="90000"/>
              </a:lnSpc>
            </a:pPr>
            <a:r>
              <a:rPr lang="en-US" sz="2000" dirty="0">
                <a:solidFill>
                  <a:srgbClr val="CC0000"/>
                </a:solidFill>
                <a:latin typeface="Arial" pitchFamily="34" charset="0"/>
              </a:rPr>
              <a:t>green peas (10</a:t>
            </a:r>
            <a:r>
              <a:rPr lang="en-US" sz="2000" dirty="0" smtClean="0">
                <a:solidFill>
                  <a:srgbClr val="CC0000"/>
                </a:solidFill>
                <a:latin typeface="Arial" pitchFamily="34" charset="0"/>
              </a:rPr>
              <a:t>)</a:t>
            </a:r>
          </a:p>
          <a:p>
            <a:pPr>
              <a:lnSpc>
                <a:spcPct val="90000"/>
              </a:lnSpc>
            </a:pPr>
            <a:r>
              <a:rPr lang="en-US" sz="2000" dirty="0">
                <a:solidFill>
                  <a:srgbClr val="CC0000"/>
                </a:solidFill>
                <a:latin typeface="Arial" pitchFamily="34" charset="0"/>
              </a:rPr>
              <a:t>g</a:t>
            </a:r>
            <a:r>
              <a:rPr lang="en-US" sz="2000" dirty="0" smtClean="0">
                <a:solidFill>
                  <a:srgbClr val="CC0000"/>
                </a:solidFill>
                <a:latin typeface="Arial" pitchFamily="34" charset="0"/>
              </a:rPr>
              <a:t>rain sorghum</a:t>
            </a:r>
            <a:endParaRPr lang="en-US" sz="2000" dirty="0">
              <a:solidFill>
                <a:srgbClr val="CC0000"/>
              </a:solidFill>
              <a:latin typeface="Arial" pitchFamily="34" charset="0"/>
            </a:endParaRPr>
          </a:p>
          <a:p>
            <a:pPr>
              <a:lnSpc>
                <a:spcPct val="90000"/>
              </a:lnSpc>
            </a:pPr>
            <a:r>
              <a:rPr lang="en-US" sz="2000" dirty="0">
                <a:solidFill>
                  <a:srgbClr val="C00000"/>
                </a:solidFill>
                <a:latin typeface="Arial" pitchFamily="34" charset="0"/>
              </a:rPr>
              <a:t>nursery (67)</a:t>
            </a:r>
          </a:p>
          <a:p>
            <a:pPr>
              <a:lnSpc>
                <a:spcPct val="90000"/>
              </a:lnSpc>
            </a:pPr>
            <a:r>
              <a:rPr lang="en-US" sz="2000" dirty="0">
                <a:solidFill>
                  <a:srgbClr val="008000"/>
                </a:solidFill>
                <a:latin typeface="Arial" pitchFamily="34" charset="0"/>
              </a:rPr>
              <a:t>oats (66)</a:t>
            </a:r>
          </a:p>
          <a:p>
            <a:pPr>
              <a:lnSpc>
                <a:spcPct val="90000"/>
              </a:lnSpc>
            </a:pPr>
            <a:r>
              <a:rPr lang="en-US" sz="2000" dirty="0">
                <a:solidFill>
                  <a:srgbClr val="008000"/>
                </a:solidFill>
                <a:latin typeface="Arial" pitchFamily="34" charset="0"/>
              </a:rPr>
              <a:t>pasture, rangeland, forage </a:t>
            </a:r>
            <a:r>
              <a:rPr lang="en-US" sz="2000" dirty="0" smtClean="0">
                <a:solidFill>
                  <a:srgbClr val="008000"/>
                </a:solidFill>
                <a:latin typeface="Arial" pitchFamily="34" charset="0"/>
              </a:rPr>
              <a:t>and </a:t>
            </a:r>
            <a:r>
              <a:rPr lang="en-US" sz="2000" dirty="0" smtClean="0">
                <a:solidFill>
                  <a:srgbClr val="008000"/>
                </a:solidFill>
                <a:latin typeface="Arial" pitchFamily="34" charset="0"/>
              </a:rPr>
              <a:t>apiculture (66</a:t>
            </a:r>
            <a:r>
              <a:rPr lang="en-US" sz="2000" dirty="0">
                <a:solidFill>
                  <a:srgbClr val="008000"/>
                </a:solidFill>
                <a:latin typeface="Arial" pitchFamily="34" charset="0"/>
              </a:rPr>
              <a:t>)</a:t>
            </a:r>
          </a:p>
        </p:txBody>
      </p:sp>
      <p:sp>
        <p:nvSpPr>
          <p:cNvPr id="108548" name="Rectangle 4"/>
          <p:cNvSpPr>
            <a:spLocks noGrp="1" noChangeArrowheads="1"/>
          </p:cNvSpPr>
          <p:nvPr>
            <p:ph type="body" sz="half" idx="2"/>
          </p:nvPr>
        </p:nvSpPr>
        <p:spPr>
          <a:xfrm>
            <a:off x="4724400" y="1524000"/>
            <a:ext cx="4038600" cy="4114800"/>
          </a:xfrm>
        </p:spPr>
        <p:txBody>
          <a:bodyPr/>
          <a:lstStyle/>
          <a:p>
            <a:pPr>
              <a:lnSpc>
                <a:spcPct val="80000"/>
              </a:lnSpc>
              <a:buFontTx/>
              <a:buNone/>
            </a:pPr>
            <a:endParaRPr lang="en-US" sz="2000" b="1" dirty="0">
              <a:solidFill>
                <a:srgbClr val="008000"/>
              </a:solidFill>
            </a:endParaRPr>
          </a:p>
          <a:p>
            <a:pPr>
              <a:lnSpc>
                <a:spcPct val="80000"/>
              </a:lnSpc>
            </a:pPr>
            <a:r>
              <a:rPr lang="en-US" sz="2000" dirty="0">
                <a:solidFill>
                  <a:srgbClr val="C00000"/>
                </a:solidFill>
                <a:latin typeface="Arial" pitchFamily="34" charset="0"/>
              </a:rPr>
              <a:t>peaches (30)</a:t>
            </a:r>
          </a:p>
          <a:p>
            <a:pPr>
              <a:lnSpc>
                <a:spcPct val="80000"/>
              </a:lnSpc>
            </a:pPr>
            <a:r>
              <a:rPr lang="en-US" sz="2000" dirty="0">
                <a:solidFill>
                  <a:srgbClr val="C00000"/>
                </a:solidFill>
                <a:latin typeface="Arial" pitchFamily="34" charset="0"/>
              </a:rPr>
              <a:t>pears (1)</a:t>
            </a:r>
          </a:p>
          <a:p>
            <a:pPr>
              <a:lnSpc>
                <a:spcPct val="80000"/>
              </a:lnSpc>
            </a:pPr>
            <a:r>
              <a:rPr lang="en-US" sz="2000" dirty="0">
                <a:solidFill>
                  <a:srgbClr val="CC0000"/>
                </a:solidFill>
                <a:latin typeface="Arial" pitchFamily="34" charset="0"/>
              </a:rPr>
              <a:t>potatoes (13)</a:t>
            </a:r>
          </a:p>
          <a:p>
            <a:pPr>
              <a:lnSpc>
                <a:spcPct val="80000"/>
              </a:lnSpc>
            </a:pPr>
            <a:r>
              <a:rPr lang="en-US" sz="2000" dirty="0">
                <a:solidFill>
                  <a:srgbClr val="008000"/>
                </a:solidFill>
                <a:latin typeface="Arial" pitchFamily="34" charset="0"/>
              </a:rPr>
              <a:t>soybeans (51)</a:t>
            </a:r>
          </a:p>
          <a:p>
            <a:pPr>
              <a:lnSpc>
                <a:spcPct val="80000"/>
              </a:lnSpc>
            </a:pPr>
            <a:r>
              <a:rPr lang="en-US" sz="2000" dirty="0">
                <a:solidFill>
                  <a:srgbClr val="CC0000"/>
                </a:solidFill>
                <a:latin typeface="Arial" pitchFamily="34" charset="0"/>
              </a:rPr>
              <a:t>fresh-mkt. sweet corn (66)</a:t>
            </a:r>
          </a:p>
          <a:p>
            <a:pPr>
              <a:lnSpc>
                <a:spcPct val="80000"/>
              </a:lnSpc>
            </a:pPr>
            <a:r>
              <a:rPr lang="en-US" sz="2000" dirty="0">
                <a:solidFill>
                  <a:srgbClr val="CC0000"/>
                </a:solidFill>
                <a:latin typeface="Arial" pitchFamily="34" charset="0"/>
              </a:rPr>
              <a:t>processing sweet corn (12)</a:t>
            </a:r>
          </a:p>
          <a:p>
            <a:pPr>
              <a:lnSpc>
                <a:spcPct val="80000"/>
              </a:lnSpc>
            </a:pPr>
            <a:r>
              <a:rPr lang="en-US" sz="2000" dirty="0">
                <a:solidFill>
                  <a:srgbClr val="008000"/>
                </a:solidFill>
                <a:latin typeface="Arial" pitchFamily="34" charset="0"/>
              </a:rPr>
              <a:t>tobacco (3)</a:t>
            </a:r>
          </a:p>
          <a:p>
            <a:pPr>
              <a:lnSpc>
                <a:spcPct val="80000"/>
              </a:lnSpc>
            </a:pPr>
            <a:r>
              <a:rPr lang="en-US" sz="2000" dirty="0">
                <a:solidFill>
                  <a:srgbClr val="CC0000"/>
                </a:solidFill>
                <a:latin typeface="Arial" pitchFamily="34" charset="0"/>
              </a:rPr>
              <a:t>fresh-market tomatoes (4)</a:t>
            </a:r>
          </a:p>
          <a:p>
            <a:pPr>
              <a:lnSpc>
                <a:spcPct val="80000"/>
              </a:lnSpc>
            </a:pPr>
            <a:r>
              <a:rPr lang="en-US" sz="2000" dirty="0">
                <a:solidFill>
                  <a:srgbClr val="CC0000"/>
                </a:solidFill>
                <a:latin typeface="Arial" pitchFamily="34" charset="0"/>
              </a:rPr>
              <a:t>processing tomatoes (16)</a:t>
            </a:r>
          </a:p>
          <a:p>
            <a:pPr>
              <a:lnSpc>
                <a:spcPct val="80000"/>
              </a:lnSpc>
            </a:pPr>
            <a:r>
              <a:rPr lang="en-US" sz="2000" dirty="0">
                <a:solidFill>
                  <a:srgbClr val="008000"/>
                </a:solidFill>
                <a:latin typeface="Arial" pitchFamily="34" charset="0"/>
              </a:rPr>
              <a:t>wheat (57)</a:t>
            </a:r>
          </a:p>
          <a:p>
            <a:pPr>
              <a:lnSpc>
                <a:spcPct val="80000"/>
              </a:lnSpc>
            </a:pPr>
            <a:endParaRPr lang="en-US" sz="2000" dirty="0">
              <a:solidFill>
                <a:srgbClr val="008000"/>
              </a:solidFill>
              <a:latin typeface="Arial" pitchFamily="34" charset="0"/>
            </a:endParaRPr>
          </a:p>
          <a:p>
            <a:pPr>
              <a:lnSpc>
                <a:spcPct val="80000"/>
              </a:lnSpc>
              <a:buFontTx/>
              <a:buNone/>
            </a:pPr>
            <a:r>
              <a:rPr lang="en-US" sz="2000" u="sng" dirty="0">
                <a:solidFill>
                  <a:srgbClr val="006600"/>
                </a:solidFill>
                <a:latin typeface="Arial" pitchFamily="34" charset="0"/>
              </a:rPr>
              <a:t>Also</a:t>
            </a:r>
            <a:r>
              <a:rPr lang="en-US" sz="2000" dirty="0">
                <a:solidFill>
                  <a:srgbClr val="006600"/>
                </a:solidFill>
                <a:latin typeface="Arial" pitchFamily="34" charset="0"/>
              </a:rPr>
              <a:t>: </a:t>
            </a:r>
          </a:p>
          <a:p>
            <a:pPr lvl="1">
              <a:lnSpc>
                <a:spcPct val="80000"/>
              </a:lnSpc>
            </a:pPr>
            <a:r>
              <a:rPr lang="en-US" sz="2000" dirty="0">
                <a:solidFill>
                  <a:srgbClr val="C00000"/>
                </a:solidFill>
                <a:latin typeface="Arial" pitchFamily="34" charset="0"/>
              </a:rPr>
              <a:t>Whole farm coverage (AGR/AGR-Lite)</a:t>
            </a:r>
          </a:p>
          <a:p>
            <a:pPr lvl="1">
              <a:lnSpc>
                <a:spcPct val="80000"/>
              </a:lnSpc>
            </a:pPr>
            <a:r>
              <a:rPr lang="en-US" sz="2000" dirty="0">
                <a:solidFill>
                  <a:srgbClr val="006600"/>
                </a:solidFill>
                <a:latin typeface="Arial" pitchFamily="34" charset="0"/>
              </a:rPr>
              <a:t>LGM </a:t>
            </a:r>
            <a:r>
              <a:rPr lang="en-US" sz="2000" dirty="0" smtClean="0">
                <a:solidFill>
                  <a:srgbClr val="006600"/>
                </a:solidFill>
                <a:latin typeface="Arial" pitchFamily="34" charset="0"/>
              </a:rPr>
              <a:t>Dairy &amp; Swine</a:t>
            </a:r>
            <a:endParaRPr lang="en-US" sz="2000" dirty="0">
              <a:solidFill>
                <a:srgbClr val="006600"/>
              </a:solidFill>
              <a:latin typeface="Arial" pitchFamily="34" charset="0"/>
            </a:endParaRPr>
          </a:p>
          <a:p>
            <a:pPr lvl="1">
              <a:lnSpc>
                <a:spcPct val="80000"/>
              </a:lnSpc>
            </a:pPr>
            <a:r>
              <a:rPr lang="en-US" sz="2000" dirty="0">
                <a:solidFill>
                  <a:srgbClr val="006600"/>
                </a:solidFill>
                <a:latin typeface="Arial" pitchFamily="34" charset="0"/>
              </a:rPr>
              <a:t>LRP Lamb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588" y="961644"/>
            <a:ext cx="8478012" cy="731838"/>
          </a:xfrm>
        </p:spPr>
        <p:txBody>
          <a:bodyPr/>
          <a:lstStyle/>
          <a:p>
            <a:r>
              <a:rPr lang="en-US" b="1" dirty="0" smtClean="0">
                <a:solidFill>
                  <a:srgbClr val="C00000"/>
                </a:solidFill>
              </a:rPr>
              <a:t>Where is grape insurance available?</a:t>
            </a:r>
            <a:endParaRPr lang="en-US" b="1" dirty="0">
              <a:solidFill>
                <a:srgbClr val="C00000"/>
              </a:solidFill>
            </a:endParaRPr>
          </a:p>
        </p:txBody>
      </p:sp>
      <p:sp>
        <p:nvSpPr>
          <p:cNvPr id="3" name="Content Placeholder 2"/>
          <p:cNvSpPr>
            <a:spLocks noGrp="1"/>
          </p:cNvSpPr>
          <p:nvPr>
            <p:ph idx="1"/>
          </p:nvPr>
        </p:nvSpPr>
        <p:spPr/>
        <p:txBody>
          <a:bodyPr/>
          <a:lstStyle/>
          <a:p>
            <a:r>
              <a:rPr lang="en-US" sz="2400" dirty="0" smtClean="0"/>
              <a:t>Grapes </a:t>
            </a:r>
            <a:r>
              <a:rPr lang="en-US" sz="2400" dirty="0"/>
              <a:t>are insurable in Erie </a:t>
            </a:r>
            <a:r>
              <a:rPr lang="en-US" sz="2400" dirty="0" smtClean="0"/>
              <a:t>county, </a:t>
            </a:r>
            <a:r>
              <a:rPr lang="en-US" sz="2400" dirty="0"/>
              <a:t>but may be </a:t>
            </a:r>
            <a:r>
              <a:rPr lang="en-US" sz="2400" dirty="0" smtClean="0"/>
              <a:t>insurable </a:t>
            </a:r>
            <a:r>
              <a:rPr lang="en-US" sz="2400" dirty="0"/>
              <a:t>in other counties by written agreement if specific criteria </a:t>
            </a:r>
            <a:r>
              <a:rPr lang="en-US" sz="2400" dirty="0" smtClean="0"/>
              <a:t>(including records for at least last 4 years of production history and minimum yield levels) are </a:t>
            </a:r>
            <a:r>
              <a:rPr lang="en-US" sz="2400" dirty="0"/>
              <a:t>met. </a:t>
            </a:r>
          </a:p>
          <a:p>
            <a:r>
              <a:rPr lang="en-US" sz="2400" i="1" dirty="0" err="1" smtClean="0"/>
              <a:t>Vinifera</a:t>
            </a:r>
            <a:r>
              <a:rPr lang="en-US" sz="2400" b="1" i="1" dirty="0" smtClean="0"/>
              <a:t> </a:t>
            </a:r>
            <a:r>
              <a:rPr lang="en-US" sz="2400" dirty="0"/>
              <a:t>grapes are only insurable by individual written agreement. </a:t>
            </a:r>
            <a:endParaRPr lang="en-US" sz="2400" dirty="0" smtClean="0"/>
          </a:p>
          <a:p>
            <a:r>
              <a:rPr lang="en-US" sz="2400" dirty="0" smtClean="0"/>
              <a:t>A vineyard inspection is required for all new policyholders to evaluate risk.</a:t>
            </a:r>
          </a:p>
          <a:p>
            <a:pPr marL="0" indent="0">
              <a:buNone/>
            </a:pPr>
            <a:endParaRPr lang="en-US" sz="2400" dirty="0" smtClean="0"/>
          </a:p>
          <a:p>
            <a:pPr marL="0" indent="0">
              <a:buNone/>
            </a:pPr>
            <a:r>
              <a:rPr lang="en-US" sz="2400" dirty="0" smtClean="0"/>
              <a:t>Contact a crop insurance agent </a:t>
            </a:r>
            <a:r>
              <a:rPr lang="en-US" sz="2400" dirty="0"/>
              <a:t>for more </a:t>
            </a:r>
            <a:r>
              <a:rPr lang="en-US" sz="2400" dirty="0" smtClean="0"/>
              <a:t>details on use of written agreements.</a:t>
            </a:r>
            <a:endParaRPr lang="en-US" sz="2400" dirty="0"/>
          </a:p>
        </p:txBody>
      </p:sp>
    </p:spTree>
    <p:extLst>
      <p:ext uri="{BB962C8B-B14F-4D97-AF65-F5344CB8AC3E}">
        <p14:creationId xmlns:p14="http://schemas.microsoft.com/office/powerpoint/2010/main" val="3571962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588" y="961644"/>
            <a:ext cx="8478012" cy="731838"/>
          </a:xfrm>
        </p:spPr>
        <p:txBody>
          <a:bodyPr/>
          <a:lstStyle/>
          <a:p>
            <a:r>
              <a:rPr lang="en-US" b="1" dirty="0" smtClean="0">
                <a:solidFill>
                  <a:srgbClr val="C00000"/>
                </a:solidFill>
              </a:rPr>
              <a:t>What kinds of grapes are insurable?</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Grape </a:t>
            </a:r>
            <a:r>
              <a:rPr lang="en-US" dirty="0"/>
              <a:t>varieties grown for wine or juice are insurable if the vines </a:t>
            </a:r>
            <a:r>
              <a:rPr lang="en-US" dirty="0" smtClean="0"/>
              <a:t>have:</a:t>
            </a:r>
          </a:p>
          <a:p>
            <a:pPr marL="0" indent="0">
              <a:buNone/>
            </a:pPr>
            <a:r>
              <a:rPr lang="en-US" dirty="0" smtClean="0"/>
              <a:t> </a:t>
            </a:r>
            <a:r>
              <a:rPr lang="en-US" sz="2800" dirty="0" smtClean="0"/>
              <a:t>1</a:t>
            </a:r>
            <a:r>
              <a:rPr lang="en-US" sz="2800" dirty="0"/>
              <a:t>) reached the fourth growing </a:t>
            </a:r>
            <a:r>
              <a:rPr lang="en-US" sz="2800" dirty="0" smtClean="0"/>
              <a:t>season </a:t>
            </a:r>
            <a:r>
              <a:rPr lang="en-US" sz="2800" dirty="0"/>
              <a:t>after being set out for all Native varieties and the fifth growing season after being set out for all Hybrid </a:t>
            </a:r>
            <a:r>
              <a:rPr lang="en-US" sz="2800" dirty="0" smtClean="0"/>
              <a:t>varieties</a:t>
            </a:r>
          </a:p>
          <a:p>
            <a:pPr marL="0" indent="0">
              <a:buNone/>
            </a:pPr>
            <a:r>
              <a:rPr lang="en-US" sz="2800" dirty="0" smtClean="0"/>
              <a:t>2</a:t>
            </a:r>
            <a:r>
              <a:rPr lang="en-US" sz="2800" dirty="0"/>
              <a:t>) produced an average of 2 tons per acre in at least one of the three most recent crop years. </a:t>
            </a:r>
            <a:endParaRPr lang="en-US" sz="2800" dirty="0" smtClean="0"/>
          </a:p>
          <a:p>
            <a:pPr marL="0" indent="0">
              <a:buNone/>
            </a:pPr>
            <a:endParaRPr lang="en-US" sz="1600" dirty="0" smtClean="0"/>
          </a:p>
          <a:p>
            <a:pPr marL="0" indent="0">
              <a:buNone/>
            </a:pPr>
            <a:r>
              <a:rPr lang="en-US" sz="2800" dirty="0" smtClean="0"/>
              <a:t>Note: Table grapes are </a:t>
            </a:r>
            <a:r>
              <a:rPr lang="en-US" sz="2800" u="sng" dirty="0" smtClean="0"/>
              <a:t>not</a:t>
            </a:r>
            <a:r>
              <a:rPr lang="en-US" sz="2800" dirty="0" smtClean="0"/>
              <a:t> insurable.</a:t>
            </a:r>
            <a:endParaRPr lang="en-US" sz="2800" dirty="0"/>
          </a:p>
        </p:txBody>
      </p:sp>
    </p:spTree>
    <p:extLst>
      <p:ext uri="{BB962C8B-B14F-4D97-AF65-F5344CB8AC3E}">
        <p14:creationId xmlns:p14="http://schemas.microsoft.com/office/powerpoint/2010/main" val="2323923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Causes of Loss Covered</a:t>
            </a:r>
            <a:endParaRPr lang="en-US" b="1" dirty="0">
              <a:solidFill>
                <a:srgbClr val="C00000"/>
              </a:solidFill>
            </a:endParaRPr>
          </a:p>
        </p:txBody>
      </p:sp>
      <p:sp>
        <p:nvSpPr>
          <p:cNvPr id="3" name="Content Placeholder 2"/>
          <p:cNvSpPr>
            <a:spLocks noGrp="1"/>
          </p:cNvSpPr>
          <p:nvPr>
            <p:ph idx="1"/>
          </p:nvPr>
        </p:nvSpPr>
        <p:spPr/>
        <p:txBody>
          <a:bodyPr/>
          <a:lstStyle/>
          <a:p>
            <a:r>
              <a:rPr lang="en-US" sz="2800" dirty="0" smtClean="0"/>
              <a:t>Adverse </a:t>
            </a:r>
            <a:r>
              <a:rPr lang="en-US" sz="2800" dirty="0"/>
              <a:t>weather </a:t>
            </a:r>
            <a:r>
              <a:rPr lang="en-US" sz="2800" dirty="0" smtClean="0"/>
              <a:t>conditions  (natural </a:t>
            </a:r>
            <a:r>
              <a:rPr lang="en-US" sz="2800" dirty="0"/>
              <a:t>perils such as hail, frost, freeze, wind, drought, excess moisture, etc</a:t>
            </a:r>
            <a:r>
              <a:rPr lang="en-US" sz="2800" dirty="0" smtClean="0"/>
              <a:t>.)</a:t>
            </a:r>
            <a:endParaRPr lang="en-US" sz="2800" dirty="0"/>
          </a:p>
          <a:p>
            <a:r>
              <a:rPr lang="en-US" sz="2800" dirty="0"/>
              <a:t>Fire </a:t>
            </a:r>
          </a:p>
          <a:p>
            <a:r>
              <a:rPr lang="en-US" sz="2800" dirty="0"/>
              <a:t>Insects and plant </a:t>
            </a:r>
            <a:r>
              <a:rPr lang="en-US" sz="2800" dirty="0" smtClean="0"/>
              <a:t>disease (damage </a:t>
            </a:r>
            <a:r>
              <a:rPr lang="en-US" sz="2800" dirty="0"/>
              <a:t>due to insufficient or improper application of control measures is not </a:t>
            </a:r>
            <a:r>
              <a:rPr lang="en-US" sz="2800" dirty="0" smtClean="0"/>
              <a:t>covered)</a:t>
            </a:r>
            <a:endParaRPr lang="en-US" sz="2800" dirty="0"/>
          </a:p>
          <a:p>
            <a:r>
              <a:rPr lang="en-US" sz="2800" dirty="0"/>
              <a:t>Wildlife </a:t>
            </a:r>
            <a:endParaRPr lang="en-US" dirty="0"/>
          </a:p>
          <a:p>
            <a:pPr marL="0" indent="0">
              <a:buNone/>
            </a:pPr>
            <a:r>
              <a:rPr lang="en-US" sz="2000" b="1" dirty="0" smtClean="0"/>
              <a:t>Note</a:t>
            </a:r>
            <a:r>
              <a:rPr lang="en-US" sz="2000" b="1" dirty="0"/>
              <a:t>: </a:t>
            </a:r>
            <a:r>
              <a:rPr lang="en-US" sz="2000" dirty="0"/>
              <a:t>The policy does </a:t>
            </a:r>
            <a:r>
              <a:rPr lang="en-US" sz="2000" b="1" dirty="0"/>
              <a:t>not </a:t>
            </a:r>
            <a:r>
              <a:rPr lang="en-US" sz="2000" dirty="0"/>
              <a:t>cover inability to market the crop unless caused by damage from an insurable peril.</a:t>
            </a:r>
          </a:p>
        </p:txBody>
      </p:sp>
    </p:spTree>
    <p:extLst>
      <p:ext uri="{BB962C8B-B14F-4D97-AF65-F5344CB8AC3E}">
        <p14:creationId xmlns:p14="http://schemas.microsoft.com/office/powerpoint/2010/main" val="6664336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gt;&lt;/database&gt;"/>
  <p:tag name="MMPROD_NEXTUNIQUEID" val="10010"/>
</p:tagLst>
</file>

<file path=ppt/theme/theme1.xml><?xml version="1.0" encoding="utf-8"?>
<a:theme xmlns:a="http://schemas.openxmlformats.org/drawingml/2006/main" name="AgSciTemplate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AgSciTemplateGreen</Template>
  <TotalTime>1347</TotalTime>
  <Words>2509</Words>
  <Application>Microsoft Office PowerPoint</Application>
  <PresentationFormat>On-screen Show (4:3)</PresentationFormat>
  <Paragraphs>343</Paragraphs>
  <Slides>28</Slides>
  <Notes>13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AgSciTemplateGreen</vt:lpstr>
      <vt:lpstr> Managing risk in grape production with crop insurance</vt:lpstr>
      <vt:lpstr>Types of Agricultural Risks</vt:lpstr>
      <vt:lpstr>Risk Management Strategies:</vt:lpstr>
      <vt:lpstr>Yield Risk: Sources and Solutions</vt:lpstr>
      <vt:lpstr>Why crop insurance?</vt:lpstr>
      <vt:lpstr>Crops covered by MPCI in Pennsylvania: </vt:lpstr>
      <vt:lpstr>Where is grape insurance available?</vt:lpstr>
      <vt:lpstr>What kinds of grapes are insurable?</vt:lpstr>
      <vt:lpstr>Causes of Loss Covered</vt:lpstr>
      <vt:lpstr>Insurable Grape Varieties and 2013 Prices</vt:lpstr>
      <vt:lpstr>Crop Insurance Program Basics: </vt:lpstr>
      <vt:lpstr>Crop insurance calculations:</vt:lpstr>
      <vt:lpstr>Native Grape Example: Premiums and Protection</vt:lpstr>
      <vt:lpstr>Vinifera Grape Example: Premiums and Protection</vt:lpstr>
      <vt:lpstr>Crop insurance calculations:</vt:lpstr>
      <vt:lpstr>Loss example, Niagara Grapes:</vt:lpstr>
      <vt:lpstr>Whole Farm Revenue Protection</vt:lpstr>
      <vt:lpstr>AGR-Lite</vt:lpstr>
      <vt:lpstr>AGR-Lite</vt:lpstr>
      <vt:lpstr>Recent AGR-Lite Improvements</vt:lpstr>
      <vt:lpstr>Adjusted Gross Revenue (AGR)</vt:lpstr>
      <vt:lpstr>Where AGR/AGR-Lite makes sense </vt:lpstr>
      <vt:lpstr>AGR-Lite Gross Income Protection Example</vt:lpstr>
      <vt:lpstr>Sales closing/change dates</vt:lpstr>
      <vt:lpstr>Noninsured Crop Disaster Assistance Program (NAP)</vt:lpstr>
      <vt:lpstr>NAP Program (cont.)</vt:lpstr>
      <vt:lpstr>NAP Program (cont.)</vt:lpstr>
      <vt:lpstr>Pennsylvania Crop Insurance Education Program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lfk4</dc:creator>
  <cp:lastModifiedBy>JAYSON KENNEDY HARPER</cp:lastModifiedBy>
  <cp:revision>73</cp:revision>
  <cp:lastPrinted>2013-01-25T14:04:56Z</cp:lastPrinted>
  <dcterms:created xsi:type="dcterms:W3CDTF">2012-08-30T15:31:33Z</dcterms:created>
  <dcterms:modified xsi:type="dcterms:W3CDTF">2013-01-29T19:06:11Z</dcterms:modified>
</cp:coreProperties>
</file>