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7"/>
  </p:notesMasterIdLst>
  <p:handoutMasterIdLst>
    <p:handoutMasterId r:id="rId28"/>
  </p:handoutMasterIdLst>
  <p:sldIdLst>
    <p:sldId id="256" r:id="rId2"/>
    <p:sldId id="464" r:id="rId3"/>
    <p:sldId id="456" r:id="rId4"/>
    <p:sldId id="463" r:id="rId5"/>
    <p:sldId id="459" r:id="rId6"/>
    <p:sldId id="460" r:id="rId7"/>
    <p:sldId id="461" r:id="rId8"/>
    <p:sldId id="465" r:id="rId9"/>
    <p:sldId id="466" r:id="rId10"/>
    <p:sldId id="469" r:id="rId11"/>
    <p:sldId id="436" r:id="rId12"/>
    <p:sldId id="467" r:id="rId13"/>
    <p:sldId id="468" r:id="rId14"/>
    <p:sldId id="438" r:id="rId15"/>
    <p:sldId id="445" r:id="rId16"/>
    <p:sldId id="451" r:id="rId17"/>
    <p:sldId id="450" r:id="rId18"/>
    <p:sldId id="471" r:id="rId19"/>
    <p:sldId id="449" r:id="rId20"/>
    <p:sldId id="452" r:id="rId21"/>
    <p:sldId id="444" r:id="rId22"/>
    <p:sldId id="441" r:id="rId23"/>
    <p:sldId id="433" r:id="rId24"/>
    <p:sldId id="448" r:id="rId25"/>
    <p:sldId id="472" r:id="rId26"/>
  </p:sldIdLst>
  <p:sldSz cx="9144000" cy="6858000" type="screen4x3"/>
  <p:notesSz cx="7077075" cy="90519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2C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2" autoAdjust="0"/>
    <p:restoredTop sz="94660"/>
  </p:normalViewPr>
  <p:slideViewPr>
    <p:cSldViewPr>
      <p:cViewPr varScale="1">
        <p:scale>
          <a:sx n="65" d="100"/>
          <a:sy n="65" d="100"/>
        </p:scale>
        <p:origin x="-139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a:noFill/>
            </a:ln>
          </c:spPr>
          <c:marker>
            <c:symbol val="diamond"/>
            <c:size val="12"/>
            <c:spPr>
              <a:solidFill>
                <a:srgbClr val="962C1E"/>
              </a:solidFill>
            </c:spPr>
          </c:marker>
          <c:xVal>
            <c:numRef>
              <c:f>Sheet1!$A$2:$A$11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xVal>
          <c:yVal>
            <c:numRef>
              <c:f>Sheet1!$B$2:$B$11</c:f>
              <c:numCache>
                <c:formatCode>General</c:formatCode>
                <c:ptCount val="10"/>
                <c:pt idx="0">
                  <c:v>92.811487020000001</c:v>
                </c:pt>
                <c:pt idx="1">
                  <c:v>114.5195983</c:v>
                </c:pt>
                <c:pt idx="2">
                  <c:v>127.18274349999999</c:v>
                </c:pt>
                <c:pt idx="3">
                  <c:v>90.782281409999982</c:v>
                </c:pt>
                <c:pt idx="4">
                  <c:v>128.6507876</c:v>
                </c:pt>
                <c:pt idx="5">
                  <c:v>125.76825599999999</c:v>
                </c:pt>
                <c:pt idx="6">
                  <c:v>82.223834060000002</c:v>
                </c:pt>
                <c:pt idx="7">
                  <c:v>87.213514230000015</c:v>
                </c:pt>
                <c:pt idx="8">
                  <c:v>156.33412700000002</c:v>
                </c:pt>
                <c:pt idx="9">
                  <c:v>65.662982069999984</c:v>
                </c:pt>
              </c:numCache>
            </c:numRef>
          </c:yVal>
          <c:smooth val="0"/>
        </c:ser>
        <c:dLbls>
          <c:showLegendKey val="0"/>
          <c:showVal val="0"/>
          <c:showCatName val="0"/>
          <c:showSerName val="0"/>
          <c:showPercent val="0"/>
          <c:showBubbleSize val="0"/>
        </c:dLbls>
        <c:axId val="32675712"/>
        <c:axId val="32690560"/>
      </c:scatterChart>
      <c:valAx>
        <c:axId val="32675712"/>
        <c:scaling>
          <c:orientation val="minMax"/>
          <c:max val="2012"/>
          <c:min val="2003"/>
        </c:scaling>
        <c:delete val="0"/>
        <c:axPos val="b"/>
        <c:title>
          <c:tx>
            <c:rich>
              <a:bodyPr/>
              <a:lstStyle/>
              <a:p>
                <a:pPr>
                  <a:defRPr baseline="0">
                    <a:latin typeface="Arial" panose="020B0604020202020204" pitchFamily="34" charset="0"/>
                  </a:defRPr>
                </a:pPr>
                <a:r>
                  <a:rPr lang="en-US" baseline="0" dirty="0" smtClean="0">
                    <a:latin typeface="Arial" panose="020B0604020202020204" pitchFamily="34" charset="0"/>
                  </a:rPr>
                  <a:t>Year</a:t>
                </a:r>
                <a:endParaRPr lang="en-US" baseline="0" dirty="0">
                  <a:latin typeface="Arial" panose="020B0604020202020204" pitchFamily="34" charset="0"/>
                </a:endParaRPr>
              </a:p>
            </c:rich>
          </c:tx>
          <c:layout/>
          <c:overlay val="0"/>
        </c:title>
        <c:numFmt formatCode="General" sourceLinked="1"/>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32690560"/>
        <c:crosses val="autoZero"/>
        <c:crossBetween val="midCat"/>
        <c:majorUnit val="1"/>
      </c:valAx>
      <c:valAx>
        <c:axId val="32690560"/>
        <c:scaling>
          <c:orientation val="minMax"/>
        </c:scaling>
        <c:delete val="0"/>
        <c:axPos val="l"/>
        <c:majorGridlines/>
        <c:title>
          <c:tx>
            <c:rich>
              <a:bodyPr rot="-5400000" vert="horz"/>
              <a:lstStyle/>
              <a:p>
                <a:pPr>
                  <a:defRPr baseline="0">
                    <a:latin typeface="Arial" panose="020B0604020202020204" pitchFamily="34" charset="0"/>
                  </a:defRPr>
                </a:pPr>
                <a:r>
                  <a:rPr lang="en-US" baseline="0" dirty="0" smtClean="0">
                    <a:latin typeface="Arial" panose="020B0604020202020204" pitchFamily="34" charset="0"/>
                  </a:rPr>
                  <a:t>Yield</a:t>
                </a:r>
                <a:endParaRPr lang="en-US" baseline="0" dirty="0">
                  <a:latin typeface="Arial" panose="020B0604020202020204" pitchFamily="34" charset="0"/>
                </a:endParaRPr>
              </a:p>
            </c:rich>
          </c:tx>
          <c:layout/>
          <c:overlay val="0"/>
        </c:title>
        <c:numFmt formatCode="General" sourceLinked="1"/>
        <c:majorTickMark val="out"/>
        <c:minorTickMark val="none"/>
        <c:tickLblPos val="nextTo"/>
        <c:txPr>
          <a:bodyPr/>
          <a:lstStyle/>
          <a:p>
            <a:pPr>
              <a:defRPr baseline="0">
                <a:latin typeface="Arial" panose="020B0604020202020204" pitchFamily="34" charset="0"/>
              </a:defRPr>
            </a:pPr>
            <a:endParaRPr lang="en-US"/>
          </a:p>
        </c:txPr>
        <c:crossAx val="32675712"/>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a:noFill/>
            </a:ln>
          </c:spPr>
          <c:marker>
            <c:symbol val="diamond"/>
            <c:size val="12"/>
            <c:spPr>
              <a:solidFill>
                <a:srgbClr val="962C1E"/>
              </a:solidFill>
            </c:spPr>
          </c:marker>
          <c:xVal>
            <c:numRef>
              <c:f>Sheet1!$A$2:$A$39</c:f>
              <c:numCache>
                <c:formatCode>General</c:formatCode>
                <c:ptCount val="38"/>
                <c:pt idx="0">
                  <c:v>2012</c:v>
                </c:pt>
                <c:pt idx="1">
                  <c:v>2011</c:v>
                </c:pt>
                <c:pt idx="2">
                  <c:v>2010</c:v>
                </c:pt>
                <c:pt idx="3">
                  <c:v>2009</c:v>
                </c:pt>
                <c:pt idx="4">
                  <c:v>2008</c:v>
                </c:pt>
                <c:pt idx="5">
                  <c:v>2007</c:v>
                </c:pt>
                <c:pt idx="6">
                  <c:v>2006</c:v>
                </c:pt>
                <c:pt idx="7">
                  <c:v>2005</c:v>
                </c:pt>
                <c:pt idx="8">
                  <c:v>2004</c:v>
                </c:pt>
                <c:pt idx="9">
                  <c:v>2003</c:v>
                </c:pt>
                <c:pt idx="10">
                  <c:v>2002</c:v>
                </c:pt>
                <c:pt idx="11">
                  <c:v>2001</c:v>
                </c:pt>
                <c:pt idx="12">
                  <c:v>2000</c:v>
                </c:pt>
                <c:pt idx="13">
                  <c:v>1999</c:v>
                </c:pt>
                <c:pt idx="14">
                  <c:v>1998</c:v>
                </c:pt>
                <c:pt idx="15">
                  <c:v>1997</c:v>
                </c:pt>
                <c:pt idx="16">
                  <c:v>1996</c:v>
                </c:pt>
                <c:pt idx="17">
                  <c:v>1995</c:v>
                </c:pt>
                <c:pt idx="18">
                  <c:v>1994</c:v>
                </c:pt>
                <c:pt idx="19">
                  <c:v>1993</c:v>
                </c:pt>
                <c:pt idx="20">
                  <c:v>1992</c:v>
                </c:pt>
                <c:pt idx="21">
                  <c:v>1991</c:v>
                </c:pt>
                <c:pt idx="22">
                  <c:v>1990</c:v>
                </c:pt>
                <c:pt idx="23">
                  <c:v>1989</c:v>
                </c:pt>
                <c:pt idx="24">
                  <c:v>1988</c:v>
                </c:pt>
                <c:pt idx="25">
                  <c:v>1987</c:v>
                </c:pt>
                <c:pt idx="26">
                  <c:v>1986</c:v>
                </c:pt>
                <c:pt idx="27">
                  <c:v>1985</c:v>
                </c:pt>
                <c:pt idx="28">
                  <c:v>1984</c:v>
                </c:pt>
                <c:pt idx="29">
                  <c:v>1983</c:v>
                </c:pt>
                <c:pt idx="30">
                  <c:v>1982</c:v>
                </c:pt>
                <c:pt idx="31">
                  <c:v>1981</c:v>
                </c:pt>
                <c:pt idx="32">
                  <c:v>1980</c:v>
                </c:pt>
                <c:pt idx="33">
                  <c:v>1979</c:v>
                </c:pt>
                <c:pt idx="34">
                  <c:v>1978</c:v>
                </c:pt>
                <c:pt idx="35">
                  <c:v>1977</c:v>
                </c:pt>
                <c:pt idx="36">
                  <c:v>1976</c:v>
                </c:pt>
                <c:pt idx="37">
                  <c:v>1975</c:v>
                </c:pt>
              </c:numCache>
            </c:numRef>
          </c:xVal>
          <c:yVal>
            <c:numRef>
              <c:f>Sheet1!$B$2:$B$39</c:f>
              <c:numCache>
                <c:formatCode>General</c:formatCode>
                <c:ptCount val="38"/>
                <c:pt idx="0">
                  <c:v>30.196078431372548</c:v>
                </c:pt>
                <c:pt idx="1">
                  <c:v>43.136842105263149</c:v>
                </c:pt>
                <c:pt idx="2">
                  <c:v>36.454033771106936</c:v>
                </c:pt>
                <c:pt idx="3">
                  <c:v>49.618320610687022</c:v>
                </c:pt>
                <c:pt idx="4">
                  <c:v>37.623762376237622</c:v>
                </c:pt>
                <c:pt idx="5">
                  <c:v>25.875</c:v>
                </c:pt>
                <c:pt idx="6">
                  <c:v>43.777403035413144</c:v>
                </c:pt>
                <c:pt idx="7">
                  <c:v>48</c:v>
                </c:pt>
                <c:pt idx="8">
                  <c:v>42.916827852998054</c:v>
                </c:pt>
                <c:pt idx="9">
                  <c:v>44.917883211678827</c:v>
                </c:pt>
                <c:pt idx="10">
                  <c:v>32.655052264808361</c:v>
                </c:pt>
                <c:pt idx="11">
                  <c:v>37.60416666666665</c:v>
                </c:pt>
                <c:pt idx="12">
                  <c:v>32.65625</c:v>
                </c:pt>
                <c:pt idx="13">
                  <c:v>26.73</c:v>
                </c:pt>
                <c:pt idx="14">
                  <c:v>28.721153846153843</c:v>
                </c:pt>
                <c:pt idx="15">
                  <c:v>35.649805447470818</c:v>
                </c:pt>
                <c:pt idx="16">
                  <c:v>38.608695652173921</c:v>
                </c:pt>
                <c:pt idx="17">
                  <c:v>30.632203389830508</c:v>
                </c:pt>
                <c:pt idx="18">
                  <c:v>42.498333333333342</c:v>
                </c:pt>
                <c:pt idx="19">
                  <c:v>32.491856677524424</c:v>
                </c:pt>
                <c:pt idx="20">
                  <c:v>38.484905660377351</c:v>
                </c:pt>
                <c:pt idx="21">
                  <c:v>32.688679245283012</c:v>
                </c:pt>
                <c:pt idx="22">
                  <c:v>31.534545454545455</c:v>
                </c:pt>
                <c:pt idx="23">
                  <c:v>29.4</c:v>
                </c:pt>
                <c:pt idx="24">
                  <c:v>26.212765957446813</c:v>
                </c:pt>
                <c:pt idx="25">
                  <c:v>27.83203125</c:v>
                </c:pt>
                <c:pt idx="26">
                  <c:v>31.435294117647057</c:v>
                </c:pt>
                <c:pt idx="27">
                  <c:v>35.333333333333336</c:v>
                </c:pt>
                <c:pt idx="28">
                  <c:v>31.390476190476193</c:v>
                </c:pt>
                <c:pt idx="29">
                  <c:v>19.5</c:v>
                </c:pt>
                <c:pt idx="30">
                  <c:v>30.371014492753627</c:v>
                </c:pt>
                <c:pt idx="31">
                  <c:v>27.539726027397258</c:v>
                </c:pt>
                <c:pt idx="32">
                  <c:v>22.361111111111111</c:v>
                </c:pt>
                <c:pt idx="33">
                  <c:v>31.356568364611263</c:v>
                </c:pt>
                <c:pt idx="34">
                  <c:v>30.165919282511204</c:v>
                </c:pt>
                <c:pt idx="35">
                  <c:v>29.742268041237111</c:v>
                </c:pt>
                <c:pt idx="36">
                  <c:v>24.908067542213882</c:v>
                </c:pt>
                <c:pt idx="37">
                  <c:v>25.360281195079089</c:v>
                </c:pt>
              </c:numCache>
            </c:numRef>
          </c:yVal>
          <c:smooth val="0"/>
        </c:ser>
        <c:dLbls>
          <c:showLegendKey val="0"/>
          <c:showVal val="0"/>
          <c:showCatName val="0"/>
          <c:showSerName val="0"/>
          <c:showPercent val="0"/>
          <c:showBubbleSize val="0"/>
        </c:dLbls>
        <c:axId val="33027968"/>
        <c:axId val="33030528"/>
      </c:scatterChart>
      <c:valAx>
        <c:axId val="33027968"/>
        <c:scaling>
          <c:orientation val="minMax"/>
          <c:max val="2012"/>
          <c:min val="1975"/>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crossAx val="33030528"/>
        <c:crosses val="autoZero"/>
        <c:crossBetween val="midCat"/>
        <c:majorUnit val="5"/>
      </c:valAx>
      <c:valAx>
        <c:axId val="33030528"/>
        <c:scaling>
          <c:orientation val="minMax"/>
        </c:scaling>
        <c:delete val="0"/>
        <c:axPos val="l"/>
        <c:majorGridlines/>
        <c:title>
          <c:tx>
            <c:rich>
              <a:bodyPr rot="-5400000" vert="horz"/>
              <a:lstStyle/>
              <a:p>
                <a:pPr>
                  <a:defRPr/>
                </a:pPr>
                <a:r>
                  <a:rPr lang="en-US" dirty="0" smtClean="0"/>
                  <a:t>Yield</a:t>
                </a:r>
                <a:endParaRPr lang="en-US" dirty="0"/>
              </a:p>
            </c:rich>
          </c:tx>
          <c:layout/>
          <c:overlay val="0"/>
        </c:title>
        <c:numFmt formatCode="General" sourceLinked="1"/>
        <c:majorTickMark val="out"/>
        <c:minorTickMark val="none"/>
        <c:tickLblPos val="nextTo"/>
        <c:crossAx val="33027968"/>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30D78419-CFC2-42CB-B4F6-8EA61C3FD51A}" type="datetimeFigureOut">
              <a:rPr lang="en-US" smtClean="0"/>
              <a:pPr/>
              <a:t>10/7/2013</a:t>
            </a:fld>
            <a:endParaRPr lang="en-US"/>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02F93937-49B0-47B8-AC22-E16F1AFEDDDD}" type="slidenum">
              <a:rPr lang="en-US" smtClean="0"/>
              <a:pPr/>
              <a:t>‹#›</a:t>
            </a:fld>
            <a:endParaRPr lang="en-US"/>
          </a:p>
        </p:txBody>
      </p:sp>
    </p:spTree>
    <p:extLst>
      <p:ext uri="{BB962C8B-B14F-4D97-AF65-F5344CB8AC3E}">
        <p14:creationId xmlns:p14="http://schemas.microsoft.com/office/powerpoint/2010/main" val="4063413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008705" y="0"/>
            <a:ext cx="3066733" cy="452596"/>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2BDF1EF-3E6A-4CAB-9FE3-DE62179E54DC}" type="datetimeFigureOut">
              <a:rPr lang="en-US"/>
              <a:pPr>
                <a:defRPr/>
              </a:pPr>
              <a:t>10/7/2013</a:t>
            </a:fld>
            <a:endParaRPr lang="en-US"/>
          </a:p>
        </p:txBody>
      </p:sp>
      <p:sp>
        <p:nvSpPr>
          <p:cNvPr id="4" name="Slide Image Placeholder 3"/>
          <p:cNvSpPr>
            <a:spLocks noGrp="1" noRot="1" noChangeAspect="1"/>
          </p:cNvSpPr>
          <p:nvPr>
            <p:ph type="sldImg" idx="2"/>
          </p:nvPr>
        </p:nvSpPr>
        <p:spPr>
          <a:xfrm>
            <a:off x="1276350" y="679450"/>
            <a:ext cx="4524375" cy="33940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597758"/>
            <a:ext cx="3066733" cy="452596"/>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08705" y="8597758"/>
            <a:ext cx="3066733" cy="452596"/>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FE0172D-764E-4C52-AE7C-0B4769849433}" type="slidenum">
              <a:rPr lang="en-US"/>
              <a:pPr>
                <a:defRPr/>
              </a:pPr>
              <a:t>‹#›</a:t>
            </a:fld>
            <a:endParaRPr lang="en-US"/>
          </a:p>
        </p:txBody>
      </p:sp>
    </p:spTree>
    <p:extLst>
      <p:ext uri="{BB962C8B-B14F-4D97-AF65-F5344CB8AC3E}">
        <p14:creationId xmlns:p14="http://schemas.microsoft.com/office/powerpoint/2010/main" val="199422016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FE0172D-764E-4C52-AE7C-0B4769849433}" type="slidenum">
              <a:rPr lang="en-US" smtClean="0"/>
              <a:pPr>
                <a:defRPr/>
              </a:pPr>
              <a:t>21</a:t>
            </a:fld>
            <a:endParaRPr lang="en-US"/>
          </a:p>
        </p:txBody>
      </p:sp>
    </p:spTree>
    <p:extLst>
      <p:ext uri="{BB962C8B-B14F-4D97-AF65-F5344CB8AC3E}">
        <p14:creationId xmlns:p14="http://schemas.microsoft.com/office/powerpoint/2010/main" val="1077856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7" descr="C:\Users\Barry\AppData\Local\Microsoft\Windows\Temporary Internet Files\Content.IE5\J7K7M7QL\2008_MSU_logo_web_horiz_mont.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5867400"/>
            <a:ext cx="32861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Title Placeholder 21"/>
          <p:cNvSpPr>
            <a:spLocks noGrp="1"/>
          </p:cNvSpPr>
          <p:nvPr>
            <p:ph type="ctrTitle"/>
          </p:nvPr>
        </p:nvSpPr>
        <p:spPr>
          <a:xfrm>
            <a:off x="0" y="2130425"/>
            <a:ext cx="9144000" cy="1470025"/>
          </a:xfrm>
        </p:spPr>
        <p:txBody>
          <a:bodyPr/>
          <a:lstStyle>
            <a:lvl1pPr marL="914400">
              <a:defRPr baseline="0" smtClean="0">
                <a:solidFill>
                  <a:schemeClr val="tx1"/>
                </a:solidFill>
              </a:defRPr>
            </a:lvl1pPr>
          </a:lstStyle>
          <a:p>
            <a:r>
              <a:rPr lang="en-US" dirty="0" smtClean="0"/>
              <a:t>Click to edit Master title style</a:t>
            </a:r>
          </a:p>
        </p:txBody>
      </p:sp>
      <p:sp>
        <p:nvSpPr>
          <p:cNvPr id="86021" name="Text Placeholder 12"/>
          <p:cNvSpPr>
            <a:spLocks noGrp="1"/>
          </p:cNvSpPr>
          <p:nvPr>
            <p:ph type="subTitle" idx="1"/>
          </p:nvPr>
        </p:nvSpPr>
        <p:spPr>
          <a:xfrm>
            <a:off x="0" y="3886200"/>
            <a:ext cx="9144000" cy="1752600"/>
          </a:xfrm>
        </p:spPr>
        <p:txBody>
          <a:bodyPr/>
          <a:lstStyle>
            <a:lvl1pPr marL="914400" indent="0">
              <a:buFont typeface="Wingdings 2" pitchFamily="18" charset="2"/>
              <a:buNone/>
              <a:defRPr sz="2400" smtClean="0">
                <a:latin typeface="Franklin Gothic Book" pitchFamily="34" charset="0"/>
              </a:defRPr>
            </a:lvl1pPr>
          </a:lstStyle>
          <a:p>
            <a:r>
              <a:rPr lang="en-US" smtClean="0"/>
              <a:t>Click to edit Master subtitle style</a:t>
            </a:r>
          </a:p>
        </p:txBody>
      </p:sp>
    </p:spTree>
    <p:extLst>
      <p:ext uri="{BB962C8B-B14F-4D97-AF65-F5344CB8AC3E}">
        <p14:creationId xmlns:p14="http://schemas.microsoft.com/office/powerpoint/2010/main" val="338893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7F2A6C2-739A-41CC-9156-1351530EC259}" type="datetime1">
              <a:rPr lang="en-US"/>
              <a:pPr>
                <a:defRPr/>
              </a:pPr>
              <a:t>10/7/2013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a:ln/>
        </p:spPr>
        <p:txBody>
          <a:bodyPr/>
          <a:lstStyle>
            <a:lvl1pPr>
              <a:defRPr/>
            </a:lvl1pPr>
          </a:lstStyle>
          <a:p>
            <a:pPr>
              <a:defRPr/>
            </a:pPr>
            <a:fld id="{262B8B66-BD49-4471-B6C4-67995C749ACF}" type="slidenum">
              <a:rPr lang="en-US"/>
              <a:pPr>
                <a:defRPr/>
              </a:pPr>
              <a:t>‹#›</a:t>
            </a:fld>
            <a:endParaRPr lang="en-US"/>
          </a:p>
        </p:txBody>
      </p:sp>
    </p:spTree>
    <p:extLst>
      <p:ext uri="{BB962C8B-B14F-4D97-AF65-F5344CB8AC3E}">
        <p14:creationId xmlns:p14="http://schemas.microsoft.com/office/powerpoint/2010/main" val="40578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4AE2015-71F2-4A74-B457-763A13F91F91}" type="datetime1">
              <a:rPr lang="en-US"/>
              <a:pPr>
                <a:defRPr/>
              </a:pPr>
              <a:t>10/7/2013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a:ln/>
        </p:spPr>
        <p:txBody>
          <a:bodyPr/>
          <a:lstStyle>
            <a:lvl1pPr>
              <a:defRPr/>
            </a:lvl1pPr>
          </a:lstStyle>
          <a:p>
            <a:pPr>
              <a:defRPr/>
            </a:pPr>
            <a:fld id="{36AD776D-0C9E-48C0-9630-227A1D82043A}" type="slidenum">
              <a:rPr lang="en-US"/>
              <a:pPr>
                <a:defRPr/>
              </a:pPr>
              <a:t>‹#›</a:t>
            </a:fld>
            <a:endParaRPr lang="en-US"/>
          </a:p>
        </p:txBody>
      </p:sp>
    </p:spTree>
    <p:extLst>
      <p:ext uri="{BB962C8B-B14F-4D97-AF65-F5344CB8AC3E}">
        <p14:creationId xmlns:p14="http://schemas.microsoft.com/office/powerpoint/2010/main" val="227122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a:xfrm>
            <a:off x="6172200" y="6191250"/>
            <a:ext cx="2476500" cy="476250"/>
          </a:xfrm>
        </p:spPr>
        <p:txBody>
          <a:bodyPr/>
          <a:lstStyle>
            <a:lvl1pPr>
              <a:defRPr/>
            </a:lvl1pPr>
          </a:lstStyle>
          <a:p>
            <a:pPr>
              <a:defRPr/>
            </a:pPr>
            <a:fld id="{94405C09-309B-406B-9AEE-B23F6EB8CE1F}" type="datetime1">
              <a:rPr lang="en-US"/>
              <a:pPr>
                <a:defRPr/>
              </a:pPr>
              <a:t>10/7/2013</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a:xfrm>
            <a:off x="146050" y="6210300"/>
            <a:ext cx="457200" cy="457200"/>
          </a:xfrm>
          <a:solidFill>
            <a:schemeClr val="accent1"/>
          </a:solidFill>
        </p:spPr>
        <p:txBody>
          <a:bodyPr>
            <a:noAutofit/>
          </a:bodyPr>
          <a:lstStyle>
            <a:lvl1pPr fontAlgn="auto">
              <a:spcBef>
                <a:spcPts val="0"/>
              </a:spcBef>
              <a:spcAft>
                <a:spcPts val="0"/>
              </a:spcAft>
              <a:defRPr sz="1400">
                <a:solidFill>
                  <a:srgbClr val="FFFFFF"/>
                </a:solidFill>
                <a:latin typeface="+mj-lt"/>
                <a:ea typeface="+mj-ea"/>
                <a:cs typeface="+mj-cs"/>
              </a:defRPr>
            </a:lvl1pPr>
          </a:lstStyle>
          <a:p>
            <a:pPr>
              <a:defRPr/>
            </a:pPr>
            <a:fld id="{D070AB54-0CAE-493A-9623-7D9358292955}" type="slidenum">
              <a:rPr lang="en-US"/>
              <a:pPr>
                <a:defRPr/>
              </a:pPr>
              <a:t>‹#›</a:t>
            </a:fld>
            <a:endParaRPr lang="en-US"/>
          </a:p>
        </p:txBody>
      </p:sp>
    </p:spTree>
    <p:extLst>
      <p:ext uri="{BB962C8B-B14F-4D97-AF65-F5344CB8AC3E}">
        <p14:creationId xmlns:p14="http://schemas.microsoft.com/office/powerpoint/2010/main" val="14923267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C:\Users\Barry\AppData\Local\Microsoft\Windows\Temporary Internet Files\Content.IE5\J7K7M7QL\2008_MSU_logo_web_horiz_mont.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6096000"/>
            <a:ext cx="2438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sz="3000" b="1" baseline="0">
                <a:solidFill>
                  <a:schemeClr val="tx1"/>
                </a:solidFill>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914400" y="1447800"/>
            <a:ext cx="7772400" cy="4572000"/>
          </a:xfrm>
        </p:spPr>
        <p:txBody>
          <a:bodyPr/>
          <a:lstStyle>
            <a:lvl1pPr>
              <a:defRPr baseline="0">
                <a:latin typeface="Calibri" pitchFamily="34" charset="0"/>
              </a:defRPr>
            </a:lvl1pPr>
            <a:lvl2pPr>
              <a:defRPr baseline="0">
                <a:latin typeface="Calibri" pitchFamily="34" charset="0"/>
              </a:defRPr>
            </a:lvl2pPr>
            <a:lvl3pPr>
              <a:defRPr baseline="0">
                <a:latin typeface="Calibri" pitchFamily="34" charset="0"/>
              </a:defRPr>
            </a:lvl3pPr>
            <a:lvl4pPr>
              <a:defRPr baseline="0">
                <a:latin typeface="Calibri" pitchFamily="34" charset="0"/>
              </a:defRPr>
            </a:lvl4pPr>
            <a:lvl5pPr>
              <a:defRPr baseline="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13"/>
          <p:cNvSpPr>
            <a:spLocks noGrp="1"/>
          </p:cNvSpPr>
          <p:nvPr>
            <p:ph type="dt" sz="half" idx="10"/>
          </p:nvPr>
        </p:nvSpPr>
        <p:spPr/>
        <p:txBody>
          <a:bodyPr/>
          <a:lstStyle>
            <a:lvl1pPr>
              <a:defRPr/>
            </a:lvl1pPr>
          </a:lstStyle>
          <a:p>
            <a:pPr>
              <a:defRPr/>
            </a:pPr>
            <a:fld id="{01FE160C-EC38-4844-8806-1F554601819B}" type="datetime1">
              <a:rPr lang="en-US"/>
              <a:pPr>
                <a:defRPr/>
              </a:pPr>
              <a:t>10/7/2013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8452B12-D665-4603-80AF-75BF2D2BE11D}" type="slidenum">
              <a:rPr lang="en-US"/>
              <a:pPr>
                <a:defRPr/>
              </a:pPr>
              <a:t>‹#›</a:t>
            </a:fld>
            <a:endParaRPr lang="en-US"/>
          </a:p>
        </p:txBody>
      </p:sp>
    </p:spTree>
    <p:extLst>
      <p:ext uri="{BB962C8B-B14F-4D97-AF65-F5344CB8AC3E}">
        <p14:creationId xmlns:p14="http://schemas.microsoft.com/office/powerpoint/2010/main" val="354503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054400A-22F8-4421-8212-F0C283CA37BB}" type="datetime1">
              <a:rPr lang="en-US"/>
              <a:pPr>
                <a:defRPr/>
              </a:pPr>
              <a:t>10/7/2013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a:ln/>
        </p:spPr>
        <p:txBody>
          <a:bodyPr/>
          <a:lstStyle>
            <a:lvl1pPr>
              <a:defRPr/>
            </a:lvl1pPr>
          </a:lstStyle>
          <a:p>
            <a:pPr>
              <a:defRPr/>
            </a:pPr>
            <a:fld id="{D3AEFA59-709F-49A7-9FA2-B9ED23081803}" type="slidenum">
              <a:rPr lang="en-US"/>
              <a:pPr>
                <a:defRPr/>
              </a:pPr>
              <a:t>‹#›</a:t>
            </a:fld>
            <a:endParaRPr lang="en-US"/>
          </a:p>
        </p:txBody>
      </p:sp>
    </p:spTree>
    <p:extLst>
      <p:ext uri="{BB962C8B-B14F-4D97-AF65-F5344CB8AC3E}">
        <p14:creationId xmlns:p14="http://schemas.microsoft.com/office/powerpoint/2010/main" val="83182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DAF12AD7-14A5-4263-92FC-D1CE41D5F34B}" type="datetime1">
              <a:rPr lang="en-US"/>
              <a:pPr>
                <a:defRPr/>
              </a:pPr>
              <a:t>10/7/2013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a:ln/>
        </p:spPr>
        <p:txBody>
          <a:bodyPr/>
          <a:lstStyle>
            <a:lvl1pPr>
              <a:defRPr/>
            </a:lvl1pPr>
          </a:lstStyle>
          <a:p>
            <a:pPr>
              <a:defRPr/>
            </a:pPr>
            <a:fld id="{40E2D4C0-2635-4507-B47E-E7542E5876B5}" type="slidenum">
              <a:rPr lang="en-US"/>
              <a:pPr>
                <a:defRPr/>
              </a:pPr>
              <a:t>‹#›</a:t>
            </a:fld>
            <a:endParaRPr lang="en-US"/>
          </a:p>
        </p:txBody>
      </p:sp>
    </p:spTree>
    <p:extLst>
      <p:ext uri="{BB962C8B-B14F-4D97-AF65-F5344CB8AC3E}">
        <p14:creationId xmlns:p14="http://schemas.microsoft.com/office/powerpoint/2010/main" val="119166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EC4365AB-7C30-447B-A0ED-923D2AC4D671}" type="datetime1">
              <a:rPr lang="en-US"/>
              <a:pPr>
                <a:defRPr/>
              </a:pPr>
              <a:t>10/7/2013</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a:ln/>
        </p:spPr>
        <p:txBody>
          <a:bodyPr/>
          <a:lstStyle>
            <a:lvl1pPr>
              <a:defRPr/>
            </a:lvl1pPr>
          </a:lstStyle>
          <a:p>
            <a:pPr>
              <a:defRPr/>
            </a:pPr>
            <a:fld id="{34ADAF16-84FB-4A4F-BA0B-CDDFCCB12A05}" type="slidenum">
              <a:rPr lang="en-US"/>
              <a:pPr>
                <a:defRPr/>
              </a:pPr>
              <a:t>‹#›</a:t>
            </a:fld>
            <a:endParaRPr lang="en-US"/>
          </a:p>
        </p:txBody>
      </p:sp>
    </p:spTree>
    <p:extLst>
      <p:ext uri="{BB962C8B-B14F-4D97-AF65-F5344CB8AC3E}">
        <p14:creationId xmlns:p14="http://schemas.microsoft.com/office/powerpoint/2010/main" val="177481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949CA72D-A352-4BD2-BD78-692EAA87CBE6}" type="datetime1">
              <a:rPr lang="en-US"/>
              <a:pPr>
                <a:defRPr/>
              </a:pPr>
              <a:t>10/7/2013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a:ln/>
        </p:spPr>
        <p:txBody>
          <a:bodyPr/>
          <a:lstStyle>
            <a:lvl1pPr>
              <a:defRPr/>
            </a:lvl1pPr>
          </a:lstStyle>
          <a:p>
            <a:pPr>
              <a:defRPr/>
            </a:pPr>
            <a:fld id="{D3030669-F26B-4B6C-86EE-E9195208DA0F}" type="slidenum">
              <a:rPr lang="en-US"/>
              <a:pPr>
                <a:defRPr/>
              </a:pPr>
              <a:t>‹#›</a:t>
            </a:fld>
            <a:endParaRPr lang="en-US"/>
          </a:p>
        </p:txBody>
      </p:sp>
    </p:spTree>
    <p:extLst>
      <p:ext uri="{BB962C8B-B14F-4D97-AF65-F5344CB8AC3E}">
        <p14:creationId xmlns:p14="http://schemas.microsoft.com/office/powerpoint/2010/main" val="233807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a:xfrm>
            <a:off x="6172200" y="6191250"/>
            <a:ext cx="2476500" cy="476250"/>
          </a:xfrm>
        </p:spPr>
        <p:txBody>
          <a:bodyPr/>
          <a:lstStyle>
            <a:lvl1pPr>
              <a:defRPr/>
            </a:lvl1pPr>
          </a:lstStyle>
          <a:p>
            <a:pPr>
              <a:defRPr/>
            </a:pPr>
            <a:fld id="{8AC046BF-B1B9-4627-B30B-33CDD5A74770}" type="datetime1">
              <a:rPr lang="en-US"/>
              <a:pPr>
                <a:defRPr/>
              </a:pPr>
              <a:t>10/7/2013</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2" name="Slide Number Placeholder 6"/>
          <p:cNvSpPr>
            <a:spLocks noGrp="1"/>
          </p:cNvSpPr>
          <p:nvPr>
            <p:ph type="sldNum" sz="quarter" idx="12"/>
          </p:nvPr>
        </p:nvSpPr>
        <p:spPr>
          <a:xfrm>
            <a:off x="146050" y="6210300"/>
            <a:ext cx="457200" cy="457200"/>
          </a:xfrm>
          <a:solidFill>
            <a:schemeClr val="accent1"/>
          </a:solidFill>
        </p:spPr>
        <p:txBody>
          <a:bodyPr>
            <a:noAutofit/>
          </a:bodyPr>
          <a:lstStyle>
            <a:lvl1pPr fontAlgn="auto">
              <a:spcBef>
                <a:spcPts val="0"/>
              </a:spcBef>
              <a:spcAft>
                <a:spcPts val="0"/>
              </a:spcAft>
              <a:defRPr>
                <a:solidFill>
                  <a:srgbClr val="FFFFFF"/>
                </a:solidFill>
                <a:latin typeface="+mj-lt"/>
                <a:ea typeface="+mj-ea"/>
                <a:cs typeface="+mj-cs"/>
              </a:defRPr>
            </a:lvl1pPr>
          </a:lstStyle>
          <a:p>
            <a:pPr>
              <a:defRPr/>
            </a:pPr>
            <a:fld id="{C9778F63-5810-48F0-81F1-2C433B5DDAF6}" type="slidenum">
              <a:rPr lang="en-US"/>
              <a:pPr>
                <a:defRPr/>
              </a:pPr>
              <a:t>‹#›</a:t>
            </a:fld>
            <a:endParaRPr lang="en-US"/>
          </a:p>
        </p:txBody>
      </p:sp>
    </p:spTree>
    <p:extLst>
      <p:ext uri="{BB962C8B-B14F-4D97-AF65-F5344CB8AC3E}">
        <p14:creationId xmlns:p14="http://schemas.microsoft.com/office/powerpoint/2010/main" val="140454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10" name="Date Placeholder 4"/>
          <p:cNvSpPr>
            <a:spLocks noGrp="1"/>
          </p:cNvSpPr>
          <p:nvPr>
            <p:ph type="dt" sz="half" idx="10"/>
          </p:nvPr>
        </p:nvSpPr>
        <p:spPr>
          <a:xfrm>
            <a:off x="6172200" y="6191250"/>
            <a:ext cx="2476500" cy="476250"/>
          </a:xfrm>
        </p:spPr>
        <p:txBody>
          <a:bodyPr/>
          <a:lstStyle>
            <a:lvl1pPr>
              <a:defRPr/>
            </a:lvl1pPr>
          </a:lstStyle>
          <a:p>
            <a:pPr>
              <a:defRPr/>
            </a:pPr>
            <a:fld id="{B0CE22BB-4A88-48E6-8C1A-611F71E065AD}" type="datetime1">
              <a:rPr lang="en-US"/>
              <a:pPr>
                <a:defRPr/>
              </a:pPr>
              <a:t>10/7/2013</a:t>
            </a:fld>
            <a:endParaRPr lang="en-US"/>
          </a:p>
        </p:txBody>
      </p:sp>
      <p:sp>
        <p:nvSpPr>
          <p:cNvPr id="11"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2" name="Slide Number Placeholder 6"/>
          <p:cNvSpPr>
            <a:spLocks noGrp="1"/>
          </p:cNvSpPr>
          <p:nvPr>
            <p:ph type="sldNum" sz="quarter" idx="12"/>
          </p:nvPr>
        </p:nvSpPr>
        <p:spPr>
          <a:xfrm>
            <a:off x="146050" y="6208713"/>
            <a:ext cx="457200" cy="457200"/>
          </a:xfrm>
          <a:solidFill>
            <a:schemeClr val="accent1"/>
          </a:solidFill>
        </p:spPr>
        <p:txBody>
          <a:bodyPr>
            <a:noAutofit/>
          </a:bodyPr>
          <a:lstStyle>
            <a:lvl1pPr fontAlgn="auto">
              <a:spcBef>
                <a:spcPts val="0"/>
              </a:spcBef>
              <a:spcAft>
                <a:spcPts val="0"/>
              </a:spcAft>
              <a:defRPr>
                <a:solidFill>
                  <a:srgbClr val="FFFFFF"/>
                </a:solidFill>
                <a:latin typeface="+mj-lt"/>
                <a:ea typeface="+mj-ea"/>
                <a:cs typeface="+mj-cs"/>
              </a:defRPr>
            </a:lvl1pPr>
          </a:lstStyle>
          <a:p>
            <a:pPr>
              <a:defRPr/>
            </a:pPr>
            <a:fld id="{56F40334-1251-497A-816A-C558991D2118}" type="slidenum">
              <a:rPr lang="en-US"/>
              <a:pPr>
                <a:defRPr/>
              </a:pPr>
              <a:t>‹#›</a:t>
            </a:fld>
            <a:endParaRPr lang="en-US"/>
          </a:p>
        </p:txBody>
      </p:sp>
    </p:spTree>
    <p:extLst>
      <p:ext uri="{BB962C8B-B14F-4D97-AF65-F5344CB8AC3E}">
        <p14:creationId xmlns:p14="http://schemas.microsoft.com/office/powerpoint/2010/main" val="205247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0"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4101"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876800" y="617220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2A5FE6FD-2243-4B14-AC16-7410CA03C387}" type="datetime1">
              <a:rPr lang="en-US"/>
              <a:pPr>
                <a:defRPr/>
              </a:pPr>
              <a:t>10/7/2013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Perpetua" pitchFamily="18" charset="0"/>
              </a:defRPr>
            </a:lvl1pPr>
          </a:lstStyle>
          <a:p>
            <a:pPr>
              <a:defRPr/>
            </a:pPr>
            <a:endParaRPr lang="en-US"/>
          </a:p>
        </p:txBody>
      </p:sp>
      <p:sp>
        <p:nvSpPr>
          <p:cNvPr id="23" name="Slide Number Placeholder 22"/>
          <p:cNvSpPr>
            <a:spLocks noGrp="1"/>
          </p:cNvSpPr>
          <p:nvPr>
            <p:ph type="sldNum" sz="quarter" idx="4"/>
          </p:nvPr>
        </p:nvSpPr>
        <p:spPr bwMode="auto">
          <a:xfrm>
            <a:off x="8458200" y="6172200"/>
            <a:ext cx="457200" cy="457200"/>
          </a:xfrm>
          <a:prstGeom prst="ellipse">
            <a:avLst/>
          </a:prstGeom>
          <a:noFill/>
          <a:ln w="9525">
            <a:noFill/>
            <a:round/>
            <a:headEnd/>
            <a:tailEnd/>
          </a:ln>
        </p:spPr>
        <p:txBody>
          <a:bodyPr vert="horz" wrap="none" lIns="0" tIns="0" rIns="0" bIns="0" numCol="1" anchor="ctr" anchorCtr="1" compatLnSpc="1">
            <a:prstTxWarp prst="textNoShape">
              <a:avLst/>
            </a:prstTxWarp>
          </a:bodyPr>
          <a:lstStyle>
            <a:lvl1pPr algn="ctr">
              <a:defRPr sz="1400">
                <a:latin typeface="Franklin Gothic Book" pitchFamily="34" charset="0"/>
              </a:defRPr>
            </a:lvl1pPr>
          </a:lstStyle>
          <a:p>
            <a:pPr>
              <a:defRPr/>
            </a:pPr>
            <a:fld id="{EB9824E6-EEC2-456C-B249-D5D542C4D7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0" r:id="rId4"/>
    <p:sldLayoutId id="2147483881" r:id="rId5"/>
    <p:sldLayoutId id="2147483882" r:id="rId6"/>
    <p:sldLayoutId id="2147483883" r:id="rId7"/>
    <p:sldLayoutId id="2147483889" r:id="rId8"/>
    <p:sldLayoutId id="2147483890" r:id="rId9"/>
    <p:sldLayoutId id="2147483884" r:id="rId10"/>
    <p:sldLayoutId id="2147483885" r:id="rId11"/>
  </p:sldLayoutIdLst>
  <p:hf hdr="0" ftr="0" dt="0"/>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Franklin Gothic Book" pitchFamily="34" charset="0"/>
        </a:defRPr>
      </a:lvl2pPr>
      <a:lvl3pPr algn="l" rtl="0" eaLnBrk="0" fontAlgn="base" hangingPunct="0">
        <a:spcBef>
          <a:spcPct val="0"/>
        </a:spcBef>
        <a:spcAft>
          <a:spcPct val="0"/>
        </a:spcAft>
        <a:defRPr sz="2800">
          <a:solidFill>
            <a:schemeClr val="tx2"/>
          </a:solidFill>
          <a:latin typeface="Franklin Gothic Book" pitchFamily="34" charset="0"/>
        </a:defRPr>
      </a:lvl3pPr>
      <a:lvl4pPr algn="l" rtl="0" eaLnBrk="0" fontAlgn="base" hangingPunct="0">
        <a:spcBef>
          <a:spcPct val="0"/>
        </a:spcBef>
        <a:spcAft>
          <a:spcPct val="0"/>
        </a:spcAft>
        <a:defRPr sz="2800">
          <a:solidFill>
            <a:schemeClr val="tx2"/>
          </a:solidFill>
          <a:latin typeface="Franklin Gothic Book" pitchFamily="34" charset="0"/>
        </a:defRPr>
      </a:lvl4pPr>
      <a:lvl5pPr algn="l" rtl="0" eaLnBrk="0" fontAlgn="base" hangingPunct="0">
        <a:spcBef>
          <a:spcPct val="0"/>
        </a:spcBef>
        <a:spcAft>
          <a:spcPct val="0"/>
        </a:spcAft>
        <a:defRPr sz="2800">
          <a:solidFill>
            <a:schemeClr val="tx2"/>
          </a:solidFill>
          <a:latin typeface="Franklin Gothic Book" pitchFamily="34" charset="0"/>
        </a:defRPr>
      </a:lvl5pPr>
      <a:lvl6pPr marL="457200" algn="l" rtl="0" fontAlgn="base">
        <a:spcBef>
          <a:spcPct val="0"/>
        </a:spcBef>
        <a:spcAft>
          <a:spcPct val="0"/>
        </a:spcAft>
        <a:defRPr sz="2800">
          <a:solidFill>
            <a:schemeClr val="tx2"/>
          </a:solidFill>
          <a:latin typeface="Franklin Gothic Book" pitchFamily="34" charset="0"/>
        </a:defRPr>
      </a:lvl6pPr>
      <a:lvl7pPr marL="914400" algn="l" rtl="0" fontAlgn="base">
        <a:spcBef>
          <a:spcPct val="0"/>
        </a:spcBef>
        <a:spcAft>
          <a:spcPct val="0"/>
        </a:spcAft>
        <a:defRPr sz="2800">
          <a:solidFill>
            <a:schemeClr val="tx2"/>
          </a:solidFill>
          <a:latin typeface="Franklin Gothic Book" pitchFamily="34" charset="0"/>
        </a:defRPr>
      </a:lvl7pPr>
      <a:lvl8pPr marL="1371600" algn="l" rtl="0" fontAlgn="base">
        <a:spcBef>
          <a:spcPct val="0"/>
        </a:spcBef>
        <a:spcAft>
          <a:spcPct val="0"/>
        </a:spcAft>
        <a:defRPr sz="2800">
          <a:solidFill>
            <a:schemeClr val="tx2"/>
          </a:solidFill>
          <a:latin typeface="Franklin Gothic Book" pitchFamily="34" charset="0"/>
        </a:defRPr>
      </a:lvl8pPr>
      <a:lvl9pPr marL="1828800" algn="l" rtl="0" fontAlgn="base">
        <a:spcBef>
          <a:spcPct val="0"/>
        </a:spcBef>
        <a:spcAft>
          <a:spcPct val="0"/>
        </a:spcAft>
        <a:defRPr sz="28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ctrTitle"/>
          </p:nvPr>
        </p:nvSpPr>
        <p:spPr>
          <a:xfrm>
            <a:off x="0" y="1295400"/>
            <a:ext cx="9144000" cy="1470025"/>
          </a:xfrm>
        </p:spPr>
        <p:txBody>
          <a:bodyPr/>
          <a:lstStyle/>
          <a:p>
            <a:pPr marL="457200" eaLnBrk="1" hangingPunct="1"/>
            <a:r>
              <a:rPr lang="en-US" sz="3600" b="1" dirty="0" smtClean="0"/>
              <a:t>Crop Insurance Premium Rating</a:t>
            </a:r>
            <a:endParaRPr lang="en-US" sz="3600" b="1" dirty="0"/>
          </a:p>
        </p:txBody>
      </p:sp>
      <p:sp>
        <p:nvSpPr>
          <p:cNvPr id="10243" name="Rectangle 3"/>
          <p:cNvSpPr>
            <a:spLocks noGrp="1"/>
          </p:cNvSpPr>
          <p:nvPr>
            <p:ph type="subTitle" idx="1"/>
          </p:nvPr>
        </p:nvSpPr>
        <p:spPr>
          <a:xfrm>
            <a:off x="0" y="3048000"/>
            <a:ext cx="9144000" cy="762000"/>
          </a:xfrm>
        </p:spPr>
        <p:txBody>
          <a:bodyPr/>
          <a:lstStyle/>
          <a:p>
            <a:pPr marL="457200" eaLnBrk="1" hangingPunct="1">
              <a:spcBef>
                <a:spcPct val="0"/>
              </a:spcBef>
            </a:pPr>
            <a:r>
              <a:rPr lang="en-US" dirty="0" smtClean="0"/>
              <a:t>Barry </a:t>
            </a:r>
            <a:r>
              <a:rPr lang="en-US" dirty="0"/>
              <a:t>J. </a:t>
            </a:r>
            <a:r>
              <a:rPr lang="en-US" dirty="0" smtClean="0"/>
              <a:t>Barnett</a:t>
            </a:r>
            <a:endParaRPr lang="en-US" dirty="0"/>
          </a:p>
          <a:p>
            <a:pPr marL="457200" eaLnBrk="1" hangingPunct="1">
              <a:spcBef>
                <a:spcPct val="0"/>
              </a:spcBef>
            </a:pPr>
            <a:endParaRPr lang="en-US" sz="2000" dirty="0" smtClean="0"/>
          </a:p>
          <a:p>
            <a:pPr marL="457200" eaLnBrk="1" hangingPunct="1">
              <a:spcBef>
                <a:spcPct val="0"/>
              </a:spcBef>
            </a:pPr>
            <a:r>
              <a:rPr lang="en-US" sz="2000" dirty="0" smtClean="0"/>
              <a:t>Department </a:t>
            </a:r>
            <a:r>
              <a:rPr lang="en-US" sz="2000" dirty="0"/>
              <a:t>of Agricultural Economics</a:t>
            </a:r>
          </a:p>
        </p:txBody>
      </p:sp>
      <p:pic>
        <p:nvPicPr>
          <p:cNvPr id="10244" name="Picture 7" descr="C:\Users\Barry\AppData\Local\Microsoft\Windows\Temporary Internet Files\Content.IE5\J7K7M7QL\2008_MSU_logo_web_horiz_mon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5867400"/>
            <a:ext cx="32861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Now What?</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Obviously 10 observations is insufficient to fit a probability distribution.</a:t>
            </a:r>
          </a:p>
          <a:p>
            <a:pPr>
              <a:buClr>
                <a:srgbClr val="962C1E"/>
              </a:buClr>
            </a:pPr>
            <a:endParaRPr lang="en-US" dirty="0" smtClean="0"/>
          </a:p>
          <a:p>
            <a:pPr>
              <a:buClr>
                <a:srgbClr val="962C1E"/>
              </a:buClr>
            </a:pPr>
            <a:r>
              <a:rPr lang="en-US" dirty="0" smtClean="0"/>
              <a:t>Instead, these observations are used to estimate the central tendency of the yield distribution for the insured unit.</a:t>
            </a:r>
          </a:p>
          <a:p>
            <a:pPr lvl="1">
              <a:buClr>
                <a:srgbClr val="962C1E"/>
              </a:buClr>
            </a:pPr>
            <a:r>
              <a:rPr lang="en-US" dirty="0" smtClean="0"/>
              <a:t>Can be large errors in estimating the central tendency with only 10 observations – especially for riskier crops/regions.</a:t>
            </a:r>
          </a:p>
          <a:p>
            <a:pPr lvl="1"/>
            <a:endParaRPr lang="en-US" dirty="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10</a:t>
            </a:fld>
            <a:endParaRPr lang="en-US"/>
          </a:p>
        </p:txBody>
      </p:sp>
    </p:spTree>
    <p:extLst>
      <p:ext uri="{BB962C8B-B14F-4D97-AF65-F5344CB8AC3E}">
        <p14:creationId xmlns:p14="http://schemas.microsoft.com/office/powerpoint/2010/main" val="996603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are Crop Insurance Premium Rates Actually Calculated?</a:t>
            </a:r>
            <a:endParaRPr lang="en-US" dirty="0"/>
          </a:p>
        </p:txBody>
      </p:sp>
      <p:sp>
        <p:nvSpPr>
          <p:cNvPr id="3" name="Content Placeholder 2"/>
          <p:cNvSpPr>
            <a:spLocks noGrp="1"/>
          </p:cNvSpPr>
          <p:nvPr>
            <p:ph sz="quarter" idx="1"/>
          </p:nvPr>
        </p:nvSpPr>
        <p:spPr/>
        <p:txBody>
          <a:bodyPr/>
          <a:lstStyle/>
          <a:p>
            <a:pPr>
              <a:buClr>
                <a:srgbClr val="962C1E"/>
              </a:buClr>
            </a:pPr>
            <a:endParaRPr lang="en-US" dirty="0" smtClean="0"/>
          </a:p>
          <a:p>
            <a:pPr>
              <a:buClr>
                <a:srgbClr val="962C1E"/>
              </a:buClr>
            </a:pPr>
            <a:r>
              <a:rPr lang="en-US" dirty="0" smtClean="0"/>
              <a:t>Details are mathematically tedious and vary somewhat across products.</a:t>
            </a:r>
          </a:p>
          <a:p>
            <a:pPr>
              <a:buClr>
                <a:srgbClr val="962C1E"/>
              </a:buClr>
            </a:pPr>
            <a:endParaRPr lang="en-US" dirty="0" smtClean="0"/>
          </a:p>
          <a:p>
            <a:pPr>
              <a:buClr>
                <a:srgbClr val="962C1E"/>
              </a:buClr>
            </a:pPr>
            <a:r>
              <a:rPr lang="en-US" dirty="0" smtClean="0"/>
              <a:t>Which translated means, “I don’t really know.” </a:t>
            </a:r>
          </a:p>
          <a:p>
            <a:pPr>
              <a:buClr>
                <a:srgbClr val="962C1E"/>
              </a:buClr>
            </a:pPr>
            <a:endParaRPr lang="en-US" dirty="0" smtClean="0"/>
          </a:p>
          <a:p>
            <a:pPr>
              <a:buClr>
                <a:srgbClr val="962C1E"/>
              </a:buClr>
            </a:pPr>
            <a:r>
              <a:rPr lang="en-US" dirty="0" smtClean="0"/>
              <a:t>Focus on high-level concepts rather than details.</a:t>
            </a:r>
          </a:p>
          <a:p>
            <a:pPr>
              <a:buClr>
                <a:srgbClr val="962C1E"/>
              </a:buClr>
            </a:pPr>
            <a:endParaRPr lang="en-US" dirty="0" smtClean="0"/>
          </a:p>
          <a:p>
            <a:pPr>
              <a:buClr>
                <a:srgbClr val="962C1E"/>
              </a:buClr>
            </a:pPr>
            <a:endParaRPr lang="en-US" dirty="0" smtClean="0"/>
          </a:p>
          <a:p>
            <a:pPr>
              <a:buClr>
                <a:srgbClr val="962C1E"/>
              </a:buClr>
            </a:pPr>
            <a:endParaRPr lang="en-US" dirty="0" smtClean="0"/>
          </a:p>
          <a:p>
            <a:pPr>
              <a:buClr>
                <a:srgbClr val="962C1E"/>
              </a:buClr>
            </a:pPr>
            <a:endParaRPr lang="en-US" dirty="0" smtClean="0"/>
          </a:p>
          <a:p>
            <a:pPr>
              <a:buClr>
                <a:srgbClr val="962C1E"/>
              </a:buClr>
            </a:pPr>
            <a:endParaRPr lang="en-US" dirty="0" smtClean="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11</a:t>
            </a:fld>
            <a:endParaRPr lang="en-US"/>
          </a:p>
        </p:txBody>
      </p:sp>
    </p:spTree>
    <p:extLst>
      <p:ext uri="{BB962C8B-B14F-4D97-AF65-F5344CB8AC3E}">
        <p14:creationId xmlns:p14="http://schemas.microsoft.com/office/powerpoint/2010/main" val="418200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Cost</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Loss cost = indemnity/ liability.</a:t>
            </a:r>
          </a:p>
          <a:p>
            <a:pPr lvl="1">
              <a:buClr>
                <a:srgbClr val="962C1E"/>
              </a:buClr>
            </a:pPr>
            <a:r>
              <a:rPr lang="en-US" dirty="0" smtClean="0"/>
              <a:t>Impossible to predict loss cost for a given year.</a:t>
            </a:r>
          </a:p>
          <a:p>
            <a:pPr lvl="1">
              <a:buClr>
                <a:srgbClr val="962C1E"/>
              </a:buClr>
            </a:pPr>
            <a:endParaRPr lang="en-US" dirty="0" smtClean="0"/>
          </a:p>
          <a:p>
            <a:pPr>
              <a:buClr>
                <a:srgbClr val="962C1E"/>
              </a:buClr>
            </a:pPr>
            <a:r>
              <a:rPr lang="en-US" dirty="0" smtClean="0"/>
              <a:t>Actuarially-fair premium rate = E(Loss Cost).</a:t>
            </a:r>
          </a:p>
          <a:p>
            <a:pPr>
              <a:buClr>
                <a:srgbClr val="962C1E"/>
              </a:buClr>
            </a:pPr>
            <a:endParaRPr lang="en-US" dirty="0" smtClean="0"/>
          </a:p>
          <a:p>
            <a:pPr>
              <a:buClr>
                <a:srgbClr val="962C1E"/>
              </a:buClr>
            </a:pPr>
            <a:r>
              <a:rPr lang="en-US" dirty="0"/>
              <a:t>Rather than trying to fit a distribution for each insured unit, actuaries generally attempt to estimate the E(Loss Cost</a:t>
            </a:r>
            <a:r>
              <a:rPr lang="en-US" dirty="0" smtClean="0"/>
              <a:t>) for </a:t>
            </a:r>
            <a:r>
              <a:rPr lang="en-US" smtClean="0"/>
              <a:t>various classifications </a:t>
            </a:r>
            <a:r>
              <a:rPr lang="en-US" dirty="0" smtClean="0"/>
              <a:t>of insured units.</a:t>
            </a:r>
            <a:endParaRPr lang="en-US" dirty="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12</a:t>
            </a:fld>
            <a:endParaRPr lang="en-US"/>
          </a:p>
        </p:txBody>
      </p:sp>
    </p:spTree>
    <p:extLst>
      <p:ext uri="{BB962C8B-B14F-4D97-AF65-F5344CB8AC3E}">
        <p14:creationId xmlns:p14="http://schemas.microsoft.com/office/powerpoint/2010/main" val="2201926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Premium Rate Loads</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Private-sector total premium rate = Actuarially-fair rate + loads.</a:t>
            </a:r>
          </a:p>
          <a:p>
            <a:pPr lvl="1">
              <a:buClr>
                <a:srgbClr val="962C1E"/>
              </a:buClr>
            </a:pPr>
            <a:r>
              <a:rPr lang="en-US" dirty="0" smtClean="0"/>
              <a:t>Loads reflect factors such as administrative cost, product research and development, cost of contingent capital, return on equity, and ambiguity regarding the estimate of E(Loss Cost).</a:t>
            </a:r>
          </a:p>
          <a:p>
            <a:pPr lvl="1">
              <a:buClr>
                <a:srgbClr val="962C1E"/>
              </a:buClr>
            </a:pPr>
            <a:endParaRPr lang="en-US" dirty="0" smtClean="0"/>
          </a:p>
          <a:p>
            <a:pPr>
              <a:buClr>
                <a:srgbClr val="962C1E"/>
              </a:buClr>
            </a:pPr>
            <a:r>
              <a:rPr lang="en-US" dirty="0" smtClean="0"/>
              <a:t>Crop insurance only adds a reserve load and a catastrophic loss load.</a:t>
            </a:r>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13</a:t>
            </a:fld>
            <a:endParaRPr lang="en-US"/>
          </a:p>
        </p:txBody>
      </p:sp>
    </p:spTree>
    <p:extLst>
      <p:ext uri="{BB962C8B-B14F-4D97-AF65-F5344CB8AC3E}">
        <p14:creationId xmlns:p14="http://schemas.microsoft.com/office/powerpoint/2010/main" val="2115786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dirty="0" smtClean="0"/>
              <a:t/>
            </a:r>
            <a:br>
              <a:rPr lang="en-US" dirty="0" smtClean="0"/>
            </a:br>
            <a:r>
              <a:rPr lang="en-US" dirty="0" smtClean="0"/>
              <a:t>So How is E(Loss Cost) Estimated?</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For yield insurance products:</a:t>
            </a:r>
          </a:p>
          <a:p>
            <a:pPr lvl="1">
              <a:buClr>
                <a:srgbClr val="962C1E"/>
              </a:buClr>
            </a:pPr>
            <a:r>
              <a:rPr lang="en-US" dirty="0" smtClean="0"/>
              <a:t>E(Loss Cost) varies by crop.</a:t>
            </a:r>
          </a:p>
          <a:p>
            <a:pPr lvl="1">
              <a:buClr>
                <a:srgbClr val="962C1E"/>
              </a:buClr>
            </a:pPr>
            <a:r>
              <a:rPr lang="en-US" dirty="0" smtClean="0"/>
              <a:t>E(Loss Cost) varies by region.</a:t>
            </a:r>
          </a:p>
          <a:p>
            <a:pPr lvl="1">
              <a:buClr>
                <a:srgbClr val="962C1E"/>
              </a:buClr>
            </a:pPr>
            <a:r>
              <a:rPr lang="en-US" dirty="0" smtClean="0"/>
              <a:t>E(Loss Cost) varies by production practices.</a:t>
            </a:r>
          </a:p>
          <a:p>
            <a:pPr lvl="1">
              <a:buClr>
                <a:srgbClr val="962C1E"/>
              </a:buClr>
            </a:pPr>
            <a:r>
              <a:rPr lang="en-US" dirty="0" smtClean="0"/>
              <a:t>E(Loss Cost) varies by types/varieties.</a:t>
            </a:r>
          </a:p>
          <a:p>
            <a:pPr lvl="1">
              <a:buClr>
                <a:srgbClr val="962C1E"/>
              </a:buClr>
            </a:pPr>
            <a:r>
              <a:rPr lang="en-US" dirty="0" smtClean="0"/>
              <a:t>E(Loss Cost) could even vary by producer or even by parcel.</a:t>
            </a:r>
          </a:p>
          <a:p>
            <a:pPr>
              <a:buClr>
                <a:srgbClr val="962C1E"/>
              </a:buClr>
            </a:pPr>
            <a:r>
              <a:rPr lang="en-US" dirty="0" smtClean="0"/>
              <a:t>For revenue insurance products, there are also:</a:t>
            </a:r>
          </a:p>
          <a:p>
            <a:pPr lvl="1">
              <a:buClr>
                <a:srgbClr val="962C1E"/>
              </a:buClr>
            </a:pPr>
            <a:r>
              <a:rPr lang="en-US" dirty="0" smtClean="0"/>
              <a:t>Differences in price risk for different crops and differences in price-yield correlation for different crops and regions – all of which impact E(Loss Cost).</a:t>
            </a:r>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14</a:t>
            </a:fld>
            <a:endParaRPr lang="en-US"/>
          </a:p>
        </p:txBody>
      </p:sp>
    </p:spTree>
    <p:extLst>
      <p:ext uri="{BB962C8B-B14F-4D97-AF65-F5344CB8AC3E}">
        <p14:creationId xmlns:p14="http://schemas.microsoft.com/office/powerpoint/2010/main" val="2524647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Yield Insurance E(Loss Cost)</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E(Loss </a:t>
            </a:r>
            <a:r>
              <a:rPr lang="en-US" dirty="0"/>
              <a:t>Cost) for 65% coverage is estimated empirically for specific crop/county combinations using 20 years of historical loss cost data.</a:t>
            </a:r>
          </a:p>
          <a:p>
            <a:pPr lvl="1">
              <a:buClr>
                <a:srgbClr val="962C1E"/>
              </a:buClr>
            </a:pPr>
            <a:r>
              <a:rPr lang="en-US" dirty="0" smtClean="0"/>
              <a:t>Will later adjust premium rates for policy-specific factors such as type, practice, and producer or parcel characteristics.</a:t>
            </a:r>
          </a:p>
          <a:p>
            <a:pPr>
              <a:buClr>
                <a:srgbClr val="962C1E"/>
              </a:buClr>
            </a:pPr>
            <a:r>
              <a:rPr lang="en-US" dirty="0" smtClean="0"/>
              <a:t>Historical revenue insurance loss cost data must be converted to a yield insurance basis.</a:t>
            </a:r>
          </a:p>
          <a:p>
            <a:pPr>
              <a:buClr>
                <a:srgbClr val="962C1E"/>
              </a:buClr>
            </a:pPr>
            <a:r>
              <a:rPr lang="en-US" dirty="0" smtClean="0"/>
              <a:t>Historical loss cost experience for all coverage levels must be converted to a 65% coverage level basis.</a:t>
            </a:r>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15</a:t>
            </a:fld>
            <a:endParaRPr lang="en-US"/>
          </a:p>
        </p:txBody>
      </p:sp>
    </p:spTree>
    <p:extLst>
      <p:ext uri="{BB962C8B-B14F-4D97-AF65-F5344CB8AC3E}">
        <p14:creationId xmlns:p14="http://schemas.microsoft.com/office/powerpoint/2010/main" val="1290596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Yield Insurance E(Loss Cost)</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Until recently a simple average of the historical loss cost data were used to generate a 65% coverage level yield insurance E(Loss Cost) for the crop/county.</a:t>
            </a:r>
          </a:p>
          <a:p>
            <a:pPr lvl="1">
              <a:buClr>
                <a:srgbClr val="962C1E"/>
              </a:buClr>
            </a:pPr>
            <a:r>
              <a:rPr lang="en-US" dirty="0" smtClean="0"/>
              <a:t>Implicitly assumes each historical loss cost outcome has equal probability.</a:t>
            </a:r>
          </a:p>
          <a:p>
            <a:pPr>
              <a:buClr>
                <a:srgbClr val="962C1E"/>
              </a:buClr>
            </a:pPr>
            <a:endParaRPr lang="en-US" dirty="0" smtClean="0"/>
          </a:p>
          <a:p>
            <a:pPr>
              <a:buClr>
                <a:srgbClr val="962C1E"/>
              </a:buClr>
            </a:pPr>
            <a:r>
              <a:rPr lang="en-US" dirty="0" smtClean="0"/>
              <a:t>Now a weighted average is used where each historical loss cost outcome is weighted by a probability derived from climate division weather data available from 1895-present.</a:t>
            </a:r>
            <a:endParaRPr lang="en-US" dirty="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16</a:t>
            </a:fld>
            <a:endParaRPr lang="en-US"/>
          </a:p>
        </p:txBody>
      </p:sp>
    </p:spTree>
    <p:extLst>
      <p:ext uri="{BB962C8B-B14F-4D97-AF65-F5344CB8AC3E}">
        <p14:creationId xmlns:p14="http://schemas.microsoft.com/office/powerpoint/2010/main" val="1454208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Catastrophe Loading</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For each county/crop combination in the state, catastrophic historical losses are removed from county experience. The average catastrophic experience across all counties in the state is then added back into the E(Loss Cost) estimate for each county/crop combination. </a:t>
            </a:r>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17</a:t>
            </a:fld>
            <a:endParaRPr lang="en-US"/>
          </a:p>
        </p:txBody>
      </p:sp>
    </p:spTree>
    <p:extLst>
      <p:ext uri="{BB962C8B-B14F-4D97-AF65-F5344CB8AC3E}">
        <p14:creationId xmlns:p14="http://schemas.microsoft.com/office/powerpoint/2010/main" val="3370397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Insurance Premium Rates</a:t>
            </a:r>
            <a:endParaRPr lang="en-US" dirty="0"/>
          </a:p>
        </p:txBody>
      </p:sp>
      <p:sp>
        <p:nvSpPr>
          <p:cNvPr id="3" name="Content Placeholder 2"/>
          <p:cNvSpPr>
            <a:spLocks noGrp="1"/>
          </p:cNvSpPr>
          <p:nvPr>
            <p:ph sz="quarter" idx="1"/>
          </p:nvPr>
        </p:nvSpPr>
        <p:spPr/>
        <p:txBody>
          <a:bodyPr/>
          <a:lstStyle/>
          <a:p>
            <a:pPr>
              <a:buClr>
                <a:srgbClr val="962C1E"/>
              </a:buClr>
            </a:pPr>
            <a:r>
              <a:rPr lang="en-US" dirty="0" err="1"/>
              <a:t>Iman</a:t>
            </a:r>
            <a:r>
              <a:rPr lang="en-US" dirty="0"/>
              <a:t> and Conover simulation procedure:</a:t>
            </a:r>
          </a:p>
          <a:p>
            <a:pPr lvl="1">
              <a:buClr>
                <a:srgbClr val="962C1E"/>
              </a:buClr>
            </a:pPr>
            <a:r>
              <a:rPr lang="en-US" dirty="0"/>
              <a:t>Assumption of censored normal distribution with </a:t>
            </a:r>
            <a:r>
              <a:rPr lang="en-US" dirty="0" smtClean="0"/>
              <a:t>variance </a:t>
            </a:r>
            <a:r>
              <a:rPr lang="en-US" dirty="0"/>
              <a:t>that would generate the 65% coverage yield E(Loss Cost).</a:t>
            </a:r>
          </a:p>
          <a:p>
            <a:pPr lvl="1">
              <a:buClr>
                <a:srgbClr val="962C1E"/>
              </a:buClr>
            </a:pPr>
            <a:r>
              <a:rPr lang="en-US" dirty="0"/>
              <a:t>Assumption of lognormal price distribution with predicted price (from futures market) and implied price volatility (from options market).</a:t>
            </a:r>
          </a:p>
          <a:p>
            <a:pPr lvl="1">
              <a:buClr>
                <a:srgbClr val="962C1E"/>
              </a:buClr>
            </a:pPr>
            <a:r>
              <a:rPr lang="en-US" dirty="0"/>
              <a:t>Empirically estimated area yield-price correlation.</a:t>
            </a:r>
          </a:p>
          <a:p>
            <a:pPr>
              <a:buClr>
                <a:srgbClr val="962C1E"/>
              </a:buClr>
            </a:pPr>
            <a:r>
              <a:rPr lang="en-US" dirty="0"/>
              <a:t>Simulate both yield and revenue E(Loss Cost) at 65% coverage. Difference is the revenue load which is added to earlier calculated yield </a:t>
            </a:r>
            <a:r>
              <a:rPr lang="en-US" dirty="0" smtClean="0"/>
              <a:t>premium rate. </a:t>
            </a:r>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18</a:t>
            </a:fld>
            <a:endParaRPr lang="en-US"/>
          </a:p>
        </p:txBody>
      </p:sp>
    </p:spTree>
    <p:extLst>
      <p:ext uri="{BB962C8B-B14F-4D97-AF65-F5344CB8AC3E}">
        <p14:creationId xmlns:p14="http://schemas.microsoft.com/office/powerpoint/2010/main" val="2206057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Adjustments</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Mathematical formulas are used to infer premium rates for other coverage levels relative to the premium rate for 65% coverage.</a:t>
            </a:r>
          </a:p>
          <a:p>
            <a:pPr lvl="1">
              <a:buClr>
                <a:srgbClr val="962C1E"/>
              </a:buClr>
            </a:pPr>
            <a:r>
              <a:rPr lang="en-US" dirty="0" smtClean="0"/>
              <a:t>Conceptually, imposing structure on the underlying yield distribution.</a:t>
            </a:r>
          </a:p>
          <a:p>
            <a:pPr lvl="1">
              <a:buClr>
                <a:srgbClr val="962C1E"/>
              </a:buClr>
            </a:pPr>
            <a:r>
              <a:rPr lang="en-US" dirty="0" smtClean="0"/>
              <a:t>Imposed structure is based on historical loss experience at different coverage levels.</a:t>
            </a:r>
          </a:p>
          <a:p>
            <a:pPr>
              <a:buClr>
                <a:srgbClr val="962C1E"/>
              </a:buClr>
            </a:pPr>
            <a:r>
              <a:rPr lang="en-US" dirty="0" smtClean="0"/>
              <a:t>Mathematical formulas (based on historical loss experience) are used to adjust premium rates for  differences in E(Loss Cost) across different types and practices.</a:t>
            </a:r>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19</a:t>
            </a:fld>
            <a:endParaRPr lang="en-US"/>
          </a:p>
        </p:txBody>
      </p:sp>
    </p:spTree>
    <p:extLst>
      <p:ext uri="{BB962C8B-B14F-4D97-AF65-F5344CB8AC3E}">
        <p14:creationId xmlns:p14="http://schemas.microsoft.com/office/powerpoint/2010/main" val="716365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Premium Rate?</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Premium rate = premium / liability (or premium per dollar of liability).</a:t>
            </a:r>
          </a:p>
          <a:p>
            <a:pPr>
              <a:buClr>
                <a:srgbClr val="962C1E"/>
              </a:buClr>
            </a:pPr>
            <a:endParaRPr lang="en-US" dirty="0" smtClean="0"/>
          </a:p>
          <a:p>
            <a:pPr>
              <a:buClr>
                <a:srgbClr val="962C1E"/>
              </a:buClr>
            </a:pPr>
            <a:r>
              <a:rPr lang="en-US" dirty="0" smtClean="0"/>
              <a:t>Insured’s  total premium = premium rate × insured’s liability (liability = dollar amount of protection).</a:t>
            </a:r>
          </a:p>
          <a:p>
            <a:pPr>
              <a:buClr>
                <a:srgbClr val="962C1E"/>
              </a:buClr>
            </a:pPr>
            <a:endParaRPr lang="en-US" dirty="0" smtClean="0"/>
          </a:p>
          <a:p>
            <a:pPr>
              <a:buClr>
                <a:srgbClr val="962C1E"/>
              </a:buClr>
            </a:pPr>
            <a:r>
              <a:rPr lang="en-US" dirty="0" smtClean="0"/>
              <a:t>Crop insurance producer premium = total premium × (100% - % subsidy).</a:t>
            </a:r>
          </a:p>
          <a:p>
            <a:pPr>
              <a:buClr>
                <a:srgbClr val="962C1E"/>
              </a:buClr>
            </a:pPr>
            <a:endParaRPr lang="en-US" dirty="0"/>
          </a:p>
          <a:p>
            <a:pPr>
              <a:buClr>
                <a:srgbClr val="962C1E"/>
              </a:buClr>
            </a:pPr>
            <a:r>
              <a:rPr lang="en-US" dirty="0" smtClean="0"/>
              <a:t>How does one calculate a premium rate?</a:t>
            </a:r>
          </a:p>
          <a:p>
            <a:pPr>
              <a:buClr>
                <a:srgbClr val="962C1E"/>
              </a:buClr>
            </a:pPr>
            <a:endParaRPr lang="en-US" dirty="0"/>
          </a:p>
          <a:p>
            <a:pPr marL="0" indent="0">
              <a:buClr>
                <a:srgbClr val="962C1E"/>
              </a:buClr>
              <a:buNone/>
            </a:pPr>
            <a:endParaRPr lang="en-US" dirty="0" smtClean="0"/>
          </a:p>
          <a:p>
            <a:pPr>
              <a:buClr>
                <a:srgbClr val="962C1E"/>
              </a:buClr>
            </a:pPr>
            <a:endParaRPr lang="en-US" dirty="0" smtClean="0"/>
          </a:p>
          <a:p>
            <a:pPr>
              <a:buClr>
                <a:srgbClr val="962C1E"/>
              </a:buClr>
            </a:pPr>
            <a:endParaRPr lang="en-US" dirty="0" smtClean="0"/>
          </a:p>
          <a:p>
            <a:pPr>
              <a:buClr>
                <a:srgbClr val="962C1E"/>
              </a:buClr>
            </a:pPr>
            <a:endParaRPr lang="en-US" dirty="0" smtClean="0"/>
          </a:p>
          <a:p>
            <a:pPr>
              <a:buClr>
                <a:srgbClr val="962C1E"/>
              </a:buClr>
            </a:pPr>
            <a:endParaRPr lang="en-US" dirty="0" smtClean="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2</a:t>
            </a:fld>
            <a:endParaRPr lang="en-US"/>
          </a:p>
        </p:txBody>
      </p:sp>
    </p:spTree>
    <p:extLst>
      <p:ext uri="{BB962C8B-B14F-4D97-AF65-F5344CB8AC3E}">
        <p14:creationId xmlns:p14="http://schemas.microsoft.com/office/powerpoint/2010/main" val="333011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Adjustments</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Premium rates are initially calculated at the optional unit level. Formulas are used to adjust those premium rates for basic or enterprise units.</a:t>
            </a:r>
            <a:endParaRPr lang="en-US" dirty="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20</a:t>
            </a:fld>
            <a:endParaRPr lang="en-US"/>
          </a:p>
        </p:txBody>
      </p:sp>
    </p:spTree>
    <p:extLst>
      <p:ext uri="{BB962C8B-B14F-4D97-AF65-F5344CB8AC3E}">
        <p14:creationId xmlns:p14="http://schemas.microsoft.com/office/powerpoint/2010/main" val="1446780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Differences Across Insured Units for a Crop/County/Type/Practice</a:t>
            </a:r>
            <a:endParaRPr lang="en-US" dirty="0"/>
          </a:p>
        </p:txBody>
      </p:sp>
      <p:sp>
        <p:nvSpPr>
          <p:cNvPr id="3" name="Content Placeholder 2"/>
          <p:cNvSpPr>
            <a:spLocks noGrp="1"/>
          </p:cNvSpPr>
          <p:nvPr>
            <p:ph sz="quarter" idx="1"/>
          </p:nvPr>
        </p:nvSpPr>
        <p:spPr/>
        <p:txBody>
          <a:bodyPr/>
          <a:lstStyle/>
          <a:p>
            <a:pPr>
              <a:buClr>
                <a:srgbClr val="962C1E"/>
              </a:buClr>
            </a:pPr>
            <a:r>
              <a:rPr lang="en-US" dirty="0" smtClean="0"/>
              <a:t>May be due to differences in soil quality, drainage, producer ability, etc.</a:t>
            </a:r>
          </a:p>
          <a:p>
            <a:pPr>
              <a:buClr>
                <a:srgbClr val="962C1E"/>
              </a:buClr>
            </a:pPr>
            <a:r>
              <a:rPr lang="en-US" dirty="0" smtClean="0"/>
              <a:t>In some cases (e.g., high risk land in a flood plain) explicit premium rate loads are applied.</a:t>
            </a:r>
          </a:p>
          <a:p>
            <a:pPr>
              <a:buClr>
                <a:srgbClr val="962C1E"/>
              </a:buClr>
            </a:pPr>
            <a:r>
              <a:rPr lang="en-US" dirty="0" smtClean="0"/>
              <a:t>In other cases (where differences are not easily attributable to a specific factor): </a:t>
            </a:r>
          </a:p>
          <a:p>
            <a:pPr lvl="1">
              <a:buClr>
                <a:srgbClr val="962C1E"/>
              </a:buClr>
            </a:pPr>
            <a:r>
              <a:rPr lang="en-US" dirty="0" smtClean="0"/>
              <a:t>For a given county/crop/type/practice combination, E(Loss Cost) for insured units is assumed to be lower (higher) the higher (lower) the estimate of yield central tendency (APH yield).</a:t>
            </a:r>
            <a:endParaRPr lang="en-US" dirty="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21</a:t>
            </a:fld>
            <a:endParaRPr lang="en-US"/>
          </a:p>
        </p:txBody>
      </p:sp>
    </p:spTree>
    <p:extLst>
      <p:ext uri="{BB962C8B-B14F-4D97-AF65-F5344CB8AC3E}">
        <p14:creationId xmlns:p14="http://schemas.microsoft.com/office/powerpoint/2010/main" val="3811360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Actually Have (area products)</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37127255"/>
              </p:ext>
            </p:extLst>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22</a:t>
            </a:fld>
            <a:endParaRPr lang="en-US"/>
          </a:p>
        </p:txBody>
      </p:sp>
      <p:sp>
        <p:nvSpPr>
          <p:cNvPr id="3" name="TextBox 2"/>
          <p:cNvSpPr txBox="1"/>
          <p:nvPr/>
        </p:nvSpPr>
        <p:spPr>
          <a:xfrm>
            <a:off x="5257800" y="4158734"/>
            <a:ext cx="3125727" cy="369332"/>
          </a:xfrm>
          <a:prstGeom prst="rect">
            <a:avLst/>
          </a:prstGeom>
          <a:noFill/>
        </p:spPr>
        <p:txBody>
          <a:bodyPr wrap="none" rtlCol="0">
            <a:spAutoFit/>
          </a:bodyPr>
          <a:lstStyle/>
          <a:p>
            <a:r>
              <a:rPr lang="en-US" dirty="0" smtClean="0"/>
              <a:t>Fulton County, KY Soybeans</a:t>
            </a:r>
            <a:endParaRPr lang="en-US" dirty="0"/>
          </a:p>
        </p:txBody>
      </p:sp>
    </p:spTree>
    <p:extLst>
      <p:ext uri="{BB962C8B-B14F-4D97-AF65-F5344CB8AC3E}">
        <p14:creationId xmlns:p14="http://schemas.microsoft.com/office/powerpoint/2010/main" val="61984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E(Loss Cost) Determined?</a:t>
            </a:r>
            <a:endParaRPr lang="en-US" dirty="0"/>
          </a:p>
        </p:txBody>
      </p:sp>
      <p:sp>
        <p:nvSpPr>
          <p:cNvPr id="3" name="Content Placeholder 2"/>
          <p:cNvSpPr>
            <a:spLocks noGrp="1"/>
          </p:cNvSpPr>
          <p:nvPr>
            <p:ph sz="quarter" idx="1"/>
          </p:nvPr>
        </p:nvSpPr>
        <p:spPr/>
        <p:txBody>
          <a:bodyPr/>
          <a:lstStyle/>
          <a:p>
            <a:pPr eaLnBrk="1" hangingPunct="1">
              <a:lnSpc>
                <a:spcPct val="90000"/>
              </a:lnSpc>
              <a:buClr>
                <a:srgbClr val="962C1E"/>
              </a:buClr>
              <a:buFont typeface="Wingdings 2" pitchFamily="18" charset="2"/>
              <a:buChar char=""/>
            </a:pPr>
            <a:endParaRPr lang="en-US" dirty="0" smtClean="0">
              <a:cs typeface="Calibri" pitchFamily="34" charset="0"/>
            </a:endParaRPr>
          </a:p>
          <a:p>
            <a:pPr eaLnBrk="1" hangingPunct="1">
              <a:lnSpc>
                <a:spcPct val="90000"/>
              </a:lnSpc>
              <a:buClr>
                <a:srgbClr val="962C1E"/>
              </a:buClr>
              <a:buFont typeface="Wingdings 2" pitchFamily="18" charset="2"/>
              <a:buChar char=""/>
            </a:pPr>
            <a:r>
              <a:rPr lang="en-US" dirty="0" smtClean="0">
                <a:cs typeface="Calibri" pitchFamily="34" charset="0"/>
              </a:rPr>
              <a:t>Not by actual historical loss cost data.</a:t>
            </a:r>
          </a:p>
          <a:p>
            <a:pPr lvl="1" eaLnBrk="1" hangingPunct="1">
              <a:lnSpc>
                <a:spcPct val="90000"/>
              </a:lnSpc>
              <a:buClr>
                <a:srgbClr val="962C1E"/>
              </a:buClr>
              <a:buFont typeface="Wingdings 2" pitchFamily="18" charset="2"/>
              <a:buChar char=""/>
            </a:pPr>
            <a:r>
              <a:rPr lang="en-US" dirty="0" smtClean="0">
                <a:cs typeface="Calibri" pitchFamily="34" charset="0"/>
              </a:rPr>
              <a:t>Products have not existed long enough.</a:t>
            </a:r>
          </a:p>
          <a:p>
            <a:pPr lvl="1" eaLnBrk="1" hangingPunct="1">
              <a:lnSpc>
                <a:spcPct val="90000"/>
              </a:lnSpc>
              <a:buClr>
                <a:srgbClr val="962C1E"/>
              </a:buClr>
              <a:buFont typeface="Wingdings 2" pitchFamily="18" charset="2"/>
              <a:buChar char=""/>
            </a:pPr>
            <a:endParaRPr lang="en-US" dirty="0" smtClean="0">
              <a:cs typeface="Calibri" pitchFamily="34" charset="0"/>
            </a:endParaRPr>
          </a:p>
          <a:p>
            <a:pPr eaLnBrk="1" hangingPunct="1">
              <a:lnSpc>
                <a:spcPct val="90000"/>
              </a:lnSpc>
              <a:buClr>
                <a:srgbClr val="962C1E"/>
              </a:buClr>
              <a:buFont typeface="Wingdings 2" pitchFamily="18" charset="2"/>
              <a:buChar char=""/>
            </a:pPr>
            <a:r>
              <a:rPr lang="en-US" dirty="0" smtClean="0">
                <a:cs typeface="Calibri" pitchFamily="34" charset="0"/>
              </a:rPr>
              <a:t>Instead a </a:t>
            </a:r>
            <a:r>
              <a:rPr lang="en-US" dirty="0" err="1" smtClean="0">
                <a:cs typeface="Calibri" pitchFamily="34" charset="0"/>
              </a:rPr>
              <a:t>backcast</a:t>
            </a:r>
            <a:r>
              <a:rPr lang="en-US" dirty="0" smtClean="0">
                <a:cs typeface="Calibri" pitchFamily="34" charset="0"/>
              </a:rPr>
              <a:t> simulation process is employed.</a:t>
            </a:r>
          </a:p>
          <a:p>
            <a:pPr lvl="1" eaLnBrk="1" hangingPunct="1">
              <a:lnSpc>
                <a:spcPct val="90000"/>
              </a:lnSpc>
              <a:buClr>
                <a:srgbClr val="962C1E"/>
              </a:buClr>
              <a:buFont typeface="Wingdings 2" pitchFamily="18" charset="2"/>
              <a:buChar char=""/>
            </a:pPr>
            <a:r>
              <a:rPr lang="en-US" dirty="0" smtClean="0">
                <a:cs typeface="Calibri" pitchFamily="34" charset="0"/>
              </a:rPr>
              <a:t>For area yield insurance, use historical NASS yield data to simulate what the loss cost would have been had the product been in place.</a:t>
            </a:r>
          </a:p>
          <a:p>
            <a:pPr lvl="1" eaLnBrk="1" hangingPunct="1">
              <a:lnSpc>
                <a:spcPct val="90000"/>
              </a:lnSpc>
              <a:buClr>
                <a:srgbClr val="962C1E"/>
              </a:buClr>
              <a:buFont typeface="Wingdings 2" pitchFamily="18" charset="2"/>
              <a:buChar char=""/>
            </a:pPr>
            <a:r>
              <a:rPr lang="en-US" dirty="0" smtClean="0">
                <a:cs typeface="Calibri" pitchFamily="34" charset="0"/>
              </a:rPr>
              <a:t>For area revenue insurance, also take into account implied price volatility and yield-price correlation.</a:t>
            </a:r>
          </a:p>
          <a:p>
            <a:pPr eaLnBrk="1" hangingPunct="1">
              <a:lnSpc>
                <a:spcPct val="90000"/>
              </a:lnSpc>
              <a:buClr>
                <a:srgbClr val="962C1E"/>
              </a:buClr>
              <a:buNone/>
            </a:pPr>
            <a:endParaRPr lang="en-US" dirty="0" smtClean="0">
              <a:cs typeface="Calibri" pitchFamily="34" charset="0"/>
            </a:endParaRPr>
          </a:p>
          <a:p>
            <a:pPr eaLnBrk="1" hangingPunct="1">
              <a:lnSpc>
                <a:spcPct val="90000"/>
              </a:lnSpc>
              <a:buClr>
                <a:srgbClr val="962C1E"/>
              </a:buClr>
              <a:buFont typeface="Wingdings 2" pitchFamily="18" charset="2"/>
              <a:buChar char=""/>
            </a:pPr>
            <a:endParaRPr lang="en-US" dirty="0">
              <a:cs typeface="Calibri" pitchFamily="34" charset="0"/>
            </a:endParaRPr>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23</a:t>
            </a:fld>
            <a:endParaRPr lang="en-US"/>
          </a:p>
        </p:txBody>
      </p:sp>
    </p:spTree>
    <p:extLst>
      <p:ext uri="{BB962C8B-B14F-4D97-AF65-F5344CB8AC3E}">
        <p14:creationId xmlns:p14="http://schemas.microsoft.com/office/powerpoint/2010/main" val="2773024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E(Loss Cost) Determined?</a:t>
            </a:r>
            <a:endParaRPr lang="en-US" dirty="0"/>
          </a:p>
        </p:txBody>
      </p:sp>
      <p:sp>
        <p:nvSpPr>
          <p:cNvPr id="3" name="Content Placeholder 2"/>
          <p:cNvSpPr>
            <a:spLocks noGrp="1"/>
          </p:cNvSpPr>
          <p:nvPr>
            <p:ph sz="quarter" idx="1"/>
          </p:nvPr>
        </p:nvSpPr>
        <p:spPr/>
        <p:txBody>
          <a:bodyPr/>
          <a:lstStyle/>
          <a:p>
            <a:pPr eaLnBrk="1" hangingPunct="1">
              <a:lnSpc>
                <a:spcPct val="90000"/>
              </a:lnSpc>
              <a:buClr>
                <a:srgbClr val="962C1E"/>
              </a:buClr>
              <a:buFont typeface="Wingdings 2" pitchFamily="18" charset="2"/>
              <a:buChar char=""/>
            </a:pPr>
            <a:r>
              <a:rPr lang="en-US" dirty="0" smtClean="0">
                <a:cs typeface="Calibri" pitchFamily="34" charset="0"/>
              </a:rPr>
              <a:t>The yield distribution may not be stationary.</a:t>
            </a:r>
          </a:p>
          <a:p>
            <a:pPr lvl="1" eaLnBrk="1" hangingPunct="1">
              <a:lnSpc>
                <a:spcPct val="90000"/>
              </a:lnSpc>
              <a:buClr>
                <a:srgbClr val="962C1E"/>
              </a:buClr>
              <a:buFont typeface="Wingdings 2" pitchFamily="18" charset="2"/>
              <a:buChar char=""/>
            </a:pPr>
            <a:r>
              <a:rPr lang="en-US" dirty="0" smtClean="0">
                <a:cs typeface="Calibri" pitchFamily="34" charset="0"/>
              </a:rPr>
              <a:t>1- or 2-knot spline trend adjustment. </a:t>
            </a:r>
          </a:p>
          <a:p>
            <a:pPr eaLnBrk="1" hangingPunct="1">
              <a:lnSpc>
                <a:spcPct val="90000"/>
              </a:lnSpc>
              <a:buClr>
                <a:srgbClr val="962C1E"/>
              </a:buClr>
              <a:buFont typeface="Wingdings 2" pitchFamily="18" charset="2"/>
              <a:buChar char=""/>
            </a:pPr>
            <a:r>
              <a:rPr lang="en-US" dirty="0" smtClean="0">
                <a:cs typeface="Calibri" pitchFamily="34" charset="0"/>
              </a:rPr>
              <a:t>Deviations from central tendency may be </a:t>
            </a:r>
            <a:r>
              <a:rPr lang="en-US" dirty="0" err="1" smtClean="0">
                <a:cs typeface="Calibri" pitchFamily="34" charset="0"/>
              </a:rPr>
              <a:t>heteroskedastic</a:t>
            </a:r>
            <a:r>
              <a:rPr lang="en-US" dirty="0" smtClean="0">
                <a:cs typeface="Calibri" pitchFamily="34" charset="0"/>
              </a:rPr>
              <a:t>. If so, correction procedures are used.</a:t>
            </a:r>
          </a:p>
          <a:p>
            <a:pPr eaLnBrk="1" hangingPunct="1">
              <a:lnSpc>
                <a:spcPct val="90000"/>
              </a:lnSpc>
              <a:buClr>
                <a:srgbClr val="962C1E"/>
              </a:buClr>
              <a:buFont typeface="Wingdings 2" pitchFamily="18" charset="2"/>
              <a:buChar char=""/>
            </a:pPr>
            <a:r>
              <a:rPr lang="en-US" dirty="0" smtClean="0">
                <a:cs typeface="Calibri" pitchFamily="34" charset="0"/>
              </a:rPr>
              <a:t>How many years of historical data are sufficient to reflect the probability distribution?</a:t>
            </a:r>
          </a:p>
          <a:p>
            <a:pPr lvl="1" eaLnBrk="1" hangingPunct="1">
              <a:lnSpc>
                <a:spcPct val="90000"/>
              </a:lnSpc>
              <a:buClr>
                <a:srgbClr val="962C1E"/>
              </a:buClr>
              <a:buFont typeface="Wingdings 2" pitchFamily="18" charset="2"/>
              <a:buChar char=""/>
            </a:pPr>
            <a:r>
              <a:rPr lang="en-US" dirty="0" smtClean="0">
                <a:cs typeface="Calibri" pitchFamily="34" charset="0"/>
              </a:rPr>
              <a:t>Weather weighting?</a:t>
            </a:r>
          </a:p>
          <a:p>
            <a:pPr eaLnBrk="1" hangingPunct="1">
              <a:lnSpc>
                <a:spcPct val="90000"/>
              </a:lnSpc>
              <a:buClr>
                <a:srgbClr val="962C1E"/>
              </a:buClr>
              <a:buFont typeface="Wingdings 2" pitchFamily="18" charset="2"/>
              <a:buChar char=""/>
            </a:pPr>
            <a:r>
              <a:rPr lang="en-US" dirty="0" smtClean="0">
                <a:cs typeface="Calibri" pitchFamily="34" charset="0"/>
              </a:rPr>
              <a:t>Challenges:</a:t>
            </a:r>
          </a:p>
          <a:p>
            <a:pPr lvl="1" eaLnBrk="1" hangingPunct="1">
              <a:lnSpc>
                <a:spcPct val="90000"/>
              </a:lnSpc>
              <a:buClr>
                <a:srgbClr val="962C1E"/>
              </a:buClr>
              <a:buFont typeface="Wingdings 2" pitchFamily="18" charset="2"/>
              <a:buChar char=""/>
            </a:pPr>
            <a:r>
              <a:rPr lang="en-US" dirty="0" smtClean="0">
                <a:cs typeface="Calibri" pitchFamily="34" charset="0"/>
              </a:rPr>
              <a:t>Data sources </a:t>
            </a:r>
            <a:r>
              <a:rPr lang="en-US" smtClean="0">
                <a:cs typeface="Calibri" pitchFamily="34" charset="0"/>
              </a:rPr>
              <a:t>(reduced NASS reporting).</a:t>
            </a:r>
            <a:endParaRPr lang="en-US" dirty="0" smtClean="0">
              <a:cs typeface="Calibri" pitchFamily="34" charset="0"/>
            </a:endParaRPr>
          </a:p>
          <a:p>
            <a:pPr lvl="1" eaLnBrk="1" hangingPunct="1">
              <a:lnSpc>
                <a:spcPct val="90000"/>
              </a:lnSpc>
              <a:buClr>
                <a:srgbClr val="962C1E"/>
              </a:buClr>
              <a:buFont typeface="Wingdings 2" pitchFamily="18" charset="2"/>
              <a:buChar char=""/>
            </a:pPr>
            <a:r>
              <a:rPr lang="en-US" dirty="0" smtClean="0">
                <a:cs typeface="Calibri" pitchFamily="34" charset="0"/>
              </a:rPr>
              <a:t>Changing composition of types/practices within a county. NASS data may not be type/practice-specific.</a:t>
            </a:r>
          </a:p>
          <a:p>
            <a:pPr eaLnBrk="1" hangingPunct="1">
              <a:lnSpc>
                <a:spcPct val="90000"/>
              </a:lnSpc>
              <a:buClr>
                <a:srgbClr val="962C1E"/>
              </a:buClr>
              <a:buNone/>
            </a:pPr>
            <a:endParaRPr lang="en-US" dirty="0" smtClean="0">
              <a:cs typeface="Calibri" pitchFamily="34" charset="0"/>
            </a:endParaRPr>
          </a:p>
          <a:p>
            <a:pPr eaLnBrk="1" hangingPunct="1">
              <a:lnSpc>
                <a:spcPct val="90000"/>
              </a:lnSpc>
              <a:buClr>
                <a:srgbClr val="962C1E"/>
              </a:buClr>
              <a:buFont typeface="Wingdings 2" pitchFamily="18" charset="2"/>
              <a:buChar char=""/>
            </a:pPr>
            <a:endParaRPr lang="en-US" dirty="0">
              <a:cs typeface="Calibri" pitchFamily="34" charset="0"/>
            </a:endParaRPr>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24</a:t>
            </a:fld>
            <a:endParaRPr lang="en-US"/>
          </a:p>
        </p:txBody>
      </p:sp>
    </p:spTree>
    <p:extLst>
      <p:ext uri="{BB962C8B-B14F-4D97-AF65-F5344CB8AC3E}">
        <p14:creationId xmlns:p14="http://schemas.microsoft.com/office/powerpoint/2010/main" val="2773024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Words of Forrest Gump</a:t>
            </a:r>
            <a:endParaRPr lang="en-US" dirty="0"/>
          </a:p>
        </p:txBody>
      </p:sp>
      <p:sp>
        <p:nvSpPr>
          <p:cNvPr id="3" name="Content Placeholder 2"/>
          <p:cNvSpPr>
            <a:spLocks noGrp="1"/>
          </p:cNvSpPr>
          <p:nvPr>
            <p:ph sz="quarter" idx="1"/>
          </p:nvPr>
        </p:nvSpPr>
        <p:spPr/>
        <p:txBody>
          <a:bodyPr/>
          <a:lstStyle/>
          <a:p>
            <a:pPr>
              <a:buClr>
                <a:srgbClr val="962C1E"/>
              </a:buClr>
            </a:pPr>
            <a:endParaRPr lang="en-US" dirty="0" smtClean="0"/>
          </a:p>
          <a:p>
            <a:pPr>
              <a:buClr>
                <a:srgbClr val="962C1E"/>
              </a:buClr>
            </a:pPr>
            <a:r>
              <a:rPr lang="en-US" dirty="0" smtClean="0"/>
              <a:t>“That’s all I have to say about that.”</a:t>
            </a:r>
            <a:endParaRPr lang="en-US" dirty="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25</a:t>
            </a:fld>
            <a:endParaRPr lang="en-US"/>
          </a:p>
        </p:txBody>
      </p:sp>
    </p:spTree>
    <p:extLst>
      <p:ext uri="{BB962C8B-B14F-4D97-AF65-F5344CB8AC3E}">
        <p14:creationId xmlns:p14="http://schemas.microsoft.com/office/powerpoint/2010/main" val="223700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Premium Rate for 70% Coverage</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02130" y="1600200"/>
            <a:ext cx="6070270" cy="4537968"/>
          </a:xfrm>
          <a:solidFill>
            <a:schemeClr val="accent1"/>
          </a:solidFill>
        </p:spPr>
      </p:pic>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3</a:t>
            </a:fld>
            <a:endParaRPr lang="en-US"/>
          </a:p>
        </p:txBody>
      </p:sp>
      <p:sp>
        <p:nvSpPr>
          <p:cNvPr id="10" name="TextBox 9"/>
          <p:cNvSpPr txBox="1"/>
          <p:nvPr/>
        </p:nvSpPr>
        <p:spPr>
          <a:xfrm>
            <a:off x="3644130" y="5243801"/>
            <a:ext cx="1710725" cy="369332"/>
          </a:xfrm>
          <a:prstGeom prst="rect">
            <a:avLst/>
          </a:prstGeom>
          <a:noFill/>
        </p:spPr>
        <p:txBody>
          <a:bodyPr wrap="none" rtlCol="0">
            <a:spAutoFit/>
          </a:bodyPr>
          <a:lstStyle/>
          <a:p>
            <a:r>
              <a:rPr lang="en-US" dirty="0" smtClean="0"/>
              <a:t>70% Coverage</a:t>
            </a:r>
            <a:endParaRPr lang="en-US" dirty="0"/>
          </a:p>
        </p:txBody>
      </p:sp>
      <p:sp>
        <p:nvSpPr>
          <p:cNvPr id="17" name="TextBox 16"/>
          <p:cNvSpPr txBox="1"/>
          <p:nvPr/>
        </p:nvSpPr>
        <p:spPr>
          <a:xfrm>
            <a:off x="5334000" y="2223072"/>
            <a:ext cx="3035831" cy="369332"/>
          </a:xfrm>
          <a:prstGeom prst="rect">
            <a:avLst/>
          </a:prstGeom>
          <a:noFill/>
        </p:spPr>
        <p:txBody>
          <a:bodyPr wrap="none" rtlCol="0">
            <a:spAutoFit/>
          </a:bodyPr>
          <a:lstStyle/>
          <a:p>
            <a:r>
              <a:rPr lang="en-US" dirty="0" smtClean="0"/>
              <a:t>Yield or revenue distribution</a:t>
            </a:r>
            <a:endParaRPr lang="en-US" dirty="0"/>
          </a:p>
        </p:txBody>
      </p:sp>
      <p:cxnSp>
        <p:nvCxnSpPr>
          <p:cNvPr id="18" name="Straight Connector 17"/>
          <p:cNvCxnSpPr/>
          <p:nvPr/>
        </p:nvCxnSpPr>
        <p:spPr>
          <a:xfrm>
            <a:off x="4419600" y="3352800"/>
            <a:ext cx="0" cy="189100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412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Premium Rate Varies with Coverage Level</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02130" y="1600200"/>
            <a:ext cx="6070270" cy="4537968"/>
          </a:xfrm>
          <a:solidFill>
            <a:schemeClr val="accent1"/>
          </a:solidFill>
        </p:spPr>
      </p:pic>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4</a:t>
            </a:fld>
            <a:endParaRPr lang="en-US"/>
          </a:p>
        </p:txBody>
      </p:sp>
      <p:cxnSp>
        <p:nvCxnSpPr>
          <p:cNvPr id="9" name="Straight Connector 8"/>
          <p:cNvCxnSpPr/>
          <p:nvPr/>
        </p:nvCxnSpPr>
        <p:spPr>
          <a:xfrm>
            <a:off x="4419600" y="3352800"/>
            <a:ext cx="0" cy="189100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14800" y="5243801"/>
            <a:ext cx="1710725" cy="369332"/>
          </a:xfrm>
          <a:prstGeom prst="rect">
            <a:avLst/>
          </a:prstGeom>
          <a:noFill/>
        </p:spPr>
        <p:txBody>
          <a:bodyPr wrap="none" rtlCol="0">
            <a:spAutoFit/>
          </a:bodyPr>
          <a:lstStyle/>
          <a:p>
            <a:r>
              <a:rPr lang="en-US" dirty="0" smtClean="0"/>
              <a:t>70% Coverage</a:t>
            </a:r>
            <a:endParaRPr lang="en-US" dirty="0"/>
          </a:p>
        </p:txBody>
      </p:sp>
      <p:cxnSp>
        <p:nvCxnSpPr>
          <p:cNvPr id="8" name="Straight Connector 7"/>
          <p:cNvCxnSpPr/>
          <p:nvPr/>
        </p:nvCxnSpPr>
        <p:spPr>
          <a:xfrm>
            <a:off x="4038600" y="4298300"/>
            <a:ext cx="0" cy="94550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59437" y="5539521"/>
            <a:ext cx="1710725" cy="369332"/>
          </a:xfrm>
          <a:prstGeom prst="rect">
            <a:avLst/>
          </a:prstGeom>
          <a:noFill/>
        </p:spPr>
        <p:txBody>
          <a:bodyPr wrap="none" rtlCol="0">
            <a:spAutoFit/>
          </a:bodyPr>
          <a:lstStyle/>
          <a:p>
            <a:r>
              <a:rPr lang="en-US" dirty="0" smtClean="0"/>
              <a:t>50% Coverage</a:t>
            </a:r>
            <a:endParaRPr lang="en-US" dirty="0"/>
          </a:p>
        </p:txBody>
      </p:sp>
    </p:spTree>
    <p:extLst>
      <p:ext uri="{BB962C8B-B14F-4D97-AF65-F5344CB8AC3E}">
        <p14:creationId xmlns:p14="http://schemas.microsoft.com/office/powerpoint/2010/main" val="3768725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Risk Implies Higher Premium Rate</a:t>
            </a:r>
            <a:endParaRPr lang="en-US" dirty="0"/>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5</a:t>
            </a:fld>
            <a:endParaRPr lang="en-US"/>
          </a:p>
        </p:txBody>
      </p:sp>
      <p:pic>
        <p:nvPicPr>
          <p:cNvPr id="1026" name="Picture 2" descr="C:\Users\bjb11\Pictures\IMAG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940" y="1371600"/>
            <a:ext cx="6217723" cy="4648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4419600" y="3581400"/>
            <a:ext cx="0" cy="1447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64237" y="5059135"/>
            <a:ext cx="1710725" cy="369332"/>
          </a:xfrm>
          <a:prstGeom prst="rect">
            <a:avLst/>
          </a:prstGeom>
          <a:noFill/>
        </p:spPr>
        <p:txBody>
          <a:bodyPr wrap="none" rtlCol="0">
            <a:spAutoFit/>
          </a:bodyPr>
          <a:lstStyle/>
          <a:p>
            <a:r>
              <a:rPr lang="en-US" dirty="0" smtClean="0"/>
              <a:t>70% Coverage</a:t>
            </a:r>
            <a:endParaRPr lang="en-US" dirty="0"/>
          </a:p>
        </p:txBody>
      </p:sp>
    </p:spTree>
    <p:extLst>
      <p:ext uri="{BB962C8B-B14F-4D97-AF65-F5344CB8AC3E}">
        <p14:creationId xmlns:p14="http://schemas.microsoft.com/office/powerpoint/2010/main" val="187809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Moments Also Matter</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600200"/>
            <a:ext cx="5867400" cy="4386309"/>
          </a:xfrm>
        </p:spPr>
      </p:pic>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6</a:t>
            </a:fld>
            <a:endParaRPr lang="en-US"/>
          </a:p>
        </p:txBody>
      </p:sp>
      <p:cxnSp>
        <p:nvCxnSpPr>
          <p:cNvPr id="7" name="Straight Connector 6"/>
          <p:cNvCxnSpPr/>
          <p:nvPr/>
        </p:nvCxnSpPr>
        <p:spPr>
          <a:xfrm>
            <a:off x="2590800" y="3733800"/>
            <a:ext cx="0" cy="1371600"/>
          </a:xfrm>
          <a:prstGeom prst="line">
            <a:avLst/>
          </a:prstGeom>
          <a:ln w="38100" cmpd="sng">
            <a:solidFill>
              <a:srgbClr val="92D05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33600" y="5225534"/>
            <a:ext cx="1710725" cy="369332"/>
          </a:xfrm>
          <a:prstGeom prst="rect">
            <a:avLst/>
          </a:prstGeom>
          <a:noFill/>
        </p:spPr>
        <p:txBody>
          <a:bodyPr wrap="none" rtlCol="0">
            <a:spAutoFit/>
          </a:bodyPr>
          <a:lstStyle/>
          <a:p>
            <a:r>
              <a:rPr lang="en-US" dirty="0" smtClean="0"/>
              <a:t>70% Coverage</a:t>
            </a:r>
            <a:endParaRPr lang="en-US" dirty="0"/>
          </a:p>
        </p:txBody>
      </p:sp>
    </p:spTree>
    <p:extLst>
      <p:ext uri="{BB962C8B-B14F-4D97-AF65-F5344CB8AC3E}">
        <p14:creationId xmlns:p14="http://schemas.microsoft.com/office/powerpoint/2010/main" val="3345771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Moments Also Matter</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600200"/>
            <a:ext cx="6019800" cy="4500239"/>
          </a:xfrm>
        </p:spPr>
      </p:pic>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7</a:t>
            </a:fld>
            <a:endParaRPr lang="en-US"/>
          </a:p>
        </p:txBody>
      </p:sp>
      <p:cxnSp>
        <p:nvCxnSpPr>
          <p:cNvPr id="7" name="Straight Connector 6"/>
          <p:cNvCxnSpPr/>
          <p:nvPr/>
        </p:nvCxnSpPr>
        <p:spPr>
          <a:xfrm>
            <a:off x="5638800" y="3429000"/>
            <a:ext cx="0" cy="17526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83437" y="5225534"/>
            <a:ext cx="1710725" cy="369332"/>
          </a:xfrm>
          <a:prstGeom prst="rect">
            <a:avLst/>
          </a:prstGeom>
          <a:noFill/>
        </p:spPr>
        <p:txBody>
          <a:bodyPr wrap="none" rtlCol="0">
            <a:spAutoFit/>
          </a:bodyPr>
          <a:lstStyle/>
          <a:p>
            <a:r>
              <a:rPr lang="en-US" dirty="0" smtClean="0"/>
              <a:t>70% Coverage</a:t>
            </a:r>
            <a:endParaRPr lang="en-US" dirty="0"/>
          </a:p>
        </p:txBody>
      </p:sp>
    </p:spTree>
    <p:extLst>
      <p:ext uri="{BB962C8B-B14F-4D97-AF65-F5344CB8AC3E}">
        <p14:creationId xmlns:p14="http://schemas.microsoft.com/office/powerpoint/2010/main" val="429413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Yeah but . . .</a:t>
            </a:r>
            <a:endParaRPr lang="en-US" dirty="0"/>
          </a:p>
        </p:txBody>
      </p:sp>
      <p:sp>
        <p:nvSpPr>
          <p:cNvPr id="3" name="Content Placeholder 2"/>
          <p:cNvSpPr>
            <a:spLocks noGrp="1"/>
          </p:cNvSpPr>
          <p:nvPr>
            <p:ph sz="quarter" idx="1"/>
          </p:nvPr>
        </p:nvSpPr>
        <p:spPr/>
        <p:txBody>
          <a:bodyPr/>
          <a:lstStyle/>
          <a:p>
            <a:pPr>
              <a:buClr>
                <a:srgbClr val="962C1E"/>
              </a:buClr>
            </a:pPr>
            <a:endParaRPr lang="en-US" dirty="0" smtClean="0"/>
          </a:p>
          <a:p>
            <a:pPr>
              <a:buClr>
                <a:srgbClr val="962C1E"/>
              </a:buClr>
            </a:pPr>
            <a:r>
              <a:rPr lang="en-US" dirty="0" smtClean="0"/>
              <a:t>We never actually observe unit-level yield or revenue distributions.</a:t>
            </a:r>
          </a:p>
          <a:p>
            <a:pPr>
              <a:buClr>
                <a:srgbClr val="962C1E"/>
              </a:buClr>
            </a:pPr>
            <a:endParaRPr lang="en-US" dirty="0" smtClean="0"/>
          </a:p>
          <a:p>
            <a:pPr>
              <a:buClr>
                <a:srgbClr val="962C1E"/>
              </a:buClr>
            </a:pPr>
            <a:endParaRPr lang="en-US" dirty="0" smtClean="0"/>
          </a:p>
          <a:p>
            <a:pPr>
              <a:buClr>
                <a:srgbClr val="962C1E"/>
              </a:buClr>
            </a:pPr>
            <a:endParaRPr lang="en-US" dirty="0" smtClean="0"/>
          </a:p>
          <a:p>
            <a:pPr>
              <a:buClr>
                <a:srgbClr val="962C1E"/>
              </a:buClr>
            </a:pPr>
            <a:endParaRPr lang="en-US" dirty="0" smtClean="0"/>
          </a:p>
          <a:p>
            <a:pPr>
              <a:buClr>
                <a:srgbClr val="962C1E"/>
              </a:buClr>
            </a:pPr>
            <a:endParaRPr lang="en-US" dirty="0" smtClean="0"/>
          </a:p>
          <a:p>
            <a:pPr>
              <a:buClr>
                <a:srgbClr val="962C1E"/>
              </a:buClr>
            </a:pPr>
            <a:endParaRPr lang="en-US" dirty="0" smtClean="0"/>
          </a:p>
        </p:txBody>
      </p:sp>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8</a:t>
            </a:fld>
            <a:endParaRPr lang="en-US"/>
          </a:p>
        </p:txBody>
      </p:sp>
    </p:spTree>
    <p:extLst>
      <p:ext uri="{BB962C8B-B14F-4D97-AF65-F5344CB8AC3E}">
        <p14:creationId xmlns:p14="http://schemas.microsoft.com/office/powerpoint/2010/main" val="187778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Actually Observe (unit-level products)</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75057186"/>
              </p:ext>
            </p:extLst>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pPr>
              <a:defRPr/>
            </a:pPr>
            <a:fld id="{B8452B12-D665-4603-80AF-75BF2D2BE11D}" type="slidenum">
              <a:rPr lang="en-US" smtClean="0"/>
              <a:pPr>
                <a:defRPr/>
              </a:pPr>
              <a:t>9</a:t>
            </a:fld>
            <a:endParaRPr lang="en-US"/>
          </a:p>
        </p:txBody>
      </p:sp>
      <p:sp>
        <p:nvSpPr>
          <p:cNvPr id="6" name="TextBox 5"/>
          <p:cNvSpPr txBox="1"/>
          <p:nvPr/>
        </p:nvSpPr>
        <p:spPr>
          <a:xfrm>
            <a:off x="2362200" y="4419600"/>
            <a:ext cx="4750018" cy="369332"/>
          </a:xfrm>
          <a:prstGeom prst="rect">
            <a:avLst/>
          </a:prstGeom>
          <a:noFill/>
        </p:spPr>
        <p:txBody>
          <a:bodyPr wrap="none" rtlCol="0">
            <a:spAutoFit/>
          </a:bodyPr>
          <a:lstStyle/>
          <a:p>
            <a:r>
              <a:rPr lang="en-US" dirty="0" smtClean="0"/>
              <a:t>Maximum of 10 years of unit-level yield data.</a:t>
            </a:r>
            <a:endParaRPr lang="en-US" dirty="0"/>
          </a:p>
        </p:txBody>
      </p:sp>
    </p:spTree>
    <p:extLst>
      <p:ext uri="{BB962C8B-B14F-4D97-AF65-F5344CB8AC3E}">
        <p14:creationId xmlns:p14="http://schemas.microsoft.com/office/powerpoint/2010/main" val="2147536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8484</TotalTime>
  <Words>1125</Words>
  <Application>Microsoft Office PowerPoint</Application>
  <PresentationFormat>On-screen Show (4:3)</PresentationFormat>
  <Paragraphs>154</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Crop Insurance Premium Rating</vt:lpstr>
      <vt:lpstr>What is a Premium Rate?</vt:lpstr>
      <vt:lpstr>Premium Rate for 70% Coverage</vt:lpstr>
      <vt:lpstr>Premium Rate Varies with Coverage Level</vt:lpstr>
      <vt:lpstr>Higher Risk Implies Higher Premium Rate</vt:lpstr>
      <vt:lpstr>Higher Moments Also Matter</vt:lpstr>
      <vt:lpstr>Higher Moments Also Matter</vt:lpstr>
      <vt:lpstr>Yeah but . . .</vt:lpstr>
      <vt:lpstr>What we Actually Observe (unit-level products)</vt:lpstr>
      <vt:lpstr>So Now What?</vt:lpstr>
      <vt:lpstr>So How are Crop Insurance Premium Rates Actually Calculated?</vt:lpstr>
      <vt:lpstr>Loss Cost</vt:lpstr>
      <vt:lpstr>Premium Rate Loads</vt:lpstr>
      <vt:lpstr> So How is E(Loss Cost) Estimated?</vt:lpstr>
      <vt:lpstr>Estimating Yield Insurance E(Loss Cost)</vt:lpstr>
      <vt:lpstr>Estimating Yield Insurance E(Loss Cost)</vt:lpstr>
      <vt:lpstr>Catastrophe Loading</vt:lpstr>
      <vt:lpstr>Revenue Insurance Premium Rates</vt:lpstr>
      <vt:lpstr>Other Adjustments</vt:lpstr>
      <vt:lpstr>Other Adjustments</vt:lpstr>
      <vt:lpstr>Risk Differences Across Insured Units for a Crop/County/Type/Practice</vt:lpstr>
      <vt:lpstr>What we Actually Have (area products)</vt:lpstr>
      <vt:lpstr>How is E(Loss Cost) Determined?</vt:lpstr>
      <vt:lpstr>How is E(Loss Cost) Determined?</vt:lpstr>
      <vt:lpstr>In the Words of Forrest Gump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jrs</dc:creator>
  <cp:lastModifiedBy>Barry</cp:lastModifiedBy>
  <cp:revision>260</cp:revision>
  <cp:lastPrinted>2011-10-12T15:53:23Z</cp:lastPrinted>
  <dcterms:created xsi:type="dcterms:W3CDTF">2009-11-07T10:09:31Z</dcterms:created>
  <dcterms:modified xsi:type="dcterms:W3CDTF">2013-10-08T01:58:49Z</dcterms:modified>
</cp:coreProperties>
</file>