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57" r:id="rId5"/>
    <p:sldId id="260" r:id="rId6"/>
    <p:sldId id="273" r:id="rId7"/>
    <p:sldId id="261" r:id="rId8"/>
    <p:sldId id="262" r:id="rId9"/>
    <p:sldId id="263" r:id="rId10"/>
    <p:sldId id="264" r:id="rId11"/>
    <p:sldId id="265" r:id="rId12"/>
    <p:sldId id="266" r:id="rId13"/>
    <p:sldId id="267" r:id="rId14"/>
    <p:sldId id="268" r:id="rId15"/>
    <p:sldId id="269" r:id="rId16"/>
    <p:sldId id="271" r:id="rId17"/>
    <p:sldId id="270" r:id="rId18"/>
    <p:sldId id="272" r:id="rId19"/>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mn-cs"/>
      </a:defRPr>
    </a:lvl2pPr>
    <a:lvl3pPr marL="914400" algn="l" defTabSz="457200" rtl="0" fontAlgn="base">
      <a:spcBef>
        <a:spcPct val="0"/>
      </a:spcBef>
      <a:spcAft>
        <a:spcPct val="0"/>
      </a:spcAft>
      <a:defRPr kern="1200">
        <a:solidFill>
          <a:schemeClr val="tx1"/>
        </a:solidFill>
        <a:latin typeface="Arial" charset="0"/>
        <a:ea typeface="+mn-ea"/>
        <a:cs typeface="+mn-cs"/>
      </a:defRPr>
    </a:lvl3pPr>
    <a:lvl4pPr marL="1371600" algn="l" defTabSz="457200" rtl="0" fontAlgn="base">
      <a:spcBef>
        <a:spcPct val="0"/>
      </a:spcBef>
      <a:spcAft>
        <a:spcPct val="0"/>
      </a:spcAft>
      <a:defRPr kern="1200">
        <a:solidFill>
          <a:schemeClr val="tx1"/>
        </a:solidFill>
        <a:latin typeface="Arial" charset="0"/>
        <a:ea typeface="+mn-ea"/>
        <a:cs typeface="+mn-cs"/>
      </a:defRPr>
    </a:lvl4pPr>
    <a:lvl5pPr marL="1828800" algn="l" defTabSz="457200"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8959" autoAdjust="0"/>
    <p:restoredTop sz="94660"/>
  </p:normalViewPr>
  <p:slideViewPr>
    <p:cSldViewPr snapToGrid="0">
      <p:cViewPr varScale="1">
        <p:scale>
          <a:sx n="61" d="100"/>
          <a:sy n="61" d="100"/>
        </p:scale>
        <p:origin x="-60" y="-44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descr="Droplets-HD-Title-R1d.png"/>
          <p:cNvPicPr>
            <a:picLocks noChangeAspect="1"/>
          </p:cNvPicPr>
          <p:nvPr/>
        </p:nvPicPr>
        <p:blipFill>
          <a:blip r:embed="rId2"/>
          <a:srcRect/>
          <a:stretch>
            <a:fillRect/>
          </a:stretch>
        </p:blipFill>
        <p:spPr bwMode="auto">
          <a:xfrm>
            <a:off x="0" y="0"/>
            <a:ext cx="12192000" cy="6858000"/>
          </a:xfrm>
          <a:prstGeom prst="rect">
            <a:avLst/>
          </a:prstGeom>
          <a:noFill/>
          <a:ln w="9525">
            <a:noFill/>
            <a:miter lim="800000"/>
            <a:headEnd/>
            <a:tailEnd/>
          </a:ln>
        </p:spPr>
      </p:pic>
      <p:sp>
        <p:nvSpPr>
          <p:cNvPr id="2" name="Title 1"/>
          <p:cNvSpPr>
            <a:spLocks noGrp="1"/>
          </p:cNvSpPr>
          <p:nvPr>
            <p:ph type="ctrTitle"/>
          </p:nvPr>
        </p:nvSpPr>
        <p:spPr>
          <a:xfrm>
            <a:off x="1751012" y="1300785"/>
            <a:ext cx="8689976" cy="2509213"/>
          </a:xfrm>
        </p:spPr>
        <p:txBody>
          <a:bodyPr anchor="b"/>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pPr>
              <a:defRPr/>
            </a:pPr>
            <a:fld id="{02A9F80F-0243-4AD6-82E5-E96635187272}" type="datetimeFigureOut">
              <a:rPr lang="en-US"/>
              <a:pPr>
                <a:defRPr/>
              </a:pPr>
              <a:t>4/27/2015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29E28D6-B645-40A9-8F8F-433D2F43433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5" name="Picture 9" descr="Droplets-HD-Content-R1d.png"/>
          <p:cNvPicPr>
            <a:picLocks noChangeAspect="1"/>
          </p:cNvPicPr>
          <p:nvPr/>
        </p:nvPicPr>
        <p:blipFill>
          <a:blip r:embed="rId2"/>
          <a:srcRect/>
          <a:stretch>
            <a:fillRect/>
          </a:stretch>
        </p:blipFill>
        <p:spPr bwMode="auto">
          <a:xfrm>
            <a:off x="0" y="0"/>
            <a:ext cx="12192000" cy="6858000"/>
          </a:xfrm>
          <a:prstGeom prst="rect">
            <a:avLst/>
          </a:prstGeom>
          <a:noFill/>
          <a:ln w="9525">
            <a:noFill/>
            <a:miter lim="800000"/>
            <a:headEnd/>
            <a:tailEnd/>
          </a:ln>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C734D565-E13E-4DB8-9632-F4EAA3330275}" type="datetimeFigureOut">
              <a:rPr lang="en-US"/>
              <a:pPr>
                <a:defRPr/>
              </a:pPr>
              <a:t>4/27/2015</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9825E75B-FC18-4A4B-B1BD-05C7857EA2F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5" name="Picture 7" descr="Droplets-HD-Content-R1d.png"/>
          <p:cNvPicPr>
            <a:picLocks noChangeAspect="1"/>
          </p:cNvPicPr>
          <p:nvPr/>
        </p:nvPicPr>
        <p:blipFill>
          <a:blip r:embed="rId2"/>
          <a:srcRect/>
          <a:stretch>
            <a:fillRect/>
          </a:stretch>
        </p:blipFill>
        <p:spPr bwMode="auto">
          <a:xfrm>
            <a:off x="0" y="0"/>
            <a:ext cx="12192000" cy="6858000"/>
          </a:xfrm>
          <a:prstGeom prst="rect">
            <a:avLst/>
          </a:prstGeom>
          <a:noFill/>
          <a:ln w="9525">
            <a:noFill/>
            <a:miter lim="800000"/>
            <a:headEnd/>
            <a:tailEnd/>
          </a:ln>
        </p:spPr>
      </p:pic>
      <p:sp>
        <p:nvSpPr>
          <p:cNvPr id="2" name="Title 1"/>
          <p:cNvSpPr>
            <a:spLocks noGrp="1"/>
          </p:cNvSpPr>
          <p:nvPr>
            <p:ph type="title"/>
          </p:nvPr>
        </p:nvSpPr>
        <p:spPr>
          <a:xfrm>
            <a:off x="913774" y="609599"/>
            <a:ext cx="10364452" cy="3427245"/>
          </a:xfrm>
        </p:spPr>
        <p:txBody>
          <a:bodyP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A402E54F-0B57-434F-ABF1-830DAD914256}" type="datetimeFigureOut">
              <a:rPr lang="en-US"/>
              <a:pPr>
                <a:defRPr/>
              </a:pPr>
              <a:t>4/27/2015</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9321BF2B-8E14-46D0-A686-35EAF087E103}"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5" name="Picture 10" descr="Droplets-HD-Content-R1d.png"/>
          <p:cNvPicPr>
            <a:picLocks noChangeAspect="1"/>
          </p:cNvPicPr>
          <p:nvPr/>
        </p:nvPicPr>
        <p:blipFill>
          <a:blip r:embed="rId2"/>
          <a:srcRect/>
          <a:stretch>
            <a:fillRect/>
          </a:stretch>
        </p:blipFill>
        <p:spPr bwMode="auto">
          <a:xfrm>
            <a:off x="0" y="0"/>
            <a:ext cx="12192000" cy="6858000"/>
          </a:xfrm>
          <a:prstGeom prst="rect">
            <a:avLst/>
          </a:prstGeom>
          <a:noFill/>
          <a:ln w="9525">
            <a:noFill/>
            <a:miter lim="800000"/>
            <a:headEnd/>
            <a:tailEnd/>
          </a:ln>
        </p:spPr>
      </p:pic>
      <p:sp>
        <p:nvSpPr>
          <p:cNvPr id="6" name="TextBox 12"/>
          <p:cNvSpPr txBox="1"/>
          <p:nvPr/>
        </p:nvSpPr>
        <p:spPr>
          <a:xfrm>
            <a:off x="1001713" y="754063"/>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fontAlgn="auto">
              <a:spcAft>
                <a:spcPts val="0"/>
              </a:spcAft>
              <a:defRPr/>
            </a:pPr>
            <a:r>
              <a:rPr lang="en-US" sz="8000" dirty="0">
                <a:effectLst/>
                <a:latin typeface="+mn-lt"/>
              </a:rPr>
              <a:t>“</a:t>
            </a:r>
          </a:p>
        </p:txBody>
      </p:sp>
      <p:sp>
        <p:nvSpPr>
          <p:cNvPr id="7" name="TextBox 13"/>
          <p:cNvSpPr txBox="1"/>
          <p:nvPr/>
        </p:nvSpPr>
        <p:spPr>
          <a:xfrm>
            <a:off x="10556875" y="2994025"/>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fontAlgn="auto">
              <a:spcAft>
                <a:spcPts val="0"/>
              </a:spcAft>
              <a:defRPr/>
            </a:pPr>
            <a:r>
              <a:rPr lang="en-US" sz="8000" dirty="0">
                <a:effectLst/>
                <a:latin typeface="+mn-lt"/>
              </a:rPr>
              <a:t>”</a:t>
            </a:r>
          </a:p>
        </p:txBody>
      </p:sp>
      <p:sp>
        <p:nvSpPr>
          <p:cNvPr id="2" name="Title 1"/>
          <p:cNvSpPr>
            <a:spLocks noGrp="1"/>
          </p:cNvSpPr>
          <p:nvPr>
            <p:ph type="title"/>
          </p:nvPr>
        </p:nvSpPr>
        <p:spPr>
          <a:xfrm>
            <a:off x="1446212" y="609600"/>
            <a:ext cx="9302752" cy="2992904"/>
          </a:xfrm>
        </p:spPr>
        <p:txBody>
          <a:bodyP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Date Placeholder 4"/>
          <p:cNvSpPr>
            <a:spLocks noGrp="1"/>
          </p:cNvSpPr>
          <p:nvPr>
            <p:ph type="dt" sz="half" idx="14"/>
          </p:nvPr>
        </p:nvSpPr>
        <p:spPr/>
        <p:txBody>
          <a:bodyPr/>
          <a:lstStyle>
            <a:lvl1pPr>
              <a:defRPr/>
            </a:lvl1pPr>
          </a:lstStyle>
          <a:p>
            <a:pPr>
              <a:defRPr/>
            </a:pPr>
            <a:fld id="{825C8163-57FE-4F0D-9149-B28B98805F63}" type="datetimeFigureOut">
              <a:rPr lang="en-US"/>
              <a:pPr>
                <a:defRPr/>
              </a:pPr>
              <a:t>4/27/2015</a:t>
            </a:fld>
            <a:endParaRPr lang="en-US"/>
          </a:p>
        </p:txBody>
      </p:sp>
      <p:sp>
        <p:nvSpPr>
          <p:cNvPr id="9" name="Footer Placeholder 5"/>
          <p:cNvSpPr>
            <a:spLocks noGrp="1"/>
          </p:cNvSpPr>
          <p:nvPr>
            <p:ph type="ftr" sz="quarter" idx="15"/>
          </p:nvPr>
        </p:nvSpPr>
        <p:spPr/>
        <p:txBody>
          <a:bodyPr/>
          <a:lstStyle>
            <a:lvl1pPr>
              <a:defRPr/>
            </a:lvl1pPr>
          </a:lstStyle>
          <a:p>
            <a:pPr>
              <a:defRPr/>
            </a:pPr>
            <a:endParaRPr lang="en-US"/>
          </a:p>
        </p:txBody>
      </p:sp>
      <p:sp>
        <p:nvSpPr>
          <p:cNvPr id="10" name="Slide Number Placeholder 6"/>
          <p:cNvSpPr>
            <a:spLocks noGrp="1"/>
          </p:cNvSpPr>
          <p:nvPr>
            <p:ph type="sldNum" sz="quarter" idx="16"/>
          </p:nvPr>
        </p:nvSpPr>
        <p:spPr/>
        <p:txBody>
          <a:bodyPr/>
          <a:lstStyle>
            <a:lvl1pPr>
              <a:defRPr/>
            </a:lvl1pPr>
          </a:lstStyle>
          <a:p>
            <a:pPr>
              <a:defRPr/>
            </a:pPr>
            <a:fld id="{0B43FC69-A0F1-42CC-8484-5DB6DDD7BF2C}"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5" name="Picture 7" descr="Droplets-HD-Content-R1d.png"/>
          <p:cNvPicPr>
            <a:picLocks noChangeAspect="1"/>
          </p:cNvPicPr>
          <p:nvPr/>
        </p:nvPicPr>
        <p:blipFill>
          <a:blip r:embed="rId2"/>
          <a:srcRect/>
          <a:stretch>
            <a:fillRect/>
          </a:stretch>
        </p:blipFill>
        <p:spPr bwMode="auto">
          <a:xfrm>
            <a:off x="0" y="0"/>
            <a:ext cx="12192000" cy="6858000"/>
          </a:xfrm>
          <a:prstGeom prst="rect">
            <a:avLst/>
          </a:prstGeom>
          <a:noFill/>
          <a:ln w="9525">
            <a:noFill/>
            <a:miter lim="800000"/>
            <a:headEnd/>
            <a:tailEnd/>
          </a:ln>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156FA241-034E-43DB-B70D-BE64CFB1D3E1}" type="datetimeFigureOut">
              <a:rPr lang="en-US"/>
              <a:pPr>
                <a:defRPr/>
              </a:pPr>
              <a:t>4/27/2015</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367BDA64-BF6F-4CF7-850C-317FE51EECF6}"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srcRect/>
          <a:stretch>
            <a:fillRect/>
          </a:stretch>
        </p:blipFill>
        <p:spPr bwMode="auto">
          <a:xfrm>
            <a:off x="0" y="0"/>
            <a:ext cx="12192000" cy="6858000"/>
          </a:xfrm>
          <a:prstGeom prst="rect">
            <a:avLst/>
          </a:prstGeom>
          <a:noFill/>
          <a:ln w="9525">
            <a:noFill/>
            <a:miter lim="800000"/>
            <a:headEnd/>
            <a:tailEnd/>
          </a:ln>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Date Placeholder 2"/>
          <p:cNvSpPr>
            <a:spLocks noGrp="1"/>
          </p:cNvSpPr>
          <p:nvPr>
            <p:ph type="dt" sz="half" idx="18"/>
          </p:nvPr>
        </p:nvSpPr>
        <p:spPr/>
        <p:txBody>
          <a:bodyPr/>
          <a:lstStyle>
            <a:lvl1pPr>
              <a:defRPr/>
            </a:lvl1pPr>
          </a:lstStyle>
          <a:p>
            <a:pPr>
              <a:defRPr/>
            </a:pPr>
            <a:fld id="{9C66A327-30CE-4421-BF07-091E8D9D5C83}" type="datetimeFigureOut">
              <a:rPr lang="en-US"/>
              <a:pPr>
                <a:defRPr/>
              </a:pPr>
              <a:t>4/27/2015</a:t>
            </a:fld>
            <a:endParaRPr lang="en-US"/>
          </a:p>
        </p:txBody>
      </p:sp>
      <p:sp>
        <p:nvSpPr>
          <p:cNvPr id="16" name="Footer Placeholder 3"/>
          <p:cNvSpPr>
            <a:spLocks noGrp="1"/>
          </p:cNvSpPr>
          <p:nvPr>
            <p:ph type="ftr" sz="quarter" idx="19"/>
          </p:nvPr>
        </p:nvSpPr>
        <p:spPr/>
        <p:txBody>
          <a:bodyPr/>
          <a:lstStyle>
            <a:lvl1pPr>
              <a:defRPr/>
            </a:lvl1pPr>
          </a:lstStyle>
          <a:p>
            <a:pPr>
              <a:defRPr/>
            </a:pPr>
            <a:endParaRPr lang="en-US"/>
          </a:p>
        </p:txBody>
      </p:sp>
      <p:sp>
        <p:nvSpPr>
          <p:cNvPr id="17" name="Slide Number Placeholder 4"/>
          <p:cNvSpPr>
            <a:spLocks noGrp="1"/>
          </p:cNvSpPr>
          <p:nvPr>
            <p:ph type="sldNum" sz="quarter" idx="20"/>
          </p:nvPr>
        </p:nvSpPr>
        <p:spPr/>
        <p:txBody>
          <a:bodyPr/>
          <a:lstStyle>
            <a:lvl1pPr>
              <a:defRPr/>
            </a:lvl1pPr>
          </a:lstStyle>
          <a:p>
            <a:pPr>
              <a:defRPr/>
            </a:pPr>
            <a:fld id="{F959F874-FE22-4BD1-88C9-7DCAF56F3344}"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2" name="Picture 15" descr="Droplets-HD-Content-R1d.png"/>
          <p:cNvPicPr>
            <a:picLocks noChangeAspect="1"/>
          </p:cNvPicPr>
          <p:nvPr/>
        </p:nvPicPr>
        <p:blipFill>
          <a:blip r:embed="rId2"/>
          <a:srcRect/>
          <a:stretch>
            <a:fillRect/>
          </a:stretch>
        </p:blipFill>
        <p:spPr bwMode="auto">
          <a:xfrm>
            <a:off x="0" y="0"/>
            <a:ext cx="12192000" cy="6858000"/>
          </a:xfrm>
          <a:prstGeom prst="rect">
            <a:avLst/>
          </a:prstGeom>
          <a:noFill/>
          <a:ln w="9525">
            <a:noFill/>
            <a:miter lim="800000"/>
            <a:headEnd/>
            <a:tailEnd/>
          </a:ln>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21" name="Text Placeholder 3"/>
          <p:cNvSpPr>
            <a:spLocks noGrp="1"/>
          </p:cNvSpPr>
          <p:nvPr>
            <p:ph type="body" sz="half" idx="18"/>
          </p:nvPr>
        </p:nvSpPr>
        <p:spPr>
          <a:xfrm>
            <a:off x="913774" y="4781082"/>
            <a:ext cx="3296409" cy="1010118"/>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24" name="Text Placeholder 3"/>
          <p:cNvSpPr>
            <a:spLocks noGrp="1"/>
          </p:cNvSpPr>
          <p:nvPr>
            <p:ph type="body" sz="half" idx="19"/>
          </p:nvPr>
        </p:nvSpPr>
        <p:spPr>
          <a:xfrm>
            <a:off x="4441348" y="4781080"/>
            <a:ext cx="3303352" cy="1010119"/>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27" name="Text Placeholder 3"/>
          <p:cNvSpPr>
            <a:spLocks noGrp="1"/>
          </p:cNvSpPr>
          <p:nvPr>
            <p:ph type="body" sz="half" idx="20"/>
          </p:nvPr>
        </p:nvSpPr>
        <p:spPr>
          <a:xfrm>
            <a:off x="7973173" y="4781078"/>
            <a:ext cx="3305053" cy="1010121"/>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Date Placeholder 2"/>
          <p:cNvSpPr>
            <a:spLocks noGrp="1"/>
          </p:cNvSpPr>
          <p:nvPr>
            <p:ph type="dt" sz="half" idx="23"/>
          </p:nvPr>
        </p:nvSpPr>
        <p:spPr/>
        <p:txBody>
          <a:bodyPr/>
          <a:lstStyle>
            <a:lvl1pPr>
              <a:defRPr/>
            </a:lvl1pPr>
          </a:lstStyle>
          <a:p>
            <a:pPr>
              <a:defRPr/>
            </a:pPr>
            <a:fld id="{420FE461-895D-4E9B-935E-2866FC7F2112}" type="datetimeFigureOut">
              <a:rPr lang="en-US"/>
              <a:pPr>
                <a:defRPr/>
              </a:pPr>
              <a:t>4/27/2015</a:t>
            </a:fld>
            <a:endParaRPr lang="en-US"/>
          </a:p>
        </p:txBody>
      </p:sp>
      <p:sp>
        <p:nvSpPr>
          <p:cNvPr id="14" name="Footer Placeholder 3"/>
          <p:cNvSpPr>
            <a:spLocks noGrp="1"/>
          </p:cNvSpPr>
          <p:nvPr>
            <p:ph type="ftr" sz="quarter" idx="24"/>
          </p:nvPr>
        </p:nvSpPr>
        <p:spPr/>
        <p:txBody>
          <a:bodyPr/>
          <a:lstStyle>
            <a:lvl1pPr>
              <a:defRPr/>
            </a:lvl1pPr>
          </a:lstStyle>
          <a:p>
            <a:pPr>
              <a:defRPr/>
            </a:pPr>
            <a:endParaRPr lang="en-US"/>
          </a:p>
        </p:txBody>
      </p:sp>
      <p:sp>
        <p:nvSpPr>
          <p:cNvPr id="15" name="Slide Number Placeholder 4"/>
          <p:cNvSpPr>
            <a:spLocks noGrp="1"/>
          </p:cNvSpPr>
          <p:nvPr>
            <p:ph type="sldNum" sz="quarter" idx="25"/>
          </p:nvPr>
        </p:nvSpPr>
        <p:spPr/>
        <p:txBody>
          <a:bodyPr/>
          <a:lstStyle>
            <a:lvl1pPr>
              <a:defRPr/>
            </a:lvl1pPr>
          </a:lstStyle>
          <a:p>
            <a:pPr>
              <a:defRPr/>
            </a:pPr>
            <a:fld id="{5E2BBF57-F67D-443C-A904-483727571BD1}"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7" descr="Droplets-HD-Content-R1d.png"/>
          <p:cNvPicPr>
            <a:picLocks noChangeAspect="1"/>
          </p:cNvPicPr>
          <p:nvPr/>
        </p:nvPicPr>
        <p:blipFill>
          <a:blip r:embed="rId2"/>
          <a:srcRect/>
          <a:stretch>
            <a:fillRect/>
          </a:stretch>
        </p:blipFill>
        <p:spPr bwMode="auto">
          <a:xfrm>
            <a:off x="0" y="0"/>
            <a:ext cx="12192000" cy="68580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4"/>
          </p:nvPr>
        </p:nvSpPr>
        <p:spPr/>
        <p:txBody>
          <a:bodyPr/>
          <a:lstStyle>
            <a:lvl1pPr>
              <a:defRPr/>
            </a:lvl1pPr>
          </a:lstStyle>
          <a:p>
            <a:pPr>
              <a:defRPr/>
            </a:pPr>
            <a:fld id="{98D86E69-E475-4ACE-94F1-B250EE89C3B2}" type="datetimeFigureOut">
              <a:rPr lang="en-US"/>
              <a:pPr>
                <a:defRPr/>
              </a:pPr>
              <a:t>4/27/2015</a:t>
            </a:fld>
            <a:endParaRPr lang="en-US"/>
          </a:p>
        </p:txBody>
      </p:sp>
      <p:sp>
        <p:nvSpPr>
          <p:cNvPr id="6" name="Footer Placeholder 4"/>
          <p:cNvSpPr>
            <a:spLocks noGrp="1"/>
          </p:cNvSpPr>
          <p:nvPr>
            <p:ph type="ftr" sz="quarter" idx="15"/>
          </p:nvPr>
        </p:nvSpPr>
        <p:spPr/>
        <p:txBody>
          <a:bodyPr/>
          <a:lstStyle>
            <a:lvl1pPr>
              <a:defRPr/>
            </a:lvl1pPr>
          </a:lstStyle>
          <a:p>
            <a:pPr>
              <a:defRPr/>
            </a:pPr>
            <a:endParaRPr lang="en-US"/>
          </a:p>
        </p:txBody>
      </p:sp>
      <p:sp>
        <p:nvSpPr>
          <p:cNvPr id="7" name="Slide Number Placeholder 5"/>
          <p:cNvSpPr>
            <a:spLocks noGrp="1"/>
          </p:cNvSpPr>
          <p:nvPr>
            <p:ph type="sldNum" sz="quarter" idx="16"/>
          </p:nvPr>
        </p:nvSpPr>
        <p:spPr/>
        <p:txBody>
          <a:bodyPr/>
          <a:lstStyle>
            <a:lvl1pPr>
              <a:defRPr/>
            </a:lvl1pPr>
          </a:lstStyle>
          <a:p>
            <a:pPr>
              <a:defRPr/>
            </a:pPr>
            <a:fld id="{ACD6C542-48AD-4A25-9257-4982634D399F}"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8" descr="Droplets-HD-Content-R1d.png"/>
          <p:cNvPicPr>
            <a:picLocks noChangeAspect="1"/>
          </p:cNvPicPr>
          <p:nvPr/>
        </p:nvPicPr>
        <p:blipFill>
          <a:blip r:embed="rId2"/>
          <a:srcRect/>
          <a:stretch>
            <a:fillRect/>
          </a:stretch>
        </p:blipFill>
        <p:spPr bwMode="auto">
          <a:xfrm>
            <a:off x="0" y="0"/>
            <a:ext cx="12192000" cy="6858000"/>
          </a:xfrm>
          <a:prstGeom prst="rect">
            <a:avLst/>
          </a:prstGeom>
          <a:noFill/>
          <a:ln w="9525">
            <a:noFill/>
            <a:miter lim="800000"/>
            <a:headEnd/>
            <a:tailEnd/>
          </a:ln>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4"/>
          </p:nvPr>
        </p:nvSpPr>
        <p:spPr/>
        <p:txBody>
          <a:bodyPr/>
          <a:lstStyle>
            <a:lvl1pPr>
              <a:defRPr/>
            </a:lvl1pPr>
          </a:lstStyle>
          <a:p>
            <a:pPr>
              <a:defRPr/>
            </a:pPr>
            <a:fld id="{3D180605-B5A0-48F5-B7A7-F6E4E6D144D8}" type="datetimeFigureOut">
              <a:rPr lang="en-US"/>
              <a:pPr>
                <a:defRPr/>
              </a:pPr>
              <a:t>4/27/2015</a:t>
            </a:fld>
            <a:endParaRPr lang="en-US"/>
          </a:p>
        </p:txBody>
      </p:sp>
      <p:sp>
        <p:nvSpPr>
          <p:cNvPr id="6" name="Footer Placeholder 4"/>
          <p:cNvSpPr>
            <a:spLocks noGrp="1"/>
          </p:cNvSpPr>
          <p:nvPr>
            <p:ph type="ftr" sz="quarter" idx="15"/>
          </p:nvPr>
        </p:nvSpPr>
        <p:spPr/>
        <p:txBody>
          <a:bodyPr/>
          <a:lstStyle>
            <a:lvl1pPr>
              <a:defRPr/>
            </a:lvl1pPr>
          </a:lstStyle>
          <a:p>
            <a:pPr>
              <a:defRPr/>
            </a:pPr>
            <a:endParaRPr lang="en-US"/>
          </a:p>
        </p:txBody>
      </p:sp>
      <p:sp>
        <p:nvSpPr>
          <p:cNvPr id="7" name="Slide Number Placeholder 5"/>
          <p:cNvSpPr>
            <a:spLocks noGrp="1"/>
          </p:cNvSpPr>
          <p:nvPr>
            <p:ph type="sldNum" sz="quarter" idx="16"/>
          </p:nvPr>
        </p:nvSpPr>
        <p:spPr/>
        <p:txBody>
          <a:bodyPr/>
          <a:lstStyle>
            <a:lvl1pPr>
              <a:defRPr/>
            </a:lvl1pPr>
          </a:lstStyle>
          <a:p>
            <a:pPr>
              <a:defRPr/>
            </a:pPr>
            <a:fld id="{0FBBA303-1A3C-4B11-ABC1-74609436EB4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descr="Droplets-HD-Content-R1d.png"/>
          <p:cNvPicPr>
            <a:picLocks noChangeAspect="1"/>
          </p:cNvPicPr>
          <p:nvPr/>
        </p:nvPicPr>
        <p:blipFill>
          <a:blip r:embed="rId2"/>
          <a:srcRect/>
          <a:stretch>
            <a:fillRect/>
          </a:stretch>
        </p:blipFill>
        <p:spPr bwMode="auto">
          <a:xfrm>
            <a:off x="0" y="0"/>
            <a:ext cx="12192000" cy="68580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4"/>
          </p:nvPr>
        </p:nvSpPr>
        <p:spPr/>
        <p:txBody>
          <a:bodyPr/>
          <a:lstStyle>
            <a:lvl1pPr>
              <a:defRPr/>
            </a:lvl1pPr>
          </a:lstStyle>
          <a:p>
            <a:pPr>
              <a:defRPr/>
            </a:pPr>
            <a:fld id="{2BABA4F0-6C95-416B-B305-E6FBA273A3F8}" type="datetimeFigureOut">
              <a:rPr lang="en-US"/>
              <a:pPr>
                <a:defRPr/>
              </a:pPr>
              <a:t>4/27/2015</a:t>
            </a:fld>
            <a:endParaRPr lang="en-US"/>
          </a:p>
        </p:txBody>
      </p:sp>
      <p:sp>
        <p:nvSpPr>
          <p:cNvPr id="6" name="Footer Placeholder 4"/>
          <p:cNvSpPr>
            <a:spLocks noGrp="1"/>
          </p:cNvSpPr>
          <p:nvPr>
            <p:ph type="ftr" sz="quarter" idx="15"/>
          </p:nvPr>
        </p:nvSpPr>
        <p:spPr/>
        <p:txBody>
          <a:bodyPr/>
          <a:lstStyle>
            <a:lvl1pPr>
              <a:defRPr/>
            </a:lvl1pPr>
          </a:lstStyle>
          <a:p>
            <a:pPr>
              <a:defRPr/>
            </a:pPr>
            <a:endParaRPr lang="en-US"/>
          </a:p>
        </p:txBody>
      </p:sp>
      <p:sp>
        <p:nvSpPr>
          <p:cNvPr id="7" name="Slide Number Placeholder 5"/>
          <p:cNvSpPr>
            <a:spLocks noGrp="1"/>
          </p:cNvSpPr>
          <p:nvPr>
            <p:ph type="sldNum" sz="quarter" idx="16"/>
          </p:nvPr>
        </p:nvSpPr>
        <p:spPr/>
        <p:txBody>
          <a:bodyPr/>
          <a:lstStyle>
            <a:lvl1pPr>
              <a:defRPr/>
            </a:lvl1pPr>
          </a:lstStyle>
          <a:p>
            <a:pPr>
              <a:defRPr/>
            </a:pPr>
            <a:fld id="{44C8B70D-659E-48B8-9600-D735B114CF3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8" descr="Droplets-HD-Content-R1d.png"/>
          <p:cNvPicPr>
            <a:picLocks noChangeAspect="1"/>
          </p:cNvPicPr>
          <p:nvPr/>
        </p:nvPicPr>
        <p:blipFill>
          <a:blip r:embed="rId2"/>
          <a:srcRect/>
          <a:stretch>
            <a:fillRect/>
          </a:stretch>
        </p:blipFill>
        <p:spPr bwMode="auto">
          <a:xfrm>
            <a:off x="0" y="0"/>
            <a:ext cx="12192000" cy="6858000"/>
          </a:xfrm>
          <a:prstGeom prst="rect">
            <a:avLst/>
          </a:prstGeom>
          <a:noFill/>
          <a:ln w="9525">
            <a:noFill/>
            <a:miter lim="800000"/>
            <a:headEnd/>
            <a:tailEnd/>
          </a:ln>
        </p:spPr>
      </p:pic>
      <p:sp>
        <p:nvSpPr>
          <p:cNvPr id="2" name="Title 1"/>
          <p:cNvSpPr>
            <a:spLocks noGrp="1"/>
          </p:cNvSpPr>
          <p:nvPr>
            <p:ph type="title"/>
          </p:nvPr>
        </p:nvSpPr>
        <p:spPr>
          <a:xfrm>
            <a:off x="913774" y="828563"/>
            <a:ext cx="10351752" cy="2736819"/>
          </a:xfrm>
        </p:spPr>
        <p:txBody>
          <a:bodyPr anchor="b"/>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77ED533-6986-4925-9070-DF2EA71F2F2E}" type="datetimeFigureOut">
              <a:rPr lang="en-US"/>
              <a:pPr>
                <a:defRPr/>
              </a:pPr>
              <a:t>4/27/2015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B2965A1-1DD2-4C88-BE3B-EAD3DC5FD68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9" descr="Droplets-HD-Content-R1d.png"/>
          <p:cNvPicPr>
            <a:picLocks noChangeAspect="1"/>
          </p:cNvPicPr>
          <p:nvPr/>
        </p:nvPicPr>
        <p:blipFill>
          <a:blip r:embed="rId2"/>
          <a:srcRect/>
          <a:stretch>
            <a:fillRect/>
          </a:stretch>
        </p:blipFill>
        <p:spPr bwMode="auto">
          <a:xfrm>
            <a:off x="0" y="0"/>
            <a:ext cx="12192000" cy="6858000"/>
          </a:xfrm>
          <a:prstGeom prst="rect">
            <a:avLst/>
          </a:prstGeom>
          <a:noFill/>
          <a:ln w="9525">
            <a:noFill/>
            <a:miter lim="800000"/>
            <a:headEnd/>
            <a:tailEnd/>
          </a:ln>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4"/>
          <p:cNvSpPr>
            <a:spLocks noGrp="1"/>
          </p:cNvSpPr>
          <p:nvPr>
            <p:ph type="dt" sz="half" idx="15"/>
          </p:nvPr>
        </p:nvSpPr>
        <p:spPr/>
        <p:txBody>
          <a:bodyPr/>
          <a:lstStyle>
            <a:lvl1pPr>
              <a:defRPr/>
            </a:lvl1pPr>
          </a:lstStyle>
          <a:p>
            <a:pPr>
              <a:defRPr/>
            </a:pPr>
            <a:fld id="{16BDF06D-7C84-49B0-8824-FA16805EF013}" type="datetimeFigureOut">
              <a:rPr lang="en-US"/>
              <a:pPr>
                <a:defRPr/>
              </a:pPr>
              <a:t>4/27/2015</a:t>
            </a:fld>
            <a:endParaRPr lang="en-US"/>
          </a:p>
        </p:txBody>
      </p:sp>
      <p:sp>
        <p:nvSpPr>
          <p:cNvPr id="7" name="Footer Placeholder 5"/>
          <p:cNvSpPr>
            <a:spLocks noGrp="1"/>
          </p:cNvSpPr>
          <p:nvPr>
            <p:ph type="ftr" sz="quarter" idx="16"/>
          </p:nvPr>
        </p:nvSpPr>
        <p:spPr/>
        <p:txBody>
          <a:bodyPr/>
          <a:lstStyle>
            <a:lvl1pPr>
              <a:defRPr/>
            </a:lvl1pPr>
          </a:lstStyle>
          <a:p>
            <a:pPr>
              <a:defRPr/>
            </a:pPr>
            <a:endParaRPr lang="en-US"/>
          </a:p>
        </p:txBody>
      </p:sp>
      <p:sp>
        <p:nvSpPr>
          <p:cNvPr id="8" name="Slide Number Placeholder 6"/>
          <p:cNvSpPr>
            <a:spLocks noGrp="1"/>
          </p:cNvSpPr>
          <p:nvPr>
            <p:ph type="sldNum" sz="quarter" idx="17"/>
          </p:nvPr>
        </p:nvSpPr>
        <p:spPr/>
        <p:txBody>
          <a:bodyPr/>
          <a:lstStyle>
            <a:lvl1pPr>
              <a:defRPr/>
            </a:lvl1pPr>
          </a:lstStyle>
          <a:p>
            <a:pPr>
              <a:defRPr/>
            </a:pPr>
            <a:fld id="{B3EBDD25-21A5-413B-BA85-2F87133B1B3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4" descr="Droplets-HD-Content-R1d.png"/>
          <p:cNvPicPr>
            <a:picLocks noChangeAspect="1"/>
          </p:cNvPicPr>
          <p:nvPr/>
        </p:nvPicPr>
        <p:blipFill>
          <a:blip r:embed="rId2"/>
          <a:srcRect/>
          <a:stretch>
            <a:fillRect/>
          </a:stretch>
        </p:blipFill>
        <p:spPr bwMode="auto">
          <a:xfrm>
            <a:off x="0" y="0"/>
            <a:ext cx="12192000" cy="6858000"/>
          </a:xfrm>
          <a:prstGeom prst="rect">
            <a:avLst/>
          </a:prstGeom>
          <a:noFill/>
          <a:ln w="9525">
            <a:noFill/>
            <a:miter lim="800000"/>
            <a:headEnd/>
            <a:tailEnd/>
          </a:ln>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6"/>
          <p:cNvSpPr>
            <a:spLocks noGrp="1"/>
          </p:cNvSpPr>
          <p:nvPr>
            <p:ph type="dt" sz="half" idx="15"/>
          </p:nvPr>
        </p:nvSpPr>
        <p:spPr/>
        <p:txBody>
          <a:bodyPr/>
          <a:lstStyle>
            <a:lvl1pPr>
              <a:defRPr/>
            </a:lvl1pPr>
          </a:lstStyle>
          <a:p>
            <a:pPr>
              <a:defRPr/>
            </a:pPr>
            <a:fld id="{3144D22C-6024-464A-80CA-C1D0DEAB1464}" type="datetimeFigureOut">
              <a:rPr lang="en-US"/>
              <a:pPr>
                <a:defRPr/>
              </a:pPr>
              <a:t>4/27/2015</a:t>
            </a:fld>
            <a:endParaRPr lang="en-US"/>
          </a:p>
        </p:txBody>
      </p:sp>
      <p:sp>
        <p:nvSpPr>
          <p:cNvPr id="9" name="Footer Placeholder 7"/>
          <p:cNvSpPr>
            <a:spLocks noGrp="1"/>
          </p:cNvSpPr>
          <p:nvPr>
            <p:ph type="ftr" sz="quarter" idx="16"/>
          </p:nvPr>
        </p:nvSpPr>
        <p:spPr/>
        <p:txBody>
          <a:bodyPr/>
          <a:lstStyle>
            <a:lvl1pPr>
              <a:defRPr/>
            </a:lvl1pPr>
          </a:lstStyle>
          <a:p>
            <a:pPr>
              <a:defRPr/>
            </a:pPr>
            <a:endParaRPr lang="en-US"/>
          </a:p>
        </p:txBody>
      </p:sp>
      <p:sp>
        <p:nvSpPr>
          <p:cNvPr id="10" name="Slide Number Placeholder 8"/>
          <p:cNvSpPr>
            <a:spLocks noGrp="1"/>
          </p:cNvSpPr>
          <p:nvPr>
            <p:ph type="sldNum" sz="quarter" idx="17"/>
          </p:nvPr>
        </p:nvSpPr>
        <p:spPr/>
        <p:txBody>
          <a:bodyPr/>
          <a:lstStyle>
            <a:lvl1pPr>
              <a:defRPr/>
            </a:lvl1pPr>
          </a:lstStyle>
          <a:p>
            <a:pPr>
              <a:defRPr/>
            </a:pPr>
            <a:fld id="{26CEFB7F-C530-455B-8F44-55C7F6B6F9F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7" descr="Droplets-HD-Content-R1d.png"/>
          <p:cNvPicPr>
            <a:picLocks noChangeAspect="1"/>
          </p:cNvPicPr>
          <p:nvPr/>
        </p:nvPicPr>
        <p:blipFill>
          <a:blip r:embed="rId2"/>
          <a:srcRect/>
          <a:stretch>
            <a:fillRect/>
          </a:stretch>
        </p:blipFill>
        <p:spPr bwMode="auto">
          <a:xfrm>
            <a:off x="0" y="0"/>
            <a:ext cx="12192000" cy="68580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Date Placeholder 2"/>
          <p:cNvSpPr>
            <a:spLocks noGrp="1"/>
          </p:cNvSpPr>
          <p:nvPr>
            <p:ph type="dt" sz="half" idx="10"/>
          </p:nvPr>
        </p:nvSpPr>
        <p:spPr/>
        <p:txBody>
          <a:bodyPr/>
          <a:lstStyle>
            <a:lvl1pPr>
              <a:defRPr/>
            </a:lvl1pPr>
          </a:lstStyle>
          <a:p>
            <a:pPr>
              <a:defRPr/>
            </a:pPr>
            <a:fld id="{4A4D6B33-68E1-40F9-AF4A-082BF1FC3724}" type="datetimeFigureOut">
              <a:rPr lang="en-US"/>
              <a:pPr>
                <a:defRPr/>
              </a:pPr>
              <a:t>4/27/2015</a:t>
            </a:fld>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FF8F5ED5-CDE0-4A3C-85B0-A51EF33DC46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Droplets-HD-Content-R1d.png"/>
          <p:cNvPicPr>
            <a:picLocks noChangeAspect="1"/>
          </p:cNvPicPr>
          <p:nvPr/>
        </p:nvPicPr>
        <p:blipFill>
          <a:blip r:embed="rId2"/>
          <a:srcRect/>
          <a:stretch>
            <a:fillRect/>
          </a:stretch>
        </p:blipFill>
        <p:spPr bwMode="auto">
          <a:xfrm>
            <a:off x="0" y="0"/>
            <a:ext cx="12192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a:lvl1pPr>
          </a:lstStyle>
          <a:p>
            <a:pPr>
              <a:defRPr/>
            </a:pPr>
            <a:fld id="{19C1833D-5505-4F19-A3BA-666141E11962}" type="datetimeFigureOut">
              <a:rPr lang="en-US"/>
              <a:pPr>
                <a:defRPr/>
              </a:pPr>
              <a:t>4/27/2015</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3"/>
          <p:cNvSpPr>
            <a:spLocks noGrp="1"/>
          </p:cNvSpPr>
          <p:nvPr>
            <p:ph type="sldNum" sz="quarter" idx="12"/>
          </p:nvPr>
        </p:nvSpPr>
        <p:spPr/>
        <p:txBody>
          <a:bodyPr/>
          <a:lstStyle>
            <a:lvl1pPr>
              <a:defRPr/>
            </a:lvl1pPr>
          </a:lstStyle>
          <a:p>
            <a:pPr>
              <a:defRPr/>
            </a:pPr>
            <a:fld id="{300343A8-40FF-4BC0-8003-E6EA1034EFE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10" descr="Droplets-HD-Content-R1d.png"/>
          <p:cNvPicPr>
            <a:picLocks noChangeAspect="1"/>
          </p:cNvPicPr>
          <p:nvPr/>
        </p:nvPicPr>
        <p:blipFill>
          <a:blip r:embed="rId2"/>
          <a:srcRect/>
          <a:stretch>
            <a:fillRect/>
          </a:stretch>
        </p:blipFill>
        <p:spPr bwMode="auto">
          <a:xfrm>
            <a:off x="0" y="0"/>
            <a:ext cx="12192000" cy="6858000"/>
          </a:xfrm>
          <a:prstGeom prst="rect">
            <a:avLst/>
          </a:prstGeom>
          <a:noFill/>
          <a:ln w="9525">
            <a:noFill/>
            <a:miter lim="800000"/>
            <a:headEnd/>
            <a:tailEnd/>
          </a:ln>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Date Placeholder 4"/>
          <p:cNvSpPr>
            <a:spLocks noGrp="1"/>
          </p:cNvSpPr>
          <p:nvPr>
            <p:ph type="dt" sz="half" idx="14"/>
          </p:nvPr>
        </p:nvSpPr>
        <p:spPr/>
        <p:txBody>
          <a:bodyPr/>
          <a:lstStyle>
            <a:lvl1pPr>
              <a:defRPr/>
            </a:lvl1pPr>
          </a:lstStyle>
          <a:p>
            <a:pPr>
              <a:defRPr/>
            </a:pPr>
            <a:fld id="{BE87560E-2294-4CD8-AA23-FF11A299E365}" type="datetimeFigureOut">
              <a:rPr lang="en-US"/>
              <a:pPr>
                <a:defRPr/>
              </a:pPr>
              <a:t>4/27/2015</a:t>
            </a:fld>
            <a:endParaRPr lang="en-US"/>
          </a:p>
        </p:txBody>
      </p:sp>
      <p:sp>
        <p:nvSpPr>
          <p:cNvPr id="7" name="Footer Placeholder 5"/>
          <p:cNvSpPr>
            <a:spLocks noGrp="1"/>
          </p:cNvSpPr>
          <p:nvPr>
            <p:ph type="ftr" sz="quarter" idx="15"/>
          </p:nvPr>
        </p:nvSpPr>
        <p:spPr/>
        <p:txBody>
          <a:bodyPr/>
          <a:lstStyle>
            <a:lvl1pPr>
              <a:defRPr/>
            </a:lvl1pPr>
          </a:lstStyle>
          <a:p>
            <a:pPr>
              <a:defRPr/>
            </a:pPr>
            <a:endParaRPr lang="en-US"/>
          </a:p>
        </p:txBody>
      </p:sp>
      <p:sp>
        <p:nvSpPr>
          <p:cNvPr id="8" name="Slide Number Placeholder 6"/>
          <p:cNvSpPr>
            <a:spLocks noGrp="1"/>
          </p:cNvSpPr>
          <p:nvPr>
            <p:ph type="sldNum" sz="quarter" idx="16"/>
          </p:nvPr>
        </p:nvSpPr>
        <p:spPr/>
        <p:txBody>
          <a:bodyPr/>
          <a:lstStyle>
            <a:lvl1pPr>
              <a:defRPr/>
            </a:lvl1pPr>
          </a:lstStyle>
          <a:p>
            <a:pPr>
              <a:defRPr/>
            </a:pPr>
            <a:fld id="{C1A12A95-D73F-4D8E-B3CF-D434BFB391A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9" descr="Droplets-HD-Content-R1d.png"/>
          <p:cNvPicPr>
            <a:picLocks noChangeAspect="1"/>
          </p:cNvPicPr>
          <p:nvPr/>
        </p:nvPicPr>
        <p:blipFill>
          <a:blip r:embed="rId2"/>
          <a:srcRect/>
          <a:stretch>
            <a:fillRect/>
          </a:stretch>
        </p:blipFill>
        <p:spPr bwMode="auto">
          <a:xfrm>
            <a:off x="0" y="0"/>
            <a:ext cx="12192000" cy="6858000"/>
          </a:xfrm>
          <a:prstGeom prst="rect">
            <a:avLst/>
          </a:prstGeom>
          <a:noFill/>
          <a:ln w="9525">
            <a:noFill/>
            <a:miter lim="800000"/>
            <a:headEnd/>
            <a:tailEnd/>
          </a:ln>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A8A85FEF-AEEB-4201-99BA-6EFF068A2CD1}" type="datetimeFigureOut">
              <a:rPr lang="en-US"/>
              <a:pPr>
                <a:defRPr/>
              </a:pPr>
              <a:t>4/27/2015</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6DC8759B-357B-4EF9-9886-A22DC941B56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srcRect/>
          <a:stretch>
            <a:fillRect/>
          </a:stretch>
        </p:blipFill>
        <p:spPr bwMode="auto">
          <a:xfrm>
            <a:off x="0" y="0"/>
            <a:ext cx="12192000" cy="6858000"/>
          </a:xfrm>
          <a:prstGeom prst="rect">
            <a:avLst/>
          </a:prstGeom>
          <a:noFill/>
          <a:ln w="9525">
            <a:noFill/>
            <a:miter lim="800000"/>
            <a:headEnd/>
            <a:tailEnd/>
          </a:ln>
        </p:spPr>
      </p:pic>
      <p:sp>
        <p:nvSpPr>
          <p:cNvPr id="2" name="Title Placeholder 1"/>
          <p:cNvSpPr>
            <a:spLocks noGrp="1"/>
          </p:cNvSpPr>
          <p:nvPr>
            <p:ph type="title"/>
          </p:nvPr>
        </p:nvSpPr>
        <p:spPr>
          <a:xfrm>
            <a:off x="914400" y="619125"/>
            <a:ext cx="10363200" cy="15954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366963"/>
            <a:ext cx="10363200" cy="34242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8" y="5883275"/>
            <a:ext cx="2743200" cy="365125"/>
          </a:xfrm>
          <a:prstGeom prst="rect">
            <a:avLst/>
          </a:prstGeom>
        </p:spPr>
        <p:txBody>
          <a:bodyPr vert="horz" lIns="91440" tIns="45720" rIns="91440" bIns="45720" rtlCol="0" anchor="ctr"/>
          <a:lstStyle>
            <a:lvl1pPr algn="r" fontAlgn="auto">
              <a:spcBef>
                <a:spcPts val="0"/>
              </a:spcBef>
              <a:spcAft>
                <a:spcPts val="0"/>
              </a:spcAft>
              <a:defRPr sz="1000" dirty="0">
                <a:solidFill>
                  <a:schemeClr val="tx1"/>
                </a:solidFill>
                <a:latin typeface="+mn-lt"/>
              </a:defRPr>
            </a:lvl1pPr>
          </a:lstStyle>
          <a:p>
            <a:pPr>
              <a:defRPr/>
            </a:pPr>
            <a:fld id="{7E62ABDC-A054-43F4-B4C5-37BC711C6A05}" type="datetimeFigureOut">
              <a:rPr lang="en-US"/>
              <a:pPr>
                <a:defRPr/>
              </a:pPr>
              <a:t>4/27/2015</a:t>
            </a:fld>
            <a:endParaRPr lang="en-US"/>
          </a:p>
        </p:txBody>
      </p:sp>
      <p:sp>
        <p:nvSpPr>
          <p:cNvPr id="5" name="Footer Placeholder 4"/>
          <p:cNvSpPr>
            <a:spLocks noGrp="1"/>
          </p:cNvSpPr>
          <p:nvPr>
            <p:ph type="ftr" sz="quarter" idx="3"/>
          </p:nvPr>
        </p:nvSpPr>
        <p:spPr>
          <a:xfrm>
            <a:off x="914400" y="5883275"/>
            <a:ext cx="6672263" cy="365125"/>
          </a:xfrm>
          <a:prstGeom prst="rect">
            <a:avLst/>
          </a:prstGeom>
        </p:spPr>
        <p:txBody>
          <a:bodyPr vert="horz" lIns="91440" tIns="45720" rIns="91440" bIns="45720" rtlCol="0" anchor="ctr"/>
          <a:lstStyle>
            <a:lvl1pPr algn="l" fontAlgn="auto">
              <a:spcBef>
                <a:spcPts val="0"/>
              </a:spcBef>
              <a:spcAft>
                <a:spcPts val="0"/>
              </a:spcAft>
              <a:defRPr sz="1000" dirty="0">
                <a:solidFill>
                  <a:schemeClr val="tx1"/>
                </a:solidFill>
                <a:latin typeface="+mn-lt"/>
              </a:defRPr>
            </a:lvl1pPr>
          </a:lstStyle>
          <a:p>
            <a:pPr>
              <a:defRPr/>
            </a:pPr>
            <a:endParaRPr lang="en-US"/>
          </a:p>
        </p:txBody>
      </p:sp>
      <p:sp>
        <p:nvSpPr>
          <p:cNvPr id="6" name="Slide Number Placeholder 5"/>
          <p:cNvSpPr>
            <a:spLocks noGrp="1"/>
          </p:cNvSpPr>
          <p:nvPr>
            <p:ph type="sldNum" sz="quarter" idx="4"/>
          </p:nvPr>
        </p:nvSpPr>
        <p:spPr>
          <a:xfrm>
            <a:off x="10514013" y="5883275"/>
            <a:ext cx="763587" cy="365125"/>
          </a:xfrm>
          <a:prstGeom prst="rect">
            <a:avLst/>
          </a:prstGeom>
        </p:spPr>
        <p:txBody>
          <a:bodyPr vert="horz" lIns="91440" tIns="45720" rIns="91440" bIns="45720" rtlCol="0" anchor="ctr"/>
          <a:lstStyle>
            <a:lvl1pPr algn="r" fontAlgn="auto">
              <a:spcBef>
                <a:spcPts val="0"/>
              </a:spcBef>
              <a:spcAft>
                <a:spcPts val="0"/>
              </a:spcAft>
              <a:defRPr sz="1000" dirty="0">
                <a:solidFill>
                  <a:schemeClr val="tx1"/>
                </a:solidFill>
                <a:latin typeface="+mn-lt"/>
              </a:defRPr>
            </a:lvl1pPr>
          </a:lstStyle>
          <a:p>
            <a:pPr>
              <a:defRPr/>
            </a:pPr>
            <a:fld id="{A6C0A538-4EF9-4E9E-8CB6-2859DED79E1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Lst>
  <p:txStyles>
    <p:titleStyle>
      <a:lvl1pPr algn="ctr" rtl="0" fontAlgn="base">
        <a:lnSpc>
          <a:spcPct val="90000"/>
        </a:lnSpc>
        <a:spcBef>
          <a:spcPct val="0"/>
        </a:spcBef>
        <a:spcAft>
          <a:spcPct val="0"/>
        </a:spcAft>
        <a:defRPr sz="3600" kern="1200" cap="all">
          <a:solidFill>
            <a:schemeClr val="tx1"/>
          </a:solidFill>
          <a:latin typeface="+mj-lt"/>
          <a:ea typeface="+mj-ea"/>
          <a:cs typeface="+mj-cs"/>
        </a:defRPr>
      </a:lvl1pPr>
      <a:lvl2pPr algn="ctr" rtl="0" fontAlgn="base">
        <a:lnSpc>
          <a:spcPct val="90000"/>
        </a:lnSpc>
        <a:spcBef>
          <a:spcPct val="0"/>
        </a:spcBef>
        <a:spcAft>
          <a:spcPct val="0"/>
        </a:spcAft>
        <a:defRPr sz="3600">
          <a:solidFill>
            <a:schemeClr val="tx1"/>
          </a:solidFill>
          <a:latin typeface="Tw Cen MT" pitchFamily="34" charset="0"/>
        </a:defRPr>
      </a:lvl2pPr>
      <a:lvl3pPr algn="ctr" rtl="0" fontAlgn="base">
        <a:lnSpc>
          <a:spcPct val="90000"/>
        </a:lnSpc>
        <a:spcBef>
          <a:spcPct val="0"/>
        </a:spcBef>
        <a:spcAft>
          <a:spcPct val="0"/>
        </a:spcAft>
        <a:defRPr sz="3600">
          <a:solidFill>
            <a:schemeClr val="tx1"/>
          </a:solidFill>
          <a:latin typeface="Tw Cen MT" pitchFamily="34" charset="0"/>
        </a:defRPr>
      </a:lvl3pPr>
      <a:lvl4pPr algn="ctr" rtl="0" fontAlgn="base">
        <a:lnSpc>
          <a:spcPct val="90000"/>
        </a:lnSpc>
        <a:spcBef>
          <a:spcPct val="0"/>
        </a:spcBef>
        <a:spcAft>
          <a:spcPct val="0"/>
        </a:spcAft>
        <a:defRPr sz="3600">
          <a:solidFill>
            <a:schemeClr val="tx1"/>
          </a:solidFill>
          <a:latin typeface="Tw Cen MT" pitchFamily="34" charset="0"/>
        </a:defRPr>
      </a:lvl4pPr>
      <a:lvl5pPr algn="ctr" rtl="0" fontAlgn="base">
        <a:lnSpc>
          <a:spcPct val="90000"/>
        </a:lnSpc>
        <a:spcBef>
          <a:spcPct val="0"/>
        </a:spcBef>
        <a:spcAft>
          <a:spcPct val="0"/>
        </a:spcAft>
        <a:defRPr sz="3600">
          <a:solidFill>
            <a:schemeClr val="tx1"/>
          </a:solidFill>
          <a:latin typeface="Tw Cen MT" pitchFamily="34" charset="0"/>
        </a:defRPr>
      </a:lvl5pPr>
      <a:lvl6pPr marL="457200" algn="ctr" rtl="0" fontAlgn="base">
        <a:lnSpc>
          <a:spcPct val="90000"/>
        </a:lnSpc>
        <a:spcBef>
          <a:spcPct val="0"/>
        </a:spcBef>
        <a:spcAft>
          <a:spcPct val="0"/>
        </a:spcAft>
        <a:defRPr sz="3600">
          <a:solidFill>
            <a:schemeClr val="tx1"/>
          </a:solidFill>
          <a:latin typeface="Tw Cen MT" pitchFamily="34" charset="0"/>
        </a:defRPr>
      </a:lvl6pPr>
      <a:lvl7pPr marL="914400" algn="ctr" rtl="0" fontAlgn="base">
        <a:lnSpc>
          <a:spcPct val="90000"/>
        </a:lnSpc>
        <a:spcBef>
          <a:spcPct val="0"/>
        </a:spcBef>
        <a:spcAft>
          <a:spcPct val="0"/>
        </a:spcAft>
        <a:defRPr sz="3600">
          <a:solidFill>
            <a:schemeClr val="tx1"/>
          </a:solidFill>
          <a:latin typeface="Tw Cen MT" pitchFamily="34" charset="0"/>
        </a:defRPr>
      </a:lvl7pPr>
      <a:lvl8pPr marL="1371600" algn="ctr" rtl="0" fontAlgn="base">
        <a:lnSpc>
          <a:spcPct val="90000"/>
        </a:lnSpc>
        <a:spcBef>
          <a:spcPct val="0"/>
        </a:spcBef>
        <a:spcAft>
          <a:spcPct val="0"/>
        </a:spcAft>
        <a:defRPr sz="3600">
          <a:solidFill>
            <a:schemeClr val="tx1"/>
          </a:solidFill>
          <a:latin typeface="Tw Cen MT" pitchFamily="34" charset="0"/>
        </a:defRPr>
      </a:lvl8pPr>
      <a:lvl9pPr marL="1828800" algn="ctr" rtl="0" fontAlgn="base">
        <a:lnSpc>
          <a:spcPct val="90000"/>
        </a:lnSpc>
        <a:spcBef>
          <a:spcPct val="0"/>
        </a:spcBef>
        <a:spcAft>
          <a:spcPct val="0"/>
        </a:spcAft>
        <a:defRPr sz="3600">
          <a:solidFill>
            <a:schemeClr val="tx1"/>
          </a:solidFill>
          <a:latin typeface="Tw Cen MT" pitchFamily="34" charset="0"/>
        </a:defRPr>
      </a:lvl9pPr>
    </p:titleStyle>
    <p:bodyStyle>
      <a:lvl1pPr marL="228600" indent="-228600" algn="l" rtl="0" fontAlgn="base">
        <a:lnSpc>
          <a:spcPct val="120000"/>
        </a:lnSpc>
        <a:spcBef>
          <a:spcPts val="1000"/>
        </a:spcBef>
        <a:spcAft>
          <a:spcPct val="0"/>
        </a:spcAft>
        <a:buClr>
          <a:schemeClr val="tx1"/>
        </a:buClr>
        <a:buFont typeface="Arial" charset="0"/>
        <a:buChar char="•"/>
        <a:defRPr sz="2000" kern="1200" cap="all">
          <a:solidFill>
            <a:schemeClr val="tx1"/>
          </a:solidFill>
          <a:latin typeface="+mn-lt"/>
          <a:ea typeface="+mn-ea"/>
          <a:cs typeface="+mn-cs"/>
        </a:defRPr>
      </a:lvl1pPr>
      <a:lvl2pPr marL="685800" indent="-228600" algn="l" rtl="0" fontAlgn="base">
        <a:lnSpc>
          <a:spcPct val="120000"/>
        </a:lnSpc>
        <a:spcBef>
          <a:spcPts val="500"/>
        </a:spcBef>
        <a:spcAft>
          <a:spcPct val="0"/>
        </a:spcAft>
        <a:buClr>
          <a:schemeClr val="tx1"/>
        </a:buClr>
        <a:buFont typeface="Arial" charset="0"/>
        <a:buChar char="•"/>
        <a:defRPr kern="1200" cap="all">
          <a:solidFill>
            <a:schemeClr val="tx1"/>
          </a:solidFill>
          <a:latin typeface="+mn-lt"/>
          <a:ea typeface="+mn-ea"/>
          <a:cs typeface="+mn-cs"/>
        </a:defRPr>
      </a:lvl2pPr>
      <a:lvl3pPr marL="1143000" indent="-228600" algn="l" rtl="0" fontAlgn="base">
        <a:lnSpc>
          <a:spcPct val="120000"/>
        </a:lnSpc>
        <a:spcBef>
          <a:spcPts val="500"/>
        </a:spcBef>
        <a:spcAft>
          <a:spcPct val="0"/>
        </a:spcAft>
        <a:buClr>
          <a:schemeClr val="tx1"/>
        </a:buClr>
        <a:buFont typeface="Arial" charset="0"/>
        <a:buChar char="•"/>
        <a:defRPr sz="1600" kern="1200" cap="all">
          <a:solidFill>
            <a:schemeClr val="tx1"/>
          </a:solidFill>
          <a:latin typeface="+mn-lt"/>
          <a:ea typeface="+mn-ea"/>
          <a:cs typeface="+mn-cs"/>
        </a:defRPr>
      </a:lvl3pPr>
      <a:lvl4pPr marL="1600200" indent="-228600" algn="l" rtl="0" fontAlgn="base">
        <a:lnSpc>
          <a:spcPct val="120000"/>
        </a:lnSpc>
        <a:spcBef>
          <a:spcPts val="500"/>
        </a:spcBef>
        <a:spcAft>
          <a:spcPct val="0"/>
        </a:spcAft>
        <a:buClr>
          <a:schemeClr val="tx1"/>
        </a:buClr>
        <a:buFont typeface="Arial" charset="0"/>
        <a:buChar char="•"/>
        <a:defRPr sz="1400" kern="1200" cap="all">
          <a:solidFill>
            <a:schemeClr val="tx1"/>
          </a:solidFill>
          <a:latin typeface="+mn-lt"/>
          <a:ea typeface="+mn-ea"/>
          <a:cs typeface="+mn-cs"/>
        </a:defRPr>
      </a:lvl4pPr>
      <a:lvl5pPr marL="2057400" indent="-228600" algn="l" rtl="0" fontAlgn="base">
        <a:lnSpc>
          <a:spcPct val="120000"/>
        </a:lnSpc>
        <a:spcBef>
          <a:spcPts val="500"/>
        </a:spcBef>
        <a:spcAft>
          <a:spcPct val="0"/>
        </a:spcAft>
        <a:buClr>
          <a:schemeClr val="tx1"/>
        </a:buClr>
        <a:buFont typeface="Arial" charset="0"/>
        <a:buChar char="•"/>
        <a:defRPr sz="1400" kern="1200" cap="all">
          <a:solidFill>
            <a:schemeClr val="tx1"/>
          </a:solidFill>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pacificmarine.ca/" TargetMode="External"/><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pacificmarine.c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3" y="1300163"/>
            <a:ext cx="8689975" cy="2509837"/>
          </a:xfrm>
        </p:spPr>
        <p:txBody>
          <a:bodyPr/>
          <a:lstStyle/>
          <a:p>
            <a:pPr fontAlgn="auto">
              <a:spcAft>
                <a:spcPts val="0"/>
              </a:spcAft>
              <a:defRPr/>
            </a:pPr>
            <a:r>
              <a:rPr lang="en-US" dirty="0" smtClean="0">
                <a:latin typeface="Arial" panose="020B0604020202020204" pitchFamily="34" charset="0"/>
                <a:cs typeface="Arial" panose="020B0604020202020204" pitchFamily="34" charset="0"/>
              </a:rPr>
              <a:t>Ontario Bass nation Premium Bass boat Insurance program </a:t>
            </a:r>
            <a:endParaRPr lang="en-US"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3500438" y="4287838"/>
            <a:ext cx="5060950" cy="969962"/>
          </a:xfrm>
        </p:spPr>
        <p:txBody>
          <a:bodyPr/>
          <a:lstStyle/>
          <a:p>
            <a:pPr fontAlgn="auto">
              <a:spcAft>
                <a:spcPts val="0"/>
              </a:spcAft>
              <a:buFont typeface="Arial" panose="020B0604020202020204" pitchFamily="34" charset="0"/>
              <a:buNone/>
              <a:defRPr/>
            </a:pPr>
            <a:r>
              <a:rPr lang="en-US" dirty="0" smtClean="0">
                <a:solidFill>
                  <a:srgbClr val="0070C0"/>
                </a:solidFill>
                <a:latin typeface="Arial" panose="020B0604020202020204" pitchFamily="34" charset="0"/>
                <a:cs typeface="Arial" panose="020B0604020202020204" pitchFamily="34" charset="0"/>
              </a:rPr>
              <a:t>“The Better Plan you deserve”</a:t>
            </a:r>
            <a:endParaRPr lang="en-US" dirty="0">
              <a:solidFill>
                <a:srgbClr val="0070C0"/>
              </a:solidFill>
              <a:latin typeface="Arial" panose="020B0604020202020204" pitchFamily="34" charset="0"/>
              <a:cs typeface="Arial" panose="020B0604020202020204" pitchFamily="34" charset="0"/>
            </a:endParaRPr>
          </a:p>
        </p:txBody>
      </p:sp>
      <p:pic>
        <p:nvPicPr>
          <p:cNvPr id="19459" name="Picture 2" descr="logo"/>
          <p:cNvPicPr>
            <a:picLocks noChangeAspect="1" noChangeArrowheads="1"/>
          </p:cNvPicPr>
          <p:nvPr/>
        </p:nvPicPr>
        <p:blipFill>
          <a:blip r:embed="rId2"/>
          <a:srcRect/>
          <a:stretch>
            <a:fillRect/>
          </a:stretch>
        </p:blipFill>
        <p:spPr bwMode="auto">
          <a:xfrm>
            <a:off x="127000" y="303213"/>
            <a:ext cx="5524500" cy="1143000"/>
          </a:xfrm>
          <a:prstGeom prst="rect">
            <a:avLst/>
          </a:prstGeom>
          <a:noFill/>
          <a:ln w="9525">
            <a:noFill/>
            <a:miter lim="800000"/>
            <a:headEnd/>
            <a:tailEnd/>
          </a:ln>
        </p:spPr>
      </p:pic>
      <p:pic>
        <p:nvPicPr>
          <p:cNvPr id="19460" name="Picture 4" descr="Pacific Marine Underwriters Ltd.">
            <a:hlinkClick r:id="rId3"/>
          </p:cNvPr>
          <p:cNvPicPr>
            <a:picLocks noChangeAspect="1" noChangeArrowheads="1"/>
          </p:cNvPicPr>
          <p:nvPr/>
        </p:nvPicPr>
        <p:blipFill>
          <a:blip r:embed="rId4"/>
          <a:srcRect/>
          <a:stretch>
            <a:fillRect/>
          </a:stretch>
        </p:blipFill>
        <p:spPr bwMode="auto">
          <a:xfrm>
            <a:off x="4446588" y="5891213"/>
            <a:ext cx="3810000" cy="609600"/>
          </a:xfrm>
          <a:prstGeom prst="rect">
            <a:avLst/>
          </a:prstGeom>
          <a:noFill/>
          <a:ln w="9525">
            <a:noFill/>
            <a:miter lim="800000"/>
            <a:headEnd/>
            <a:tailEnd/>
          </a:ln>
        </p:spPr>
      </p:pic>
      <p:pic>
        <p:nvPicPr>
          <p:cNvPr id="19461" name="Picture 5"/>
          <p:cNvPicPr>
            <a:picLocks noChangeAspect="1"/>
          </p:cNvPicPr>
          <p:nvPr/>
        </p:nvPicPr>
        <p:blipFill>
          <a:blip r:embed="rId5"/>
          <a:srcRect/>
          <a:stretch>
            <a:fillRect/>
          </a:stretch>
        </p:blipFill>
        <p:spPr bwMode="auto">
          <a:xfrm>
            <a:off x="9421813" y="101600"/>
            <a:ext cx="2428875" cy="1038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5100" y="1814513"/>
            <a:ext cx="8623300" cy="4406900"/>
          </a:xfrm>
          <a:prstGeom prst="rect">
            <a:avLst/>
          </a:prstGeom>
        </p:spPr>
        <p:txBody>
          <a:bodyPr>
            <a:spAutoFit/>
          </a:bodyPr>
          <a:lstStyle/>
          <a:p>
            <a:pPr fontAlgn="auto">
              <a:lnSpc>
                <a:spcPct val="120000"/>
              </a:lnSpc>
              <a:spcBef>
                <a:spcPts val="0"/>
              </a:spcBef>
              <a:spcAft>
                <a:spcPts val="300"/>
              </a:spcAft>
              <a:tabLst>
                <a:tab pos="228600" algn="l"/>
                <a:tab pos="457200" algn="l"/>
              </a:tabLst>
              <a:defRPr/>
            </a:pPr>
            <a:r>
              <a:rPr lang="en-US" b="1" u="sng" dirty="0">
                <a:solidFill>
                  <a:srgbClr val="0070C0"/>
                </a:solidFill>
                <a:latin typeface="Arial" panose="020B0604020202020204" pitchFamily="34" charset="0"/>
                <a:ea typeface="Arial" panose="020B0604020202020204" pitchFamily="34" charset="0"/>
                <a:cs typeface="Times New Roman" panose="02020603050405020304" pitchFamily="18" charset="0"/>
              </a:rPr>
              <a:t>Coverage</a:t>
            </a: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 </a:t>
            </a:r>
            <a:endPar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endParaRPr>
          </a:p>
          <a:p>
            <a:pPr marL="285750" indent="-285750" fontAlgn="auto">
              <a:lnSpc>
                <a:spcPct val="120000"/>
              </a:lnSpc>
              <a:spcBef>
                <a:spcPts val="0"/>
              </a:spcBef>
              <a:spcAft>
                <a:spcPts val="300"/>
              </a:spcAft>
              <a:buFont typeface="Arial" panose="020B0604020202020204" pitchFamily="34" charset="0"/>
              <a:buChar char="•"/>
              <a:tabLst>
                <a:tab pos="228600" algn="l"/>
                <a:tab pos="457200" algn="l"/>
              </a:tabLst>
              <a:defRPr/>
            </a:pP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Agreed </a:t>
            </a: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Value on total loss regardless of age of </a:t>
            </a: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vessel</a:t>
            </a:r>
          </a:p>
          <a:p>
            <a:pPr marL="285750" indent="-285750" fontAlgn="auto">
              <a:lnSpc>
                <a:spcPct val="120000"/>
              </a:lnSpc>
              <a:spcBef>
                <a:spcPts val="0"/>
              </a:spcBef>
              <a:spcAft>
                <a:spcPts val="300"/>
              </a:spcAft>
              <a:buFont typeface="Arial" panose="020B0604020202020204" pitchFamily="34" charset="0"/>
              <a:buChar char="•"/>
              <a:tabLst>
                <a:tab pos="228600" algn="l"/>
                <a:tab pos="457200" algn="l"/>
              </a:tabLst>
              <a:defRPr/>
            </a:pP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Replacement </a:t>
            </a: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cost on partial loss regardless of age of vessel</a:t>
            </a:r>
          </a:p>
          <a:p>
            <a:pPr marL="285750" indent="-285750" fontAlgn="auto">
              <a:lnSpc>
                <a:spcPct val="120000"/>
              </a:lnSpc>
              <a:spcBef>
                <a:spcPts val="0"/>
              </a:spcBef>
              <a:spcAft>
                <a:spcPts val="300"/>
              </a:spcAft>
              <a:buFont typeface="Arial" panose="020B0604020202020204" pitchFamily="34" charset="0"/>
              <a:buChar char="•"/>
              <a:tabLst>
                <a:tab pos="228600" algn="l"/>
                <a:tab pos="457200" algn="l"/>
              </a:tabLst>
              <a:defRPr/>
            </a:pP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Minimum </a:t>
            </a: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deductible is $500 or 1% of the insured limit (the greater of the </a:t>
            </a: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2)</a:t>
            </a:r>
          </a:p>
          <a:p>
            <a:pPr marL="285750" indent="-285750" fontAlgn="auto">
              <a:lnSpc>
                <a:spcPct val="120000"/>
              </a:lnSpc>
              <a:spcBef>
                <a:spcPts val="0"/>
              </a:spcBef>
              <a:spcAft>
                <a:spcPts val="300"/>
              </a:spcAft>
              <a:buFont typeface="Arial" panose="020B0604020202020204" pitchFamily="34" charset="0"/>
              <a:buChar char="•"/>
              <a:tabLst>
                <a:tab pos="228600" algn="l"/>
                <a:tab pos="457200" algn="l"/>
              </a:tabLst>
              <a:defRPr/>
            </a:pP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No Theft Exclusion</a:t>
            </a:r>
          </a:p>
          <a:p>
            <a:pPr marL="285750" indent="-285750" fontAlgn="auto">
              <a:lnSpc>
                <a:spcPct val="120000"/>
              </a:lnSpc>
              <a:spcBef>
                <a:spcPts val="0"/>
              </a:spcBef>
              <a:spcAft>
                <a:spcPts val="300"/>
              </a:spcAft>
              <a:buFont typeface="Arial" panose="020B0604020202020204" pitchFamily="34" charset="0"/>
              <a:buChar char="•"/>
              <a:tabLst>
                <a:tab pos="228600" algn="l"/>
                <a:tab pos="457200" algn="l"/>
              </a:tabLst>
              <a:defRPr/>
            </a:pP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Newly acquired vessel coverage up to $500,000</a:t>
            </a:r>
          </a:p>
          <a:p>
            <a:pPr fontAlgn="auto">
              <a:spcBef>
                <a:spcPts val="0"/>
              </a:spcBef>
              <a:spcAft>
                <a:spcPts val="0"/>
              </a:spcAft>
              <a:defRPr/>
            </a:pPr>
            <a:r>
              <a:rPr lang="en-US" b="1" dirty="0">
                <a:solidFill>
                  <a:srgbClr val="0070C0"/>
                </a:solidFill>
                <a:latin typeface="+mn-lt"/>
              </a:rPr>
              <a:t>Protection </a:t>
            </a:r>
            <a:r>
              <a:rPr lang="en-US" b="1" dirty="0">
                <a:solidFill>
                  <a:srgbClr val="0070C0"/>
                </a:solidFill>
                <a:latin typeface="+mn-lt"/>
              </a:rPr>
              <a:t>Plus Extension</a:t>
            </a:r>
            <a:r>
              <a:rPr lang="en-US" dirty="0">
                <a:solidFill>
                  <a:srgbClr val="0070C0"/>
                </a:solidFill>
                <a:latin typeface="+mn-lt"/>
              </a:rPr>
              <a:t>: It is hereby understood and agreed that payment of the first covered loss under this Policy, occurring during the existing Policy term, will not affect your Policy Premiums and Deductibles at Subsequent renewals. </a:t>
            </a:r>
          </a:p>
          <a:p>
            <a:pPr fontAlgn="auto">
              <a:spcBef>
                <a:spcPts val="0"/>
              </a:spcBef>
              <a:spcAft>
                <a:spcPts val="0"/>
              </a:spcAft>
              <a:defRPr/>
            </a:pPr>
            <a:r>
              <a:rPr lang="en-US" dirty="0">
                <a:latin typeface="+mn-lt"/>
              </a:rPr>
              <a:t> </a:t>
            </a:r>
          </a:p>
          <a:p>
            <a:pPr marL="457200" fontAlgn="auto">
              <a:lnSpc>
                <a:spcPct val="120000"/>
              </a:lnSpc>
              <a:spcBef>
                <a:spcPts val="0"/>
              </a:spcBef>
              <a:spcAft>
                <a:spcPts val="300"/>
              </a:spcAft>
              <a:tabLst>
                <a:tab pos="228600" algn="l"/>
                <a:tab pos="457200" algn="l"/>
              </a:tabLst>
              <a:defRPr/>
            </a:pPr>
            <a:endParaRPr lang="en-US" dirty="0">
              <a:solidFill>
                <a:srgbClr val="404040"/>
              </a:solidFill>
              <a:latin typeface="Arial" panose="020B0604020202020204" pitchFamily="34" charset="0"/>
              <a:ea typeface="Arial" panose="020B0604020202020204" pitchFamily="34" charset="0"/>
              <a:cs typeface="Times New Roman" panose="02020603050405020304" pitchFamily="18" charset="0"/>
            </a:endParaRPr>
          </a:p>
          <a:p>
            <a:pPr marL="457200" fontAlgn="auto">
              <a:lnSpc>
                <a:spcPct val="120000"/>
              </a:lnSpc>
              <a:spcBef>
                <a:spcPts val="0"/>
              </a:spcBef>
              <a:spcAft>
                <a:spcPts val="300"/>
              </a:spcAft>
              <a:tabLst>
                <a:tab pos="228600" algn="l"/>
                <a:tab pos="457200" algn="l"/>
              </a:tabLst>
              <a:defRPr/>
            </a:pPr>
            <a:endParaRPr lang="en-US" dirty="0">
              <a:solidFill>
                <a:srgbClr val="404040"/>
              </a:solidFill>
              <a:latin typeface="Arial" panose="020B0604020202020204" pitchFamily="34" charset="0"/>
              <a:ea typeface="Arial" panose="020B060402020202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60488" y="493713"/>
            <a:ext cx="9250362" cy="5092700"/>
          </a:xfrm>
          <a:prstGeom prst="rect">
            <a:avLst/>
          </a:prstGeom>
        </p:spPr>
        <p:txBody>
          <a:bodyPr>
            <a:spAutoFit/>
          </a:bodyPr>
          <a:lstStyle/>
          <a:p>
            <a:pPr marL="457200" fontAlgn="auto">
              <a:lnSpc>
                <a:spcPct val="120000"/>
              </a:lnSpc>
              <a:spcBef>
                <a:spcPts val="0"/>
              </a:spcBef>
              <a:spcAft>
                <a:spcPts val="300"/>
              </a:spcAft>
              <a:tabLst>
                <a:tab pos="228600" algn="l"/>
                <a:tab pos="457200" algn="l"/>
              </a:tabLst>
              <a:defRPr/>
            </a:pPr>
            <a:r>
              <a:rPr lang="en-US" dirty="0">
                <a:solidFill>
                  <a:srgbClr val="404040"/>
                </a:solidFill>
                <a:latin typeface="Arial" panose="020B0604020202020204" pitchFamily="34" charset="0"/>
                <a:ea typeface="Arial" panose="020B0604020202020204" pitchFamily="34" charset="0"/>
                <a:cs typeface="Times New Roman" panose="02020603050405020304" pitchFamily="18" charset="0"/>
              </a:rPr>
              <a:t> </a:t>
            </a:r>
          </a:p>
          <a:p>
            <a:pPr fontAlgn="auto">
              <a:lnSpc>
                <a:spcPct val="120000"/>
              </a:lnSpc>
              <a:spcBef>
                <a:spcPts val="0"/>
              </a:spcBef>
              <a:spcAft>
                <a:spcPts val="300"/>
              </a:spcAft>
              <a:tabLst>
                <a:tab pos="228600" algn="l"/>
                <a:tab pos="457200" algn="l"/>
              </a:tabLst>
              <a:defRPr/>
            </a:pPr>
            <a:endParaRPr lang="en-US" b="1" u="sng" dirty="0">
              <a:solidFill>
                <a:srgbClr val="404040"/>
              </a:solidFill>
              <a:latin typeface="Arial" panose="020B0604020202020204" pitchFamily="34" charset="0"/>
              <a:ea typeface="Arial" panose="020B0604020202020204" pitchFamily="34" charset="0"/>
              <a:cs typeface="Times New Roman" panose="02020603050405020304" pitchFamily="18" charset="0"/>
            </a:endParaRPr>
          </a:p>
          <a:p>
            <a:pPr fontAlgn="auto">
              <a:lnSpc>
                <a:spcPct val="120000"/>
              </a:lnSpc>
              <a:spcBef>
                <a:spcPts val="0"/>
              </a:spcBef>
              <a:spcAft>
                <a:spcPts val="300"/>
              </a:spcAft>
              <a:tabLst>
                <a:tab pos="228600" algn="l"/>
                <a:tab pos="457200" algn="l"/>
              </a:tabLst>
              <a:defRPr/>
            </a:pPr>
            <a:endParaRPr lang="en-US" b="1" u="sng" dirty="0">
              <a:solidFill>
                <a:srgbClr val="404040"/>
              </a:solidFill>
              <a:latin typeface="Arial" panose="020B0604020202020204" pitchFamily="34" charset="0"/>
              <a:ea typeface="Arial" panose="020B0604020202020204" pitchFamily="34" charset="0"/>
              <a:cs typeface="Times New Roman" panose="02020603050405020304" pitchFamily="18" charset="0"/>
            </a:endParaRPr>
          </a:p>
          <a:p>
            <a:pPr fontAlgn="auto">
              <a:lnSpc>
                <a:spcPct val="120000"/>
              </a:lnSpc>
              <a:spcBef>
                <a:spcPts val="0"/>
              </a:spcBef>
              <a:spcAft>
                <a:spcPts val="300"/>
              </a:spcAft>
              <a:tabLst>
                <a:tab pos="228600" algn="l"/>
                <a:tab pos="457200" algn="l"/>
              </a:tabLst>
              <a:defRPr/>
            </a:pPr>
            <a:endParaRPr lang="en-US" b="1" u="sng" dirty="0">
              <a:solidFill>
                <a:srgbClr val="404040"/>
              </a:solidFill>
              <a:latin typeface="Arial" panose="020B0604020202020204" pitchFamily="34" charset="0"/>
              <a:ea typeface="Arial" panose="020B0604020202020204" pitchFamily="34" charset="0"/>
              <a:cs typeface="Times New Roman" panose="02020603050405020304" pitchFamily="18" charset="0"/>
            </a:endParaRPr>
          </a:p>
          <a:p>
            <a:pPr fontAlgn="auto">
              <a:lnSpc>
                <a:spcPct val="120000"/>
              </a:lnSpc>
              <a:spcBef>
                <a:spcPts val="0"/>
              </a:spcBef>
              <a:spcAft>
                <a:spcPts val="300"/>
              </a:spcAft>
              <a:tabLst>
                <a:tab pos="228600" algn="l"/>
                <a:tab pos="457200" algn="l"/>
              </a:tabLst>
              <a:defRPr/>
            </a:pPr>
            <a:r>
              <a:rPr lang="en-US" b="1" u="sng" dirty="0">
                <a:solidFill>
                  <a:srgbClr val="0070C0"/>
                </a:solidFill>
                <a:latin typeface="Arial" panose="020B0604020202020204" pitchFamily="34" charset="0"/>
                <a:ea typeface="Arial" panose="020B0604020202020204" pitchFamily="34" charset="0"/>
                <a:cs typeface="Times New Roman" panose="02020603050405020304" pitchFamily="18" charset="0"/>
              </a:rPr>
              <a:t>OBN  </a:t>
            </a:r>
            <a:r>
              <a:rPr lang="en-US" b="1" u="sng" dirty="0">
                <a:solidFill>
                  <a:srgbClr val="0070C0"/>
                </a:solidFill>
                <a:latin typeface="Arial" panose="020B0604020202020204" pitchFamily="34" charset="0"/>
                <a:ea typeface="Arial" panose="020B0604020202020204" pitchFamily="34" charset="0"/>
                <a:cs typeface="Times New Roman" panose="02020603050405020304" pitchFamily="18" charset="0"/>
              </a:rPr>
              <a:t>Standard Program Includes T</a:t>
            </a:r>
            <a:r>
              <a:rPr lang="en-US" b="1" u="sng" dirty="0">
                <a:solidFill>
                  <a:srgbClr val="0070C0"/>
                </a:solidFill>
                <a:latin typeface="Arial" panose="020B0604020202020204" pitchFamily="34" charset="0"/>
                <a:ea typeface="Arial" panose="020B0604020202020204" pitchFamily="34" charset="0"/>
                <a:cs typeface="Times New Roman" panose="02020603050405020304" pitchFamily="18" charset="0"/>
              </a:rPr>
              <a:t>he Following Benefits </a:t>
            </a:r>
            <a:r>
              <a:rPr lang="en-US" b="1" u="sng" dirty="0">
                <a:solidFill>
                  <a:srgbClr val="0070C0"/>
                </a:solidFill>
                <a:latin typeface="Arial" panose="020B0604020202020204" pitchFamily="34" charset="0"/>
                <a:ea typeface="Arial" panose="020B0604020202020204" pitchFamily="34" charset="0"/>
                <a:cs typeface="Times New Roman" panose="02020603050405020304" pitchFamily="18" charset="0"/>
              </a:rPr>
              <a:t>at no </a:t>
            </a:r>
            <a:r>
              <a:rPr lang="en-US" b="1" u="sng" dirty="0">
                <a:solidFill>
                  <a:srgbClr val="0070C0"/>
                </a:solidFill>
                <a:latin typeface="Arial" panose="020B0604020202020204" pitchFamily="34" charset="0"/>
                <a:ea typeface="Arial" panose="020B0604020202020204" pitchFamily="34" charset="0"/>
                <a:cs typeface="Times New Roman" panose="02020603050405020304" pitchFamily="18" charset="0"/>
              </a:rPr>
              <a:t>Additional Charge </a:t>
            </a: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	</a:t>
            </a:r>
            <a:endPar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endParaRPr>
          </a:p>
          <a:p>
            <a:pPr marL="285750" indent="-285750" fontAlgn="auto">
              <a:lnSpc>
                <a:spcPct val="120000"/>
              </a:lnSpc>
              <a:spcBef>
                <a:spcPts val="0"/>
              </a:spcBef>
              <a:spcAft>
                <a:spcPts val="300"/>
              </a:spcAft>
              <a:buFont typeface="Arial" panose="020B0604020202020204" pitchFamily="34" charset="0"/>
              <a:buChar char="•"/>
              <a:tabLst>
                <a:tab pos="228600" algn="l"/>
                <a:tab pos="457200" algn="l"/>
              </a:tabLst>
              <a:defRPr/>
            </a:pP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a:t>
            </a: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5,000 Personal Effects Coverage (Can be increased based on individual members requirements for additional charge</a:t>
            </a: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a:t>
            </a:r>
          </a:p>
          <a:p>
            <a:pPr marL="285750" indent="-285750" fontAlgn="auto">
              <a:lnSpc>
                <a:spcPct val="120000"/>
              </a:lnSpc>
              <a:spcBef>
                <a:spcPts val="0"/>
              </a:spcBef>
              <a:spcAft>
                <a:spcPts val="300"/>
              </a:spcAft>
              <a:buFont typeface="Arial" panose="020B0604020202020204" pitchFamily="34" charset="0"/>
              <a:buChar char="•"/>
              <a:tabLst>
                <a:tab pos="228600" algn="l"/>
                <a:tab pos="457200" algn="l"/>
              </a:tabLst>
              <a:defRPr/>
            </a:pP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a:t>
            </a: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1,000 Loss of Use Expense </a:t>
            </a:r>
            <a:endPar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endParaRPr>
          </a:p>
          <a:p>
            <a:pPr marL="285750" indent="-285750" fontAlgn="auto">
              <a:lnSpc>
                <a:spcPct val="120000"/>
              </a:lnSpc>
              <a:spcBef>
                <a:spcPts val="0"/>
              </a:spcBef>
              <a:spcAft>
                <a:spcPts val="300"/>
              </a:spcAft>
              <a:buFont typeface="Arial" panose="020B0604020202020204" pitchFamily="34" charset="0"/>
              <a:buChar char="•"/>
              <a:tabLst>
                <a:tab pos="228600" algn="l"/>
                <a:tab pos="457200" algn="l"/>
              </a:tabLst>
              <a:defRPr/>
            </a:pP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a:t>
            </a: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2,000 Reimbursement for Emergency </a:t>
            </a: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Expenses</a:t>
            </a:r>
          </a:p>
          <a:p>
            <a:pPr marL="285750" indent="-285750" fontAlgn="auto">
              <a:lnSpc>
                <a:spcPct val="120000"/>
              </a:lnSpc>
              <a:spcBef>
                <a:spcPts val="0"/>
              </a:spcBef>
              <a:spcAft>
                <a:spcPts val="300"/>
              </a:spcAft>
              <a:buFont typeface="Arial" panose="020B0604020202020204" pitchFamily="34" charset="0"/>
              <a:buChar char="•"/>
              <a:tabLst>
                <a:tab pos="228600" algn="l"/>
                <a:tab pos="457200" algn="l"/>
              </a:tabLst>
              <a:defRPr/>
            </a:pP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$1,000 </a:t>
            </a: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Search and Rescue </a:t>
            </a: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Expense</a:t>
            </a:r>
          </a:p>
          <a:p>
            <a:pPr fontAlgn="auto">
              <a:lnSpc>
                <a:spcPct val="120000"/>
              </a:lnSpc>
              <a:spcBef>
                <a:spcPts val="0"/>
              </a:spcBef>
              <a:spcAft>
                <a:spcPts val="300"/>
              </a:spcAft>
              <a:tabLst>
                <a:tab pos="228600" algn="l"/>
                <a:tab pos="457200" algn="l"/>
              </a:tabLst>
              <a:defRPr/>
            </a:pPr>
            <a:r>
              <a:rPr lang="en-US" b="1" dirty="0">
                <a:solidFill>
                  <a:srgbClr val="0070C0"/>
                </a:solidFill>
                <a:latin typeface="Arial" panose="020B0604020202020204" pitchFamily="34" charset="0"/>
                <a:ea typeface="Arial" panose="020B0604020202020204" pitchFamily="34" charset="0"/>
                <a:cs typeface="Times New Roman" panose="02020603050405020304" pitchFamily="18" charset="0"/>
              </a:rPr>
              <a:t>Protection </a:t>
            </a:r>
            <a:r>
              <a:rPr lang="en-US" b="1" dirty="0">
                <a:solidFill>
                  <a:srgbClr val="0070C0"/>
                </a:solidFill>
                <a:latin typeface="Arial" panose="020B0604020202020204" pitchFamily="34" charset="0"/>
                <a:ea typeface="Arial" panose="020B0604020202020204" pitchFamily="34" charset="0"/>
                <a:cs typeface="Times New Roman" panose="02020603050405020304" pitchFamily="18" charset="0"/>
              </a:rPr>
              <a:t>Plus Extension</a:t>
            </a: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 It is hereby understood and agreed that payment of the first covered loss under this Policy, occurring during the existing Policy term, will not affect your Policy Premiums and Deductibles at Subsequent renewals.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3" y="1300163"/>
            <a:ext cx="8689975" cy="1017587"/>
          </a:xfrm>
        </p:spPr>
        <p:txBody>
          <a:bodyPr/>
          <a:lstStyle/>
          <a:p>
            <a:pPr fontAlgn="auto">
              <a:spcAft>
                <a:spcPts val="0"/>
              </a:spcAft>
              <a:defRPr/>
            </a:pPr>
            <a:r>
              <a:rPr lang="en-US" dirty="0" smtClean="0">
                <a:solidFill>
                  <a:srgbClr val="0070C0"/>
                </a:solidFill>
                <a:latin typeface="Arial" panose="020B0604020202020204" pitchFamily="34" charset="0"/>
                <a:cs typeface="Arial" panose="020B0604020202020204" pitchFamily="34" charset="0"/>
              </a:rPr>
              <a:t>Available discounts</a:t>
            </a:r>
            <a:endParaRPr lang="en-US" dirty="0">
              <a:solidFill>
                <a:srgbClr val="0070C0"/>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751013" y="2601913"/>
            <a:ext cx="8689975" cy="2655887"/>
          </a:xfrm>
        </p:spPr>
        <p:txBody>
          <a:bodyPr>
            <a:normAutofit fontScale="70000" lnSpcReduction="20000"/>
          </a:bodyPr>
          <a:lstStyle/>
          <a:p>
            <a:pPr fontAlgn="auto">
              <a:spcAft>
                <a:spcPts val="0"/>
              </a:spcAft>
              <a:buFont typeface="Arial" panose="020B0604020202020204" pitchFamily="34" charset="0"/>
              <a:buNone/>
              <a:defRPr/>
            </a:pPr>
            <a:r>
              <a:rPr lang="en-US" sz="2600" dirty="0">
                <a:solidFill>
                  <a:srgbClr val="0070C0"/>
                </a:solidFill>
                <a:latin typeface="Arial" panose="020B0604020202020204" pitchFamily="34" charset="0"/>
                <a:cs typeface="Arial" panose="020B0604020202020204" pitchFamily="34" charset="0"/>
              </a:rPr>
              <a:t>Experience, up to 9 years and over 10 years</a:t>
            </a:r>
          </a:p>
          <a:p>
            <a:pPr fontAlgn="auto">
              <a:spcAft>
                <a:spcPts val="0"/>
              </a:spcAft>
              <a:buFont typeface="Arial" panose="020B0604020202020204" pitchFamily="34" charset="0"/>
              <a:buNone/>
              <a:defRPr/>
            </a:pPr>
            <a:r>
              <a:rPr lang="en-US" sz="2600" dirty="0">
                <a:solidFill>
                  <a:srgbClr val="0070C0"/>
                </a:solidFill>
                <a:latin typeface="Arial" panose="020B0604020202020204" pitchFamily="34" charset="0"/>
                <a:cs typeface="Arial" panose="020B0604020202020204" pitchFamily="34" charset="0"/>
              </a:rPr>
              <a:t>      Claims Free, up to 5 years and up to 10 years</a:t>
            </a:r>
          </a:p>
          <a:p>
            <a:pPr fontAlgn="auto">
              <a:spcAft>
                <a:spcPts val="0"/>
              </a:spcAft>
              <a:buFont typeface="Arial" panose="020B0604020202020204" pitchFamily="34" charset="0"/>
              <a:buNone/>
              <a:defRPr/>
            </a:pPr>
            <a:r>
              <a:rPr lang="en-US" sz="2600" dirty="0">
                <a:solidFill>
                  <a:srgbClr val="0070C0"/>
                </a:solidFill>
                <a:latin typeface="Arial" panose="020B0604020202020204" pitchFamily="34" charset="0"/>
                <a:cs typeface="Arial" panose="020B0604020202020204" pitchFamily="34" charset="0"/>
              </a:rPr>
              <a:t>            Age of Operator, 50 years and over</a:t>
            </a:r>
          </a:p>
          <a:p>
            <a:pPr fontAlgn="auto">
              <a:spcAft>
                <a:spcPts val="0"/>
              </a:spcAft>
              <a:buFont typeface="Arial" panose="020B0604020202020204" pitchFamily="34" charset="0"/>
              <a:buNone/>
              <a:defRPr/>
            </a:pPr>
            <a:r>
              <a:rPr lang="en-US" sz="2600" dirty="0">
                <a:solidFill>
                  <a:srgbClr val="0070C0"/>
                </a:solidFill>
                <a:latin typeface="Arial" panose="020B0604020202020204" pitchFamily="34" charset="0"/>
                <a:cs typeface="Arial" panose="020B0604020202020204" pitchFamily="34" charset="0"/>
              </a:rPr>
              <a:t>            Safety Courses, Canadian Yachting Association and Power Squadron </a:t>
            </a:r>
          </a:p>
          <a:p>
            <a:pPr fontAlgn="auto">
              <a:spcAft>
                <a:spcPts val="0"/>
              </a:spcAft>
              <a:buFont typeface="Arial" panose="020B0604020202020204" pitchFamily="34" charset="0"/>
              <a:buNone/>
              <a:defRPr/>
            </a:pPr>
            <a:r>
              <a:rPr lang="en-US" sz="2600" dirty="0">
                <a:solidFill>
                  <a:srgbClr val="0070C0"/>
                </a:solidFill>
                <a:latin typeface="Arial" panose="020B0604020202020204" pitchFamily="34" charset="0"/>
                <a:cs typeface="Arial" panose="020B0604020202020204" pitchFamily="34" charset="0"/>
              </a:rPr>
              <a:t>      Boat over $100,000</a:t>
            </a:r>
          </a:p>
          <a:p>
            <a:pPr fontAlgn="auto">
              <a:spcAft>
                <a:spcPts val="0"/>
              </a:spcAft>
              <a:buFont typeface="Arial" panose="020B0604020202020204" pitchFamily="34" charset="0"/>
              <a:buNone/>
              <a:defRPr/>
            </a:pPr>
            <a:r>
              <a:rPr lang="en-US" sz="2600" dirty="0">
                <a:solidFill>
                  <a:srgbClr val="0070C0"/>
                </a:solidFill>
                <a:latin typeface="Arial" panose="020B0604020202020204" pitchFamily="34" charset="0"/>
                <a:cs typeface="Arial" panose="020B0604020202020204" pitchFamily="34" charset="0"/>
              </a:rPr>
              <a:t>      Deducible Options, 2X and 3X, max.</a:t>
            </a:r>
          </a:p>
          <a:p>
            <a:pPr fontAlgn="auto">
              <a:spcAft>
                <a:spcPts val="0"/>
              </a:spcAft>
              <a:buFont typeface="Arial" panose="020B0604020202020204" pitchFamily="34" charset="0"/>
              <a:buNone/>
              <a:defRPr/>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3" y="323850"/>
            <a:ext cx="8689975" cy="1347788"/>
          </a:xfrm>
        </p:spPr>
        <p:txBody>
          <a:bodyPr>
            <a:normAutofit fontScale="90000"/>
          </a:bodyPr>
          <a:lstStyle/>
          <a:p>
            <a:pPr fontAlgn="auto">
              <a:spcAft>
                <a:spcPts val="0"/>
              </a:spcAft>
              <a:defRPr/>
            </a:pPr>
            <a:r>
              <a:rPr lang="en-US" dirty="0" smtClean="0">
                <a:solidFill>
                  <a:srgbClr val="0070C0"/>
                </a:solidFill>
                <a:latin typeface="Arial" panose="020B0604020202020204" pitchFamily="34" charset="0"/>
                <a:cs typeface="Arial" panose="020B0604020202020204" pitchFamily="34" charset="0"/>
              </a:rPr>
              <a:t>Possible security strategy </a:t>
            </a:r>
            <a:endParaRPr lang="en-US" dirty="0">
              <a:solidFill>
                <a:srgbClr val="0070C0"/>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751013" y="1671638"/>
            <a:ext cx="8689975" cy="4492625"/>
          </a:xfrm>
        </p:spPr>
        <p:txBody>
          <a:bodyPr/>
          <a:lstStyle/>
          <a:p>
            <a:pPr fontAlgn="auto">
              <a:spcAft>
                <a:spcPts val="0"/>
              </a:spcAft>
              <a:buFont typeface="Arial" panose="020B0604020202020204" pitchFamily="34" charset="0"/>
              <a:buNone/>
              <a:defRPr/>
            </a:pPr>
            <a:r>
              <a:rPr lang="en-US" dirty="0">
                <a:solidFill>
                  <a:srgbClr val="0070C0"/>
                </a:solidFill>
                <a:latin typeface="Arial" panose="020B0604020202020204" pitchFamily="34" charset="0"/>
                <a:cs typeface="Arial" panose="020B0604020202020204" pitchFamily="34" charset="0"/>
              </a:rPr>
              <a:t>Pacific marine is working on Security Options for OBN members including a possible offering from a company called TAG that offers to microchip the member’s boat for a fee, possibly refundable fee and a discount on their boat insurance. Under development as we speak but show’s clearly that Pacific Marine and StoneRidge Insurance Brokers want to protect the members, their boats, and the program</a:t>
            </a:r>
            <a:r>
              <a:rPr lang="en-US" dirty="0">
                <a:solidFill>
                  <a:srgbClr val="0070C0"/>
                </a:solidFill>
              </a:rPr>
              <a:t>. </a:t>
            </a:r>
          </a:p>
          <a:p>
            <a:pPr fontAlgn="auto">
              <a:spcAft>
                <a:spcPts val="0"/>
              </a:spcAft>
              <a:buFont typeface="Arial" panose="020B0604020202020204" pitchFamily="34" charset="0"/>
              <a:buNone/>
              <a:defRPr/>
            </a:pPr>
            <a:endParaRPr lang="en-US" dirty="0">
              <a:solidFill>
                <a:srgbClr val="0070C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962025" y="825500"/>
            <a:ext cx="10136188" cy="5337175"/>
          </a:xfrm>
          <a:prstGeom prst="rect">
            <a:avLst/>
          </a:prstGeom>
          <a:noFill/>
          <a:ln w="9525">
            <a:noFill/>
            <a:miter lim="800000"/>
            <a:headEnd/>
            <a:tailEnd/>
          </a:ln>
        </p:spPr>
        <p:txBody>
          <a:bodyPr>
            <a:spAutoFit/>
          </a:bodyPr>
          <a:lstStyle/>
          <a:p>
            <a:pPr>
              <a:lnSpc>
                <a:spcPct val="120000"/>
              </a:lnSpc>
              <a:spcAft>
                <a:spcPts val="900"/>
              </a:spcAft>
            </a:pPr>
            <a:endParaRPr lang="en-US">
              <a:solidFill>
                <a:srgbClr val="404040"/>
              </a:solidFill>
              <a:ea typeface="Arial" charset="0"/>
              <a:cs typeface="Times New Roman" pitchFamily="18" charset="0"/>
            </a:endParaRPr>
          </a:p>
          <a:p>
            <a:pPr>
              <a:lnSpc>
                <a:spcPct val="120000"/>
              </a:lnSpc>
              <a:spcAft>
                <a:spcPts val="900"/>
              </a:spcAft>
            </a:pPr>
            <a:r>
              <a:rPr lang="en-US" sz="3600">
                <a:solidFill>
                  <a:srgbClr val="404040"/>
                </a:solidFill>
                <a:ea typeface="Arial" charset="0"/>
                <a:cs typeface="Times New Roman" pitchFamily="18" charset="0"/>
              </a:rPr>
              <a:t>        </a:t>
            </a:r>
            <a:r>
              <a:rPr lang="en-US" sz="3600">
                <a:solidFill>
                  <a:srgbClr val="0070C0"/>
                </a:solidFill>
                <a:ea typeface="Arial" charset="0"/>
                <a:cs typeface="Times New Roman" pitchFamily="18" charset="0"/>
              </a:rPr>
              <a:t>Boat &amp; Personal Effects Security </a:t>
            </a:r>
          </a:p>
          <a:p>
            <a:pPr>
              <a:lnSpc>
                <a:spcPct val="120000"/>
              </a:lnSpc>
              <a:spcAft>
                <a:spcPts val="900"/>
              </a:spcAft>
            </a:pPr>
            <a:endParaRPr lang="en-US">
              <a:solidFill>
                <a:srgbClr val="0070C0"/>
              </a:solidFill>
              <a:ea typeface="Arial" charset="0"/>
              <a:cs typeface="Times New Roman" pitchFamily="18" charset="0"/>
            </a:endParaRPr>
          </a:p>
          <a:p>
            <a:pPr>
              <a:lnSpc>
                <a:spcPct val="120000"/>
              </a:lnSpc>
              <a:spcAft>
                <a:spcPts val="900"/>
              </a:spcAft>
            </a:pPr>
            <a:r>
              <a:rPr lang="en-US">
                <a:solidFill>
                  <a:srgbClr val="0070C0"/>
                </a:solidFill>
                <a:ea typeface="Arial" charset="0"/>
                <a:cs typeface="Times New Roman" pitchFamily="18" charset="0"/>
              </a:rPr>
              <a:t>Other less expensive Security Options that a discount can be received for, that are commonly used now, are:</a:t>
            </a:r>
          </a:p>
          <a:p>
            <a:pPr>
              <a:lnSpc>
                <a:spcPct val="120000"/>
              </a:lnSpc>
              <a:spcAft>
                <a:spcPts val="900"/>
              </a:spcAft>
            </a:pPr>
            <a:r>
              <a:rPr lang="en-US">
                <a:solidFill>
                  <a:srgbClr val="0070C0"/>
                </a:solidFill>
                <a:ea typeface="Arial" charset="0"/>
                <a:cs typeface="Times New Roman" pitchFamily="18" charset="0"/>
              </a:rPr>
              <a:t>1) Parked overnight, chain through trailer wheel around frame to prevent trailer &amp; boat being stolen, photos required.</a:t>
            </a:r>
          </a:p>
          <a:p>
            <a:pPr>
              <a:lnSpc>
                <a:spcPct val="120000"/>
              </a:lnSpc>
              <a:spcAft>
                <a:spcPts val="900"/>
              </a:spcAft>
            </a:pPr>
            <a:r>
              <a:rPr lang="en-US">
                <a:solidFill>
                  <a:srgbClr val="0070C0"/>
                </a:solidFill>
                <a:ea typeface="Arial" charset="0"/>
                <a:cs typeface="Times New Roman" pitchFamily="18" charset="0"/>
              </a:rPr>
              <a:t>2) Tongue and Receiver locks, commonly used now, photo’s required</a:t>
            </a:r>
          </a:p>
          <a:p>
            <a:pPr>
              <a:lnSpc>
                <a:spcPct val="120000"/>
              </a:lnSpc>
              <a:spcAft>
                <a:spcPts val="900"/>
              </a:spcAft>
            </a:pPr>
            <a:r>
              <a:rPr lang="en-US">
                <a:solidFill>
                  <a:srgbClr val="0070C0"/>
                </a:solidFill>
                <a:ea typeface="Arial" charset="0"/>
                <a:cs typeface="Times New Roman" pitchFamily="18" charset="0"/>
              </a:rPr>
              <a:t>3) Locks on Rod and Tackle lockers on board boat, photo’s required</a:t>
            </a:r>
          </a:p>
          <a:p>
            <a:pPr>
              <a:lnSpc>
                <a:spcPct val="120000"/>
              </a:lnSpc>
              <a:spcAft>
                <a:spcPts val="900"/>
              </a:spcAft>
            </a:pPr>
            <a:r>
              <a:rPr lang="en-US">
                <a:solidFill>
                  <a:srgbClr val="0070C0"/>
                </a:solidFill>
                <a:ea typeface="Arial" charset="0"/>
                <a:cs typeface="Times New Roman" pitchFamily="18" charset="0"/>
              </a:rPr>
              <a:t>4) Use of Lock R Bar system to protect Personal Effects</a:t>
            </a:r>
          </a:p>
          <a:p>
            <a:pPr>
              <a:lnSpc>
                <a:spcPct val="120000"/>
              </a:lnSpc>
              <a:spcAft>
                <a:spcPts val="900"/>
              </a:spcAft>
            </a:pPr>
            <a:r>
              <a:rPr lang="en-US" b="1">
                <a:solidFill>
                  <a:srgbClr val="0070C0"/>
                </a:solidFill>
                <a:ea typeface="Arial" charset="0"/>
                <a:cs typeface="Times New Roman" pitchFamily="18" charset="0"/>
              </a:rPr>
              <a:t>NOTE</a:t>
            </a:r>
            <a:r>
              <a:rPr lang="en-US">
                <a:solidFill>
                  <a:srgbClr val="0070C0"/>
                </a:solidFill>
                <a:ea typeface="Arial" charset="0"/>
                <a:cs typeface="Times New Roman" pitchFamily="18" charset="0"/>
              </a:rPr>
              <a:t>: If no Anti-Theft measures are taken, the theft deductible will be doubled. Also note that most marine companies exclude Theft from coverage.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28675"/>
            <a:ext cx="10350500" cy="1063625"/>
          </a:xfrm>
        </p:spPr>
        <p:txBody>
          <a:bodyPr/>
          <a:lstStyle/>
          <a:p>
            <a:pPr fontAlgn="auto">
              <a:spcAft>
                <a:spcPts val="0"/>
              </a:spcAft>
              <a:defRPr/>
            </a:pPr>
            <a:r>
              <a:rPr lang="en-US" dirty="0" smtClean="0">
                <a:solidFill>
                  <a:srgbClr val="0070C0"/>
                </a:solidFill>
                <a:latin typeface="Arial" panose="020B0604020202020204" pitchFamily="34" charset="0"/>
                <a:cs typeface="Arial" panose="020B0604020202020204" pitchFamily="34" charset="0"/>
              </a:rPr>
              <a:t>Claims </a:t>
            </a:r>
            <a:endParaRPr lang="en-US" dirty="0">
              <a:solidFill>
                <a:srgbClr val="0070C0"/>
              </a:solidFill>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914400" y="2017713"/>
            <a:ext cx="10350500" cy="3008312"/>
          </a:xfrm>
        </p:spPr>
        <p:txBody>
          <a:bodyPr/>
          <a:lstStyle/>
          <a:p>
            <a:pPr fontAlgn="auto">
              <a:spcAft>
                <a:spcPts val="0"/>
              </a:spcAft>
              <a:buFont typeface="Arial" panose="020B0604020202020204" pitchFamily="34" charset="0"/>
              <a:buNone/>
              <a:defRPr/>
            </a:pPr>
            <a:r>
              <a:rPr lang="en-US" dirty="0">
                <a:solidFill>
                  <a:srgbClr val="0070C0"/>
                </a:solidFill>
                <a:effectLst>
                  <a:outerShdw blurRad="38100" dist="19050" dir="2700000" algn="tl">
                    <a:schemeClr val="dk1">
                      <a:alpha val="40000"/>
                    </a:schemeClr>
                  </a:outerShdw>
                </a:effectLst>
                <a:latin typeface="Arial" panose="020B0604020202020204" pitchFamily="34" charset="0"/>
                <a:cs typeface="Arial" panose="020B0604020202020204" pitchFamily="34" charset="0"/>
              </a:rPr>
              <a:t>24/7 CLAIMS SERVICE IN CANADA AND THE US</a:t>
            </a:r>
            <a:endParaRPr lang="en-US" dirty="0">
              <a:solidFill>
                <a:srgbClr val="0070C0"/>
              </a:solidFill>
              <a:latin typeface="Arial" panose="020B0604020202020204" pitchFamily="34" charset="0"/>
              <a:cs typeface="Arial" panose="020B0604020202020204" pitchFamily="34" charset="0"/>
            </a:endParaRPr>
          </a:p>
          <a:p>
            <a:pPr fontAlgn="auto">
              <a:spcAft>
                <a:spcPts val="0"/>
              </a:spcAft>
              <a:buFont typeface="Arial" panose="020B0604020202020204" pitchFamily="34" charset="0"/>
              <a:buNone/>
              <a:defRPr/>
            </a:pPr>
            <a:r>
              <a:rPr lang="en-US" dirty="0">
                <a:solidFill>
                  <a:srgbClr val="0070C0"/>
                </a:solidFill>
                <a:effectLst>
                  <a:outerShdw blurRad="38100" dist="19050" dir="2700000" algn="tl">
                    <a:schemeClr val="dk1">
                      <a:alpha val="40000"/>
                    </a:schemeClr>
                  </a:outerShdw>
                </a:effectLst>
                <a:latin typeface="Arial" panose="020B0604020202020204" pitchFamily="34" charset="0"/>
                <a:cs typeface="Arial" panose="020B0604020202020204" pitchFamily="34" charset="0"/>
              </a:rPr>
              <a:t>24/7 ON WATER TOWING REIMBURSEMENT. </a:t>
            </a:r>
            <a:endParaRPr lang="en-US" dirty="0">
              <a:solidFill>
                <a:srgbClr val="0070C0"/>
              </a:solidFill>
              <a:latin typeface="Arial" panose="020B0604020202020204" pitchFamily="34" charset="0"/>
              <a:cs typeface="Arial" panose="020B0604020202020204" pitchFamily="34" charset="0"/>
            </a:endParaRPr>
          </a:p>
          <a:p>
            <a:pPr fontAlgn="auto">
              <a:spcAft>
                <a:spcPts val="0"/>
              </a:spcAft>
              <a:buFont typeface="Arial" panose="020B0604020202020204" pitchFamily="34" charset="0"/>
              <a:buNone/>
              <a:defRPr/>
            </a:pPr>
            <a:r>
              <a:rPr lang="en-US" dirty="0">
                <a:solidFill>
                  <a:srgbClr val="0070C0"/>
                </a:solidFill>
                <a:effectLst>
                  <a:outerShdw blurRad="38100" dist="19050" dir="2700000" algn="tl">
                    <a:schemeClr val="dk1">
                      <a:alpha val="40000"/>
                    </a:schemeClr>
                  </a:outerShdw>
                </a:effectLst>
                <a:latin typeface="Arial" panose="020B0604020202020204" pitchFamily="34" charset="0"/>
                <a:cs typeface="Arial" panose="020B0604020202020204" pitchFamily="34" charset="0"/>
              </a:rPr>
              <a:t>VERMIN DAMAGE INCLUDED</a:t>
            </a:r>
            <a:endParaRPr lang="en-US" dirty="0">
              <a:solidFill>
                <a:srgbClr val="0070C0"/>
              </a:solidFill>
              <a:latin typeface="Arial" panose="020B0604020202020204" pitchFamily="34" charset="0"/>
              <a:cs typeface="Arial" panose="020B0604020202020204" pitchFamily="34" charset="0"/>
            </a:endParaRPr>
          </a:p>
          <a:p>
            <a:pPr fontAlgn="auto">
              <a:spcAft>
                <a:spcPts val="0"/>
              </a:spcAft>
              <a:buFont typeface="Arial" panose="020B0604020202020204" pitchFamily="34" charset="0"/>
              <a:buNone/>
              <a:defRPr/>
            </a:pPr>
            <a:r>
              <a:rPr lang="en-US" dirty="0">
                <a:solidFill>
                  <a:srgbClr val="0070C0"/>
                </a:solidFill>
                <a:effectLst>
                  <a:outerShdw blurRad="38100" dist="19050" dir="2700000" algn="tl">
                    <a:schemeClr val="dk1">
                      <a:alpha val="40000"/>
                    </a:schemeClr>
                  </a:outerShdw>
                </a:effectLst>
                <a:latin typeface="Arial" panose="020B0604020202020204" pitchFamily="34" charset="0"/>
                <a:cs typeface="Arial" panose="020B0604020202020204" pitchFamily="34" charset="0"/>
              </a:rPr>
              <a:t>FIRST PAYER ON PERSONAL EFFECTS CLAIMS NOT YOUR HOMEOWNERS POLICY</a:t>
            </a:r>
            <a:endParaRPr lang="en-US" dirty="0">
              <a:solidFill>
                <a:srgbClr val="0070C0"/>
              </a:solidFill>
              <a:latin typeface="Arial" panose="020B0604020202020204" pitchFamily="34" charset="0"/>
              <a:cs typeface="Arial" panose="020B0604020202020204" pitchFamily="34" charset="0"/>
            </a:endParaRPr>
          </a:p>
          <a:p>
            <a:pPr fontAlgn="auto">
              <a:spcAft>
                <a:spcPts val="0"/>
              </a:spcAft>
              <a:buFont typeface="Arial" panose="020B0604020202020204" pitchFamily="34" charset="0"/>
              <a:buNone/>
              <a:defRPr/>
            </a:pPr>
            <a:endParaRPr lang="en-US"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28675"/>
            <a:ext cx="10350500" cy="1568450"/>
          </a:xfrm>
        </p:spPr>
        <p:txBody>
          <a:bodyPr/>
          <a:lstStyle/>
          <a:p>
            <a:pPr fontAlgn="auto">
              <a:spcAft>
                <a:spcPts val="0"/>
              </a:spcAft>
              <a:defRPr/>
            </a:pPr>
            <a:r>
              <a:rPr lang="en-US" dirty="0" smtClean="0">
                <a:solidFill>
                  <a:srgbClr val="0070C0"/>
                </a:solidFill>
                <a:latin typeface="Arial" panose="020B0604020202020204" pitchFamily="34" charset="0"/>
                <a:cs typeface="Arial" panose="020B0604020202020204" pitchFamily="34" charset="0"/>
              </a:rPr>
              <a:t>ALSO!</a:t>
            </a:r>
            <a:br>
              <a:rPr lang="en-US" dirty="0" smtClean="0">
                <a:solidFill>
                  <a:srgbClr val="0070C0"/>
                </a:solidFill>
                <a:latin typeface="Arial" panose="020B0604020202020204" pitchFamily="34" charset="0"/>
                <a:cs typeface="Arial" panose="020B0604020202020204" pitchFamily="34" charset="0"/>
              </a:rPr>
            </a:br>
            <a:endParaRPr lang="en-US" dirty="0">
              <a:solidFill>
                <a:srgbClr val="0070C0"/>
              </a:solidFill>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914400" y="2727325"/>
            <a:ext cx="10350500" cy="1339850"/>
          </a:xfrm>
        </p:spPr>
        <p:txBody>
          <a:bodyPr/>
          <a:lstStyle/>
          <a:p>
            <a:pPr fontAlgn="auto">
              <a:spcAft>
                <a:spcPts val="0"/>
              </a:spcAft>
              <a:buFont typeface="Arial" panose="020B0604020202020204" pitchFamily="34" charset="0"/>
              <a:buNone/>
              <a:defRPr/>
            </a:pPr>
            <a:r>
              <a:rPr lang="en-US" dirty="0" smtClean="0">
                <a:solidFill>
                  <a:srgbClr val="0070C0"/>
                </a:solidFill>
                <a:latin typeface="Arial" panose="020B0604020202020204" pitchFamily="34" charset="0"/>
                <a:cs typeface="Arial" panose="020B0604020202020204" pitchFamily="34" charset="0"/>
              </a:rPr>
              <a:t>I can insure any of the other boats that OBN members have! Please bring me your pontoon boats, sail boats, aluminum boats, cruisers, bow riders etc. </a:t>
            </a:r>
            <a:endParaRPr lang="en-US" dirty="0">
              <a:solidFill>
                <a:srgbClr val="0070C0"/>
              </a:solidFill>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28675"/>
            <a:ext cx="10350500" cy="1362075"/>
          </a:xfrm>
        </p:spPr>
        <p:txBody>
          <a:bodyPr/>
          <a:lstStyle/>
          <a:p>
            <a:pPr fontAlgn="auto">
              <a:spcAft>
                <a:spcPts val="0"/>
              </a:spcAft>
              <a:defRPr/>
            </a:pPr>
            <a:r>
              <a:rPr lang="en-US" dirty="0" smtClean="0">
                <a:solidFill>
                  <a:srgbClr val="0070C0"/>
                </a:solidFill>
                <a:latin typeface="Arial" panose="020B0604020202020204" pitchFamily="34" charset="0"/>
                <a:cs typeface="Arial" panose="020B0604020202020204" pitchFamily="34" charset="0"/>
              </a:rPr>
              <a:t>Flexibility</a:t>
            </a:r>
            <a:r>
              <a:rPr lang="en-US" dirty="0" smtClean="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914400" y="2490788"/>
            <a:ext cx="10350500" cy="3357562"/>
          </a:xfrm>
        </p:spPr>
        <p:txBody>
          <a:bodyPr/>
          <a:lstStyle/>
          <a:p>
            <a:pPr fontAlgn="auto">
              <a:spcAft>
                <a:spcPts val="0"/>
              </a:spcAft>
              <a:buFont typeface="Arial" panose="020B0604020202020204" pitchFamily="34" charset="0"/>
              <a:buNone/>
              <a:defRPr/>
            </a:pPr>
            <a:r>
              <a:rPr lang="en-US" dirty="0" smtClean="0">
                <a:solidFill>
                  <a:srgbClr val="0070C0"/>
                </a:solidFill>
                <a:effectLst>
                  <a:outerShdw blurRad="38100" dist="19050" dir="2700000" algn="tl">
                    <a:schemeClr val="dk1">
                      <a:alpha val="40000"/>
                    </a:schemeClr>
                  </a:outerShdw>
                </a:effectLst>
                <a:latin typeface="Arial" panose="020B0604020202020204" pitchFamily="34" charset="0"/>
                <a:cs typeface="Arial" panose="020B0604020202020204" pitchFamily="34" charset="0"/>
              </a:rPr>
              <a:t>Please remember we want to be flexible to meet your needs. </a:t>
            </a:r>
            <a:r>
              <a:rPr lang="en-US" dirty="0">
                <a:solidFill>
                  <a:srgbClr val="0070C0"/>
                </a:solidFill>
                <a:effectLst>
                  <a:outerShdw blurRad="38100" dist="19050" dir="2700000" algn="tl">
                    <a:schemeClr val="dk1">
                      <a:alpha val="40000"/>
                    </a:schemeClr>
                  </a:outerShdw>
                </a:effectLst>
                <a:latin typeface="Arial" panose="020B0604020202020204" pitchFamily="34" charset="0"/>
                <a:cs typeface="Arial" panose="020B0604020202020204" pitchFamily="34" charset="0"/>
              </a:rPr>
              <a:t> </a:t>
            </a:r>
            <a:endParaRPr lang="en-US" dirty="0">
              <a:solidFill>
                <a:srgbClr val="0070C0"/>
              </a:solidFill>
              <a:latin typeface="Arial" panose="020B0604020202020204" pitchFamily="34" charset="0"/>
              <a:cs typeface="Arial" panose="020B0604020202020204" pitchFamily="34" charset="0"/>
            </a:endParaRPr>
          </a:p>
          <a:p>
            <a:pPr fontAlgn="auto">
              <a:spcAft>
                <a:spcPts val="0"/>
              </a:spcAft>
              <a:buFont typeface="Arial" panose="020B0604020202020204" pitchFamily="34" charset="0"/>
              <a:buNone/>
              <a:defRPr/>
            </a:pPr>
            <a:r>
              <a:rPr lang="en-US" dirty="0" smtClean="0">
                <a:solidFill>
                  <a:srgbClr val="0070C0"/>
                </a:solidFill>
                <a:latin typeface="Arial" panose="020B0604020202020204" pitchFamily="34" charset="0"/>
                <a:cs typeface="Arial" panose="020B0604020202020204" pitchFamily="34" charset="0"/>
              </a:rPr>
              <a:t>Special </a:t>
            </a:r>
            <a:r>
              <a:rPr lang="en-US" dirty="0">
                <a:solidFill>
                  <a:srgbClr val="0070C0"/>
                </a:solidFill>
                <a:latin typeface="Arial" panose="020B0604020202020204" pitchFamily="34" charset="0"/>
                <a:cs typeface="Arial" panose="020B0604020202020204" pitchFamily="34" charset="0"/>
              </a:rPr>
              <a:t>exceptions may be made for circumstances such as Team Ontario Boater who needs to travel with their boat to the US</a:t>
            </a:r>
          </a:p>
          <a:p>
            <a:pPr fontAlgn="auto">
              <a:spcAft>
                <a:spcPts val="0"/>
              </a:spcAft>
              <a:buFont typeface="Arial" panose="020B0604020202020204" pitchFamily="34" charset="0"/>
              <a:buNone/>
              <a:defRPr/>
            </a:pPr>
            <a:r>
              <a:rPr lang="en-US" dirty="0" smtClean="0">
                <a:solidFill>
                  <a:srgbClr val="0070C0"/>
                </a:solidFill>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Standard Navigational Limits include the inland waters of Minnesota, Wisconsin, Michigan, Ohio, New York, Vermont Boston and Maine. </a:t>
            </a:r>
          </a:p>
          <a:p>
            <a:pPr fontAlgn="auto">
              <a:spcAft>
                <a:spcPts val="0"/>
              </a:spcAft>
              <a:buFont typeface="Arial" panose="020B0604020202020204" pitchFamily="34" charset="0"/>
              <a:buNone/>
              <a:defRPr/>
            </a:pPr>
            <a:endParaRPr lang="en-US" dirty="0">
              <a:solidFill>
                <a:srgbClr val="0070C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73038"/>
            <a:ext cx="10350500" cy="2851150"/>
          </a:xfrm>
        </p:spPr>
        <p:txBody>
          <a:bodyPr/>
          <a:lstStyle/>
          <a:p>
            <a:pPr fontAlgn="auto">
              <a:spcAft>
                <a:spcPts val="0"/>
              </a:spcAft>
              <a:defRPr/>
            </a:pPr>
            <a:r>
              <a:rPr lang="en-US" dirty="0" smtClean="0">
                <a:latin typeface="Arial" panose="020B0604020202020204" pitchFamily="34" charset="0"/>
                <a:cs typeface="Arial" panose="020B0604020202020204" pitchFamily="34" charset="0"/>
              </a:rPr>
              <a:t>Thank you</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Randy Spenceley</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OBN premium bass boat insurance program </a:t>
            </a:r>
            <a:endParaRPr lang="en-US" dirty="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914400" y="3657600"/>
            <a:ext cx="10350500" cy="1368425"/>
          </a:xfrm>
        </p:spPr>
        <p:txBody>
          <a:bodyPr/>
          <a:lstStyle/>
          <a:p>
            <a:pPr fontAlgn="auto">
              <a:spcAft>
                <a:spcPts val="0"/>
              </a:spcAft>
              <a:buFont typeface="Arial" panose="020B0604020202020204" pitchFamily="34" charset="0"/>
              <a:buNone/>
              <a:defRPr/>
            </a:pPr>
            <a:endParaRPr lang="en-US" dirty="0"/>
          </a:p>
        </p:txBody>
      </p:sp>
      <p:pic>
        <p:nvPicPr>
          <p:cNvPr id="36867" name="Picture 4"/>
          <p:cNvPicPr>
            <a:picLocks noChangeAspect="1"/>
          </p:cNvPicPr>
          <p:nvPr/>
        </p:nvPicPr>
        <p:blipFill>
          <a:blip r:embed="rId2"/>
          <a:srcRect/>
          <a:stretch>
            <a:fillRect/>
          </a:stretch>
        </p:blipFill>
        <p:spPr bwMode="auto">
          <a:xfrm>
            <a:off x="3238500" y="3024188"/>
            <a:ext cx="5715000" cy="320357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671638"/>
            <a:ext cx="10363200" cy="542925"/>
          </a:xfrm>
        </p:spPr>
        <p:txBody>
          <a:bodyPr>
            <a:normAutofit fontScale="90000"/>
          </a:bodyPr>
          <a:lstStyle/>
          <a:p>
            <a:pPr fontAlgn="auto">
              <a:spcAft>
                <a:spcPts val="0"/>
              </a:spcAft>
              <a:defRPr/>
            </a:pPr>
            <a:r>
              <a:rPr lang="en-US" dirty="0" smtClean="0"/>
              <a:t>Stoneridge Insurance Brokers (Barrie)</a:t>
            </a:r>
            <a:endParaRPr lang="en-US" dirty="0"/>
          </a:p>
        </p:txBody>
      </p:sp>
      <p:sp>
        <p:nvSpPr>
          <p:cNvPr id="3" name="Content Placeholder 2"/>
          <p:cNvSpPr>
            <a:spLocks noGrp="1"/>
          </p:cNvSpPr>
          <p:nvPr>
            <p:ph sz="quarter" idx="13"/>
          </p:nvPr>
        </p:nvSpPr>
        <p:spPr>
          <a:xfrm>
            <a:off x="914400" y="2366963"/>
            <a:ext cx="10363200" cy="3424237"/>
          </a:xfrm>
        </p:spPr>
        <p:txBody>
          <a:bodyPr>
            <a:noAutofit/>
          </a:bodyPr>
          <a:lstStyle/>
          <a:p>
            <a:pPr fontAlgn="auto">
              <a:spcAft>
                <a:spcPts val="0"/>
              </a:spcAft>
              <a:buFont typeface="Arial" panose="020B0604020202020204" pitchFamily="34" charset="0"/>
              <a:buChar char="•"/>
              <a:defRPr/>
            </a:pPr>
            <a:r>
              <a:rPr lang="en-US" sz="1800" dirty="0" smtClean="0">
                <a:latin typeface="Arial" panose="020B0604020202020204" pitchFamily="34" charset="0"/>
                <a:cs typeface="Arial" panose="020B0604020202020204" pitchFamily="34" charset="0"/>
              </a:rPr>
              <a:t>Stoneridge, formerly JC Mitchell Insurance Brokers has a long history of over 38 years in supporting central Ontario and beyond. </a:t>
            </a:r>
          </a:p>
          <a:p>
            <a:pPr fontAlgn="auto">
              <a:spcAft>
                <a:spcPts val="0"/>
              </a:spcAft>
              <a:buFont typeface="Arial" panose="020B0604020202020204" pitchFamily="34" charset="0"/>
              <a:buChar char="•"/>
              <a:defRPr/>
            </a:pPr>
            <a:r>
              <a:rPr lang="en-US" sz="1800" dirty="0" smtClean="0">
                <a:latin typeface="Arial" panose="020B0604020202020204" pitchFamily="34" charset="0"/>
                <a:cs typeface="Arial" panose="020B0604020202020204" pitchFamily="34" charset="0"/>
              </a:rPr>
              <a:t>Stoneridge Insurance brokers is a member of a network of 9 brokerages in central Ontario </a:t>
            </a:r>
          </a:p>
          <a:p>
            <a:pPr fontAlgn="auto">
              <a:spcAft>
                <a:spcPts val="0"/>
              </a:spcAft>
              <a:buFont typeface="Arial" panose="020B0604020202020204" pitchFamily="34" charset="0"/>
              <a:buChar char="•"/>
              <a:defRPr/>
            </a:pPr>
            <a:r>
              <a:rPr lang="en-US" sz="1800" dirty="0" smtClean="0">
                <a:latin typeface="Arial" panose="020B0604020202020204" pitchFamily="34" charset="0"/>
                <a:cs typeface="Arial" panose="020B0604020202020204" pitchFamily="34" charset="0"/>
              </a:rPr>
              <a:t>Randy Spenceley as a member, can not only look after you with the best boat insurance program in the industry but can also help you with all your other insurance needs including Commercial business insurance, home, car and recreational needs. We have in-house specialist who can look after all your life insurance, disability investment needs as well. We can consolidate all your needs under one office. </a:t>
            </a:r>
            <a:endParaRPr lang="en-US" sz="1800" dirty="0">
              <a:latin typeface="Arial" panose="020B0604020202020204" pitchFamily="34" charset="0"/>
              <a:cs typeface="Arial" panose="020B0604020202020204" pitchFamily="34" charset="0"/>
            </a:endParaRPr>
          </a:p>
        </p:txBody>
      </p:sp>
      <p:pic>
        <p:nvPicPr>
          <p:cNvPr id="20483" name="Picture 3"/>
          <p:cNvPicPr>
            <a:picLocks noChangeAspect="1"/>
          </p:cNvPicPr>
          <p:nvPr/>
        </p:nvPicPr>
        <p:blipFill>
          <a:blip r:embed="rId2"/>
          <a:srcRect/>
          <a:stretch>
            <a:fillRect/>
          </a:stretch>
        </p:blipFill>
        <p:spPr bwMode="auto">
          <a:xfrm>
            <a:off x="4203700" y="163513"/>
            <a:ext cx="2428875" cy="1038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466850"/>
            <a:ext cx="10363200" cy="747713"/>
          </a:xfrm>
        </p:spPr>
        <p:txBody>
          <a:bodyPr/>
          <a:lstStyle/>
          <a:p>
            <a:pPr fontAlgn="auto">
              <a:spcAft>
                <a:spcPts val="0"/>
              </a:spcAft>
              <a:defRPr/>
            </a:pPr>
            <a:r>
              <a:rPr lang="en-US" dirty="0" smtClean="0">
                <a:latin typeface="Arial" panose="020B0604020202020204" pitchFamily="34" charset="0"/>
                <a:cs typeface="Arial" panose="020B0604020202020204" pitchFamily="34" charset="0"/>
              </a:rPr>
              <a:t>Pacific marine insurance managers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914400" y="2366963"/>
            <a:ext cx="10363200" cy="3424237"/>
          </a:xfrm>
        </p:spPr>
        <p:txBody>
          <a:bodyPr>
            <a:normAutofit fontScale="92500"/>
          </a:bodyPr>
          <a:lstStyle/>
          <a:p>
            <a:pPr marL="0" indent="0" fontAlgn="auto">
              <a:spcAft>
                <a:spcPts val="0"/>
              </a:spcAft>
              <a:buFont typeface="Arial" panose="020B0604020202020204" pitchFamily="34" charset="0"/>
              <a:buNone/>
              <a:defRPr/>
            </a:pPr>
            <a:r>
              <a:rPr lang="en-US" sz="2400" dirty="0">
                <a:latin typeface="Arial" panose="020B0604020202020204" pitchFamily="34" charset="0"/>
                <a:cs typeface="Arial" panose="020B0604020202020204" pitchFamily="34" charset="0"/>
              </a:rPr>
              <a:t>As one of Canada’s fastest growing boat insurers, Pacific Marine Underwriting are experts in pleasurecraft marine insurance across Canada with offices in B.C, Ontario, and Quebec. Providing secure, competitive and comprehensive boating insurance you can trust for over 50 years. Insurance brokers can depend on our experience, service quality and convenient online solutions to provide their clients with exceptional customer service</a:t>
            </a:r>
            <a:r>
              <a:rPr lang="en-US" dirty="0">
                <a:latin typeface="Arial" panose="020B0604020202020204" pitchFamily="34" charset="0"/>
                <a:cs typeface="Arial" panose="020B0604020202020204" pitchFamily="34" charset="0"/>
              </a:rPr>
              <a:t>.</a:t>
            </a:r>
          </a:p>
        </p:txBody>
      </p:sp>
      <p:pic>
        <p:nvPicPr>
          <p:cNvPr id="21507" name="Picture 4" descr="Pacific Marine Underwriters Ltd.">
            <a:hlinkClick r:id="rId2"/>
          </p:cNvPr>
          <p:cNvPicPr>
            <a:picLocks noChangeAspect="1" noChangeArrowheads="1"/>
          </p:cNvPicPr>
          <p:nvPr/>
        </p:nvPicPr>
        <p:blipFill>
          <a:blip r:embed="rId3"/>
          <a:srcRect/>
          <a:stretch>
            <a:fillRect/>
          </a:stretch>
        </p:blipFill>
        <p:spPr bwMode="auto">
          <a:xfrm>
            <a:off x="3673475" y="704850"/>
            <a:ext cx="3810000" cy="60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u="sng" dirty="0" smtClean="0">
                <a:solidFill>
                  <a:srgbClr val="0070C0"/>
                </a:solidFill>
                <a:latin typeface="Arial" panose="020B0604020202020204" pitchFamily="34" charset="0"/>
                <a:cs typeface="Arial" panose="020B0604020202020204" pitchFamily="34" charset="0"/>
              </a:rPr>
              <a:t>Insurance Terms </a:t>
            </a:r>
            <a:endParaRPr lang="en-US" u="sng" dirty="0">
              <a:solidFill>
                <a:srgbClr val="0070C0"/>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914400" y="2366963"/>
            <a:ext cx="10363200" cy="3424237"/>
          </a:xfrm>
        </p:spPr>
        <p:txBody>
          <a:bodyPr/>
          <a:lstStyle/>
          <a:p>
            <a:pPr fontAlgn="auto">
              <a:spcAft>
                <a:spcPts val="0"/>
              </a:spcAft>
              <a:buFont typeface="Arial" panose="020B0604020202020204" pitchFamily="34" charset="0"/>
              <a:buChar char="•"/>
              <a:defRPr/>
            </a:pPr>
            <a:r>
              <a:rPr lang="en-US" sz="1800" dirty="0" smtClean="0">
                <a:solidFill>
                  <a:srgbClr val="0070C0"/>
                </a:solidFill>
                <a:latin typeface="Arial" panose="020B0604020202020204" pitchFamily="34" charset="0"/>
                <a:cs typeface="Arial" panose="020B0604020202020204" pitchFamily="34" charset="0"/>
              </a:rPr>
              <a:t>Replacement cost </a:t>
            </a:r>
          </a:p>
          <a:p>
            <a:pPr fontAlgn="auto">
              <a:spcAft>
                <a:spcPts val="0"/>
              </a:spcAft>
              <a:buFont typeface="Arial" panose="020B0604020202020204" pitchFamily="34" charset="0"/>
              <a:buChar char="•"/>
              <a:defRPr/>
            </a:pPr>
            <a:r>
              <a:rPr lang="en-US" sz="1800" dirty="0" smtClean="0">
                <a:solidFill>
                  <a:srgbClr val="0070C0"/>
                </a:solidFill>
                <a:latin typeface="Arial" panose="020B0604020202020204" pitchFamily="34" charset="0"/>
                <a:cs typeface="Arial" panose="020B0604020202020204" pitchFamily="34" charset="0"/>
              </a:rPr>
              <a:t>Agreed value</a:t>
            </a:r>
          </a:p>
          <a:p>
            <a:pPr fontAlgn="auto">
              <a:spcAft>
                <a:spcPts val="0"/>
              </a:spcAft>
              <a:buFont typeface="Arial" panose="020B0604020202020204" pitchFamily="34" charset="0"/>
              <a:buChar char="•"/>
              <a:defRPr/>
            </a:pPr>
            <a:r>
              <a:rPr lang="en-US" sz="1800" dirty="0" smtClean="0">
                <a:solidFill>
                  <a:srgbClr val="0070C0"/>
                </a:solidFill>
                <a:latin typeface="Arial" panose="020B0604020202020204" pitchFamily="34" charset="0"/>
                <a:cs typeface="Arial" panose="020B0604020202020204" pitchFamily="34" charset="0"/>
              </a:rPr>
              <a:t>Actual Cash value acv</a:t>
            </a:r>
          </a:p>
          <a:p>
            <a:pPr fontAlgn="auto">
              <a:spcAft>
                <a:spcPts val="0"/>
              </a:spcAft>
              <a:buFont typeface="Arial" panose="020B0604020202020204" pitchFamily="34" charset="0"/>
              <a:buChar char="•"/>
              <a:defRPr/>
            </a:pPr>
            <a:r>
              <a:rPr lang="en-US" sz="1800" dirty="0" smtClean="0">
                <a:solidFill>
                  <a:srgbClr val="0070C0"/>
                </a:solidFill>
                <a:latin typeface="Arial" panose="020B0604020202020204" pitchFamily="34" charset="0"/>
                <a:cs typeface="Arial" panose="020B0604020202020204" pitchFamily="34" charset="0"/>
              </a:rPr>
              <a:t>Liability</a:t>
            </a:r>
          </a:p>
          <a:p>
            <a:pPr fontAlgn="auto">
              <a:spcAft>
                <a:spcPts val="0"/>
              </a:spcAft>
              <a:buFont typeface="Arial" panose="020B0604020202020204" pitchFamily="34" charset="0"/>
              <a:buChar char="•"/>
              <a:defRPr/>
            </a:pPr>
            <a:r>
              <a:rPr lang="en-US" sz="1800" dirty="0" smtClean="0">
                <a:solidFill>
                  <a:srgbClr val="0070C0"/>
                </a:solidFill>
                <a:latin typeface="Arial" panose="020B0604020202020204" pitchFamily="34" charset="0"/>
                <a:cs typeface="Arial" panose="020B0604020202020204" pitchFamily="34" charset="0"/>
              </a:rPr>
              <a:t>Personal effects</a:t>
            </a:r>
          </a:p>
          <a:p>
            <a:pPr fontAlgn="auto">
              <a:spcAft>
                <a:spcPts val="0"/>
              </a:spcAft>
              <a:buFont typeface="Arial" panose="020B0604020202020204" pitchFamily="34" charset="0"/>
              <a:buChar char="•"/>
              <a:defRPr/>
            </a:pPr>
            <a:r>
              <a:rPr lang="en-US" sz="1800" dirty="0" smtClean="0">
                <a:solidFill>
                  <a:srgbClr val="0070C0"/>
                </a:solidFill>
                <a:latin typeface="Arial" panose="020B0604020202020204" pitchFamily="34" charset="0"/>
                <a:cs typeface="Arial" panose="020B0604020202020204" pitchFamily="34" charset="0"/>
              </a:rPr>
              <a:t>Navigational limits</a:t>
            </a:r>
          </a:p>
          <a:p>
            <a:pPr fontAlgn="auto">
              <a:spcAft>
                <a:spcPts val="0"/>
              </a:spcAft>
              <a:buFont typeface="Arial" panose="020B0604020202020204" pitchFamily="34" charset="0"/>
              <a:buChar char="•"/>
              <a:defRPr/>
            </a:pPr>
            <a:r>
              <a:rPr lang="en-US" sz="1800" dirty="0" smtClean="0">
                <a:solidFill>
                  <a:srgbClr val="0070C0"/>
                </a:solidFill>
                <a:latin typeface="Arial" panose="020B0604020202020204" pitchFamily="34" charset="0"/>
                <a:cs typeface="Arial" panose="020B0604020202020204" pitchFamily="34" charset="0"/>
              </a:rPr>
              <a:t>Lay up period </a:t>
            </a:r>
            <a:endParaRPr lang="en-US" sz="1800" dirty="0">
              <a:solidFill>
                <a:srgbClr val="0070C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ChangeArrowheads="1"/>
          </p:cNvSpPr>
          <p:nvPr/>
        </p:nvSpPr>
        <p:spPr bwMode="auto">
          <a:xfrm>
            <a:off x="1166813" y="744538"/>
            <a:ext cx="10152062" cy="4818062"/>
          </a:xfrm>
          <a:prstGeom prst="rect">
            <a:avLst/>
          </a:prstGeom>
          <a:noFill/>
          <a:ln w="9525">
            <a:noFill/>
            <a:miter lim="800000"/>
            <a:headEnd/>
            <a:tailEnd/>
          </a:ln>
        </p:spPr>
        <p:txBody>
          <a:bodyPr>
            <a:spAutoFit/>
          </a:bodyPr>
          <a:lstStyle/>
          <a:p>
            <a:r>
              <a:rPr lang="en-US">
                <a:solidFill>
                  <a:srgbClr val="404040"/>
                </a:solidFill>
                <a:ea typeface="Arial" charset="0"/>
                <a:cs typeface="Times New Roman" pitchFamily="18" charset="0"/>
              </a:rPr>
              <a:t> </a:t>
            </a:r>
          </a:p>
          <a:p>
            <a:pPr>
              <a:lnSpc>
                <a:spcPct val="120000"/>
              </a:lnSpc>
              <a:spcAft>
                <a:spcPts val="300"/>
              </a:spcAft>
            </a:pPr>
            <a:endParaRPr lang="en-US" sz="2000" b="1">
              <a:solidFill>
                <a:srgbClr val="404040"/>
              </a:solidFill>
              <a:ea typeface="Arial" charset="0"/>
              <a:cs typeface="Times New Roman" pitchFamily="18" charset="0"/>
            </a:endParaRPr>
          </a:p>
          <a:p>
            <a:pPr>
              <a:lnSpc>
                <a:spcPct val="120000"/>
              </a:lnSpc>
              <a:spcAft>
                <a:spcPts val="300"/>
              </a:spcAft>
            </a:pPr>
            <a:r>
              <a:rPr lang="en-US" sz="2000" b="1" u="sng">
                <a:solidFill>
                  <a:srgbClr val="0070C0"/>
                </a:solidFill>
                <a:ea typeface="Arial" charset="0"/>
                <a:cs typeface="Times New Roman" pitchFamily="18" charset="0"/>
              </a:rPr>
              <a:t>Option #1 Express Program</a:t>
            </a:r>
            <a:r>
              <a:rPr lang="en-US" u="sng">
                <a:solidFill>
                  <a:srgbClr val="0070C0"/>
                </a:solidFill>
                <a:ea typeface="Arial" charset="0"/>
                <a:cs typeface="Times New Roman" pitchFamily="18" charset="0"/>
              </a:rPr>
              <a:t> </a:t>
            </a:r>
          </a:p>
          <a:p>
            <a:pPr algn="just">
              <a:lnSpc>
                <a:spcPct val="120000"/>
              </a:lnSpc>
              <a:spcAft>
                <a:spcPts val="300"/>
              </a:spcAft>
            </a:pPr>
            <a:endParaRPr lang="en-US" b="1" u="sng">
              <a:solidFill>
                <a:srgbClr val="0070C0"/>
              </a:solidFill>
              <a:ea typeface="Arial" charset="0"/>
              <a:cs typeface="Times New Roman" pitchFamily="18" charset="0"/>
            </a:endParaRPr>
          </a:p>
          <a:p>
            <a:pPr algn="just">
              <a:lnSpc>
                <a:spcPct val="120000"/>
              </a:lnSpc>
              <a:spcAft>
                <a:spcPts val="300"/>
              </a:spcAft>
            </a:pPr>
            <a:r>
              <a:rPr lang="en-US" b="1" u="sng">
                <a:solidFill>
                  <a:srgbClr val="0070C0"/>
                </a:solidFill>
                <a:ea typeface="Arial" charset="0"/>
                <a:cs typeface="Times New Roman" pitchFamily="18" charset="0"/>
              </a:rPr>
              <a:t>Includes</a:t>
            </a:r>
            <a:r>
              <a:rPr lang="en-US" b="1">
                <a:solidFill>
                  <a:srgbClr val="0070C0"/>
                </a:solidFill>
                <a:ea typeface="Arial" charset="0"/>
                <a:cs typeface="Times New Roman" pitchFamily="18" charset="0"/>
              </a:rPr>
              <a:t>: </a:t>
            </a:r>
            <a:r>
              <a:rPr lang="en-US">
                <a:solidFill>
                  <a:srgbClr val="0070C0"/>
                </a:solidFill>
                <a:ea typeface="Arial" charset="0"/>
                <a:cs typeface="Times New Roman" pitchFamily="18" charset="0"/>
              </a:rPr>
              <a:t>Covers up to $40,000 total value and 30 feet in length (Boat, motor, trailer, accessories, electronics. Etc.) for a fixed price.</a:t>
            </a:r>
          </a:p>
          <a:p>
            <a:pPr>
              <a:lnSpc>
                <a:spcPct val="120000"/>
              </a:lnSpc>
              <a:spcAft>
                <a:spcPts val="300"/>
              </a:spcAft>
            </a:pPr>
            <a:r>
              <a:rPr lang="en-US">
                <a:solidFill>
                  <a:srgbClr val="0070C0"/>
                </a:solidFill>
                <a:ea typeface="Arial" charset="0"/>
                <a:cs typeface="Times New Roman" pitchFamily="18" charset="0"/>
              </a:rPr>
              <a:t>Requires NO Application, NO Survey No Signature, regardless of how old the boat is. </a:t>
            </a:r>
          </a:p>
          <a:p>
            <a:pPr>
              <a:lnSpc>
                <a:spcPct val="120000"/>
              </a:lnSpc>
              <a:spcAft>
                <a:spcPts val="300"/>
              </a:spcAft>
            </a:pPr>
            <a:r>
              <a:rPr lang="en-US">
                <a:solidFill>
                  <a:srgbClr val="0070C0"/>
                </a:solidFill>
                <a:ea typeface="Arial" charset="0"/>
                <a:cs typeface="Times New Roman" pitchFamily="18" charset="0"/>
              </a:rPr>
              <a:t>Does require pictures of front, rear, both sides and 1 of interior.</a:t>
            </a:r>
          </a:p>
          <a:p>
            <a:pPr>
              <a:lnSpc>
                <a:spcPct val="120000"/>
              </a:lnSpc>
              <a:spcAft>
                <a:spcPts val="300"/>
              </a:spcAft>
            </a:pPr>
            <a:r>
              <a:rPr lang="en-US">
                <a:solidFill>
                  <a:srgbClr val="0070C0"/>
                </a:solidFill>
                <a:ea typeface="Arial" charset="0"/>
                <a:cs typeface="Times New Roman" pitchFamily="18" charset="0"/>
              </a:rPr>
              <a:t>Can be paid by Credit Card, if required monthly payment options are available</a:t>
            </a:r>
          </a:p>
          <a:p>
            <a:pPr>
              <a:lnSpc>
                <a:spcPct val="120000"/>
              </a:lnSpc>
              <a:spcAft>
                <a:spcPts val="300"/>
              </a:spcAft>
            </a:pPr>
            <a:r>
              <a:rPr lang="en-US">
                <a:solidFill>
                  <a:srgbClr val="0070C0"/>
                </a:solidFill>
                <a:ea typeface="Arial" charset="0"/>
                <a:cs typeface="Times New Roman" pitchFamily="18" charset="0"/>
              </a:rPr>
              <a:t>Fully automated process completed online in minutes from start to finish</a:t>
            </a:r>
          </a:p>
          <a:p>
            <a:pPr>
              <a:lnSpc>
                <a:spcPct val="120000"/>
              </a:lnSpc>
              <a:spcAft>
                <a:spcPts val="300"/>
              </a:spcAft>
            </a:pPr>
            <a:r>
              <a:rPr lang="en-US">
                <a:solidFill>
                  <a:srgbClr val="0070C0"/>
                </a:solidFill>
                <a:ea typeface="Arial" charset="0"/>
                <a:cs typeface="Times New Roman" pitchFamily="18" charset="0"/>
              </a:rPr>
              <a:t>Can accommodate up to 2 claims in last 5 years.</a:t>
            </a:r>
          </a:p>
          <a:p>
            <a:pPr>
              <a:lnSpc>
                <a:spcPct val="120000"/>
              </a:lnSpc>
              <a:spcAft>
                <a:spcPts val="300"/>
              </a:spcAft>
            </a:pPr>
            <a:r>
              <a:rPr lang="en-US">
                <a:solidFill>
                  <a:srgbClr val="0070C0"/>
                </a:solidFill>
                <a:ea typeface="Arial" charset="0"/>
                <a:cs typeface="Times New Roman" pitchFamily="18" charset="0"/>
              </a:rPr>
              <a:t>No Theft Exclusion</a:t>
            </a:r>
          </a:p>
          <a:p>
            <a:pPr>
              <a:lnSpc>
                <a:spcPct val="120000"/>
              </a:lnSpc>
              <a:spcAft>
                <a:spcPts val="300"/>
              </a:spcAft>
            </a:pPr>
            <a:r>
              <a:rPr lang="en-US">
                <a:solidFill>
                  <a:srgbClr val="0070C0"/>
                </a:solidFill>
                <a:ea typeface="Arial" charset="0"/>
                <a:cs typeface="Times New Roman" pitchFamily="18" charset="0"/>
              </a:rPr>
              <a:t>Newly acquired vessel coverage of up to $40,000</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1"/>
          <p:cNvPicPr>
            <a:picLocks noChangeAspect="1"/>
          </p:cNvPicPr>
          <p:nvPr/>
        </p:nvPicPr>
        <p:blipFill>
          <a:blip r:embed="rId2"/>
          <a:srcRect/>
          <a:stretch>
            <a:fillRect/>
          </a:stretch>
        </p:blipFill>
        <p:spPr bwMode="auto">
          <a:xfrm>
            <a:off x="1435100" y="141288"/>
            <a:ext cx="9301163" cy="59753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9850" y="33338"/>
            <a:ext cx="9286875" cy="6281737"/>
          </a:xfrm>
          <a:prstGeom prst="rect">
            <a:avLst/>
          </a:prstGeom>
        </p:spPr>
        <p:txBody>
          <a:bodyPr>
            <a:spAutoFit/>
          </a:bodyPr>
          <a:lstStyle/>
          <a:p>
            <a:pPr fontAlgn="auto">
              <a:lnSpc>
                <a:spcPct val="120000"/>
              </a:lnSpc>
              <a:spcBef>
                <a:spcPts val="0"/>
              </a:spcBef>
              <a:spcAft>
                <a:spcPts val="300"/>
              </a:spcAft>
              <a:tabLst>
                <a:tab pos="228600" algn="l"/>
                <a:tab pos="457200" algn="l"/>
              </a:tabLst>
              <a:defRPr/>
            </a:pPr>
            <a:endParaRPr lang="en-US" u="sng" dirty="0">
              <a:solidFill>
                <a:srgbClr val="404040"/>
              </a:solidFill>
              <a:latin typeface="Arial" panose="020B0604020202020204" pitchFamily="34" charset="0"/>
              <a:ea typeface="Arial" panose="020B0604020202020204" pitchFamily="34" charset="0"/>
              <a:cs typeface="Times New Roman" panose="02020603050405020304" pitchFamily="18" charset="0"/>
            </a:endParaRPr>
          </a:p>
          <a:p>
            <a:pPr fontAlgn="auto">
              <a:lnSpc>
                <a:spcPct val="120000"/>
              </a:lnSpc>
              <a:spcBef>
                <a:spcPts val="0"/>
              </a:spcBef>
              <a:spcAft>
                <a:spcPts val="300"/>
              </a:spcAft>
              <a:tabLst>
                <a:tab pos="228600" algn="l"/>
                <a:tab pos="457200" algn="l"/>
              </a:tabLst>
              <a:defRPr/>
            </a:pPr>
            <a:endParaRPr lang="en-US" u="sng" dirty="0">
              <a:solidFill>
                <a:srgbClr val="404040"/>
              </a:solidFill>
              <a:latin typeface="Arial" panose="020B0604020202020204" pitchFamily="34" charset="0"/>
              <a:ea typeface="Arial" panose="020B0604020202020204" pitchFamily="34" charset="0"/>
              <a:cs typeface="Times New Roman" panose="02020603050405020304" pitchFamily="18" charset="0"/>
            </a:endParaRPr>
          </a:p>
          <a:p>
            <a:pPr fontAlgn="auto">
              <a:lnSpc>
                <a:spcPct val="120000"/>
              </a:lnSpc>
              <a:spcBef>
                <a:spcPts val="0"/>
              </a:spcBef>
              <a:spcAft>
                <a:spcPts val="300"/>
              </a:spcAft>
              <a:tabLst>
                <a:tab pos="228600" algn="l"/>
                <a:tab pos="457200" algn="l"/>
              </a:tabLst>
              <a:defRPr/>
            </a:pPr>
            <a:endParaRPr lang="en-US" u="sng" dirty="0">
              <a:solidFill>
                <a:srgbClr val="404040"/>
              </a:solidFill>
              <a:latin typeface="Arial" panose="020B0604020202020204" pitchFamily="34" charset="0"/>
              <a:ea typeface="Arial" panose="020B0604020202020204" pitchFamily="34" charset="0"/>
              <a:cs typeface="Times New Roman" panose="02020603050405020304" pitchFamily="18" charset="0"/>
            </a:endParaRPr>
          </a:p>
          <a:p>
            <a:pPr fontAlgn="auto">
              <a:lnSpc>
                <a:spcPct val="120000"/>
              </a:lnSpc>
              <a:spcBef>
                <a:spcPts val="0"/>
              </a:spcBef>
              <a:spcAft>
                <a:spcPts val="300"/>
              </a:spcAft>
              <a:tabLst>
                <a:tab pos="228600" algn="l"/>
                <a:tab pos="457200" algn="l"/>
              </a:tabLst>
              <a:defRPr/>
            </a:pPr>
            <a:endParaRPr lang="en-US" u="sng" dirty="0">
              <a:solidFill>
                <a:srgbClr val="0070C0"/>
              </a:solidFill>
              <a:latin typeface="Arial" panose="020B0604020202020204" pitchFamily="34" charset="0"/>
              <a:ea typeface="Arial" panose="020B0604020202020204" pitchFamily="34" charset="0"/>
              <a:cs typeface="Times New Roman" panose="02020603050405020304" pitchFamily="18" charset="0"/>
            </a:endParaRPr>
          </a:p>
          <a:p>
            <a:pPr fontAlgn="auto">
              <a:lnSpc>
                <a:spcPct val="120000"/>
              </a:lnSpc>
              <a:spcBef>
                <a:spcPts val="0"/>
              </a:spcBef>
              <a:spcAft>
                <a:spcPts val="300"/>
              </a:spcAft>
              <a:tabLst>
                <a:tab pos="228600" algn="l"/>
                <a:tab pos="457200" algn="l"/>
              </a:tabLst>
              <a:defRPr/>
            </a:pPr>
            <a:r>
              <a:rPr lang="en-US" b="1" u="sng" dirty="0">
                <a:solidFill>
                  <a:srgbClr val="0070C0"/>
                </a:solidFill>
                <a:latin typeface="Arial" panose="020B0604020202020204" pitchFamily="34" charset="0"/>
                <a:ea typeface="Arial" panose="020B0604020202020204" pitchFamily="34" charset="0"/>
                <a:cs typeface="Times New Roman" panose="02020603050405020304" pitchFamily="18" charset="0"/>
              </a:rPr>
              <a:t>Coverage</a:t>
            </a: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a:t>
            </a:r>
          </a:p>
          <a:p>
            <a:pPr marL="285750" indent="-285750" fontAlgn="auto">
              <a:lnSpc>
                <a:spcPct val="120000"/>
              </a:lnSpc>
              <a:spcBef>
                <a:spcPts val="0"/>
              </a:spcBef>
              <a:spcAft>
                <a:spcPts val="300"/>
              </a:spcAft>
              <a:buFont typeface="Arial" panose="020B0604020202020204" pitchFamily="34" charset="0"/>
              <a:buChar char="•"/>
              <a:tabLst>
                <a:tab pos="228600" algn="l"/>
                <a:tab pos="457200" algn="l"/>
              </a:tabLst>
              <a:defRPr/>
            </a:pP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Agreed </a:t>
            </a: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value on total or constructive total losses for the first 9 years of the vessel </a:t>
            </a: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from the manufacturing date</a:t>
            </a:r>
          </a:p>
          <a:p>
            <a:pPr marL="285750" indent="-285750" fontAlgn="auto">
              <a:lnSpc>
                <a:spcPct val="120000"/>
              </a:lnSpc>
              <a:spcBef>
                <a:spcPts val="0"/>
              </a:spcBef>
              <a:spcAft>
                <a:spcPts val="300"/>
              </a:spcAft>
              <a:buFont typeface="Arial" panose="020B0604020202020204" pitchFamily="34" charset="0"/>
              <a:buChar char="•"/>
              <a:tabLst>
                <a:tab pos="228600" algn="l"/>
                <a:tab pos="457200" algn="l"/>
              </a:tabLst>
              <a:defRPr/>
            </a:pP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Replacement </a:t>
            </a: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Cost on partial losses of age of </a:t>
            </a: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vessel</a:t>
            </a:r>
          </a:p>
          <a:p>
            <a:pPr marL="285750" indent="-285750" fontAlgn="auto">
              <a:lnSpc>
                <a:spcPct val="120000"/>
              </a:lnSpc>
              <a:spcBef>
                <a:spcPts val="0"/>
              </a:spcBef>
              <a:spcAft>
                <a:spcPts val="300"/>
              </a:spcAft>
              <a:buFont typeface="Arial" panose="020B0604020202020204" pitchFamily="34" charset="0"/>
              <a:buChar char="•"/>
              <a:tabLst>
                <a:tab pos="228600" algn="l"/>
                <a:tab pos="457200" algn="l"/>
              </a:tabLst>
              <a:defRPr/>
            </a:pP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Maximum </a:t>
            </a: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vessel speed 60 </a:t>
            </a: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mph</a:t>
            </a:r>
          </a:p>
          <a:p>
            <a:pPr marL="285750" indent="-285750" fontAlgn="auto">
              <a:lnSpc>
                <a:spcPct val="120000"/>
              </a:lnSpc>
              <a:spcBef>
                <a:spcPts val="0"/>
              </a:spcBef>
              <a:spcAft>
                <a:spcPts val="300"/>
              </a:spcAft>
              <a:buFont typeface="Arial" panose="020B0604020202020204" pitchFamily="34" charset="0"/>
              <a:buChar char="•"/>
              <a:tabLst>
                <a:tab pos="228600" algn="l"/>
                <a:tab pos="457200" algn="l"/>
              </a:tabLst>
              <a:defRPr/>
            </a:pP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$250 </a:t>
            </a: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Deductible </a:t>
            </a:r>
            <a:endPar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endParaRPr>
          </a:p>
          <a:p>
            <a:pPr marL="285750" indent="-285750" fontAlgn="auto">
              <a:lnSpc>
                <a:spcPct val="120000"/>
              </a:lnSpc>
              <a:spcBef>
                <a:spcPts val="0"/>
              </a:spcBef>
              <a:spcAft>
                <a:spcPts val="300"/>
              </a:spcAft>
              <a:buFont typeface="Arial" panose="020B0604020202020204" pitchFamily="34" charset="0"/>
              <a:buChar char="•"/>
              <a:tabLst>
                <a:tab pos="228600" algn="l"/>
                <a:tab pos="457200" algn="l"/>
              </a:tabLst>
              <a:defRPr/>
            </a:pP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a:t>
            </a: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2,000,000 Liability Included, up to $5,000,000 available upon request</a:t>
            </a:r>
          </a:p>
          <a:p>
            <a:pPr marL="285750" indent="-285750" fontAlgn="auto">
              <a:lnSpc>
                <a:spcPct val="120000"/>
              </a:lnSpc>
              <a:spcBef>
                <a:spcPts val="0"/>
              </a:spcBef>
              <a:spcAft>
                <a:spcPts val="300"/>
              </a:spcAft>
              <a:buFont typeface="Arial" panose="020B0604020202020204" pitchFamily="34" charset="0"/>
              <a:buChar char="•"/>
              <a:tabLst>
                <a:tab pos="228600" algn="l"/>
                <a:tab pos="457200" algn="l"/>
              </a:tabLst>
              <a:defRPr/>
            </a:pP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a:t>
            </a: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1,000,000 Uninsured boater and water skiing </a:t>
            </a: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liability</a:t>
            </a:r>
          </a:p>
          <a:p>
            <a:pPr marL="285750" indent="-285750" fontAlgn="auto">
              <a:lnSpc>
                <a:spcPct val="120000"/>
              </a:lnSpc>
              <a:spcBef>
                <a:spcPts val="0"/>
              </a:spcBef>
              <a:spcAft>
                <a:spcPts val="300"/>
              </a:spcAft>
              <a:buFont typeface="Arial" panose="020B0604020202020204" pitchFamily="34" charset="0"/>
              <a:buChar char="•"/>
              <a:tabLst>
                <a:tab pos="228600" algn="l"/>
                <a:tab pos="457200" algn="l"/>
              </a:tabLst>
              <a:defRPr/>
            </a:pP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Standard </a:t>
            </a: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Navigational Limits (40 degrees to 52 degrees) with NO Option of </a:t>
            </a: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Southern or extended </a:t>
            </a: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navigational </a:t>
            </a: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limits</a:t>
            </a: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 </a:t>
            </a: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(some exceptions may apply)</a:t>
            </a:r>
          </a:p>
          <a:p>
            <a:pPr fontAlgn="auto">
              <a:lnSpc>
                <a:spcPct val="120000"/>
              </a:lnSpc>
              <a:spcBef>
                <a:spcPts val="0"/>
              </a:spcBef>
              <a:spcAft>
                <a:spcPts val="300"/>
              </a:spcAft>
              <a:tabLst>
                <a:tab pos="228600" algn="l"/>
                <a:tab pos="457200" algn="l"/>
              </a:tabLst>
              <a:defRPr/>
            </a:pP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NOTE</a:t>
            </a: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 The premium is non-refundable unless boat is sold or substituted</a:t>
            </a:r>
          </a:p>
          <a:p>
            <a:pPr marL="274320" fontAlgn="auto">
              <a:lnSpc>
                <a:spcPct val="120000"/>
              </a:lnSpc>
              <a:spcBef>
                <a:spcPts val="0"/>
              </a:spcBef>
              <a:spcAft>
                <a:spcPts val="300"/>
              </a:spcAft>
              <a:tabLst>
                <a:tab pos="228600" algn="l"/>
                <a:tab pos="457200" algn="l"/>
              </a:tabLst>
              <a:defRPr/>
            </a:pP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 </a:t>
            </a:r>
          </a:p>
          <a:p>
            <a:pPr fontAlgn="auto">
              <a:lnSpc>
                <a:spcPct val="120000"/>
              </a:lnSpc>
              <a:spcBef>
                <a:spcPts val="0"/>
              </a:spcBef>
              <a:spcAft>
                <a:spcPts val="300"/>
              </a:spcAft>
              <a:tabLst>
                <a:tab pos="228600" algn="l"/>
                <a:tab pos="457200" algn="l"/>
              </a:tabLst>
              <a:defRPr/>
            </a:pPr>
            <a:r>
              <a:rPr lang="en-US" b="1" dirty="0">
                <a:solidFill>
                  <a:srgbClr val="404040"/>
                </a:solidFill>
                <a:latin typeface="Arial" panose="020B0604020202020204" pitchFamily="34" charset="0"/>
                <a:ea typeface="Arial" panose="020B0604020202020204" pitchFamily="34" charset="0"/>
                <a:cs typeface="Times New Roman" panose="02020603050405020304" pitchFamily="18" charset="0"/>
              </a:rPr>
              <a:t> </a:t>
            </a:r>
            <a:endParaRPr lang="en-US" dirty="0">
              <a:solidFill>
                <a:srgbClr val="404040"/>
              </a:solidFill>
              <a:latin typeface="Arial" panose="020B0604020202020204" pitchFamily="34" charset="0"/>
              <a:ea typeface="Arial" panose="020B060402020202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4638" y="1125538"/>
            <a:ext cx="9523412" cy="4017962"/>
          </a:xfrm>
          <a:prstGeom prst="rect">
            <a:avLst/>
          </a:prstGeom>
        </p:spPr>
        <p:txBody>
          <a:bodyPr>
            <a:spAutoFit/>
          </a:bodyPr>
          <a:lstStyle/>
          <a:p>
            <a:pPr fontAlgn="auto">
              <a:lnSpc>
                <a:spcPct val="120000"/>
              </a:lnSpc>
              <a:spcBef>
                <a:spcPts val="0"/>
              </a:spcBef>
              <a:spcAft>
                <a:spcPts val="300"/>
              </a:spcAft>
              <a:tabLst>
                <a:tab pos="228600" algn="l"/>
                <a:tab pos="457200" algn="l"/>
              </a:tabLst>
              <a:defRPr/>
            </a:pPr>
            <a:endParaRPr lang="en-US" b="1" u="sng" dirty="0">
              <a:solidFill>
                <a:srgbClr val="404040"/>
              </a:solidFill>
              <a:latin typeface="Arial" panose="020B0604020202020204" pitchFamily="34" charset="0"/>
              <a:ea typeface="Arial" panose="020B0604020202020204" pitchFamily="34" charset="0"/>
              <a:cs typeface="Times New Roman" panose="02020603050405020304" pitchFamily="18" charset="0"/>
            </a:endParaRPr>
          </a:p>
          <a:p>
            <a:pPr fontAlgn="auto">
              <a:lnSpc>
                <a:spcPct val="120000"/>
              </a:lnSpc>
              <a:spcBef>
                <a:spcPts val="0"/>
              </a:spcBef>
              <a:spcAft>
                <a:spcPts val="300"/>
              </a:spcAft>
              <a:tabLst>
                <a:tab pos="228600" algn="l"/>
                <a:tab pos="457200" algn="l"/>
              </a:tabLst>
              <a:defRPr/>
            </a:pPr>
            <a:endParaRPr lang="en-US" b="1" u="sng" dirty="0">
              <a:solidFill>
                <a:srgbClr val="0070C0"/>
              </a:solidFill>
              <a:latin typeface="Arial" panose="020B0604020202020204" pitchFamily="34" charset="0"/>
              <a:ea typeface="Arial" panose="020B0604020202020204" pitchFamily="34" charset="0"/>
              <a:cs typeface="Times New Roman" panose="02020603050405020304" pitchFamily="18" charset="0"/>
            </a:endParaRPr>
          </a:p>
          <a:p>
            <a:pPr fontAlgn="auto">
              <a:lnSpc>
                <a:spcPct val="120000"/>
              </a:lnSpc>
              <a:spcBef>
                <a:spcPts val="0"/>
              </a:spcBef>
              <a:spcAft>
                <a:spcPts val="300"/>
              </a:spcAft>
              <a:tabLst>
                <a:tab pos="228600" algn="l"/>
                <a:tab pos="457200" algn="l"/>
              </a:tabLst>
              <a:defRPr/>
            </a:pPr>
            <a:r>
              <a:rPr lang="en-US" b="1" u="sng" dirty="0">
                <a:solidFill>
                  <a:srgbClr val="0070C0"/>
                </a:solidFill>
                <a:latin typeface="Arial" panose="020B0604020202020204" pitchFamily="34" charset="0"/>
                <a:ea typeface="Arial" panose="020B0604020202020204" pitchFamily="34" charset="0"/>
                <a:cs typeface="Times New Roman" panose="02020603050405020304" pitchFamily="18" charset="0"/>
              </a:rPr>
              <a:t>OBN </a:t>
            </a:r>
            <a:r>
              <a:rPr lang="en-US" b="1" u="sng" dirty="0">
                <a:solidFill>
                  <a:srgbClr val="0070C0"/>
                </a:solidFill>
                <a:latin typeface="Arial" panose="020B0604020202020204" pitchFamily="34" charset="0"/>
                <a:ea typeface="Arial" panose="020B0604020202020204" pitchFamily="34" charset="0"/>
                <a:cs typeface="Times New Roman" panose="02020603050405020304" pitchFamily="18" charset="0"/>
              </a:rPr>
              <a:t>Express Program includes the following benefits at no additional charge. </a:t>
            </a:r>
            <a:endPar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endParaRPr>
          </a:p>
          <a:p>
            <a:pPr marL="285750" indent="-285750" fontAlgn="auto">
              <a:lnSpc>
                <a:spcPct val="120000"/>
              </a:lnSpc>
              <a:spcBef>
                <a:spcPts val="0"/>
              </a:spcBef>
              <a:spcAft>
                <a:spcPts val="300"/>
              </a:spcAft>
              <a:buFont typeface="Arial" panose="020B0604020202020204" pitchFamily="34" charset="0"/>
              <a:buChar char="•"/>
              <a:tabLst>
                <a:tab pos="228600" algn="l"/>
                <a:tab pos="457200" algn="l"/>
              </a:tabLst>
              <a:defRPr/>
            </a:pP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a:t>
            </a: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5,000 Personal Effects Coverage, increased from standard $2,000 (Can be increased based on individual members </a:t>
            </a: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requirements </a:t>
            </a: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for additional charge)         </a:t>
            </a:r>
            <a:endPar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endParaRPr>
          </a:p>
          <a:p>
            <a:pPr marL="285750" indent="-285750" fontAlgn="auto">
              <a:lnSpc>
                <a:spcPct val="120000"/>
              </a:lnSpc>
              <a:spcBef>
                <a:spcPts val="0"/>
              </a:spcBef>
              <a:spcAft>
                <a:spcPts val="300"/>
              </a:spcAft>
              <a:buFont typeface="Arial" panose="020B0604020202020204" pitchFamily="34" charset="0"/>
              <a:buChar char="•"/>
              <a:tabLst>
                <a:tab pos="228600" algn="l"/>
                <a:tab pos="457200" algn="l"/>
              </a:tabLst>
              <a:defRPr/>
            </a:pP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a:t>
            </a: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1,000 Loss of Use </a:t>
            </a: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Expense </a:t>
            </a:r>
          </a:p>
          <a:p>
            <a:pPr marL="285750" indent="-285750" fontAlgn="auto">
              <a:lnSpc>
                <a:spcPct val="120000"/>
              </a:lnSpc>
              <a:spcBef>
                <a:spcPts val="0"/>
              </a:spcBef>
              <a:spcAft>
                <a:spcPts val="300"/>
              </a:spcAft>
              <a:buFont typeface="Arial" panose="020B0604020202020204" pitchFamily="34" charset="0"/>
              <a:buChar char="•"/>
              <a:tabLst>
                <a:tab pos="228600" algn="l"/>
                <a:tab pos="457200" algn="l"/>
              </a:tabLst>
              <a:defRPr/>
            </a:pP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$2,000 Reimbursement for Emergency Expenses</a:t>
            </a:r>
          </a:p>
          <a:p>
            <a:pPr marL="285750" indent="-285750" fontAlgn="auto">
              <a:lnSpc>
                <a:spcPct val="120000"/>
              </a:lnSpc>
              <a:spcBef>
                <a:spcPts val="0"/>
              </a:spcBef>
              <a:spcAft>
                <a:spcPts val="300"/>
              </a:spcAft>
              <a:buFont typeface="Arial" panose="020B0604020202020204" pitchFamily="34" charset="0"/>
              <a:buChar char="•"/>
              <a:tabLst>
                <a:tab pos="228600" algn="l"/>
                <a:tab pos="457200" algn="l"/>
              </a:tabLst>
              <a:defRPr/>
            </a:pP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$1,000 </a:t>
            </a: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Search and Rescue </a:t>
            </a: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Expenses</a:t>
            </a:r>
          </a:p>
          <a:p>
            <a:pPr fontAlgn="auto">
              <a:lnSpc>
                <a:spcPct val="120000"/>
              </a:lnSpc>
              <a:spcBef>
                <a:spcPts val="0"/>
              </a:spcBef>
              <a:spcAft>
                <a:spcPts val="300"/>
              </a:spcAft>
              <a:tabLst>
                <a:tab pos="228600" algn="l"/>
                <a:tab pos="457200" algn="l"/>
              </a:tabLst>
              <a:defRPr/>
            </a:pPr>
            <a:r>
              <a:rPr lang="en-US" b="1" u="sng" dirty="0">
                <a:solidFill>
                  <a:srgbClr val="0070C0"/>
                </a:solidFill>
                <a:latin typeface="Arial" panose="020B0604020202020204" pitchFamily="34" charset="0"/>
                <a:ea typeface="Arial" panose="020B0604020202020204" pitchFamily="34" charset="0"/>
                <a:cs typeface="Times New Roman" panose="02020603050405020304" pitchFamily="18" charset="0"/>
              </a:rPr>
              <a:t>Protection </a:t>
            </a:r>
            <a:r>
              <a:rPr lang="en-US" b="1" u="sng" dirty="0">
                <a:solidFill>
                  <a:srgbClr val="0070C0"/>
                </a:solidFill>
                <a:latin typeface="Arial" panose="020B0604020202020204" pitchFamily="34" charset="0"/>
                <a:ea typeface="Arial" panose="020B0604020202020204" pitchFamily="34" charset="0"/>
                <a:cs typeface="Times New Roman" panose="02020603050405020304" pitchFamily="18" charset="0"/>
              </a:rPr>
              <a:t>Plus Extension</a:t>
            </a:r>
            <a:r>
              <a:rPr lang="en-US" dirty="0">
                <a:solidFill>
                  <a:srgbClr val="0070C0"/>
                </a:solidFill>
                <a:latin typeface="Arial" panose="020B0604020202020204" pitchFamily="34" charset="0"/>
                <a:ea typeface="Arial" panose="020B0604020202020204" pitchFamily="34" charset="0"/>
                <a:cs typeface="Times New Roman" panose="02020603050405020304" pitchFamily="18" charset="0"/>
              </a:rPr>
              <a:t>: It is hereby understood and agreed that payment of the first covered loss under this Policy, occurring during the existing Policy term, will not affect your Policy Premiums and Deductibles at Subsequent renewals.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1512888" y="1322388"/>
            <a:ext cx="9617075" cy="3873500"/>
          </a:xfrm>
          <a:prstGeom prst="rect">
            <a:avLst/>
          </a:prstGeom>
          <a:noFill/>
          <a:ln w="9525">
            <a:noFill/>
            <a:miter lim="800000"/>
            <a:headEnd/>
            <a:tailEnd/>
          </a:ln>
        </p:spPr>
        <p:txBody>
          <a:bodyPr>
            <a:spAutoFit/>
          </a:bodyPr>
          <a:lstStyle/>
          <a:p>
            <a:pPr>
              <a:lnSpc>
                <a:spcPct val="120000"/>
              </a:lnSpc>
              <a:spcAft>
                <a:spcPts val="300"/>
              </a:spcAft>
              <a:tabLst>
                <a:tab pos="228600" algn="l"/>
                <a:tab pos="457200" algn="l"/>
              </a:tabLst>
            </a:pPr>
            <a:endParaRPr lang="en-US" sz="2000" b="1">
              <a:solidFill>
                <a:srgbClr val="404040"/>
              </a:solidFill>
              <a:ea typeface="Arial" charset="0"/>
              <a:cs typeface="Times New Roman" pitchFamily="18" charset="0"/>
            </a:endParaRPr>
          </a:p>
          <a:p>
            <a:pPr>
              <a:lnSpc>
                <a:spcPct val="120000"/>
              </a:lnSpc>
              <a:spcAft>
                <a:spcPts val="300"/>
              </a:spcAft>
              <a:tabLst>
                <a:tab pos="228600" algn="l"/>
                <a:tab pos="457200" algn="l"/>
              </a:tabLst>
            </a:pPr>
            <a:endParaRPr lang="en-US" sz="2000" b="1">
              <a:solidFill>
                <a:srgbClr val="404040"/>
              </a:solidFill>
              <a:ea typeface="Arial" charset="0"/>
              <a:cs typeface="Times New Roman" pitchFamily="18" charset="0"/>
            </a:endParaRPr>
          </a:p>
          <a:p>
            <a:pPr>
              <a:lnSpc>
                <a:spcPct val="120000"/>
              </a:lnSpc>
              <a:spcAft>
                <a:spcPts val="300"/>
              </a:spcAft>
              <a:tabLst>
                <a:tab pos="228600" algn="l"/>
                <a:tab pos="457200" algn="l"/>
              </a:tabLst>
            </a:pPr>
            <a:r>
              <a:rPr lang="en-US" sz="2000" b="1" u="sng">
                <a:solidFill>
                  <a:srgbClr val="0070C0"/>
                </a:solidFill>
                <a:ea typeface="Arial" charset="0"/>
                <a:cs typeface="Times New Roman" pitchFamily="18" charset="0"/>
              </a:rPr>
              <a:t>Option #2 Standard </a:t>
            </a:r>
            <a:r>
              <a:rPr lang="en-US" b="1" u="sng">
                <a:solidFill>
                  <a:srgbClr val="0070C0"/>
                </a:solidFill>
                <a:ea typeface="Arial" charset="0"/>
                <a:cs typeface="Times New Roman" pitchFamily="18" charset="0"/>
              </a:rPr>
              <a:t>Program</a:t>
            </a:r>
            <a:r>
              <a:rPr lang="en-US" sz="2000" b="1" u="sng">
                <a:solidFill>
                  <a:srgbClr val="0070C0"/>
                </a:solidFill>
                <a:ea typeface="Arial" charset="0"/>
                <a:cs typeface="Times New Roman" pitchFamily="18" charset="0"/>
              </a:rPr>
              <a:t> </a:t>
            </a:r>
            <a:endParaRPr lang="en-US" u="sng">
              <a:solidFill>
                <a:srgbClr val="0070C0"/>
              </a:solidFill>
              <a:ea typeface="Arial" charset="0"/>
              <a:cs typeface="Times New Roman" pitchFamily="18" charset="0"/>
            </a:endParaRPr>
          </a:p>
          <a:p>
            <a:pPr>
              <a:lnSpc>
                <a:spcPct val="120000"/>
              </a:lnSpc>
              <a:spcAft>
                <a:spcPts val="300"/>
              </a:spcAft>
              <a:tabLst>
                <a:tab pos="228600" algn="l"/>
                <a:tab pos="457200" algn="l"/>
              </a:tabLst>
            </a:pPr>
            <a:endParaRPr lang="en-US">
              <a:solidFill>
                <a:srgbClr val="0070C0"/>
              </a:solidFill>
              <a:ea typeface="Arial" charset="0"/>
              <a:cs typeface="Times New Roman" pitchFamily="18" charset="0"/>
            </a:endParaRPr>
          </a:p>
          <a:p>
            <a:pPr>
              <a:lnSpc>
                <a:spcPct val="120000"/>
              </a:lnSpc>
              <a:spcAft>
                <a:spcPts val="300"/>
              </a:spcAft>
              <a:tabLst>
                <a:tab pos="228600" algn="l"/>
                <a:tab pos="457200" algn="l"/>
              </a:tabLst>
            </a:pPr>
            <a:r>
              <a:rPr lang="en-US" b="1" u="sng">
                <a:solidFill>
                  <a:srgbClr val="0070C0"/>
                </a:solidFill>
                <a:ea typeface="Arial" charset="0"/>
                <a:cs typeface="Times New Roman" pitchFamily="18" charset="0"/>
              </a:rPr>
              <a:t>Includes</a:t>
            </a:r>
            <a:r>
              <a:rPr lang="en-US">
                <a:solidFill>
                  <a:srgbClr val="0070C0"/>
                </a:solidFill>
                <a:ea typeface="Arial" charset="0"/>
                <a:cs typeface="Times New Roman" pitchFamily="18" charset="0"/>
              </a:rPr>
              <a:t>: No limit on values, any size boat can be written</a:t>
            </a:r>
          </a:p>
          <a:p>
            <a:pPr>
              <a:lnSpc>
                <a:spcPct val="120000"/>
              </a:lnSpc>
              <a:spcAft>
                <a:spcPts val="300"/>
              </a:spcAft>
              <a:tabLst>
                <a:tab pos="228600" algn="l"/>
                <a:tab pos="457200" algn="l"/>
              </a:tabLst>
            </a:pPr>
            <a:r>
              <a:rPr lang="en-US">
                <a:solidFill>
                  <a:srgbClr val="0070C0"/>
                </a:solidFill>
                <a:ea typeface="Arial" charset="0"/>
                <a:cs typeface="Times New Roman" pitchFamily="18" charset="0"/>
              </a:rPr>
              <a:t>Boats with speeds over 60 MPH can be quoted</a:t>
            </a:r>
          </a:p>
          <a:p>
            <a:pPr>
              <a:lnSpc>
                <a:spcPct val="120000"/>
              </a:lnSpc>
              <a:spcAft>
                <a:spcPts val="300"/>
              </a:spcAft>
              <a:tabLst>
                <a:tab pos="228600" algn="l"/>
                <a:tab pos="457200" algn="l"/>
              </a:tabLst>
            </a:pPr>
            <a:r>
              <a:rPr lang="en-US">
                <a:solidFill>
                  <a:srgbClr val="0070C0"/>
                </a:solidFill>
                <a:ea typeface="Arial" charset="0"/>
                <a:cs typeface="Times New Roman" pitchFamily="18" charset="0"/>
              </a:rPr>
              <a:t>Requires completion of an application</a:t>
            </a:r>
          </a:p>
          <a:p>
            <a:pPr>
              <a:lnSpc>
                <a:spcPct val="120000"/>
              </a:lnSpc>
              <a:spcAft>
                <a:spcPts val="300"/>
              </a:spcAft>
              <a:tabLst>
                <a:tab pos="228600" algn="l"/>
                <a:tab pos="457200" algn="l"/>
              </a:tabLst>
            </a:pPr>
            <a:r>
              <a:rPr lang="en-US">
                <a:solidFill>
                  <a:srgbClr val="0070C0"/>
                </a:solidFill>
                <a:ea typeface="Arial" charset="0"/>
                <a:cs typeface="Times New Roman" pitchFamily="18" charset="0"/>
              </a:rPr>
              <a:t>$2,000,000 Liability included, up to $5,000,000 available upon request</a:t>
            </a:r>
          </a:p>
          <a:p>
            <a:pPr>
              <a:lnSpc>
                <a:spcPct val="120000"/>
              </a:lnSpc>
              <a:spcAft>
                <a:spcPts val="300"/>
              </a:spcAft>
              <a:tabLst>
                <a:tab pos="228600" algn="l"/>
                <a:tab pos="457200" algn="l"/>
              </a:tabLst>
            </a:pPr>
            <a:r>
              <a:rPr lang="en-US">
                <a:solidFill>
                  <a:srgbClr val="0070C0"/>
                </a:solidFill>
                <a:ea typeface="Arial" charset="0"/>
                <a:cs typeface="Times New Roman" pitchFamily="18" charset="0"/>
              </a:rPr>
              <a:t>Flexible payment options including 1 pay or monthly payments</a:t>
            </a:r>
          </a:p>
          <a:p>
            <a:pPr>
              <a:lnSpc>
                <a:spcPct val="120000"/>
              </a:lnSpc>
              <a:spcAft>
                <a:spcPts val="300"/>
              </a:spcAft>
              <a:tabLst>
                <a:tab pos="228600" algn="l"/>
                <a:tab pos="457200" algn="l"/>
              </a:tabLst>
            </a:pPr>
            <a:r>
              <a:rPr lang="en-US">
                <a:solidFill>
                  <a:srgbClr val="0070C0"/>
                </a:solidFill>
                <a:ea typeface="Arial" charset="0"/>
                <a:cs typeface="Times New Roman" pitchFamily="18" charset="0"/>
              </a:rPr>
              <a:t>Available Extended Navigation coverage below 40 degrees, including trailering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181</TotalTime>
  <Words>1003</Words>
  <Application>Microsoft Office PowerPoint</Application>
  <PresentationFormat>Custom</PresentationFormat>
  <Paragraphs>109</Paragraphs>
  <Slides>18</Slides>
  <Notes>0</Notes>
  <HiddenSlides>0</HiddenSlides>
  <MMClips>0</MMClips>
  <ScaleCrop>false</ScaleCrop>
  <HeadingPairs>
    <vt:vector size="6" baseType="variant">
      <vt:variant>
        <vt:lpstr>Fonts Used</vt:lpstr>
      </vt:variant>
      <vt:variant>
        <vt:i4>4</vt:i4>
      </vt:variant>
      <vt:variant>
        <vt:lpstr>Design Template</vt:lpstr>
      </vt:variant>
      <vt:variant>
        <vt:i4>18</vt:i4>
      </vt:variant>
      <vt:variant>
        <vt:lpstr>Slide Titles</vt:lpstr>
      </vt:variant>
      <vt:variant>
        <vt:i4>18</vt:i4>
      </vt:variant>
    </vt:vector>
  </HeadingPairs>
  <TitlesOfParts>
    <vt:vector size="40" baseType="lpstr">
      <vt:lpstr>Tw Cen MT</vt:lpstr>
      <vt:lpstr>Arial</vt:lpstr>
      <vt:lpstr>Calibri</vt:lpstr>
      <vt:lpstr>Times New Roman</vt:lpstr>
      <vt:lpstr>Droplet</vt:lpstr>
      <vt:lpstr>Droplet</vt:lpstr>
      <vt:lpstr>Droplet</vt:lpstr>
      <vt:lpstr>Droplet</vt:lpstr>
      <vt:lpstr>Droplet</vt:lpstr>
      <vt:lpstr>Droplet</vt:lpstr>
      <vt:lpstr>Droplet</vt:lpstr>
      <vt:lpstr>Droplet</vt:lpstr>
      <vt:lpstr>Droplet</vt:lpstr>
      <vt:lpstr>Droplet</vt:lpstr>
      <vt:lpstr>Droplet</vt:lpstr>
      <vt:lpstr>Droplet</vt:lpstr>
      <vt:lpstr>Droplet</vt:lpstr>
      <vt:lpstr>Droplet</vt:lpstr>
      <vt:lpstr>Droplet</vt:lpstr>
      <vt:lpstr>Droplet</vt:lpstr>
      <vt:lpstr>Droplet</vt:lpstr>
      <vt:lpstr>Droplet</vt:lpstr>
      <vt:lpstr>ONTARIO BASS NATION PREMIUM BASS BOAT INSURANCE PROGRAM </vt:lpstr>
      <vt:lpstr>STONERIDGE INSURANCE BROKERS (BARRIE)</vt:lpstr>
      <vt:lpstr>PACIFIC MARINE INSURANCE MANAGERS</vt:lpstr>
      <vt:lpstr>INSURANCE TERMS </vt:lpstr>
      <vt:lpstr>Slide 5</vt:lpstr>
      <vt:lpstr>Slide 6</vt:lpstr>
      <vt:lpstr>Slide 7</vt:lpstr>
      <vt:lpstr>Slide 8</vt:lpstr>
      <vt:lpstr>Slide 9</vt:lpstr>
      <vt:lpstr>Slide 10</vt:lpstr>
      <vt:lpstr>Slide 11</vt:lpstr>
      <vt:lpstr>AVAILABLE DISCOUNTS</vt:lpstr>
      <vt:lpstr>POSSIBLE SECURITY STRATEGY </vt:lpstr>
      <vt:lpstr>Slide 14</vt:lpstr>
      <vt:lpstr>CLAIMS </vt:lpstr>
      <vt:lpstr>ALSO! </vt:lpstr>
      <vt:lpstr>FLEXIBILITY </vt:lpstr>
      <vt:lpstr>THANK YOU RANDY SPENCELEY OBN PREMIUM BASS BOAT INSURANCE PROGRAM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Ontario Bass nation Premium Bass boat Insurance program</dc:title>
  <dc:creator>Randy S.</dc:creator>
  <cp:lastModifiedBy>Dave Spence</cp:lastModifiedBy>
  <cp:revision>13</cp:revision>
  <dcterms:created xsi:type="dcterms:W3CDTF">2015-04-16T16:05:42Z</dcterms:created>
  <dcterms:modified xsi:type="dcterms:W3CDTF">2015-04-27T15:20:25Z</dcterms:modified>
</cp:coreProperties>
</file>