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69" r:id="rId7"/>
    <p:sldId id="258" r:id="rId8"/>
    <p:sldId id="260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0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DFF249-1412-46B0-AD5F-51246F24DBE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938A-5372-4418-874B-C0FCEFCC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7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DFF249-1412-46B0-AD5F-51246F24DBE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938A-5372-4418-874B-C0FCEFCC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9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DFF249-1412-46B0-AD5F-51246F24DBE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938A-5372-4418-874B-C0FCEFCC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DFF249-1412-46B0-AD5F-51246F24DBE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938A-5372-4418-874B-C0FCEFCC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DFF249-1412-46B0-AD5F-51246F24DBE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938A-5372-4418-874B-C0FCEFCC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0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DFF249-1412-46B0-AD5F-51246F24DBE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938A-5372-4418-874B-C0FCEFCC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0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DFF249-1412-46B0-AD5F-51246F24DBE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938A-5372-4418-874B-C0FCEFCC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DFF249-1412-46B0-AD5F-51246F24DBE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938A-5372-4418-874B-C0FCEFCC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DFF249-1412-46B0-AD5F-51246F24DBE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938A-5372-4418-874B-C0FCEFCC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2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DFF249-1412-46B0-AD5F-51246F24DBE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938A-5372-4418-874B-C0FCEFCC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6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DFF249-1412-46B0-AD5F-51246F24DBE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938A-5372-4418-874B-C0FCEFCC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4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33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50" t="87179" r="35377" b="-2320"/>
          <a:stretch/>
        </p:blipFill>
        <p:spPr>
          <a:xfrm flipH="1" flipV="1">
            <a:off x="-3" y="6172200"/>
            <a:ext cx="9144001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33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3" t="14644" r="37634" b="45063"/>
          <a:stretch/>
        </p:blipFill>
        <p:spPr>
          <a:xfrm>
            <a:off x="-1" y="0"/>
            <a:ext cx="9144001" cy="15716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 MCCG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41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 baseline="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Date &amp; Title of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9800" y="6356350"/>
            <a:ext cx="270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@2016  Mutual Concept Computer Ground Inc. All Rights Reserved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3" t="12162" r="13992" b="18919"/>
          <a:stretch/>
        </p:blipFill>
        <p:spPr>
          <a:xfrm>
            <a:off x="6858000" y="95250"/>
            <a:ext cx="18669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gif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MCCG Demonstration 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IBS Application Programming Interface (API)</a:t>
            </a:r>
          </a:p>
          <a:p>
            <a:r>
              <a:rPr lang="en-US" dirty="0" smtClean="0"/>
              <a:t>May 11,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Wrap Up</a:t>
            </a:r>
            <a:endParaRPr lang="en-CA" dirty="0"/>
          </a:p>
        </p:txBody>
      </p:sp>
      <p:pic>
        <p:nvPicPr>
          <p:cNvPr id="2050" name="Picture 2" descr="http://i.telegraph.co.uk/multimedia/archive/03471/bsod-vista_3471486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075" y="2057400"/>
            <a:ext cx="36209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Where to go from here?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Use your resources:</a:t>
            </a:r>
          </a:p>
          <a:p>
            <a:pPr lvl="1"/>
            <a:r>
              <a:rPr lang="en-CA" dirty="0" smtClean="0"/>
              <a:t>Mutuality.ca: Perfect for community support</a:t>
            </a:r>
            <a:endParaRPr lang="en-CA" dirty="0" smtClean="0"/>
          </a:p>
          <a:p>
            <a:r>
              <a:rPr lang="en-CA" dirty="0" smtClean="0"/>
              <a:t>Next steps for this project:</a:t>
            </a:r>
            <a:endParaRPr lang="en-CA" dirty="0" smtClean="0"/>
          </a:p>
          <a:p>
            <a:pPr lvl="1" fontAlgn="base"/>
            <a:r>
              <a:rPr lang="en-CA" dirty="0" err="1"/>
              <a:t>FormLogin</a:t>
            </a:r>
            <a:r>
              <a:rPr lang="en-CA" dirty="0"/>
              <a:t>: users will most likely require this or </a:t>
            </a:r>
            <a:r>
              <a:rPr lang="en-CA" dirty="0" smtClean="0"/>
              <a:t>LDAP</a:t>
            </a:r>
          </a:p>
          <a:p>
            <a:pPr lvl="2" fontAlgn="base"/>
            <a:r>
              <a:rPr lang="en-CA" dirty="0" smtClean="0"/>
              <a:t>Spring </a:t>
            </a:r>
            <a:r>
              <a:rPr lang="en-CA" dirty="0"/>
              <a:t>Security supports both.</a:t>
            </a:r>
          </a:p>
          <a:p>
            <a:pPr lvl="1" fontAlgn="base"/>
            <a:r>
              <a:rPr lang="en-CA" dirty="0" smtClean="0"/>
              <a:t>Repository encapsulation</a:t>
            </a:r>
          </a:p>
          <a:p>
            <a:pPr lvl="1" fontAlgn="base"/>
            <a:r>
              <a:rPr lang="en-CA" dirty="0" smtClean="0"/>
              <a:t>MongoDB </a:t>
            </a:r>
            <a:r>
              <a:rPr lang="en-CA" dirty="0"/>
              <a:t>replication: This can be configured at the MongoDB level, not code.</a:t>
            </a:r>
          </a:p>
          <a:p>
            <a:pPr lvl="1" fontAlgn="base"/>
            <a:r>
              <a:rPr lang="en-CA" dirty="0"/>
              <a:t>Break </a:t>
            </a:r>
            <a:r>
              <a:rPr lang="en-CA" dirty="0" smtClean="0"/>
              <a:t>that chain: </a:t>
            </a:r>
            <a:r>
              <a:rPr lang="en-CA" dirty="0"/>
              <a:t>We can do more </a:t>
            </a:r>
            <a:r>
              <a:rPr lang="en-CA" dirty="0" smtClean="0"/>
              <a:t>with queues!</a:t>
            </a:r>
            <a:endParaRPr lang="en-CA" dirty="0"/>
          </a:p>
          <a:p>
            <a:pPr lvl="1" fontAlgn="base"/>
            <a:r>
              <a:rPr lang="en-CA" dirty="0" smtClean="0"/>
              <a:t>Email </a:t>
            </a:r>
            <a:r>
              <a:rPr lang="en-CA" dirty="0"/>
              <a:t>notification?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3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Story</a:t>
            </a:r>
            <a:endParaRPr lang="en-CA" dirty="0"/>
          </a:p>
        </p:txBody>
      </p:sp>
      <p:pic>
        <p:nvPicPr>
          <p:cNvPr id="1027" name="Picture 3" descr="https://lh3.googleusercontent.com/BbXPCVmaVBhMy70KWkggEp88PtqFbSBaaeMxTUCbdfp4aYueUhNo3MIu4vnT4sbg5dRh9Edm3JGghh-bpaSlkynaFHlC5lMtaPZ1Wk4pHZxCwGDIK_pNsM1FNTpbzSH_6eZNpyReN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99" y="2223135"/>
            <a:ext cx="2375352" cy="102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FZgC6muQTJOoer-cSUKoxkK2ALl5N-jVDfW82pjmx_TGNWUjGaAG9umNAYrXDqY1VJB3w7x16JNHRPlsD0Upnndzr3iRl5-tjbeq5XQKGd3FJLxXUovEn5l-7-t8d2zcon25-XCnm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376486"/>
            <a:ext cx="1905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4.googleusercontent.com/0tvBjQM78VphJoiT0r2i1BBbJHlcU02ahdOrteERr5BLseCoBOMghw_bqM-zWsf-46Pn7iKVpqN2iQLPTxvea7-cGWLXq6lnMcXsrjx4QIv4SDvfRv3WQDkqXg6_K8cD7t2XopQT8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893" y="2548398"/>
            <a:ext cx="1647825" cy="29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isual basic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4424362"/>
            <a:ext cx="1621337" cy="1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lh4.googleusercontent.com/D9uERfOZywgG63xxsaKWkK3f3XCyRtoPzYB35-IjnwWIhB_CluRoES46IdBTuZhM4gge8XTP2hfQuOmRWckfVZI53JjOtg_28q96OWmnncJ9lDaLUkLqWR02Ali4Msv11X3UpYzt6H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24362"/>
            <a:ext cx="1621337" cy="1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DiG7VyxPdj9iHyN2wR_ythoa_yuEKHItgMFc-uoz7z4cZeYnTjYv3lrCvkwhtV0e7hYY9ZiJNHEhelKNdksPVMKHZjfJ9KIkna5Wwc0pAoBHIE-cXH48bGmPYaGSNfbVjolS4Sc9GYQ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907" y="4424362"/>
            <a:ext cx="1602287" cy="1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lh3.googleusercontent.com/3nTP-OV6icdqKK1OEsx6iKMxn1NgabwadQvOVYRwdgwb5AY-YtKvds_K1eW9KtXU91e3MCO-wKHCc7yTKfAekzYo5m366PAGJUrjQxNFAxfEMQwT9yWxHF5GY8QCkCI-y4--PF0JSK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3434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3.googleusercontent.com/agP9C0FmnHAW7MlXwHnO40wRCH0eOi4kwVvVP5BaZxaqTn-W0q-xyemqGZPwF9W4OWrJyn7iqwrwzoF8kROQ-y9myy9hJX-Ea3hybWKEw-nNTxyzsiPsIqLah5WKiY_fm5TpBrdTa6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4833691"/>
            <a:ext cx="1715199" cy="39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4.googleusercontent.com/ko1fPv_cIti2E82zQtEYWXsm0BsCLMMR8qQ2aVa52PXoT8Ouopof1ZgpCzBJNUfHq73zc1gVB0_Gbyj9sE_E8mRHoimXzRQqKQi-bKhXkLl5XvX8ISekNJgweEdcY8aGSFLkP90ole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110660"/>
            <a:ext cx="1890713" cy="116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6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Story of Extensibility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17526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19300"/>
            <a:ext cx="12763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3200400"/>
            <a:ext cx="39528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s://lh4.googleusercontent.com/2q6onqtLVTqeYeV7q0STCx1kwosE4baLFXcXYggo8feQV5AaVMxz67NfYrgli3Kn864vRBFNEQUb12bmsLMV0qawX1Ngusn1RXZvvhgerPFfYH93JXX2JIeqswqH9HcHihT6TlI1JLQ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" r="11000"/>
          <a:stretch/>
        </p:blipFill>
        <p:spPr bwMode="auto">
          <a:xfrm>
            <a:off x="4943475" y="2547937"/>
            <a:ext cx="38957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6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Story of this talk</a:t>
            </a:r>
            <a:endParaRPr lang="en-CA" dirty="0"/>
          </a:p>
        </p:txBody>
      </p:sp>
      <p:pic>
        <p:nvPicPr>
          <p:cNvPr id="3074" name="Picture 2" descr="https://lh3.googleusercontent.com/LqkWj6KQSFOGyzAWg-CD-XgmG6xtVzKU2-WdRiakgrcnqEN9Dy-gwse8ib98gQkX_AjopiBBOyeEEf8QXt0lgtRR_Ot7jE5uX6aJpM2F0sz3E7orRLRkWt4TP81z5ECPSbSG14BZ1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90207"/>
            <a:ext cx="1597025" cy="186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16053"/>
            <a:ext cx="1995487" cy="262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https://lh4.googleusercontent.com/xmyxK6-9eB1gw496TD2Df51QmYIbKsA89-Yd6c07DmL-TnTP1byMqHhw86t3-0IQgyvXJTD3I_yxmikwqVm1SntG4Xijq12D50s8COr7s7m3tc8KRrCOiXsNu3O1GU2Lzl2WmONHol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43400"/>
            <a:ext cx="2157288" cy="161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www.tibco.com/blog/wp-content/uploads/2013/07/spaghetti-integrati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18782"/>
            <a:ext cx="2338511" cy="175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76400"/>
            <a:ext cx="3505200" cy="25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3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Story of Resources</a:t>
            </a:r>
            <a:endParaRPr lang="en-CA" dirty="0"/>
          </a:p>
        </p:txBody>
      </p:sp>
      <p:pic>
        <p:nvPicPr>
          <p:cNvPr id="3081" name="Picture 9" descr="https://lh5.googleusercontent.com/fw6OqOgsc4YvUFIwLij0dKrQK3CTBX1r3-aNU76XGn3W7yf1pHtVqnGugOKG8acAmFya4YCo68mpyM-lgzhYKqy7vsz-OnpqGFMxhqO9XIvUeZGr9-0Ji_EqaErNgfCM0PHd4hVET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14287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s://lh3.googleusercontent.com/YC1FOcYGGgmFnn6-ems8ByNgsJ0M-jiB754GGnp8LU_AyC4fhSYjuJB1P3zdzofPb8R71BCylJOkymAq0nNhltyyjm4rn7znsWAWuHbwnwPHS7yg3RAfzopAM6OWxRod4EJ89QoqOv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08379"/>
            <a:ext cx="2205278" cy="165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s://lh5.googleusercontent.com/cM8ReO7z8kh-OhEaRCtpLxVAAov--eS0-rbPynPj2PGlUykr18p_As6EHgouZdZlMA4_DIXjs0TIBhMhBMvTMuOC4QeK4All8ZbnNPXvrITg2hAlxH2JvNJEopIOvbVoFqyzDKm054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8" t="9425" r="8001" b="8549"/>
          <a:stretch/>
        </p:blipFill>
        <p:spPr bwMode="auto">
          <a:xfrm>
            <a:off x="3276600" y="2057400"/>
            <a:ext cx="5733777" cy="400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cdn.infoq.com/statics_s1_20160510-0242/resource/presentations/demo-java-javascript-mongodb/en/slides/sl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5779"/>
            <a:ext cx="2205278" cy="165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7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Story of Not Things</a:t>
            </a:r>
            <a:endParaRPr lang="en-CA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24272" y="3345160"/>
            <a:ext cx="75608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24272" y="2913112"/>
            <a:ext cx="0" cy="8640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296987" y="2913112"/>
            <a:ext cx="0" cy="8640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96888" y="3161930"/>
            <a:ext cx="0" cy="366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1084312" y="1905000"/>
            <a:ext cx="1224136" cy="1008112"/>
          </a:xfrm>
          <a:prstGeom prst="wedgeRoundRect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Wait a sec…where is the login page?</a:t>
            </a:r>
            <a:endParaRPr lang="en-CA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58888" y="3159099"/>
            <a:ext cx="0" cy="366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1954088" y="3849216"/>
            <a:ext cx="1066800" cy="936104"/>
          </a:xfrm>
          <a:prstGeom prst="wedgeRoundRectCallout">
            <a:avLst>
              <a:gd name="adj1" fmla="val -21510"/>
              <a:gd name="adj2" fmla="val -63854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Those audits…can I access them directly?</a:t>
            </a:r>
            <a:endParaRPr lang="en-CA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20888" y="3161930"/>
            <a:ext cx="0" cy="366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639888" y="1905000"/>
            <a:ext cx="1224136" cy="1008112"/>
          </a:xfrm>
          <a:prstGeom prst="wedgeRoundRect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Is there a 3</a:t>
            </a:r>
            <a:r>
              <a:rPr lang="en-CA" sz="1600" baseline="30000" dirty="0" smtClean="0"/>
              <a:t>rd</a:t>
            </a:r>
            <a:r>
              <a:rPr lang="en-CA" sz="1600" dirty="0" smtClean="0"/>
              <a:t> party API doc?</a:t>
            </a:r>
            <a:endParaRPr lang="en-CA" sz="16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782888" y="3161930"/>
            <a:ext cx="0" cy="366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ular Callout 14"/>
          <p:cNvSpPr/>
          <p:nvPr/>
        </p:nvSpPr>
        <p:spPr>
          <a:xfrm>
            <a:off x="3478088" y="3849216"/>
            <a:ext cx="1143000" cy="936104"/>
          </a:xfrm>
          <a:prstGeom prst="wedgeRoundRectCallout">
            <a:avLst>
              <a:gd name="adj1" fmla="val -21465"/>
              <a:gd name="adj2" fmla="val -64644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What about SoundCloud?</a:t>
            </a:r>
            <a:endParaRPr lang="en-CA" sz="11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44888" y="3161930"/>
            <a:ext cx="0" cy="366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4158952" y="1905000"/>
            <a:ext cx="1224136" cy="1008112"/>
          </a:xfrm>
          <a:prstGeom prst="wedgeRound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What if we have </a:t>
            </a:r>
            <a:r>
              <a:rPr lang="en-CA" sz="1600" dirty="0" smtClean="0"/>
              <a:t>a huge load?</a:t>
            </a:r>
            <a:endParaRPr lang="en-CA" sz="1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06888" y="3161930"/>
            <a:ext cx="0" cy="366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5060776" y="3849216"/>
            <a:ext cx="1084312" cy="936104"/>
          </a:xfrm>
          <a:prstGeom prst="wedgeRoundRectCallout">
            <a:avLst>
              <a:gd name="adj1" fmla="val -21510"/>
              <a:gd name="adj2" fmla="val -63854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Is a user going to wait for this to finish?</a:t>
            </a:r>
            <a:endParaRPr lang="en-CA" sz="11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068888" y="3158480"/>
            <a:ext cx="0" cy="366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5687888" y="1923489"/>
            <a:ext cx="1224136" cy="1008112"/>
          </a:xfrm>
          <a:prstGeom prst="wedgeRoundRect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How can we test it?</a:t>
            </a:r>
            <a:endParaRPr lang="en-CA" sz="1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30888" y="3158480"/>
            <a:ext cx="0" cy="366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6526088" y="3777208"/>
            <a:ext cx="1224136" cy="1008112"/>
          </a:xfrm>
          <a:prstGeom prst="wedgeRoundRectCallout">
            <a:avLst>
              <a:gd name="adj1" fmla="val -25293"/>
              <a:gd name="adj2" fmla="val -6340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Other languages?</a:t>
            </a:r>
            <a:endParaRPr lang="en-CA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592888" y="3158480"/>
            <a:ext cx="0" cy="366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7190370" y="1923489"/>
            <a:ext cx="1224136" cy="1008112"/>
          </a:xfrm>
          <a:prstGeom prst="wedgeRoundRect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Does the code </a:t>
            </a:r>
            <a:r>
              <a:rPr lang="en-CA" sz="1400" dirty="0" smtClean="0"/>
              <a:t>use known libraries?</a:t>
            </a:r>
            <a:endParaRPr lang="en-CA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51054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Non-functional Requirements: Security, Extensibility, Documentation, Performance (Load), Performance (Perception), Quality, Maintainability</a:t>
            </a:r>
            <a:endParaRPr lang="en-CA" dirty="0"/>
          </a:p>
        </p:txBody>
      </p:sp>
      <p:pic>
        <p:nvPicPr>
          <p:cNvPr id="27" name="Picture 2" descr="https://lh3.googleusercontent.com/LqkWj6KQSFOGyzAWg-CD-XgmG6xtVzKU2-WdRiakgrcnqEN9Dy-gwse8ib98gQkX_AjopiBBOyeEEf8QXt0lgtRR_Ot7jE5uX6aJpM2F0sz3E7orRLRkWt4TP81z5ECPSbSG14BZ1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156" y="4957465"/>
            <a:ext cx="104342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8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Goal</a:t>
            </a:r>
            <a:endParaRPr lang="en-CA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11" y="1639887"/>
            <a:ext cx="6366178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Staged Approach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201028"/>
              </p:ext>
            </p:extLst>
          </p:nvPr>
        </p:nvGraphicFramePr>
        <p:xfrm>
          <a:off x="457200" y="1676400"/>
          <a:ext cx="8077200" cy="4492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616"/>
                <a:gridCol w="5815584"/>
              </a:tblGrid>
              <a:tr h="408432">
                <a:tc>
                  <a:txBody>
                    <a:bodyPr/>
                    <a:lstStyle/>
                    <a:p>
                      <a:r>
                        <a:rPr lang="en-CA" dirty="0" smtClean="0"/>
                        <a:t>Stage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Topic</a:t>
                      </a:r>
                    </a:p>
                  </a:txBody>
                  <a:tcPr anchor="ctr"/>
                </a:tc>
              </a:tr>
              <a:tr h="40843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Generate our initial project</a:t>
                      </a:r>
                      <a:endParaRPr lang="en-CA" dirty="0"/>
                    </a:p>
                  </a:txBody>
                  <a:tcPr anchor="ctr"/>
                </a:tc>
              </a:tr>
              <a:tr h="40843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Add database connectivity</a:t>
                      </a:r>
                      <a:endParaRPr lang="en-CA" dirty="0"/>
                    </a:p>
                  </a:txBody>
                  <a:tcPr anchor="ctr"/>
                </a:tc>
              </a:tr>
              <a:tr h="40843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Add role based security</a:t>
                      </a:r>
                      <a:endParaRPr lang="en-CA" dirty="0"/>
                    </a:p>
                  </a:txBody>
                  <a:tcPr anchor="ctr"/>
                </a:tc>
              </a:tr>
              <a:tr h="40843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Introduce</a:t>
                      </a:r>
                      <a:r>
                        <a:rPr lang="en-CA" baseline="0" dirty="0" smtClean="0"/>
                        <a:t> queuing to our project</a:t>
                      </a:r>
                      <a:endParaRPr lang="en-CA" dirty="0"/>
                    </a:p>
                  </a:txBody>
                  <a:tcPr anchor="ctr"/>
                </a:tc>
              </a:tr>
              <a:tr h="40843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Generate java classes from the IBS schema</a:t>
                      </a:r>
                      <a:endParaRPr lang="en-CA" dirty="0"/>
                    </a:p>
                  </a:txBody>
                  <a:tcPr anchor="ctr"/>
                </a:tc>
              </a:tr>
              <a:tr h="40843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Add IBS authorization</a:t>
                      </a:r>
                      <a:endParaRPr lang="en-CA" dirty="0"/>
                    </a:p>
                  </a:txBody>
                  <a:tcPr anchor="ctr"/>
                </a:tc>
              </a:tr>
              <a:tr h="40843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Connect to IBS and perform a search</a:t>
                      </a:r>
                      <a:endParaRPr lang="en-CA" dirty="0"/>
                    </a:p>
                  </a:txBody>
                  <a:tcPr anchor="ctr"/>
                </a:tc>
              </a:tr>
              <a:tr h="40843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Integrate with social media sites</a:t>
                      </a:r>
                      <a:endParaRPr lang="en-CA" dirty="0"/>
                    </a:p>
                  </a:txBody>
                  <a:tcPr anchor="ctr"/>
                </a:tc>
              </a:tr>
              <a:tr h="40843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Connect to IBS and add a remark</a:t>
                      </a:r>
                      <a:endParaRPr lang="en-CA" dirty="0"/>
                    </a:p>
                  </a:txBody>
                  <a:tcPr anchor="ctr"/>
                </a:tc>
              </a:tr>
              <a:tr h="40843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Add a user interface</a:t>
                      </a:r>
                      <a:endParaRPr lang="en-CA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86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Time</a:t>
            </a:r>
            <a:endParaRPr lang="en-CA" dirty="0"/>
          </a:p>
        </p:txBody>
      </p:sp>
      <p:pic>
        <p:nvPicPr>
          <p:cNvPr id="1026" name="Picture 2" descr="http://www.newtechusa.com/ppi/images/7517897_image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705600" cy="441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9DC5"/>
      </a:accent1>
      <a:accent2>
        <a:srgbClr val="2D415C"/>
      </a:accent2>
      <a:accent3>
        <a:srgbClr val="E36C09"/>
      </a:accent3>
      <a:accent4>
        <a:srgbClr val="31859B"/>
      </a:accent4>
      <a:accent5>
        <a:srgbClr val="00B0F0"/>
      </a:accent5>
      <a:accent6>
        <a:srgbClr val="F79646"/>
      </a:accent6>
      <a:hlink>
        <a:srgbClr val="69B31F"/>
      </a:hlink>
      <a:folHlink>
        <a:srgbClr val="D5482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253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MCCG Demonstration Day</vt:lpstr>
      <vt:lpstr>My Story</vt:lpstr>
      <vt:lpstr>My Story of Extensibility</vt:lpstr>
      <vt:lpstr>The Story of this talk</vt:lpstr>
      <vt:lpstr>The Story of Resources</vt:lpstr>
      <vt:lpstr>The Story of Not Things</vt:lpstr>
      <vt:lpstr>Our Goal</vt:lpstr>
      <vt:lpstr>Staged Approach</vt:lpstr>
      <vt:lpstr>Code Time</vt:lpstr>
      <vt:lpstr>Wrap Up</vt:lpstr>
      <vt:lpstr>Where to go from here?</vt:lpstr>
    </vt:vector>
  </TitlesOfParts>
  <Company>Mutual Concept Computer Group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Tammy Crosby</dc:creator>
  <cp:lastModifiedBy>Greg Martin</cp:lastModifiedBy>
  <cp:revision>31</cp:revision>
  <dcterms:created xsi:type="dcterms:W3CDTF">2016-03-29T13:07:24Z</dcterms:created>
  <dcterms:modified xsi:type="dcterms:W3CDTF">2016-05-10T18:20:04Z</dcterms:modified>
</cp:coreProperties>
</file>