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59" r:id="rId3"/>
    <p:sldId id="285" r:id="rId4"/>
    <p:sldId id="289" r:id="rId5"/>
    <p:sldId id="291" r:id="rId6"/>
    <p:sldId id="290" r:id="rId7"/>
    <p:sldId id="288" r:id="rId8"/>
    <p:sldId id="292" r:id="rId9"/>
    <p:sldId id="293" r:id="rId10"/>
    <p:sldId id="287" r:id="rId11"/>
    <p:sldId id="295" r:id="rId12"/>
    <p:sldId id="307" r:id="rId13"/>
    <p:sldId id="294" r:id="rId14"/>
    <p:sldId id="308" r:id="rId15"/>
    <p:sldId id="296" r:id="rId16"/>
    <p:sldId id="309" r:id="rId17"/>
    <p:sldId id="310" r:id="rId18"/>
    <p:sldId id="297" r:id="rId19"/>
    <p:sldId id="298" r:id="rId20"/>
    <p:sldId id="299" r:id="rId21"/>
    <p:sldId id="300" r:id="rId22"/>
    <p:sldId id="301" r:id="rId23"/>
    <p:sldId id="302" r:id="rId24"/>
    <p:sldId id="261" r:id="rId25"/>
    <p:sldId id="303" r:id="rId26"/>
    <p:sldId id="306" r:id="rId27"/>
    <p:sldId id="304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76" autoAdjust="0"/>
    <p:restoredTop sz="94660"/>
  </p:normalViewPr>
  <p:slideViewPr>
    <p:cSldViewPr>
      <p:cViewPr varScale="1">
        <p:scale>
          <a:sx n="136" d="100"/>
          <a:sy n="136" d="100"/>
        </p:scale>
        <p:origin x="21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35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3T11:16:56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0 216 0 0,'-3'8'679'0'0,"-1"0"0"0"0,0 0 1 0 0,-1 0-1 0 0,1-1 0 0 0,-1 1 0 0 0,-1-1 0 0 0,0 0 1 0 0,0-1-1 0 0,-13 12 0 0 0,-4 7 3951 0 0,21-22-4298 0 0,0-1-1 0 0,0 1 1 0 0,0 0-1 0 0,-1-1 1 0 0,1 1 0 0 0,-1-1-1 0 0,1 0 1 0 0,-1 0-1 0 0,-4 2 1 0 0,-4 3 358 0 0,-39 17-624 0 0,49-24-150 0 0,1 0 0 0 0,0 0-1 0 0,0 0 1 0 0,-1 1 0 0 0,1-1-1 0 0,0 0 1 0 0,0 0 0 0 0,0 0-1 0 0,-1 0 1 0 0,1 0 0 0 0,0 1 0 0 0,0-1-1 0 0,0 0 1 0 0,0 0 0 0 0,-1 0-1 0 0,1 0 1 0 0,0 1 0 0 0,0-1-1 0 0,0 0 1 0 0,0 0 0 0 0,0 1 0 0 0,0-1-1 0 0,0 0 1 0 0,0 0 0 0 0,0 0-1 0 0,0 1 1 0 0,-1-1 0 0 0,1 0-1 0 0,0 0 1 0 0,0 1 0 0 0,0-1 0 0 0,1 0-1 0 0,-1 0 1 0 0,0 1 0 0 0,0-1-1 0 0,0 0 1 0 0,0 0 0 0 0,0 0 0 0 0,0 1-1 0 0,0-1 1 0 0,0 0 0 0 0,0 0-1 0 0,0 0 1 0 0,1 1 0 0 0,-1-1-1 0 0,0 0 1 0 0,0 0 0 0 0,11 14-1772 0 0,-6-7-789 0 0,-6-6 2410 0 0,1 1 0 0 0,-1 0 0 0 0,0 0 0 0 0,1 0 0 0 0,-1-1 0 0 0,0 1-1 0 0,0 0 1 0 0,0-1 0 0 0,0 1 0 0 0,-1-1 0 0 0,1 1 0 0 0,0-1 0 0 0,-1 0 0 0 0,1 0-1 0 0,-1 1 1 0 0,1-1 0 0 0,-1 0 0 0 0,0 0 0 0 0,1 0 0 0 0,-4 1 0 0 0,-2 2-328 0 0,-23 14-860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05:56:56.186"/>
    </inkml:context>
    <inkml:brush xml:id="br0">
      <inkml:brushProperty name="width" value="0.1" units="cm"/>
      <inkml:brushProperty name="height" value="0.6" units="cm"/>
      <inkml:brushProperty name="color" value="#ECFC1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E8C55-2B5A-4C39-97C3-3BD7B84B370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550C-A978-49DF-915A-9FFC4B0A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77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6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44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8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89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06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63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5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6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6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9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7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82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1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30EDBD-1C2D-4C1E-B459-B60219FAB48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64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2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E84834E-E743-C5C6-D961-EAE24FFD67E1}"/>
                  </a:ext>
                </a:extLst>
              </p14:cNvPr>
              <p14:cNvContentPartPr/>
              <p14:nvPr/>
            </p14:nvContentPartPr>
            <p14:xfrm>
              <a:off x="8045175" y="2385975"/>
              <a:ext cx="81720" cy="90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E84834E-E743-C5C6-D961-EAE24FFD67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9055" y="2379855"/>
                <a:ext cx="93960" cy="1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85002" y="2283609"/>
            <a:ext cx="7128792" cy="2009380"/>
            <a:chOff x="1107114" y="2744834"/>
            <a:chExt cx="7128792" cy="2009380"/>
          </a:xfrm>
        </p:grpSpPr>
        <p:grpSp>
          <p:nvGrpSpPr>
            <p:cNvPr id="3" name="그룹 2"/>
            <p:cNvGrpSpPr/>
            <p:nvPr/>
          </p:nvGrpSpPr>
          <p:grpSpPr>
            <a:xfrm>
              <a:off x="1320950" y="3053936"/>
              <a:ext cx="581724" cy="611220"/>
              <a:chOff x="1325980" y="3018070"/>
              <a:chExt cx="1296144" cy="1220950"/>
            </a:xfrm>
          </p:grpSpPr>
          <p:sp>
            <p:nvSpPr>
              <p:cNvPr id="4" name="순서도: 연결자 3"/>
              <p:cNvSpPr/>
              <p:nvPr/>
            </p:nvSpPr>
            <p:spPr>
              <a:xfrm>
                <a:off x="1542004" y="3018070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1325980" y="4018348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순서도: 연결자 5"/>
              <p:cNvSpPr/>
              <p:nvPr/>
            </p:nvSpPr>
            <p:spPr>
              <a:xfrm>
                <a:off x="2478108" y="411378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연결자 6"/>
              <p:cNvSpPr/>
              <p:nvPr/>
            </p:nvSpPr>
            <p:spPr>
              <a:xfrm>
                <a:off x="2334092" y="307012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순서도: 연결자 7"/>
            <p:cNvSpPr/>
            <p:nvPr/>
          </p:nvSpPr>
          <p:spPr>
            <a:xfrm>
              <a:off x="7155786" y="275066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6939762" y="3750942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8091890" y="384637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47874" y="280271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835306" y="3111342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7114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5786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571610" y="3113986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843418" y="2744834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671224" y="4941169"/>
            <a:ext cx="532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Vertex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</a:t>
            </a:r>
            <a:r>
              <a:rPr lang="ko-KR" altLang="en-US" sz="2800" dirty="0"/>
              <a:t>의 입력인 </a:t>
            </a:r>
            <a:r>
              <a:rPr lang="en-US" altLang="ko-KR" sz="2800" dirty="0"/>
              <a:t>Vertices </a:t>
            </a:r>
            <a:r>
              <a:rPr lang="ko-KR" altLang="en-US" sz="2800" dirty="0"/>
              <a:t>설정 필요</a:t>
            </a:r>
          </a:p>
        </p:txBody>
      </p:sp>
    </p:spTree>
    <p:extLst>
      <p:ext uri="{BB962C8B-B14F-4D97-AF65-F5344CB8AC3E}">
        <p14:creationId xmlns:p14="http://schemas.microsoft.com/office/powerpoint/2010/main" val="290955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51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5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>
            <a:off x="2495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0"/>
            <a:endCxn id="5" idx="2"/>
          </p:cNvCxnSpPr>
          <p:nvPr/>
        </p:nvCxnSpPr>
        <p:spPr>
          <a:xfrm>
            <a:off x="6096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-1,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0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0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(-1,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970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87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03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570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982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03513" y="6453336"/>
            <a:ext cx="864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</a:t>
            </a:r>
            <a:r>
              <a:rPr lang="en-US" altLang="ko-KR" dirty="0"/>
              <a:t> </a:t>
            </a:r>
            <a:r>
              <a:rPr lang="ko-KR" altLang="en-US" dirty="0"/>
              <a:t>매트릭스에 따라 달라질 수 있으나 일단 기본 </a:t>
            </a:r>
            <a:r>
              <a:rPr lang="ko-KR" altLang="en-US" dirty="0" err="1"/>
              <a:t>좌표계</a:t>
            </a:r>
            <a:r>
              <a:rPr lang="ko-KR" altLang="en-US" dirty="0"/>
              <a:t> 기반으로 진행</a:t>
            </a:r>
          </a:p>
        </p:txBody>
      </p:sp>
    </p:spTree>
    <p:extLst>
      <p:ext uri="{BB962C8B-B14F-4D97-AF65-F5344CB8AC3E}">
        <p14:creationId xmlns:p14="http://schemas.microsoft.com/office/powerpoint/2010/main" val="12916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3872" y="1628801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Vertices !</a:t>
            </a:r>
            <a:endParaRPr lang="ko-KR" altLang="en-US" sz="3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06187" y="4993831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4946347" y="2832351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57111" y="353849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301541" y="3378026"/>
            <a:ext cx="2089296" cy="442650"/>
            <a:chOff x="4860032" y="4354502"/>
            <a:chExt cx="2089296" cy="442650"/>
          </a:xfrm>
        </p:grpSpPr>
        <p:sp>
          <p:nvSpPr>
            <p:cNvPr id="11" name="타원 1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5112" y="435450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13" name="직선 연결선 12"/>
          <p:cNvCxnSpPr>
            <a:stCxn id="8" idx="3"/>
            <a:endCxn id="11" idx="2"/>
          </p:cNvCxnSpPr>
          <p:nvPr/>
        </p:nvCxnSpPr>
        <p:spPr>
          <a:xfrm flipV="1">
            <a:off x="4946347" y="3712665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4"/>
          </p:cNvCxnSpPr>
          <p:nvPr/>
        </p:nvCxnSpPr>
        <p:spPr>
          <a:xfrm>
            <a:off x="6409553" y="3820677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62772" y="4773513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46348" y="2647685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319720" y="4628715"/>
            <a:ext cx="2122577" cy="483600"/>
            <a:chOff x="4860032" y="4313552"/>
            <a:chExt cx="2122577" cy="483600"/>
          </a:xfrm>
        </p:grpSpPr>
        <p:sp>
          <p:nvSpPr>
            <p:cNvPr id="20" name="타원 1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8393" y="43135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2" name="직선 연결선 21"/>
          <p:cNvCxnSpPr>
            <a:stCxn id="11" idx="4"/>
            <a:endCxn id="20" idx="0"/>
          </p:cNvCxnSpPr>
          <p:nvPr/>
        </p:nvCxnSpPr>
        <p:spPr>
          <a:xfrm>
            <a:off x="6409553" y="3820677"/>
            <a:ext cx="18178" cy="107561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293014" y="4616020"/>
            <a:ext cx="1944216" cy="497565"/>
            <a:chOff x="3321554" y="4299587"/>
            <a:chExt cx="1944216" cy="497565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21554" y="429958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6" name="직선 연결선 25"/>
          <p:cNvCxnSpPr>
            <a:stCxn id="11" idx="3"/>
            <a:endCxn id="24" idx="7"/>
          </p:cNvCxnSpPr>
          <p:nvPr/>
        </p:nvCxnSpPr>
        <p:spPr>
          <a:xfrm flipH="1">
            <a:off x="5015881" y="3789040"/>
            <a:ext cx="1317297" cy="114015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2"/>
            <a:endCxn id="24" idx="6"/>
          </p:cNvCxnSpPr>
          <p:nvPr/>
        </p:nvCxnSpPr>
        <p:spPr>
          <a:xfrm flipH="1">
            <a:off x="5047517" y="5004304"/>
            <a:ext cx="1272203" cy="126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26546" y="5025793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6" y="5025793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09592" y="3263760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92" y="3263760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03059" y="5002156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59" y="5002156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1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51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95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1"/>
            <a:endCxn id="4" idx="3"/>
          </p:cNvCxnSpPr>
          <p:nvPr/>
        </p:nvCxnSpPr>
        <p:spPr>
          <a:xfrm>
            <a:off x="2495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6096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8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-1,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0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0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(-1,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970295" y="1592796"/>
            <a:ext cx="216024" cy="216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87988" y="3843699"/>
            <a:ext cx="216024" cy="216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03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570386" y="3843699"/>
            <a:ext cx="216024" cy="216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82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16217" y="3784394"/>
            <a:ext cx="4320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51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727848" y="1624234"/>
            <a:ext cx="5066344" cy="5157864"/>
            <a:chOff x="9712" y="4581128"/>
            <a:chExt cx="5066344" cy="5157864"/>
          </a:xfrm>
        </p:grpSpPr>
        <p:sp>
          <p:nvSpPr>
            <p:cNvPr id="21" name="타원 2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12" y="936966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9686180" y="1840259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262258" y="3841268"/>
            <a:ext cx="2524153" cy="2940830"/>
            <a:chOff x="2551903" y="4581128"/>
            <a:chExt cx="2524153" cy="2940830"/>
          </a:xfrm>
        </p:grpSpPr>
        <p:sp>
          <p:nvSpPr>
            <p:cNvPr id="26" name="타원 25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903" y="71526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8" name="직선 연결선 27"/>
          <p:cNvCxnSpPr>
            <a:stCxn id="21" idx="4"/>
            <a:endCxn id="26" idx="0"/>
          </p:cNvCxnSpPr>
          <p:nvPr/>
        </p:nvCxnSpPr>
        <p:spPr>
          <a:xfrm flipH="1">
            <a:off x="9678398" y="1840258"/>
            <a:ext cx="7782" cy="200101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403557" y="3841268"/>
            <a:ext cx="3785600" cy="2929366"/>
            <a:chOff x="1290456" y="4581128"/>
            <a:chExt cx="3785600" cy="2929366"/>
          </a:xfrm>
        </p:grpSpPr>
        <p:sp>
          <p:nvSpPr>
            <p:cNvPr id="30" name="타원 2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0456" y="7141162"/>
              <a:ext cx="194421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2" name="직선 연결선 31"/>
          <p:cNvCxnSpPr>
            <a:stCxn id="21" idx="3"/>
            <a:endCxn id="30" idx="7"/>
          </p:cNvCxnSpPr>
          <p:nvPr/>
        </p:nvCxnSpPr>
        <p:spPr>
          <a:xfrm flipH="1">
            <a:off x="6157522" y="1808622"/>
            <a:ext cx="3452283" cy="20642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2"/>
            <a:endCxn id="30" idx="6"/>
          </p:cNvCxnSpPr>
          <p:nvPr/>
        </p:nvCxnSpPr>
        <p:spPr>
          <a:xfrm flipH="1">
            <a:off x="6189158" y="3949280"/>
            <a:ext cx="338122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60569" y="6397862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569" y="6397862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84860" y="6411454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60" y="6411454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011111" y="6417921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11" y="6417921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ko-KR" altLang="en-US" dirty="0"/>
              <a:t>데이터는 </a:t>
            </a:r>
            <a:r>
              <a:rPr lang="en-US" altLang="ko-KR" dirty="0"/>
              <a:t>Array </a:t>
            </a:r>
            <a:r>
              <a:rPr lang="ko-KR" altLang="en-US" dirty="0"/>
              <a:t>형식으로 준비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05953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.0,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53" y="2744540"/>
                <a:ext cx="1688219" cy="369332"/>
              </a:xfrm>
              <a:prstGeom prst="rect">
                <a:avLst/>
              </a:prstGeom>
              <a:blipFill>
                <a:blip r:embed="rId2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02214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>
                          <a:latin typeface="Cambria Math"/>
                        </a:rPr>
                        <m:t>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14" y="2744540"/>
                <a:ext cx="1688219" cy="369332"/>
              </a:xfrm>
              <a:prstGeom prst="rect">
                <a:avLst/>
              </a:prstGeom>
              <a:blipFill>
                <a:blip r:embed="rId3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47107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(1.0, 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07" y="2744540"/>
                <a:ext cx="1688219" cy="369332"/>
              </a:xfrm>
              <a:prstGeom prst="rect">
                <a:avLst/>
              </a:prstGeom>
              <a:blipFill>
                <a:blip r:embed="rId4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1624"/>
              </p:ext>
            </p:extLst>
          </p:nvPr>
        </p:nvGraphicFramePr>
        <p:xfrm>
          <a:off x="3218479" y="314096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999656" y="5085184"/>
            <a:ext cx="665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5951984" y="3933056"/>
            <a:ext cx="5760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18478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59679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1049" y="274681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44072" y="42063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</a:t>
            </a:r>
            <a:r>
              <a:rPr lang="ko-KR" altLang="en-US" dirty="0"/>
              <a:t>순서가 중요함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1700809"/>
            <a:ext cx="865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float vertices[] = {0.0f, 0.0f, 0.0f, 1.0f, 0.0f, 0.0f, 1.0f, 1.0f, 0.0f};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314096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는 어디에 저장이 되어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23592" y="458112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를 </a:t>
            </a:r>
            <a:r>
              <a:rPr lang="en-US" altLang="ko-KR" sz="2400" dirty="0"/>
              <a:t>OpenGL </a:t>
            </a:r>
            <a:r>
              <a:rPr lang="ko-KR" altLang="en-US" sz="2400" dirty="0"/>
              <a:t>에서 바로 사용 가능할까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9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88089" y="2348880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67609" y="2348880"/>
            <a:ext cx="2735585" cy="2825968"/>
            <a:chOff x="4427984" y="2780928"/>
            <a:chExt cx="3888432" cy="3312368"/>
          </a:xfrm>
        </p:grpSpPr>
        <p:sp>
          <p:nvSpPr>
            <p:cNvPr id="7" name="순서도: 처리 6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CPU Memory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55640" y="3468871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12880" y="346887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141640" y="3468870"/>
            <a:ext cx="1971240" cy="1040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Vertices </a:t>
            </a:r>
            <a:r>
              <a:rPr lang="ko-KR" altLang="en-US" dirty="0"/>
              <a:t>를 저장하기 위한 </a:t>
            </a:r>
            <a:r>
              <a:rPr lang="en-US" altLang="ko-KR" dirty="0"/>
              <a:t>OpenGL </a:t>
            </a:r>
            <a:r>
              <a:rPr lang="ko-KR" altLang="en-US" dirty="0"/>
              <a:t>고유의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Vertex Buffer Object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줄여서 </a:t>
            </a:r>
            <a:r>
              <a:rPr lang="en-US" altLang="ko-KR" dirty="0"/>
              <a:t>VBO </a:t>
            </a:r>
            <a:r>
              <a:rPr lang="ko-KR" altLang="en-US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338352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OpenGL Buffer Object</a:t>
            </a:r>
          </a:p>
          <a:p>
            <a:pPr marL="742950" lvl="2" indent="-342900"/>
            <a:r>
              <a:rPr lang="ko-KR" altLang="en-US" dirty="0"/>
              <a:t>다양한 목적으로 사용하기 위한 버퍼 오브젝트</a:t>
            </a:r>
            <a:endParaRPr lang="en-US" altLang="ko-KR" dirty="0"/>
          </a:p>
          <a:p>
            <a:pPr marL="742950" lvl="2" indent="-342900"/>
            <a:r>
              <a:rPr lang="en-US" altLang="ko-KR" dirty="0"/>
              <a:t>Vertex </a:t>
            </a:r>
            <a:r>
              <a:rPr lang="ko-KR" altLang="en-US" dirty="0"/>
              <a:t>사용을</a:t>
            </a:r>
            <a:r>
              <a:rPr lang="en-US" altLang="ko-KR" dirty="0"/>
              <a:t> </a:t>
            </a:r>
            <a:r>
              <a:rPr lang="ko-KR" altLang="en-US" dirty="0"/>
              <a:t>위한 용도로 생성하게 되면</a:t>
            </a:r>
            <a:r>
              <a:rPr lang="en-US" altLang="ko-KR" dirty="0"/>
              <a:t>, </a:t>
            </a:r>
          </a:p>
          <a:p>
            <a:pPr marL="1200150" lvl="3" indent="-34290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Buffer Object </a:t>
            </a:r>
            <a:r>
              <a:rPr lang="ko-KR" altLang="en-US" dirty="0"/>
              <a:t>라 칭한다</a:t>
            </a:r>
            <a:endParaRPr lang="en-US" altLang="ko-KR" dirty="0"/>
          </a:p>
          <a:p>
            <a:pPr marL="400050" lvl="2" indent="0">
              <a:buNone/>
            </a:pP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6096000" y="3717032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672063" y="475556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72063" y="4355125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72064" y="5124898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3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72063" y="549212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72063" y="588918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47767" y="613124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  <a:p>
            <a:pPr lvl="1"/>
            <a:r>
              <a:rPr lang="en-US" altLang="ko-KR" dirty="0"/>
              <a:t>Generate, Bind </a:t>
            </a:r>
            <a:r>
              <a:rPr lang="ko-KR" altLang="en-US" dirty="0"/>
              <a:t>구조 이해</a:t>
            </a:r>
            <a:endParaRPr lang="en-US" altLang="ko-KR" dirty="0"/>
          </a:p>
          <a:p>
            <a:pPr lvl="2"/>
            <a:r>
              <a:rPr lang="en-US" altLang="ko-KR" dirty="0"/>
              <a:t>Vertex Buffer Object</a:t>
            </a:r>
          </a:p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glGenBuffers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 *ids)</a:t>
            </a:r>
          </a:p>
          <a:p>
            <a:pPr lvl="1"/>
            <a:r>
              <a:rPr lang="en-US" altLang="ko-KR" dirty="0"/>
              <a:t>Buffer Object </a:t>
            </a:r>
            <a:r>
              <a:rPr lang="ko-KR" altLang="en-US" dirty="0"/>
              <a:t>를 생성하고 </a:t>
            </a:r>
            <a:r>
              <a:rPr lang="en-US" altLang="ko-KR" dirty="0"/>
              <a:t>Object ID </a:t>
            </a:r>
            <a:r>
              <a:rPr lang="ko-KR" altLang="en-US" dirty="0"/>
              <a:t>를 </a:t>
            </a:r>
            <a:r>
              <a:rPr lang="en-US" altLang="ko-KR" dirty="0"/>
              <a:t>ids </a:t>
            </a:r>
            <a:r>
              <a:rPr lang="ko-KR" altLang="en-US" dirty="0"/>
              <a:t>에 넣어줌</a:t>
            </a:r>
            <a:endParaRPr lang="en-US" altLang="ko-KR" dirty="0"/>
          </a:p>
          <a:p>
            <a:pPr lvl="1"/>
            <a:r>
              <a:rPr lang="en-US" altLang="ko-KR" dirty="0"/>
              <a:t>Object ID</a:t>
            </a:r>
            <a:r>
              <a:rPr lang="ko-KR" altLang="en-US" dirty="0"/>
              <a:t>는 이후 실제 데이터를 </a:t>
            </a:r>
            <a:r>
              <a:rPr lang="en-US" altLang="ko-KR" dirty="0"/>
              <a:t>CPU</a:t>
            </a:r>
            <a:r>
              <a:rPr lang="en-US" altLang="ko-KR" dirty="0">
                <a:sym typeface="Wingdings" panose="05000000000000000000" pitchFamily="2" charset="2"/>
              </a:rPr>
              <a:t>GPU</a:t>
            </a:r>
            <a:r>
              <a:rPr lang="ko-KR" altLang="en-US" dirty="0">
                <a:sym typeface="Wingdings" panose="05000000000000000000" pitchFamily="2" charset="2"/>
              </a:rPr>
              <a:t>로 올릴 때 사용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711624" y="4389039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1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248128" y="3717032"/>
            <a:ext cx="2735585" cy="2825968"/>
            <a:chOff x="4427984" y="2780928"/>
            <a:chExt cx="3888432" cy="3312368"/>
          </a:xfrm>
        </p:grpSpPr>
        <p:sp>
          <p:nvSpPr>
            <p:cNvPr id="11" name="순서도: 처리 10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>
            <a:cxnSpLocks/>
            <a:endCxn id="12" idx="1"/>
          </p:cNvCxnSpPr>
          <p:nvPr/>
        </p:nvCxnSpPr>
        <p:spPr>
          <a:xfrm flipV="1">
            <a:off x="5087888" y="4024203"/>
            <a:ext cx="2160240" cy="916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4871864" y="4581128"/>
            <a:ext cx="278258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654444" y="4796903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4444" y="439646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54445" y="5166235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2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54444" y="5533463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54444" y="593052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30148" y="617258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6888089" y="4797152"/>
            <a:ext cx="2911695" cy="1800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glBindBuffer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GLuint</a:t>
            </a:r>
            <a:r>
              <a:rPr lang="en-US" altLang="ko-KR" dirty="0"/>
              <a:t> id);</a:t>
            </a:r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VBO </a:t>
            </a:r>
            <a:r>
              <a:rPr lang="ko-KR" altLang="en-US" dirty="0"/>
              <a:t>를 </a:t>
            </a:r>
            <a:r>
              <a:rPr lang="en-US" altLang="ko-KR" dirty="0"/>
              <a:t>ID </a:t>
            </a:r>
            <a:r>
              <a:rPr lang="ko-KR" altLang="en-US" dirty="0"/>
              <a:t>를 사용하여 </a:t>
            </a:r>
            <a:r>
              <a:rPr lang="en-US" altLang="ko-KR" dirty="0"/>
              <a:t>Bind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dirty="0"/>
              <a:t>Bind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실제 </a:t>
            </a:r>
            <a:r>
              <a:rPr lang="en-US" altLang="ko-KR" dirty="0"/>
              <a:t>OpenGL</a:t>
            </a:r>
            <a:r>
              <a:rPr lang="ko-KR" altLang="en-US" dirty="0"/>
              <a:t>에서 작업할 대상의 형태와 용도를 구체화 해 주는 것</a:t>
            </a:r>
            <a:endParaRPr lang="en-US" altLang="ko-KR" dirty="0"/>
          </a:p>
          <a:p>
            <a:pPr lvl="3"/>
            <a:r>
              <a:rPr lang="ko-KR" altLang="en-US" dirty="0"/>
              <a:t>데이터를 올리려고 하는데 그 데이터가 </a:t>
            </a:r>
            <a:r>
              <a:rPr lang="en-US" altLang="ko-KR" dirty="0"/>
              <a:t>array </a:t>
            </a:r>
            <a:r>
              <a:rPr lang="ko-KR" altLang="en-US" dirty="0"/>
              <a:t>형식의 </a:t>
            </a:r>
            <a:r>
              <a:rPr lang="en-US" altLang="ko-KR" dirty="0"/>
              <a:t>buffer</a:t>
            </a:r>
            <a:r>
              <a:rPr lang="ko-KR" altLang="en-US" dirty="0"/>
              <a:t>를 가진다면 </a:t>
            </a:r>
            <a:r>
              <a:rPr lang="en-US" altLang="ko-KR" dirty="0"/>
              <a:t>GL_ARRAY_BUFFER </a:t>
            </a:r>
            <a:r>
              <a:rPr lang="ko-KR" altLang="en-US" dirty="0"/>
              <a:t>를 사용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4797153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r>
              <a:rPr lang="en-US" altLang="ko-KR" dirty="0"/>
              <a:t>// 0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100966" y="4777745"/>
            <a:ext cx="253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GL_ARRAY_BUFFER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4133" y="5589240"/>
            <a:ext cx="950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VBO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951984" y="5850850"/>
            <a:ext cx="1942148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888089" y="5176902"/>
            <a:ext cx="291169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err="1"/>
              <a:t>glBufferData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GLsizeiptr</a:t>
            </a:r>
            <a:r>
              <a:rPr lang="en-US" altLang="ko-KR" dirty="0"/>
              <a:t> size,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*data, </a:t>
            </a:r>
            <a:r>
              <a:rPr lang="en-US" altLang="ko-KR" dirty="0" err="1"/>
              <a:t>GLenum</a:t>
            </a:r>
            <a:r>
              <a:rPr lang="en-US" altLang="ko-KR" dirty="0"/>
              <a:t> usage);</a:t>
            </a:r>
          </a:p>
          <a:p>
            <a:pPr lvl="1"/>
            <a:r>
              <a:rPr lang="en-US" altLang="ko-KR" dirty="0"/>
              <a:t>Bind</a:t>
            </a:r>
            <a:r>
              <a:rPr lang="ko-KR" altLang="en-US" dirty="0"/>
              <a:t>된 </a:t>
            </a:r>
            <a:r>
              <a:rPr lang="en-US" altLang="ko-KR" dirty="0"/>
              <a:t>VBO </a:t>
            </a:r>
            <a:r>
              <a:rPr lang="ko-KR" altLang="en-US" dirty="0"/>
              <a:t>에 데이터를 할당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136" y="3299500"/>
            <a:ext cx="648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/>
              <a:t>// 0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en-US" altLang="ko-KR" sz="1400" dirty="0"/>
              <a:t>VBO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(vertices), vertices, GL_STATIC_DRAW);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893787" y="5005706"/>
            <a:ext cx="2911695" cy="1800200"/>
            <a:chOff x="5364088" y="4797152"/>
            <a:chExt cx="2911695" cy="1800200"/>
          </a:xfrm>
        </p:grpSpPr>
        <p:sp>
          <p:nvSpPr>
            <p:cNvPr id="8" name="순서도: 처리 7"/>
            <p:cNvSpPr/>
            <p:nvPr/>
          </p:nvSpPr>
          <p:spPr>
            <a:xfrm>
              <a:off x="5364088" y="4797152"/>
              <a:ext cx="2911695" cy="1800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09243" y="4823246"/>
              <a:ext cx="25372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0132" y="5589240"/>
              <a:ext cx="9509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364088" y="5176902"/>
              <a:ext cx="29116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7897280" y="3988714"/>
            <a:ext cx="2735585" cy="2825968"/>
            <a:chOff x="4427984" y="2780928"/>
            <a:chExt cx="3888432" cy="3312368"/>
          </a:xfrm>
        </p:grpSpPr>
        <p:sp>
          <p:nvSpPr>
            <p:cNvPr id="16" name="순서도: 처리 15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358320" y="502440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58320" y="462396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358321" y="539373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1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58320" y="576096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8320" y="6158019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34024" y="6400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8134" y="5401133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2564905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248128" y="4819092"/>
            <a:ext cx="4032450" cy="1944215"/>
            <a:chOff x="5593550" y="4797152"/>
            <a:chExt cx="1895988" cy="1279089"/>
          </a:xfrm>
        </p:grpSpPr>
        <p:sp>
          <p:nvSpPr>
            <p:cNvPr id="7" name="순서도: 처리 6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45920" y="5294097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</a:t>
            </a:r>
            <a:r>
              <a:rPr lang="en-US" altLang="ko-KR" dirty="0"/>
              <a:t> BIND</a:t>
            </a:r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데이터 생성</a:t>
            </a:r>
            <a:r>
              <a:rPr lang="en-US" altLang="ko-KR" dirty="0"/>
              <a:t> </a:t>
            </a:r>
            <a:r>
              <a:rPr lang="ko-KR" altLang="en-US" dirty="0"/>
              <a:t>시 이미</a:t>
            </a:r>
            <a:r>
              <a:rPr lang="en-US" altLang="ko-KR" dirty="0"/>
              <a:t> Bind</a:t>
            </a:r>
            <a:r>
              <a:rPr lang="ko-KR" altLang="en-US" dirty="0"/>
              <a:t> 했으나</a:t>
            </a:r>
            <a:endParaRPr lang="en-US" altLang="ko-KR" dirty="0"/>
          </a:p>
          <a:p>
            <a:pPr lvl="2"/>
            <a:r>
              <a:rPr lang="ko-KR" altLang="en-US" dirty="0"/>
              <a:t>중간에 다른 오브젝트가 </a:t>
            </a:r>
            <a:r>
              <a:rPr lang="en-US" altLang="ko-KR" dirty="0"/>
              <a:t>BIND </a:t>
            </a:r>
            <a:r>
              <a:rPr lang="ko-KR" altLang="en-US" dirty="0"/>
              <a:t>되었을 가능성</a:t>
            </a:r>
            <a:endParaRPr lang="en-US" altLang="ko-KR" dirty="0"/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은 종류 당 </a:t>
            </a:r>
            <a:r>
              <a:rPr lang="en-US" altLang="ko-KR" dirty="0"/>
              <a:t>(GL_ARRAY_BUFFER </a:t>
            </a:r>
            <a:r>
              <a:rPr lang="ko-KR" altLang="en-US" dirty="0"/>
              <a:t>같은</a:t>
            </a:r>
            <a:r>
              <a:rPr lang="en-US" altLang="ko-KR" dirty="0"/>
              <a:t>) </a:t>
            </a:r>
            <a:r>
              <a:rPr lang="ko-KR" altLang="en-US" dirty="0"/>
              <a:t>하나의 오브젝트</a:t>
            </a:r>
            <a:r>
              <a:rPr lang="en-US" altLang="ko-KR" dirty="0"/>
              <a:t> </a:t>
            </a:r>
            <a:r>
              <a:rPr lang="ko-KR" altLang="en-US" dirty="0"/>
              <a:t>만 </a:t>
            </a:r>
            <a:r>
              <a:rPr lang="en-US" altLang="ko-KR" dirty="0"/>
              <a:t>Bind</a:t>
            </a:r>
            <a:r>
              <a:rPr lang="ko-KR" altLang="en-US" dirty="0"/>
              <a:t> 허용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52369"/>
              </p:ext>
            </p:extLst>
          </p:nvPr>
        </p:nvGraphicFramePr>
        <p:xfrm>
          <a:off x="7330964" y="626209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90615" y="5031899"/>
            <a:ext cx="4200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(….);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26759" y="6183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이 함수에 대한 설명은 다음 시간에</a:t>
            </a:r>
            <a:r>
              <a:rPr lang="en-US" altLang="ko-KR" dirty="0">
                <a:sym typeface="Wingdings" pitchFamily="2" charset="2"/>
              </a:rPr>
              <a:t>..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EE9FD28-A8AD-419A-8BFD-280317AD4867}"/>
                  </a:ext>
                </a:extLst>
              </p14:cNvPr>
              <p14:cNvContentPartPr/>
              <p14:nvPr/>
            </p14:nvContentPartPr>
            <p14:xfrm>
              <a:off x="2373847" y="1408954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EE9FD28-A8AD-419A-8BFD-280317AD4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47" y="1301314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51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*pointer);</a:t>
            </a:r>
          </a:p>
          <a:p>
            <a:r>
              <a:rPr lang="en-US" altLang="ko-KR" dirty="0"/>
              <a:t>Draw </a:t>
            </a:r>
            <a:r>
              <a:rPr lang="ko-KR" altLang="en-US" dirty="0"/>
              <a:t>시 데이터를 읽어갈 단위의 크기 및 시작점 설정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384032" y="4272785"/>
            <a:ext cx="4032450" cy="1944215"/>
            <a:chOff x="5593550" y="4797152"/>
            <a:chExt cx="1895988" cy="1279089"/>
          </a:xfrm>
        </p:grpSpPr>
        <p:sp>
          <p:nvSpPr>
            <p:cNvPr id="5" name="순서도: 처리 4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42300"/>
              </p:ext>
            </p:extLst>
          </p:nvPr>
        </p:nvGraphicFramePr>
        <p:xfrm>
          <a:off x="6488386" y="5731632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67228" y="58738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(0, 3, GL_FLOAT, GL_FALSE, 0, 0);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6384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47098" y="577971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24193" y="579437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120336" y="5777760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7696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8976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4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mode, </a:t>
            </a:r>
            <a:r>
              <a:rPr lang="en-US" altLang="ko-KR" dirty="0" err="1"/>
              <a:t>GLint</a:t>
            </a:r>
            <a:r>
              <a:rPr lang="en-US" altLang="ko-KR" dirty="0"/>
              <a:t> first, </a:t>
            </a:r>
            <a:r>
              <a:rPr lang="en-US" altLang="ko-KR" dirty="0" err="1"/>
              <a:t>GLsizei</a:t>
            </a:r>
            <a:r>
              <a:rPr lang="en-US" altLang="ko-KR" dirty="0"/>
              <a:t> count);</a:t>
            </a:r>
          </a:p>
          <a:p>
            <a:pPr lvl="1"/>
            <a:r>
              <a:rPr lang="ko-KR" altLang="en-US" dirty="0"/>
              <a:t>어떠한 </a:t>
            </a:r>
            <a:r>
              <a:rPr lang="en-US" altLang="ko-KR" dirty="0"/>
              <a:t>Primitive </a:t>
            </a:r>
            <a:r>
              <a:rPr lang="ko-KR" altLang="en-US" dirty="0"/>
              <a:t>로 구성할 것인지 선택</a:t>
            </a:r>
            <a:endParaRPr lang="en-US" altLang="ko-KR" dirty="0"/>
          </a:p>
          <a:p>
            <a:pPr lvl="1"/>
            <a:r>
              <a:rPr lang="en-US" altLang="ko-KR" dirty="0"/>
              <a:t>Vertex </a:t>
            </a:r>
            <a:r>
              <a:rPr lang="ko-KR" altLang="en-US" dirty="0"/>
              <a:t>몇 개를 그릴 것인지 입력</a:t>
            </a:r>
            <a:endParaRPr lang="en-US" altLang="ko-KR" dirty="0"/>
          </a:p>
          <a:p>
            <a:pPr lvl="1"/>
            <a:r>
              <a:rPr lang="ko-KR" altLang="en-US" dirty="0"/>
              <a:t>이 함수 호출 즉시 </a:t>
            </a:r>
            <a:r>
              <a:rPr lang="en-US" altLang="ko-KR" dirty="0"/>
              <a:t>GPU </a:t>
            </a:r>
            <a:r>
              <a:rPr lang="ko-KR" altLang="en-US" dirty="0"/>
              <a:t>가 동작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16113" y="4884492"/>
            <a:ext cx="44840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(0);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(0, 3, GL_FLOAT, GL_FALSE, 0, 0);</a:t>
            </a:r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(GL_POINTS, 0, 1);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384032" y="4272785"/>
            <a:ext cx="4032450" cy="1944215"/>
            <a:chOff x="5593550" y="4797152"/>
            <a:chExt cx="1895988" cy="1279089"/>
          </a:xfrm>
        </p:grpSpPr>
        <p:sp>
          <p:nvSpPr>
            <p:cNvPr id="18" name="순서도: 처리 17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50178"/>
              </p:ext>
            </p:extLst>
          </p:nvPr>
        </p:nvGraphicFramePr>
        <p:xfrm>
          <a:off x="6477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6384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47098" y="577971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824193" y="579437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120336" y="5777760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696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8976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81200" y="1600201"/>
            <a:ext cx="8579296" cy="4525963"/>
          </a:xfrm>
        </p:spPr>
        <p:txBody>
          <a:bodyPr/>
          <a:lstStyle/>
          <a:p>
            <a:r>
              <a:rPr lang="ko-KR" altLang="en-US" dirty="0"/>
              <a:t>제공된 프로젝트 사용</a:t>
            </a:r>
            <a:endParaRPr lang="en-US" altLang="ko-KR" dirty="0"/>
          </a:p>
          <a:p>
            <a:pPr lvl="1"/>
            <a:r>
              <a:rPr lang="ko-KR" altLang="en-US" dirty="0"/>
              <a:t>오늘 배운 내용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B0905-6D83-4C43-9584-A9E8EB3C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2492896"/>
            <a:ext cx="3281536" cy="34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처리 26"/>
          <p:cNvSpPr/>
          <p:nvPr/>
        </p:nvSpPr>
        <p:spPr>
          <a:xfrm>
            <a:off x="5567908" y="3036586"/>
            <a:ext cx="4824536" cy="29523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에서 </a:t>
            </a:r>
            <a:r>
              <a:rPr lang="ko-KR" altLang="en-US" dirty="0" err="1"/>
              <a:t>렌더링은</a:t>
            </a:r>
            <a:r>
              <a:rPr lang="ko-KR" altLang="en-US" dirty="0"/>
              <a:t> 일종의 </a:t>
            </a:r>
            <a:r>
              <a:rPr lang="en-US" altLang="ko-KR" dirty="0"/>
              <a:t>State Machine </a:t>
            </a:r>
            <a:r>
              <a:rPr lang="ko-KR" altLang="en-US" dirty="0"/>
              <a:t>형태로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37" y="3257058"/>
            <a:ext cx="4560279" cy="707154"/>
          </a:xfrm>
          <a:prstGeom prst="rect">
            <a:avLst/>
          </a:prstGeom>
        </p:spPr>
      </p:pic>
      <p:sp>
        <p:nvSpPr>
          <p:cNvPr id="19" name="구름 18"/>
          <p:cNvSpPr/>
          <p:nvPr/>
        </p:nvSpPr>
        <p:spPr>
          <a:xfrm>
            <a:off x="2183532" y="3318870"/>
            <a:ext cx="1800200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179976" y="398591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23" name="오른쪽으로 구부러진 화살표 22"/>
          <p:cNvSpPr/>
          <p:nvPr/>
        </p:nvSpPr>
        <p:spPr>
          <a:xfrm>
            <a:off x="3681239" y="3711136"/>
            <a:ext cx="1800200" cy="576064"/>
          </a:xfrm>
          <a:prstGeom prst="curvedRightArrow">
            <a:avLst>
              <a:gd name="adj1" fmla="val 18554"/>
              <a:gd name="adj2" fmla="val 38411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9061" y="4687023"/>
            <a:ext cx="28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</a:t>
            </a:r>
            <a:r>
              <a:rPr lang="ko-KR" altLang="en-US" dirty="0"/>
              <a:t>설정은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ko-KR" altLang="en-US" dirty="0" err="1"/>
              <a:t>시작전</a:t>
            </a:r>
            <a:r>
              <a:rPr lang="ko-KR" altLang="en-US" dirty="0"/>
              <a:t> 한번만 설정됨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3265" y="4462151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파이프라인은 설정된 데이터를 지속적으로 읽어가며 </a:t>
            </a:r>
            <a:r>
              <a:rPr lang="ko-KR" altLang="en-US" dirty="0" err="1">
                <a:solidFill>
                  <a:schemeClr val="bg1"/>
                </a:solidFill>
              </a:rPr>
              <a:t>렌더링</a:t>
            </a:r>
            <a:r>
              <a:rPr lang="ko-KR" altLang="en-US" dirty="0">
                <a:solidFill>
                  <a:schemeClr val="bg1"/>
                </a:solidFill>
              </a:rPr>
              <a:t> 수행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9533" y="5161693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렌더링</a:t>
            </a:r>
            <a:r>
              <a:rPr lang="ko-KR" altLang="en-US" dirty="0">
                <a:solidFill>
                  <a:schemeClr val="bg1"/>
                </a:solidFill>
              </a:rPr>
              <a:t> 도중에 데이터가 바뀌는 것을 허용하지 않음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1121" y="3341804"/>
            <a:ext cx="14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퍼감 퍼감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병렬화가 안되면 매우 비효율적임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127872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3935760" y="3503263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1703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1703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1703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99656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1704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1704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1704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20360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8328248" y="3503263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24191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24191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24191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92144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8328248" y="522172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24192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192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24192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9" idx="2"/>
            <a:endCxn id="14" idx="0"/>
          </p:cNvCxnSpPr>
          <p:nvPr/>
        </p:nvCxnSpPr>
        <p:spPr>
          <a:xfrm rot="5400000" flipH="1" flipV="1">
            <a:off x="5038747" y="1932224"/>
            <a:ext cx="2186515" cy="4392488"/>
          </a:xfrm>
          <a:prstGeom prst="bentConnector5">
            <a:avLst>
              <a:gd name="adj1" fmla="val -60552"/>
              <a:gd name="adj2" fmla="val 51459"/>
              <a:gd name="adj3" fmla="val 1104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59896" y="2718649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73936" y="3563305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9552384" y="2690075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66424" y="3534731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356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성능의 극대화를 위한 구조</a:t>
            </a:r>
            <a:endParaRPr lang="en-US" altLang="ko-KR" dirty="0"/>
          </a:p>
          <a:p>
            <a:pPr lvl="1"/>
            <a:r>
              <a:rPr lang="en-US" altLang="ko-KR" dirty="0"/>
              <a:t>CPU-GPU </a:t>
            </a:r>
            <a:r>
              <a:rPr lang="ko-KR" altLang="en-US" dirty="0"/>
              <a:t>병렬화에 최적화되어 있음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68056" y="2924944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48128" y="2924944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583832" y="315897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9696400" y="2548340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5840" y="28094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0056" y="28185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15" name="직선 화살표 연결선 14"/>
          <p:cNvCxnSpPr>
            <a:stCxn id="5" idx="2"/>
            <a:endCxn id="26" idx="0"/>
          </p:cNvCxnSpPr>
          <p:nvPr/>
        </p:nvCxnSpPr>
        <p:spPr>
          <a:xfrm>
            <a:off x="8184232" y="3392997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80176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80176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80176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4" idx="2"/>
            <a:endCxn id="25" idx="0"/>
          </p:cNvCxnSpPr>
          <p:nvPr/>
        </p:nvCxnSpPr>
        <p:spPr>
          <a:xfrm>
            <a:off x="3775944" y="3392997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1887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1887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1887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68056" y="4624607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48128" y="4624607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4583832" y="4858633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55840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00056" y="45182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184232" y="5077710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80176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80176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680176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775944" y="5077710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71887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71887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271887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5" name="폭발 1 54"/>
          <p:cNvSpPr/>
          <p:nvPr/>
        </p:nvSpPr>
        <p:spPr>
          <a:xfrm>
            <a:off x="5165974" y="3214896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폭발 1 55"/>
          <p:cNvSpPr/>
          <p:nvPr/>
        </p:nvSpPr>
        <p:spPr>
          <a:xfrm>
            <a:off x="5162935" y="4919553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0440" y="3392996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570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효율적인 </a:t>
            </a:r>
            <a:r>
              <a:rPr lang="ko-KR" altLang="en-US" dirty="0" err="1"/>
              <a:t>렌더링을</a:t>
            </a:r>
            <a:r>
              <a:rPr lang="ko-KR" altLang="en-US" dirty="0"/>
              <a:t> 위해 고유의 </a:t>
            </a:r>
            <a:r>
              <a:rPr lang="en-US" altLang="ko-KR" dirty="0"/>
              <a:t>Data </a:t>
            </a:r>
            <a:r>
              <a:rPr lang="ko-KR" altLang="en-US" dirty="0"/>
              <a:t>형식을 가짐</a:t>
            </a:r>
          </a:p>
        </p:txBody>
      </p:sp>
      <p:sp>
        <p:nvSpPr>
          <p:cNvPr id="3" name="구름 2"/>
          <p:cNvSpPr/>
          <p:nvPr/>
        </p:nvSpPr>
        <p:spPr>
          <a:xfrm>
            <a:off x="3791745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69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고유의 </a:t>
            </a:r>
            <a:r>
              <a:rPr lang="en-US" altLang="ko-KR" dirty="0"/>
              <a:t>Data </a:t>
            </a:r>
            <a:r>
              <a:rPr lang="ko-KR" altLang="en-US" dirty="0"/>
              <a:t>형식을 생성하고 이를 설정하는 방법을 알아야 함</a:t>
            </a:r>
          </a:p>
        </p:txBody>
      </p:sp>
      <p:sp>
        <p:nvSpPr>
          <p:cNvPr id="3" name="구름 2"/>
          <p:cNvSpPr/>
          <p:nvPr/>
        </p:nvSpPr>
        <p:spPr>
          <a:xfrm>
            <a:off x="3791745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0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078480" y="1700808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74666" y="4472760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8709502" y="41694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8493478" y="516976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9645606" y="526520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9501590" y="422154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89022" y="453016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60830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09502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7125326" y="4532810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97135" y="416365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화살표 연결선 33"/>
          <p:cNvCxnSpPr>
            <a:stCxn id="7" idx="2"/>
          </p:cNvCxnSpPr>
          <p:nvPr/>
        </p:nvCxnSpPr>
        <p:spPr>
          <a:xfrm>
            <a:off x="2783892" y="2924944"/>
            <a:ext cx="2253203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1410</TotalTime>
  <Words>1111</Words>
  <Application>Microsoft Office PowerPoint</Application>
  <PresentationFormat>와이드스크린</PresentationFormat>
  <Paragraphs>275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Cambria Math</vt:lpstr>
      <vt:lpstr>Wingdings</vt:lpstr>
      <vt:lpstr>천체</vt:lpstr>
      <vt:lpstr>셰이더프로그래밍</vt:lpstr>
      <vt:lpstr>개요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사용</vt:lpstr>
      <vt:lpstr>OpenGL 데이터 사용</vt:lpstr>
      <vt:lpstr>OpenGL 데이터 사용</vt:lpstr>
      <vt:lpstr>OpenGL 데이터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60</cp:revision>
  <dcterms:created xsi:type="dcterms:W3CDTF">2006-10-05T04:04:58Z</dcterms:created>
  <dcterms:modified xsi:type="dcterms:W3CDTF">2024-03-13T11:58:16Z</dcterms:modified>
</cp:coreProperties>
</file>