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2"/>
  </p:notesMasterIdLst>
  <p:sldIdLst>
    <p:sldId id="256" r:id="rId2"/>
    <p:sldId id="260" r:id="rId3"/>
    <p:sldId id="285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2" r:id="rId22"/>
    <p:sldId id="313" r:id="rId23"/>
    <p:sldId id="316" r:id="rId24"/>
    <p:sldId id="317" r:id="rId25"/>
    <p:sldId id="321" r:id="rId26"/>
    <p:sldId id="318" r:id="rId27"/>
    <p:sldId id="319" r:id="rId28"/>
    <p:sldId id="320" r:id="rId29"/>
    <p:sldId id="333" r:id="rId30"/>
    <p:sldId id="323" r:id="rId31"/>
    <p:sldId id="322" r:id="rId32"/>
    <p:sldId id="324" r:id="rId33"/>
    <p:sldId id="325" r:id="rId34"/>
    <p:sldId id="330" r:id="rId35"/>
    <p:sldId id="331" r:id="rId36"/>
    <p:sldId id="332" r:id="rId37"/>
    <p:sldId id="326" r:id="rId38"/>
    <p:sldId id="327" r:id="rId39"/>
    <p:sldId id="328" r:id="rId40"/>
    <p:sldId id="32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4" autoAdjust="0"/>
    <p:restoredTop sz="94660"/>
  </p:normalViewPr>
  <p:slideViewPr>
    <p:cSldViewPr>
      <p:cViewPr varScale="1">
        <p:scale>
          <a:sx n="107" d="100"/>
          <a:sy n="107" d="100"/>
        </p:scale>
        <p:origin x="132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4835-998C-48F3-922B-834DDD525EE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D599-627B-48A2-BB2C-C81EC15F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3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33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1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2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0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1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7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ko-KR" altLang="en-US" sz="7200" dirty="0" err="1"/>
              <a:t>셰이더</a:t>
            </a:r>
            <a:r>
              <a:rPr lang="ko-KR" altLang="en-US" sz="7200" dirty="0"/>
              <a:t> 프로그래밍</a:t>
            </a:r>
            <a:br>
              <a:rPr lang="en-US" altLang="ko-KR" sz="7200" dirty="0"/>
            </a:br>
            <a:r>
              <a:rPr lang="en-US" altLang="ko-KR" sz="7200" dirty="0"/>
              <a:t>Lecture3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/>
              <a:t>2025</a:t>
            </a:r>
            <a:r>
              <a:rPr lang="ko-KR" altLang="en-US" sz="3200"/>
              <a:t>년 </a:t>
            </a:r>
            <a:r>
              <a:rPr lang="en-US" altLang="ko-KR" sz="3200"/>
              <a:t>2</a:t>
            </a:r>
            <a:r>
              <a:rPr lang="ko-KR" altLang="en-US" sz="3200"/>
              <a:t>학기</a:t>
            </a:r>
            <a:endParaRPr lang="en-US" altLang="ko-KR" sz="3200"/>
          </a:p>
          <a:p>
            <a:pPr algn="l"/>
            <a:r>
              <a:rPr lang="ko-KR" altLang="en-US" sz="3200"/>
              <a:t>담당교수 </a:t>
            </a:r>
            <a:r>
              <a:rPr lang="en-US" altLang="ko-KR" sz="3200"/>
              <a:t>: </a:t>
            </a:r>
            <a:r>
              <a:rPr lang="ko-KR" altLang="en-US" sz="3200"/>
              <a:t>게임공학과 이택희</a:t>
            </a:r>
          </a:p>
        </p:txBody>
      </p:sp>
    </p:spTree>
    <p:extLst>
      <p:ext uri="{BB962C8B-B14F-4D97-AF65-F5344CB8AC3E}">
        <p14:creationId xmlns:p14="http://schemas.microsoft.com/office/powerpoint/2010/main" val="35369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범위 </a:t>
            </a:r>
            <a:r>
              <a:rPr lang="en-US" altLang="ko-KR" dirty="0"/>
              <a:t>(C 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외부에서 선언된 경우 전역 변수로 인식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나 </a:t>
            </a:r>
            <a:r>
              <a:rPr lang="en-US" altLang="ko-KR" dirty="0"/>
              <a:t>If </a:t>
            </a:r>
            <a:r>
              <a:rPr lang="ko-KR" altLang="en-US" dirty="0"/>
              <a:t>문 이후 등장하는 </a:t>
            </a:r>
            <a:r>
              <a:rPr lang="en-US" altLang="ko-KR" dirty="0"/>
              <a:t>{ } </a:t>
            </a:r>
            <a:r>
              <a:rPr lang="ko-KR" altLang="en-US" dirty="0"/>
              <a:t>내부에서 선언된 경우 내부에서만 제어 가능</a:t>
            </a:r>
            <a:endParaRPr lang="en-US" altLang="ko-KR" dirty="0"/>
          </a:p>
          <a:p>
            <a:pPr lvl="1"/>
            <a:r>
              <a:rPr lang="en-US" altLang="ko-KR" dirty="0"/>
              <a:t>{ } </a:t>
            </a:r>
            <a:r>
              <a:rPr lang="ko-KR" altLang="en-US" dirty="0"/>
              <a:t>외부의 </a:t>
            </a:r>
            <a:r>
              <a:rPr lang="en-US" altLang="ko-KR" dirty="0"/>
              <a:t>Variables </a:t>
            </a:r>
            <a:r>
              <a:rPr lang="ko-KR" altLang="en-US" dirty="0"/>
              <a:t>는 </a:t>
            </a:r>
            <a:r>
              <a:rPr lang="en-US" altLang="ko-KR" dirty="0"/>
              <a:t>{ } </a:t>
            </a:r>
            <a:r>
              <a:rPr lang="ko-KR" altLang="en-US" dirty="0"/>
              <a:t>내부에서 제어 가능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5105795"/>
            <a:ext cx="43529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63952" y="4987500"/>
            <a:ext cx="4352925" cy="889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4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초기화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3463281"/>
            <a:ext cx="5762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31123" y="3477766"/>
            <a:ext cx="5791199" cy="1008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타입 캐스팅</a:t>
            </a:r>
            <a:endParaRPr lang="en-US" altLang="ko-KR" dirty="0"/>
          </a:p>
          <a:p>
            <a:pPr lvl="1"/>
            <a:r>
              <a:rPr lang="ko-KR" altLang="en-US" dirty="0"/>
              <a:t>정보를 잃게 될 가능성이 있을 경우 명확하게 표시를 해 줘야 함</a:t>
            </a:r>
            <a:endParaRPr lang="en-US" altLang="ko-KR" dirty="0"/>
          </a:p>
          <a:p>
            <a:pPr lvl="2"/>
            <a:r>
              <a:rPr lang="en-US" altLang="ko-KR" dirty="0"/>
              <a:t>Ex : double </a:t>
            </a:r>
            <a:r>
              <a:rPr lang="en-US" altLang="ko-KR" dirty="0">
                <a:sym typeface="Wingdings" pitchFamily="2" charset="2"/>
              </a:rPr>
              <a:t> float, float 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en-US" altLang="ko-KR" dirty="0" err="1">
                <a:sym typeface="Wingdings" pitchFamily="2" charset="2"/>
              </a:rPr>
              <a:t>uint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en-US" altLang="ko-KR" dirty="0" err="1">
                <a:sym typeface="Wingdings" pitchFamily="2" charset="2"/>
              </a:rPr>
              <a:t>int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357666"/>
            <a:ext cx="5248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5773906"/>
            <a:ext cx="2733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80176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변경 가능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605507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캐스팅 필요</a:t>
            </a:r>
          </a:p>
        </p:txBody>
      </p:sp>
    </p:spTree>
    <p:extLst>
      <p:ext uri="{BB962C8B-B14F-4D97-AF65-F5344CB8AC3E}">
        <p14:creationId xmlns:p14="http://schemas.microsoft.com/office/powerpoint/2010/main" val="405701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708920"/>
            <a:ext cx="8784976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34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99" y="2996953"/>
            <a:ext cx="521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00" y="4293097"/>
            <a:ext cx="73437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300" y="5445225"/>
            <a:ext cx="38957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03712" y="4221088"/>
            <a:ext cx="7472363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68005" y="2909515"/>
            <a:ext cx="5320879" cy="432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55" y="2472903"/>
            <a:ext cx="4152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49" y="3501008"/>
            <a:ext cx="19240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919329" y="3801999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31" y="3348435"/>
            <a:ext cx="5915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 rot="18845396">
            <a:off x="8919329" y="546505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05" y="4702097"/>
            <a:ext cx="4362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화살표 12"/>
          <p:cNvSpPr/>
          <p:nvPr/>
        </p:nvSpPr>
        <p:spPr>
          <a:xfrm rot="1890669">
            <a:off x="8936515" y="2769451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48584" y="4674963"/>
            <a:ext cx="4359771" cy="1957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3330" y="3329385"/>
            <a:ext cx="5915024" cy="1209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55456" y="2493864"/>
            <a:ext cx="4152899" cy="721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30799" y="4702098"/>
            <a:ext cx="20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Column major matrices</a:t>
            </a:r>
          </a:p>
        </p:txBody>
      </p:sp>
    </p:spTree>
    <p:extLst>
      <p:ext uri="{BB962C8B-B14F-4D97-AF65-F5344CB8AC3E}">
        <p14:creationId xmlns:p14="http://schemas.microsoft.com/office/powerpoint/2010/main" val="325948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캐스팅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19" y="2857500"/>
            <a:ext cx="5200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152775"/>
            <a:ext cx="4333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297660"/>
            <a:ext cx="26765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19" y="5521795"/>
            <a:ext cx="73533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576117" y="2857500"/>
            <a:ext cx="520025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75720" y="4254796"/>
            <a:ext cx="2736304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76117" y="5489426"/>
            <a:ext cx="7352903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5560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293097"/>
            <a:ext cx="33337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085185"/>
            <a:ext cx="3486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353247"/>
            <a:ext cx="7648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53" y="5949281"/>
            <a:ext cx="27717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240016" y="4149080"/>
            <a:ext cx="381642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78" y="4293096"/>
            <a:ext cx="3238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0" y="4722280"/>
            <a:ext cx="2266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822C7014-5554-9077-3177-A70B80D4671E}"/>
              </a:ext>
            </a:extLst>
          </p:cNvPr>
          <p:cNvSpPr/>
          <p:nvPr/>
        </p:nvSpPr>
        <p:spPr>
          <a:xfrm>
            <a:off x="8722322" y="5356038"/>
            <a:ext cx="1080120" cy="6854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E98EC6CE-1D10-528A-521C-DA0FA05F1089}"/>
              </a:ext>
            </a:extLst>
          </p:cNvPr>
          <p:cNvSpPr/>
          <p:nvPr/>
        </p:nvSpPr>
        <p:spPr>
          <a:xfrm>
            <a:off x="5303912" y="5791200"/>
            <a:ext cx="576064" cy="48345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28436" y="3326048"/>
            <a:ext cx="3680792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집합체 사용 연습문제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56" y="3516637"/>
            <a:ext cx="34004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501316" y="3770959"/>
            <a:ext cx="360040" cy="31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29935" y="332604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m?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zVec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400" dirty="0" err="1">
                <a:solidFill>
                  <a:srgbClr val="FF0000"/>
                </a:solidFill>
              </a:rPr>
              <a:t>yScale</a:t>
            </a:r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9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673661"/>
            <a:ext cx="82581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64" y="4581128"/>
            <a:ext cx="847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7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Shader</a:t>
            </a:r>
            <a:r>
              <a:rPr lang="ko-KR" altLang="en-US" dirty="0"/>
              <a:t> 입출력 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컴파일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Shader</a:t>
            </a:r>
            <a:r>
              <a:rPr lang="ko-KR" altLang="en-US" dirty="0"/>
              <a:t> 외부 입력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035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5500" y="2761655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out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892696"/>
          </a:xfrm>
        </p:spPr>
        <p:txBody>
          <a:bodyPr/>
          <a:lstStyle/>
          <a:p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879977" y="2761655"/>
            <a:ext cx="4642121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const</a:t>
            </a:r>
            <a:r>
              <a:rPr lang="en-US" altLang="ko-KR" sz="2000" dirty="0">
                <a:solidFill>
                  <a:schemeClr val="tx1"/>
                </a:solidFill>
              </a:rPr>
              <a:t> 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5500" y="4797152"/>
            <a:ext cx="439248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(float a, </a:t>
            </a:r>
            <a:r>
              <a:rPr lang="en-US" altLang="ko-KR" sz="2000" dirty="0" err="1">
                <a:solidFill>
                  <a:schemeClr val="tx1"/>
                </a:solidFill>
              </a:rPr>
              <a:t>inout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1" y="4814647"/>
            <a:ext cx="4426097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float </a:t>
            </a:r>
            <a:r>
              <a:rPr lang="en-US" altLang="ko-KR" sz="2000" dirty="0" err="1">
                <a:solidFill>
                  <a:schemeClr val="tx1"/>
                </a:solidFill>
              </a:rPr>
              <a:t>addSome</a:t>
            </a:r>
            <a:r>
              <a:rPr lang="en-US" altLang="ko-KR" sz="2000" dirty="0">
                <a:solidFill>
                  <a:schemeClr val="tx1"/>
                </a:solidFill>
              </a:rPr>
              <a:t>(in float a, float b)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a = a+1.0;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b = a;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Return </a:t>
            </a:r>
            <a:r>
              <a:rPr lang="en-US" altLang="ko-KR" sz="2000" dirty="0" err="1">
                <a:solidFill>
                  <a:schemeClr val="tx1"/>
                </a:solidFill>
              </a:rPr>
              <a:t>a+b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</p:spTree>
    <p:extLst>
      <p:ext uri="{BB962C8B-B14F-4D97-AF65-F5344CB8AC3E}">
        <p14:creationId xmlns:p14="http://schemas.microsoft.com/office/powerpoint/2010/main" val="242410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6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gl_Position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gl_PointSize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3246946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gl_VertexID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gl_InstanceID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5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Shader</a:t>
            </a:r>
            <a:r>
              <a:rPr lang="ko-KR" altLang="en-US" dirty="0"/>
              <a:t> 단위로 입력 값과 출력 값이 있으며 고유의 입출력 값과 사용자 정의 입출력 값이 있음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3356992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8248" y="3246947"/>
            <a:ext cx="2339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출력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gl_FragDepth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3512" y="3246947"/>
            <a:ext cx="2592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OpenGL </a:t>
            </a:r>
            <a:r>
              <a:rPr lang="ko-KR" altLang="en-US" dirty="0"/>
              <a:t>고유의 입력 값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gl_FragCoord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gl_FrontFacing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gl_PointCoord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95800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752184" y="3933056"/>
            <a:ext cx="432048" cy="9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13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오른쪽 화살표 96"/>
          <p:cNvSpPr/>
          <p:nvPr/>
        </p:nvSpPr>
        <p:spPr>
          <a:xfrm>
            <a:off x="6168008" y="2420888"/>
            <a:ext cx="288032" cy="5002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6622" y="2072258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75117" y="2072258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09636" y="2072258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22" idx="1"/>
          </p:cNvCxnSpPr>
          <p:nvPr/>
        </p:nvCxnSpPr>
        <p:spPr>
          <a:xfrm flipH="1">
            <a:off x="3888482" y="2684327"/>
            <a:ext cx="407319" cy="1576865"/>
          </a:xfrm>
          <a:prstGeom prst="bentConnector5">
            <a:avLst>
              <a:gd name="adj1" fmla="val -56123"/>
              <a:gd name="adj2" fmla="val 56233"/>
              <a:gd name="adj3" fmla="val 15612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8779776" y="2072259"/>
            <a:ext cx="1461364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7859" y="1800033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88482" y="3845693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  <a:endCxn id="27" idx="3"/>
          </p:cNvCxnSpPr>
          <p:nvPr/>
        </p:nvCxnSpPr>
        <p:spPr>
          <a:xfrm flipH="1">
            <a:off x="10160514" y="2684327"/>
            <a:ext cx="80626" cy="3252786"/>
          </a:xfrm>
          <a:prstGeom prst="bentConnector3">
            <a:avLst>
              <a:gd name="adj1" fmla="val -2835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779776" y="5675503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400" dirty="0">
                <a:solidFill>
                  <a:srgbClr val="FF0000"/>
                </a:solidFill>
              </a:rPr>
              <a:t>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7859" y="2813357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14" idx="3"/>
            <a:endCxn id="4" idx="1"/>
          </p:cNvCxnSpPr>
          <p:nvPr/>
        </p:nvCxnSpPr>
        <p:spPr>
          <a:xfrm>
            <a:off x="2676804" y="2215532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" idx="3"/>
            <a:endCxn id="4" idx="1"/>
          </p:cNvCxnSpPr>
          <p:nvPr/>
        </p:nvCxnSpPr>
        <p:spPr>
          <a:xfrm flipV="1">
            <a:off x="2676804" y="2684326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888483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출력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36" name="꺾인 연결선 35"/>
          <p:cNvCxnSpPr>
            <a:stCxn id="4" idx="3"/>
            <a:endCxn id="33" idx="1"/>
          </p:cNvCxnSpPr>
          <p:nvPr/>
        </p:nvCxnSpPr>
        <p:spPr>
          <a:xfrm flipH="1">
            <a:off x="3888482" y="2684327"/>
            <a:ext cx="407318" cy="2489717"/>
          </a:xfrm>
          <a:prstGeom prst="bentConnector5">
            <a:avLst>
              <a:gd name="adj1" fmla="val -56123"/>
              <a:gd name="adj2" fmla="val 35584"/>
              <a:gd name="adj3" fmla="val 156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2" idx="3"/>
            <a:endCxn id="5" idx="1"/>
          </p:cNvCxnSpPr>
          <p:nvPr/>
        </p:nvCxnSpPr>
        <p:spPr>
          <a:xfrm flipH="1" flipV="1">
            <a:off x="4875116" y="2684327"/>
            <a:ext cx="315178" cy="1576865"/>
          </a:xfrm>
          <a:prstGeom prst="bentConnector5">
            <a:avLst>
              <a:gd name="adj1" fmla="val -72530"/>
              <a:gd name="adj2" fmla="val 43767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3" idx="3"/>
            <a:endCxn id="5" idx="1"/>
          </p:cNvCxnSpPr>
          <p:nvPr/>
        </p:nvCxnSpPr>
        <p:spPr>
          <a:xfrm flipH="1" flipV="1">
            <a:off x="4875117" y="2684327"/>
            <a:ext cx="315179" cy="2489717"/>
          </a:xfrm>
          <a:prstGeom prst="bentConnector5">
            <a:avLst>
              <a:gd name="adj1" fmla="val -72530"/>
              <a:gd name="adj2" fmla="val 64416"/>
              <a:gd name="adj3" fmla="val 172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779776" y="6261949"/>
            <a:ext cx="13807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고유의</a:t>
            </a:r>
            <a:r>
              <a:rPr lang="en-US" altLang="ko-KR" sz="1400" dirty="0">
                <a:solidFill>
                  <a:srgbClr val="FF0000"/>
                </a:solidFill>
              </a:rPr>
              <a:t> FS </a:t>
            </a:r>
            <a:r>
              <a:rPr lang="ko-KR" altLang="en-US" sz="1400" dirty="0">
                <a:solidFill>
                  <a:srgbClr val="FF0000"/>
                </a:solidFill>
              </a:rPr>
              <a:t>출력 값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820482" y="3845692"/>
            <a:ext cx="130181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FS</a:t>
            </a:r>
            <a:r>
              <a:rPr lang="ko-KR" altLang="en-US" sz="1600" dirty="0">
                <a:solidFill>
                  <a:srgbClr val="FF0000"/>
                </a:solidFill>
              </a:rPr>
              <a:t> 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817370" y="4881656"/>
            <a:ext cx="130181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FS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02" name="꺾인 연결선 101"/>
          <p:cNvCxnSpPr>
            <a:stCxn id="10" idx="3"/>
            <a:endCxn id="81" idx="3"/>
          </p:cNvCxnSpPr>
          <p:nvPr/>
        </p:nvCxnSpPr>
        <p:spPr>
          <a:xfrm flipH="1">
            <a:off x="10160514" y="2684327"/>
            <a:ext cx="80626" cy="3839232"/>
          </a:xfrm>
          <a:prstGeom prst="bentConnector3">
            <a:avLst>
              <a:gd name="adj1" fmla="val -283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6" idx="3"/>
            <a:endCxn id="94" idx="1"/>
          </p:cNvCxnSpPr>
          <p:nvPr/>
        </p:nvCxnSpPr>
        <p:spPr>
          <a:xfrm flipH="1">
            <a:off x="7820482" y="2684326"/>
            <a:ext cx="342519" cy="1576864"/>
          </a:xfrm>
          <a:prstGeom prst="bentConnector5">
            <a:avLst>
              <a:gd name="adj1" fmla="val -66741"/>
              <a:gd name="adj2" fmla="val 56233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6" idx="3"/>
            <a:endCxn id="95" idx="1"/>
          </p:cNvCxnSpPr>
          <p:nvPr/>
        </p:nvCxnSpPr>
        <p:spPr>
          <a:xfrm flipH="1">
            <a:off x="7817370" y="2684327"/>
            <a:ext cx="345631" cy="2489717"/>
          </a:xfrm>
          <a:prstGeom prst="bentConnector5">
            <a:avLst>
              <a:gd name="adj1" fmla="val -66140"/>
              <a:gd name="adj2" fmla="val 35583"/>
              <a:gd name="adj3" fmla="val 166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94" idx="3"/>
            <a:endCxn id="10" idx="1"/>
          </p:cNvCxnSpPr>
          <p:nvPr/>
        </p:nvCxnSpPr>
        <p:spPr>
          <a:xfrm flipH="1" flipV="1">
            <a:off x="8779776" y="2684328"/>
            <a:ext cx="342518" cy="1576863"/>
          </a:xfrm>
          <a:prstGeom prst="bentConnector5">
            <a:avLst>
              <a:gd name="adj1" fmla="val -66741"/>
              <a:gd name="adj2" fmla="val 43767"/>
              <a:gd name="adj3" fmla="val 16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95" idx="3"/>
            <a:endCxn id="10" idx="1"/>
          </p:cNvCxnSpPr>
          <p:nvPr/>
        </p:nvCxnSpPr>
        <p:spPr>
          <a:xfrm flipH="1" flipV="1">
            <a:off x="8779776" y="2684327"/>
            <a:ext cx="339406" cy="2489716"/>
          </a:xfrm>
          <a:prstGeom prst="bentConnector5">
            <a:avLst>
              <a:gd name="adj1" fmla="val -67353"/>
              <a:gd name="adj2" fmla="val 64062"/>
              <a:gd name="adj3" fmla="val 167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폭발 2 113"/>
          <p:cNvSpPr/>
          <p:nvPr/>
        </p:nvSpPr>
        <p:spPr>
          <a:xfrm>
            <a:off x="1551769" y="3341635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폭발 2 114"/>
          <p:cNvSpPr/>
          <p:nvPr/>
        </p:nvSpPr>
        <p:spPr>
          <a:xfrm>
            <a:off x="3979506" y="5466430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폭발 2 115"/>
          <p:cNvSpPr/>
          <p:nvPr/>
        </p:nvSpPr>
        <p:spPr>
          <a:xfrm>
            <a:off x="7464673" y="5446372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폭발 2 116"/>
          <p:cNvSpPr/>
          <p:nvPr/>
        </p:nvSpPr>
        <p:spPr>
          <a:xfrm>
            <a:off x="9369921" y="4718168"/>
            <a:ext cx="1251102" cy="1008112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45338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75411" y="1803530"/>
            <a:ext cx="4757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2400" dirty="0">
                <a:solidFill>
                  <a:srgbClr val="FF0000"/>
                </a:solidFill>
              </a:rPr>
              <a:t>VS </a:t>
            </a:r>
            <a:r>
              <a:rPr lang="ko-KR" altLang="en-US" sz="2400" dirty="0">
                <a:solidFill>
                  <a:srgbClr val="FF0000"/>
                </a:solidFill>
              </a:rPr>
              <a:t>입력 값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</a:rPr>
              <a:t>Attribute </a:t>
            </a:r>
            <a:r>
              <a:rPr lang="ko-KR" altLang="en-US" sz="2400" dirty="0">
                <a:solidFill>
                  <a:srgbClr val="FF0000"/>
                </a:solidFill>
              </a:rPr>
              <a:t>라 칭함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46649" y="53732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71849" y="3461912"/>
            <a:ext cx="1269178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83086" y="3189687"/>
            <a:ext cx="113894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사용자가 정의한 </a:t>
            </a:r>
            <a:r>
              <a:rPr lang="en-US" altLang="ko-KR" sz="1600" dirty="0">
                <a:solidFill>
                  <a:srgbClr val="FF0000"/>
                </a:solidFill>
              </a:rPr>
              <a:t>VS 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3086" y="4203011"/>
            <a:ext cx="11389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고유의 </a:t>
            </a:r>
            <a:r>
              <a:rPr lang="en-US" altLang="ko-KR" sz="1600" dirty="0">
                <a:solidFill>
                  <a:srgbClr val="FF0000"/>
                </a:solidFill>
              </a:rPr>
              <a:t>VS</a:t>
            </a:r>
            <a:r>
              <a:rPr lang="ko-KR" altLang="en-US" sz="1600" dirty="0">
                <a:solidFill>
                  <a:srgbClr val="FF0000"/>
                </a:solidFill>
              </a:rPr>
              <a:t>입력 값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3"/>
            <a:endCxn id="7" idx="1"/>
          </p:cNvCxnSpPr>
          <p:nvPr/>
        </p:nvCxnSpPr>
        <p:spPr>
          <a:xfrm>
            <a:off x="6422031" y="3605186"/>
            <a:ext cx="349819" cy="46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" idx="3"/>
            <a:endCxn id="7" idx="1"/>
          </p:cNvCxnSpPr>
          <p:nvPr/>
        </p:nvCxnSpPr>
        <p:spPr>
          <a:xfrm flipV="1">
            <a:off x="6422031" y="4073980"/>
            <a:ext cx="349819" cy="421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224535" y="3404211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Attribute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327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7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80659" y="573325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 flipH="1" flipV="1">
            <a:off x="4223792" y="3429000"/>
            <a:ext cx="288032" cy="2448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9620" y="352772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코드의 </a:t>
            </a:r>
            <a:r>
              <a:rPr lang="en-US" altLang="ko-KR" dirty="0"/>
              <a:t>layout </a:t>
            </a:r>
            <a:r>
              <a:rPr lang="ko-KR" altLang="en-US" dirty="0"/>
              <a:t>부분과 연동됨</a:t>
            </a:r>
          </a:p>
        </p:txBody>
      </p:sp>
    </p:spTree>
    <p:extLst>
      <p:ext uri="{BB962C8B-B14F-4D97-AF65-F5344CB8AC3E}">
        <p14:creationId xmlns:p14="http://schemas.microsoft.com/office/powerpoint/2010/main" val="19706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56148" y="3171825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320136" y="285293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60" y="2852936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 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layout (location =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 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5436" y="4797704"/>
            <a:ext cx="570079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 3, GL_FLOAT, GL_FALSE, 0, 0);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76364" y="1591926"/>
            <a:ext cx="78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사용자가</a:t>
            </a:r>
            <a:r>
              <a:rPr lang="en-US" altLang="ko-KR" sz="2400" dirty="0"/>
              <a:t> </a:t>
            </a:r>
            <a:r>
              <a:rPr lang="ko-KR" altLang="en-US" sz="2400" dirty="0"/>
              <a:t>원하는 입력 값이 두 개라면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3582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입력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layout </a:t>
            </a:r>
            <a:r>
              <a:rPr lang="ko-KR" altLang="en-US" dirty="0"/>
              <a:t>없이도 사용 가능</a:t>
            </a:r>
            <a:endParaRPr lang="en-US" altLang="ko-KR" dirty="0"/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program, </a:t>
            </a:r>
            <a:r>
              <a:rPr lang="en-US" altLang="ko-KR" dirty="0" err="1"/>
              <a:t>const</a:t>
            </a:r>
            <a:r>
              <a:rPr lang="en-US" altLang="ko-KR" dirty="0"/>
              <a:t> char* name);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56856" y="3473872"/>
            <a:ext cx="4320852" cy="545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6268" y="3154983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입력 값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Position;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/>
              <a:t>in vec3 Color;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07568" y="4151372"/>
            <a:ext cx="6966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id0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“Position”);</a:t>
            </a:r>
          </a:p>
          <a:p>
            <a:pPr lvl="1"/>
            <a:r>
              <a:rPr lang="en-US" altLang="ko-KR" dirty="0" err="1"/>
              <a:t>GLint</a:t>
            </a:r>
            <a:r>
              <a:rPr lang="en-US" altLang="ko-KR" dirty="0"/>
              <a:t> id1 =  </a:t>
            </a:r>
            <a:r>
              <a:rPr lang="en-US" altLang="ko-KR" dirty="0" err="1"/>
              <a:t>glGetAttribLocation</a:t>
            </a:r>
            <a:r>
              <a:rPr lang="en-US" altLang="ko-KR" dirty="0"/>
              <a:t>(program, “Color”);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39964" y="4797703"/>
            <a:ext cx="7872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(id0);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(id0, 3, GL_FLOAT, GL_FALSE, 0, 0);</a:t>
            </a:r>
          </a:p>
          <a:p>
            <a:endParaRPr lang="en-US" altLang="ko-KR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(id1);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VBO1);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(id1, 3, GL_FLOAT, GL_FALSE, 0, 0);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4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외부 입력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2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63552" y="1700808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19736" y="4797154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입력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시간에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가중치에 관계된 변수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ko-KR" altLang="en-US" dirty="0"/>
              <a:t>기타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3" idx="0"/>
            <a:endCxn id="4" idx="2"/>
          </p:cNvCxnSpPr>
          <p:nvPr/>
        </p:nvCxnSpPr>
        <p:spPr>
          <a:xfrm rot="16200000" flipV="1">
            <a:off x="3226349" y="2467561"/>
            <a:ext cx="1872209" cy="278697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3" idx="0"/>
            <a:endCxn id="7" idx="2"/>
          </p:cNvCxnSpPr>
          <p:nvPr/>
        </p:nvCxnSpPr>
        <p:spPr>
          <a:xfrm rot="5400000" flipH="1" flipV="1">
            <a:off x="5758488" y="2722399"/>
            <a:ext cx="1872209" cy="22773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4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ko-KR" altLang="en-US" dirty="0" err="1"/>
              <a:t>선언자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uniform </a:t>
            </a:r>
            <a:r>
              <a:rPr lang="ko-KR" altLang="en-US" dirty="0"/>
              <a:t>으로 선언된 변수는 외부에서 입력된 값을 가지고 있으며 </a:t>
            </a:r>
            <a:r>
              <a:rPr lang="ko-KR" altLang="en-US" dirty="0" err="1"/>
              <a:t>셰이더</a:t>
            </a:r>
            <a:r>
              <a:rPr lang="ko-KR" altLang="en-US" dirty="0"/>
              <a:t> 내부에선 읽기만 가능하고 쓰기는 불가능 함</a:t>
            </a:r>
            <a:endParaRPr lang="en-US" altLang="ko-KR" dirty="0"/>
          </a:p>
          <a:p>
            <a:pPr lvl="1"/>
            <a:r>
              <a:rPr lang="ko-KR" altLang="en-US"/>
              <a:t>셰이더</a:t>
            </a:r>
            <a:r>
              <a:rPr lang="en-US" altLang="ko-KR" dirty="0"/>
              <a:t> </a:t>
            </a:r>
            <a:r>
              <a:rPr lang="ko-KR" altLang="en-US" dirty="0"/>
              <a:t>전반에 걸쳐 읽기가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8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628800"/>
            <a:ext cx="865475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layout (location = 0) in vec3 Position;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uniform float </a:t>
            </a:r>
            <a:r>
              <a:rPr lang="en-US" altLang="ko-KR" sz="1800" dirty="0" err="1"/>
              <a:t>gScale</a:t>
            </a:r>
            <a:r>
              <a:rPr lang="en-US" altLang="ko-KR" sz="1800" dirty="0"/>
              <a:t>; //</a:t>
            </a:r>
            <a:r>
              <a:rPr lang="ko-KR" altLang="en-US" sz="1800" dirty="0"/>
              <a:t>외부에서 값을 넘겨받음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void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fr-FR" altLang="ko-KR" sz="1800" dirty="0"/>
              <a:t>    gl_Position = vec4(gScale * Position.x, gScale * Position.y, Position.z, 1.0);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146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400" dirty="0" err="1"/>
              <a:t>GLint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program,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char* name);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27089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738" y="2692524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TYPE value);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</a:t>
            </a:r>
            <a:r>
              <a:rPr lang="en-US" altLang="ko-KR" sz="2000" dirty="0"/>
              <a:t>{1234}{</a:t>
            </a:r>
            <a:r>
              <a:rPr lang="en-US" altLang="ko-KR" sz="2000" dirty="0" err="1"/>
              <a:t>fdi</a:t>
            </a:r>
            <a:r>
              <a:rPr lang="en-US" altLang="ko-KR" sz="2000" dirty="0"/>
              <a:t> </a:t>
            </a:r>
            <a:r>
              <a:rPr lang="en-US" altLang="ko-KR" sz="2000" dirty="0" err="1"/>
              <a:t>ui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TYPE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{234}{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 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</a:t>
            </a:r>
            <a:r>
              <a:rPr lang="en-US" altLang="ko-KR" sz="2000" dirty="0" err="1"/>
              <a:t>glUniformMatrix</a:t>
            </a:r>
            <a:r>
              <a:rPr lang="en-US" altLang="ko-KR" sz="2000" dirty="0"/>
              <a:t>{2x3,2x4,3x2,3x4,4x2,4x3}{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}v( </a:t>
            </a:r>
            <a:r>
              <a:rPr lang="en-US" altLang="ko-KR" sz="2000" dirty="0" err="1"/>
              <a:t>GLint</a:t>
            </a:r>
            <a:r>
              <a:rPr lang="en-US" altLang="ko-KR" sz="2000" dirty="0"/>
              <a:t> location, </a:t>
            </a:r>
            <a:r>
              <a:rPr lang="en-US" altLang="ko-KR" sz="2000" dirty="0" err="1"/>
              <a:t>GLsizei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GLboolean</a:t>
            </a:r>
            <a:r>
              <a:rPr lang="en-US" altLang="ko-KR" sz="2000" dirty="0"/>
              <a:t> transpose,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GLfloat</a:t>
            </a:r>
            <a:r>
              <a:rPr lang="en-US" altLang="ko-KR" sz="2000" dirty="0"/>
              <a:t> * values);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589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외부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GLint</a:t>
            </a:r>
            <a:r>
              <a:rPr lang="en-US" altLang="ko-KR" sz="2400" dirty="0"/>
              <a:t> id = </a:t>
            </a:r>
            <a:r>
              <a:rPr lang="en-US" altLang="ko-KR" sz="2400" dirty="0" err="1"/>
              <a:t>glGetUniformLocation</a:t>
            </a:r>
            <a:r>
              <a:rPr lang="en-US" altLang="ko-KR" sz="2400" dirty="0"/>
              <a:t>(program, “</a:t>
            </a:r>
            <a:r>
              <a:rPr lang="en-US" altLang="ko-KR" sz="2400" dirty="0" err="1"/>
              <a:t>gScale</a:t>
            </a:r>
            <a:r>
              <a:rPr lang="en-US" altLang="ko-KR" sz="2400" dirty="0"/>
              <a:t>”);</a:t>
            </a:r>
          </a:p>
          <a:p>
            <a:r>
              <a:rPr lang="en-US" altLang="ko-KR" sz="2400" dirty="0"/>
              <a:t>glUniform1f(id, 0.5f);</a:t>
            </a:r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2112143" y="211665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layout (location = 0) in vec3 Position;</a:t>
            </a:r>
          </a:p>
          <a:p>
            <a:endParaRPr lang="ko-KR" altLang="en-US" dirty="0"/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gScale</a:t>
            </a:r>
            <a:r>
              <a:rPr lang="en-US" altLang="ko-KR" dirty="0"/>
              <a:t>; //</a:t>
            </a:r>
            <a:r>
              <a:rPr lang="ko-KR" altLang="en-US" dirty="0"/>
              <a:t>외부에서 값을 넘겨받음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fr-FR" altLang="ko-KR" dirty="0"/>
              <a:t>    gl_Position = vec4(gScale * Position.x, gScale * Position.y, Position.z, 1.0);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12144" y="2116658"/>
            <a:ext cx="7967711" cy="232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05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1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31504" y="2085297"/>
            <a:ext cx="8928991" cy="3744416"/>
            <a:chOff x="107504" y="1502618"/>
            <a:chExt cx="8928991" cy="3744416"/>
          </a:xfrm>
        </p:grpSpPr>
        <p:sp>
          <p:nvSpPr>
            <p:cNvPr id="8" name="직사각형 7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Vertex Shader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Fragment Shader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Shader Program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7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392145" y="2236339"/>
            <a:ext cx="3218707" cy="1877707"/>
            <a:chOff x="107504" y="1502618"/>
            <a:chExt cx="8928991" cy="3744416"/>
          </a:xfrm>
        </p:grpSpPr>
        <p:sp>
          <p:nvSpPr>
            <p:cNvPr id="26" name="직사각형 25"/>
            <p:cNvSpPr/>
            <p:nvPr/>
          </p:nvSpPr>
          <p:spPr>
            <a:xfrm>
              <a:off x="107504" y="1502618"/>
              <a:ext cx="8928991" cy="3744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1361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Vertex Shader</a:t>
              </a:r>
              <a:endParaRPr lang="ko-KR" altLang="en-US" sz="7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23728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878485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52120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…</a:t>
              </a:r>
              <a:endParaRPr lang="ko-KR" altLang="en-US" sz="7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380312" y="2393801"/>
              <a:ext cx="1387028" cy="2520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Fragment Shader</a:t>
              </a:r>
              <a:endParaRPr lang="ko-KR" altLang="en-US" sz="7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7504" y="1502618"/>
              <a:ext cx="8928991" cy="5311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Shader Program</a:t>
              </a:r>
              <a:endParaRPr lang="ko-KR" altLang="en-US" sz="1000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775520" y="2858928"/>
            <a:ext cx="5544616" cy="3738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285892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Shader Object </a:t>
            </a:r>
            <a:r>
              <a:rPr lang="ko-KR" altLang="en-US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63552" y="3228259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GLuint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glCreateShader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ShaderType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00" y="1268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#define GL_FRAGMENT_SHADER</a:t>
            </a:r>
          </a:p>
          <a:p>
            <a:r>
              <a:rPr lang="en-US" altLang="ko-KR" dirty="0"/>
              <a:t>#define GL_VERTEX_SHADER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5520" y="39293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Object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Source </a:t>
            </a:r>
            <a:r>
              <a:rPr lang="ko-KR" altLang="en-US" dirty="0">
                <a:solidFill>
                  <a:schemeClr val="bg1"/>
                </a:solidFill>
              </a:rPr>
              <a:t>할당 및 컴파일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63552" y="4298713"/>
            <a:ext cx="586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glShaderSource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, 1, p, Lengths);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glCompileShader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3552" y="6084748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glAttachShader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dirty="0" err="1">
                <a:solidFill>
                  <a:schemeClr val="bg1"/>
                </a:solidFill>
              </a:rPr>
              <a:t>ShaderProgram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ShaderObj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5520" y="189952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Shader Program </a:t>
            </a:r>
            <a:r>
              <a:rPr lang="ko-KR" altLang="en-US" dirty="0"/>
              <a:t>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63552" y="2268860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</a:t>
            </a:r>
            <a:r>
              <a:rPr lang="en-US" altLang="ko-KR" dirty="0" err="1"/>
              <a:t>ShaderProgram</a:t>
            </a:r>
            <a:r>
              <a:rPr lang="en-US" altLang="ko-KR" dirty="0"/>
              <a:t> = </a:t>
            </a:r>
            <a:r>
              <a:rPr lang="en-US" altLang="ko-KR" dirty="0" err="1"/>
              <a:t>glCreateProgram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761" y="571541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Shader Program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Attach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5520" y="506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컴파일 완료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4192" y="5238035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Shader </a:t>
            </a:r>
            <a:r>
              <a:rPr lang="ko-KR" altLang="en-US" dirty="0"/>
              <a:t>및 </a:t>
            </a:r>
            <a:r>
              <a:rPr lang="en-US" altLang="ko-KR" dirty="0"/>
              <a:t>Fragment Shader Object </a:t>
            </a:r>
            <a:r>
              <a:rPr lang="ko-KR" altLang="en-US" dirty="0"/>
              <a:t>를 각각 생성 후 </a:t>
            </a:r>
            <a:r>
              <a:rPr lang="en-US" altLang="ko-KR" dirty="0"/>
              <a:t>Attach </a:t>
            </a:r>
            <a:r>
              <a:rPr lang="ko-KR" altLang="en-US" dirty="0"/>
              <a:t>함</a:t>
            </a:r>
          </a:p>
        </p:txBody>
      </p:sp>
      <p:cxnSp>
        <p:nvCxnSpPr>
          <p:cNvPr id="15" name="직선 화살표 연결선 14"/>
          <p:cNvCxnSpPr>
            <a:stCxn id="16" idx="3"/>
          </p:cNvCxnSpPr>
          <p:nvPr/>
        </p:nvCxnSpPr>
        <p:spPr>
          <a:xfrm flipV="1">
            <a:off x="7320136" y="3947080"/>
            <a:ext cx="413514" cy="7810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31" idx="2"/>
          </p:cNvCxnSpPr>
          <p:nvPr/>
        </p:nvCxnSpPr>
        <p:spPr>
          <a:xfrm flipV="1">
            <a:off x="7320136" y="3947080"/>
            <a:ext cx="2943694" cy="78106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91544" y="3096394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78707" y="4520927"/>
            <a:ext cx="307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 가능한 </a:t>
            </a:r>
            <a:r>
              <a:rPr lang="en-US" altLang="ko-KR" dirty="0"/>
              <a:t>Shader!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Shader </a:t>
            </a:r>
            <a:r>
              <a:rPr lang="ko-KR" altLang="en-US" dirty="0"/>
              <a:t>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Attach </a:t>
            </a:r>
            <a:r>
              <a:rPr lang="ko-KR" altLang="en-US" dirty="0"/>
              <a:t>완료 후 링크 수행</a:t>
            </a:r>
            <a:endParaRPr lang="en-US" altLang="ko-KR" dirty="0"/>
          </a:p>
          <a:p>
            <a:pPr lvl="1"/>
            <a:r>
              <a:rPr lang="en-US" altLang="ko-KR" dirty="0" err="1"/>
              <a:t>glLinkProgram</a:t>
            </a:r>
            <a:r>
              <a:rPr lang="en-US" altLang="ko-KR" dirty="0"/>
              <a:t>(</a:t>
            </a:r>
            <a:r>
              <a:rPr lang="en-US" altLang="ko-KR" dirty="0" err="1"/>
              <a:t>ShaderProgram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링크 완료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성공적으로 링크가 끝났으면 사용 준비 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사용시 아래 아래 함수를 사전에 불러줘야 해당 </a:t>
            </a:r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프로그램이 동작함</a:t>
            </a:r>
            <a:endParaRPr lang="en-US" altLang="ko-KR" dirty="0"/>
          </a:p>
          <a:p>
            <a:pPr lvl="1"/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GLuint</a:t>
            </a:r>
            <a:r>
              <a:rPr lang="en-US" altLang="ko-KR" dirty="0"/>
              <a:t> program);</a:t>
            </a:r>
          </a:p>
        </p:txBody>
      </p:sp>
    </p:spTree>
    <p:extLst>
      <p:ext uri="{BB962C8B-B14F-4D97-AF65-F5344CB8AC3E}">
        <p14:creationId xmlns:p14="http://schemas.microsoft.com/office/powerpoint/2010/main" val="315108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200" y="4437113"/>
            <a:ext cx="8147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Vertex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755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4437113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하나의</a:t>
            </a:r>
            <a:r>
              <a:rPr lang="en-US" altLang="ko-KR" sz="2800" dirty="0"/>
              <a:t> Fragment </a:t>
            </a:r>
            <a:r>
              <a:rPr lang="ko-KR" altLang="en-US" sz="2800" dirty="0"/>
              <a:t>단위로 처리되는 </a:t>
            </a:r>
            <a:r>
              <a:rPr lang="en-US" altLang="ko-KR" sz="2800" dirty="0"/>
              <a:t>stage</a:t>
            </a:r>
          </a:p>
          <a:p>
            <a:pPr algn="ctr"/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9738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881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855640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Tessellation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7688" y="4437112"/>
            <a:ext cx="592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강의에서는 다루지 않음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672064" y="1772816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 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43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55151" y="278092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#version 450 core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</a:p>
          <a:p>
            <a:r>
              <a:rPr lang="en-US" altLang="ko-KR" dirty="0"/>
              <a:t>main() </a:t>
            </a:r>
          </a:p>
          <a:p>
            <a:r>
              <a:rPr lang="en-US" altLang="ko-KR" dirty="0"/>
              <a:t>{ </a:t>
            </a:r>
          </a:p>
          <a:p>
            <a:r>
              <a:rPr lang="en-US" altLang="ko-KR" dirty="0"/>
              <a:t>	// Your code goes here 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61254" y="2833886"/>
            <a:ext cx="3522290" cy="1959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Shading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3212977"/>
            <a:ext cx="66865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7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757</TotalTime>
  <Words>1304</Words>
  <Application>Microsoft Office PowerPoint</Application>
  <PresentationFormat>와이드스크린</PresentationFormat>
  <Paragraphs>297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맑은 고딕</vt:lpstr>
      <vt:lpstr>Arial</vt:lpstr>
      <vt:lpstr>Bookman Old Style</vt:lpstr>
      <vt:lpstr>Rockwell</vt:lpstr>
      <vt:lpstr>Wingdings</vt:lpstr>
      <vt:lpstr>Damask</vt:lpstr>
      <vt:lpstr>셰이더 프로그래밍 Lecture3</vt:lpstr>
      <vt:lpstr>수업에서 다룰 내용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OpenGL Shading Language</vt:lpstr>
      <vt:lpstr>Shader 입출력</vt:lpstr>
      <vt:lpstr>Shader 입출력</vt:lpstr>
      <vt:lpstr>Shader 입출력</vt:lpstr>
      <vt:lpstr>Shader 입출력</vt:lpstr>
      <vt:lpstr>Vertex shader 입력</vt:lpstr>
      <vt:lpstr>Vertex Shader 입력</vt:lpstr>
      <vt:lpstr>Vertex Shader 입력</vt:lpstr>
      <vt:lpstr>Vertex Shader 입력</vt:lpstr>
      <vt:lpstr>Vertex Shader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외부 입력</vt:lpstr>
      <vt:lpstr>Shader 컴파일</vt:lpstr>
      <vt:lpstr>Shader 컴파일</vt:lpstr>
      <vt:lpstr>Shader 컴파일</vt:lpstr>
      <vt:lpstr>Shader 컴파일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이택희(A0344)</cp:lastModifiedBy>
  <cp:revision>58</cp:revision>
  <dcterms:created xsi:type="dcterms:W3CDTF">2006-10-05T04:04:58Z</dcterms:created>
  <dcterms:modified xsi:type="dcterms:W3CDTF">2025-09-03T10:21:08Z</dcterms:modified>
</cp:coreProperties>
</file>