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66" r:id="rId10"/>
    <p:sldId id="286" r:id="rId11"/>
    <p:sldId id="267" r:id="rId12"/>
    <p:sldId id="268" r:id="rId13"/>
    <p:sldId id="258" r:id="rId14"/>
    <p:sldId id="269" r:id="rId15"/>
    <p:sldId id="275" r:id="rId16"/>
    <p:sldId id="270" r:id="rId17"/>
    <p:sldId id="272" r:id="rId18"/>
    <p:sldId id="273" r:id="rId19"/>
    <p:sldId id="274" r:id="rId20"/>
    <p:sldId id="287" r:id="rId21"/>
    <p:sldId id="276" r:id="rId22"/>
    <p:sldId id="271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4" autoAdjust="0"/>
    <p:restoredTop sz="94660"/>
  </p:normalViewPr>
  <p:slideViewPr>
    <p:cSldViewPr>
      <p:cViewPr varScale="1">
        <p:scale>
          <a:sx n="114" d="100"/>
          <a:sy n="114" d="100"/>
        </p:scale>
        <p:origin x="104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1" d="100"/>
          <a:sy n="121" d="100"/>
        </p:scale>
        <p:origin x="5020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34835-998C-48F3-922B-834DDD525E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D599-627B-48A2-BB2C-C81EC15F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4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3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9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3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3335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7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11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8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21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0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6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1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6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8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3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79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ko-KR" altLang="en-US" sz="7200" dirty="0" err="1"/>
              <a:t>셰이더</a:t>
            </a:r>
            <a:r>
              <a:rPr lang="ko-KR" altLang="en-US" sz="7200" dirty="0"/>
              <a:t> 프로그래밍</a:t>
            </a:r>
            <a:br>
              <a:rPr lang="en-US" altLang="ko-KR" sz="7200" dirty="0"/>
            </a:br>
            <a:r>
              <a:rPr lang="en-US" altLang="ko-KR" sz="7200" dirty="0"/>
              <a:t>Lecture1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/>
              <a:t>2025</a:t>
            </a:r>
            <a:r>
              <a:rPr lang="ko-KR" altLang="en-US" sz="3200"/>
              <a:t>년 </a:t>
            </a:r>
            <a:r>
              <a:rPr lang="en-US" altLang="ko-KR" sz="3200"/>
              <a:t>2</a:t>
            </a:r>
            <a:r>
              <a:rPr lang="ko-KR" altLang="en-US" sz="3200"/>
              <a:t>학기</a:t>
            </a:r>
            <a:endParaRPr lang="en-US" altLang="ko-KR" sz="3200"/>
          </a:p>
          <a:p>
            <a:pPr algn="l"/>
            <a:r>
              <a:rPr lang="ko-KR" altLang="en-US" sz="3200"/>
              <a:t>담당교수 </a:t>
            </a:r>
            <a:r>
              <a:rPr lang="en-US" altLang="ko-KR" sz="3200"/>
              <a:t>: </a:t>
            </a:r>
            <a:r>
              <a:rPr lang="ko-KR" altLang="en-US" sz="3200"/>
              <a:t>게임공학과 이택희</a:t>
            </a:r>
          </a:p>
        </p:txBody>
      </p:sp>
    </p:spTree>
    <p:extLst>
      <p:ext uri="{BB962C8B-B14F-4D97-AF65-F5344CB8AC3E}">
        <p14:creationId xmlns:p14="http://schemas.microsoft.com/office/powerpoint/2010/main" val="353691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좌표계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575720" y="4653136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5015880" y="2491656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5005176" y="2951504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642310" y="4653136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98168" y="45556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42310" y="5572166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5176" y="216758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40886" y="503235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오른손</a:t>
            </a:r>
            <a:r>
              <a:rPr lang="en-US" altLang="ko-KR" dirty="0"/>
              <a:t>? </a:t>
            </a:r>
            <a:r>
              <a:rPr lang="ko-KR" altLang="en-US" dirty="0"/>
              <a:t>왼손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28248" y="2574159"/>
            <a:ext cx="195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엄지 </a:t>
            </a:r>
            <a:r>
              <a:rPr lang="en-US" altLang="ko-KR" dirty="0"/>
              <a:t>: X</a:t>
            </a:r>
            <a:br>
              <a:rPr lang="en-US" altLang="ko-KR" dirty="0"/>
            </a:br>
            <a:r>
              <a:rPr lang="ko-KR" altLang="en-US" dirty="0"/>
              <a:t>검지 </a:t>
            </a:r>
            <a:r>
              <a:rPr lang="en-US" altLang="ko-KR" dirty="0"/>
              <a:t>: Y</a:t>
            </a:r>
          </a:p>
          <a:p>
            <a:r>
              <a:rPr lang="ko-KR" altLang="en-US" dirty="0"/>
              <a:t>중지 </a:t>
            </a:r>
            <a:r>
              <a:rPr lang="en-US" altLang="ko-KR" dirty="0"/>
              <a:t>: 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42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H="1">
            <a:off x="3732746" y="2132857"/>
            <a:ext cx="14287" cy="259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963211" y="4724900"/>
            <a:ext cx="1769687" cy="85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69413" y="2986430"/>
            <a:ext cx="2759350" cy="2594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969414" y="2130474"/>
            <a:ext cx="4547053" cy="857680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4547053"/>
              <a:gd name="connsiteY0" fmla="*/ 0 h 2594012"/>
              <a:gd name="connsiteX1" fmla="*/ 4547053 w 4547053"/>
              <a:gd name="connsiteY1" fmla="*/ 1715784 h 2594012"/>
              <a:gd name="connsiteX2" fmla="*/ 2759350 w 4547053"/>
              <a:gd name="connsiteY2" fmla="*/ 2594012 h 2594012"/>
              <a:gd name="connsiteX3" fmla="*/ 0 w 4547053"/>
              <a:gd name="connsiteY3" fmla="*/ 2594012 h 2594012"/>
              <a:gd name="connsiteX4" fmla="*/ 0 w 4547053"/>
              <a:gd name="connsiteY4" fmla="*/ 0 h 2594012"/>
              <a:gd name="connsiteX0" fmla="*/ 1777429 w 4547053"/>
              <a:gd name="connsiteY0" fmla="*/ 20549 h 878228"/>
              <a:gd name="connsiteX1" fmla="*/ 4547053 w 4547053"/>
              <a:gd name="connsiteY1" fmla="*/ 0 h 878228"/>
              <a:gd name="connsiteX2" fmla="*/ 2759350 w 4547053"/>
              <a:gd name="connsiteY2" fmla="*/ 878228 h 878228"/>
              <a:gd name="connsiteX3" fmla="*/ 0 w 4547053"/>
              <a:gd name="connsiteY3" fmla="*/ 878228 h 878228"/>
              <a:gd name="connsiteX4" fmla="*/ 1777429 w 4547053"/>
              <a:gd name="connsiteY4" fmla="*/ 20549 h 878228"/>
              <a:gd name="connsiteX0" fmla="*/ 1777429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77429 w 4547053"/>
              <a:gd name="connsiteY4" fmla="*/ 1 h 857680"/>
              <a:gd name="connsiteX0" fmla="*/ 1787703 w 4547053"/>
              <a:gd name="connsiteY0" fmla="*/ 10275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0275 h 857680"/>
              <a:gd name="connsiteX0" fmla="*/ 1787703 w 4547053"/>
              <a:gd name="connsiteY0" fmla="*/ 0 h 867953"/>
              <a:gd name="connsiteX1" fmla="*/ 4547053 w 4547053"/>
              <a:gd name="connsiteY1" fmla="*/ 10273 h 867953"/>
              <a:gd name="connsiteX2" fmla="*/ 2759350 w 4547053"/>
              <a:gd name="connsiteY2" fmla="*/ 867953 h 867953"/>
              <a:gd name="connsiteX3" fmla="*/ 0 w 4547053"/>
              <a:gd name="connsiteY3" fmla="*/ 867953 h 867953"/>
              <a:gd name="connsiteX4" fmla="*/ 1787703 w 4547053"/>
              <a:gd name="connsiteY4" fmla="*/ 0 h 867953"/>
              <a:gd name="connsiteX0" fmla="*/ 1787703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 h 85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053" h="857680">
                <a:moveTo>
                  <a:pt x="1787703" y="1"/>
                </a:moveTo>
                <a:lnTo>
                  <a:pt x="4547053" y="0"/>
                </a:lnTo>
                <a:lnTo>
                  <a:pt x="2759350" y="857680"/>
                </a:lnTo>
                <a:lnTo>
                  <a:pt x="0" y="857680"/>
                </a:lnTo>
                <a:lnTo>
                  <a:pt x="1787703" y="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27849" y="2132856"/>
            <a:ext cx="1788227" cy="3450736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2759350"/>
              <a:gd name="connsiteY0" fmla="*/ 0 h 3415945"/>
              <a:gd name="connsiteX1" fmla="*/ 2759350 w 2759350"/>
              <a:gd name="connsiteY1" fmla="*/ 0 h 3415945"/>
              <a:gd name="connsiteX2" fmla="*/ 2759350 w 2759350"/>
              <a:gd name="connsiteY2" fmla="*/ 2594012 h 3415945"/>
              <a:gd name="connsiteX3" fmla="*/ 976045 w 2759350"/>
              <a:gd name="connsiteY3" fmla="*/ 3415945 h 3415945"/>
              <a:gd name="connsiteX4" fmla="*/ 0 w 2759350"/>
              <a:gd name="connsiteY4" fmla="*/ 0 h 3415945"/>
              <a:gd name="connsiteX0" fmla="*/ 10274 w 1783305"/>
              <a:gd name="connsiteY0" fmla="*/ 852755 h 3415945"/>
              <a:gd name="connsiteX1" fmla="*/ 1783305 w 1783305"/>
              <a:gd name="connsiteY1" fmla="*/ 0 h 3415945"/>
              <a:gd name="connsiteX2" fmla="*/ 1783305 w 1783305"/>
              <a:gd name="connsiteY2" fmla="*/ 2594012 h 3415945"/>
              <a:gd name="connsiteX3" fmla="*/ 0 w 1783305"/>
              <a:gd name="connsiteY3" fmla="*/ 3415945 h 3415945"/>
              <a:gd name="connsiteX4" fmla="*/ 10274 w 1783305"/>
              <a:gd name="connsiteY4" fmla="*/ 852755 h 3415945"/>
              <a:gd name="connsiteX0" fmla="*/ 20548 w 1793579"/>
              <a:gd name="connsiteY0" fmla="*/ 852755 h 3457042"/>
              <a:gd name="connsiteX1" fmla="*/ 1793579 w 1793579"/>
              <a:gd name="connsiteY1" fmla="*/ 0 h 3457042"/>
              <a:gd name="connsiteX2" fmla="*/ 1793579 w 1793579"/>
              <a:gd name="connsiteY2" fmla="*/ 2594012 h 3457042"/>
              <a:gd name="connsiteX3" fmla="*/ 0 w 1793579"/>
              <a:gd name="connsiteY3" fmla="*/ 3457042 h 3457042"/>
              <a:gd name="connsiteX4" fmla="*/ 20548 w 1793579"/>
              <a:gd name="connsiteY4" fmla="*/ 852755 h 3457042"/>
              <a:gd name="connsiteX0" fmla="*/ 10274 w 1783305"/>
              <a:gd name="connsiteY0" fmla="*/ 852755 h 3436493"/>
              <a:gd name="connsiteX1" fmla="*/ 1783305 w 1783305"/>
              <a:gd name="connsiteY1" fmla="*/ 0 h 3436493"/>
              <a:gd name="connsiteX2" fmla="*/ 1783305 w 1783305"/>
              <a:gd name="connsiteY2" fmla="*/ 2594012 h 3436493"/>
              <a:gd name="connsiteX3" fmla="*/ 0 w 1783305"/>
              <a:gd name="connsiteY3" fmla="*/ 3436493 h 3436493"/>
              <a:gd name="connsiteX4" fmla="*/ 10274 w 1783305"/>
              <a:gd name="connsiteY4" fmla="*/ 852755 h 3436493"/>
              <a:gd name="connsiteX0" fmla="*/ 10274 w 1783305"/>
              <a:gd name="connsiteY0" fmla="*/ 852755 h 3467315"/>
              <a:gd name="connsiteX1" fmla="*/ 1783305 w 1783305"/>
              <a:gd name="connsiteY1" fmla="*/ 0 h 3467315"/>
              <a:gd name="connsiteX2" fmla="*/ 1783305 w 1783305"/>
              <a:gd name="connsiteY2" fmla="*/ 2594012 h 3467315"/>
              <a:gd name="connsiteX3" fmla="*/ 0 w 1783305"/>
              <a:gd name="connsiteY3" fmla="*/ 3467315 h 3467315"/>
              <a:gd name="connsiteX4" fmla="*/ 10274 w 1783305"/>
              <a:gd name="connsiteY4" fmla="*/ 852755 h 3467315"/>
              <a:gd name="connsiteX0" fmla="*/ 10274 w 1783305"/>
              <a:gd name="connsiteY0" fmla="*/ 852755 h 3446767"/>
              <a:gd name="connsiteX1" fmla="*/ 1783305 w 1783305"/>
              <a:gd name="connsiteY1" fmla="*/ 0 h 3446767"/>
              <a:gd name="connsiteX2" fmla="*/ 1783305 w 1783305"/>
              <a:gd name="connsiteY2" fmla="*/ 2594012 h 3446767"/>
              <a:gd name="connsiteX3" fmla="*/ 0 w 1783305"/>
              <a:gd name="connsiteY3" fmla="*/ 3446767 h 3446767"/>
              <a:gd name="connsiteX4" fmla="*/ 10274 w 1783305"/>
              <a:gd name="connsiteY4" fmla="*/ 852755 h 3446767"/>
              <a:gd name="connsiteX0" fmla="*/ 20548 w 1793579"/>
              <a:gd name="connsiteY0" fmla="*/ 852755 h 3446767"/>
              <a:gd name="connsiteX1" fmla="*/ 1793579 w 1793579"/>
              <a:gd name="connsiteY1" fmla="*/ 0 h 3446767"/>
              <a:gd name="connsiteX2" fmla="*/ 1793579 w 1793579"/>
              <a:gd name="connsiteY2" fmla="*/ 2594012 h 3446767"/>
              <a:gd name="connsiteX3" fmla="*/ 0 w 1793579"/>
              <a:gd name="connsiteY3" fmla="*/ 3446767 h 3446767"/>
              <a:gd name="connsiteX4" fmla="*/ 20548 w 1793579"/>
              <a:gd name="connsiteY4" fmla="*/ 852755 h 3446767"/>
              <a:gd name="connsiteX0" fmla="*/ 297 w 1773328"/>
              <a:gd name="connsiteY0" fmla="*/ 852755 h 3477589"/>
              <a:gd name="connsiteX1" fmla="*/ 1773328 w 1773328"/>
              <a:gd name="connsiteY1" fmla="*/ 0 h 3477589"/>
              <a:gd name="connsiteX2" fmla="*/ 1773328 w 1773328"/>
              <a:gd name="connsiteY2" fmla="*/ 2594012 h 3477589"/>
              <a:gd name="connsiteX3" fmla="*/ 20846 w 1773328"/>
              <a:gd name="connsiteY3" fmla="*/ 3477589 h 3477589"/>
              <a:gd name="connsiteX4" fmla="*/ 297 w 1773328"/>
              <a:gd name="connsiteY4" fmla="*/ 852755 h 3477589"/>
              <a:gd name="connsiteX0" fmla="*/ 455 w 1773486"/>
              <a:gd name="connsiteY0" fmla="*/ 852755 h 3446767"/>
              <a:gd name="connsiteX1" fmla="*/ 1773486 w 1773486"/>
              <a:gd name="connsiteY1" fmla="*/ 0 h 3446767"/>
              <a:gd name="connsiteX2" fmla="*/ 1773486 w 1773486"/>
              <a:gd name="connsiteY2" fmla="*/ 2594012 h 3446767"/>
              <a:gd name="connsiteX3" fmla="*/ 10730 w 1773486"/>
              <a:gd name="connsiteY3" fmla="*/ 3446767 h 3446767"/>
              <a:gd name="connsiteX4" fmla="*/ 455 w 1773486"/>
              <a:gd name="connsiteY4" fmla="*/ 852755 h 3446767"/>
              <a:gd name="connsiteX0" fmla="*/ 681 w 1773712"/>
              <a:gd name="connsiteY0" fmla="*/ 852755 h 3446767"/>
              <a:gd name="connsiteX1" fmla="*/ 1773712 w 1773712"/>
              <a:gd name="connsiteY1" fmla="*/ 0 h 3446767"/>
              <a:gd name="connsiteX2" fmla="*/ 1773712 w 1773712"/>
              <a:gd name="connsiteY2" fmla="*/ 2594012 h 3446767"/>
              <a:gd name="connsiteX3" fmla="*/ 4606 w 1773712"/>
              <a:gd name="connsiteY3" fmla="*/ 3446767 h 3446767"/>
              <a:gd name="connsiteX4" fmla="*/ 681 w 1773712"/>
              <a:gd name="connsiteY4" fmla="*/ 852755 h 3446767"/>
              <a:gd name="connsiteX0" fmla="*/ 8775 w 1781806"/>
              <a:gd name="connsiteY0" fmla="*/ 852755 h 3446767"/>
              <a:gd name="connsiteX1" fmla="*/ 1781806 w 1781806"/>
              <a:gd name="connsiteY1" fmla="*/ 0 h 3446767"/>
              <a:gd name="connsiteX2" fmla="*/ 1781806 w 1781806"/>
              <a:gd name="connsiteY2" fmla="*/ 2594012 h 3446767"/>
              <a:gd name="connsiteX3" fmla="*/ 0 w 1781806"/>
              <a:gd name="connsiteY3" fmla="*/ 3446767 h 3446767"/>
              <a:gd name="connsiteX4" fmla="*/ 8775 w 1781806"/>
              <a:gd name="connsiteY4" fmla="*/ 852755 h 3446767"/>
              <a:gd name="connsiteX0" fmla="*/ 8775 w 1781806"/>
              <a:gd name="connsiteY0" fmla="*/ 852755 h 3449942"/>
              <a:gd name="connsiteX1" fmla="*/ 1781806 w 1781806"/>
              <a:gd name="connsiteY1" fmla="*/ 0 h 3449942"/>
              <a:gd name="connsiteX2" fmla="*/ 1781806 w 1781806"/>
              <a:gd name="connsiteY2" fmla="*/ 2594012 h 3449942"/>
              <a:gd name="connsiteX3" fmla="*/ 0 w 1781806"/>
              <a:gd name="connsiteY3" fmla="*/ 3449942 h 3449942"/>
              <a:gd name="connsiteX4" fmla="*/ 8775 w 1781806"/>
              <a:gd name="connsiteY4" fmla="*/ 852755 h 3449942"/>
              <a:gd name="connsiteX0" fmla="*/ 275 w 1773306"/>
              <a:gd name="connsiteY0" fmla="*/ 852755 h 3449942"/>
              <a:gd name="connsiteX1" fmla="*/ 1773306 w 1773306"/>
              <a:gd name="connsiteY1" fmla="*/ 0 h 3449942"/>
              <a:gd name="connsiteX2" fmla="*/ 1773306 w 1773306"/>
              <a:gd name="connsiteY2" fmla="*/ 2594012 h 3449942"/>
              <a:gd name="connsiteX3" fmla="*/ 23250 w 1773306"/>
              <a:gd name="connsiteY3" fmla="*/ 3449942 h 3449942"/>
              <a:gd name="connsiteX4" fmla="*/ 275 w 1773306"/>
              <a:gd name="connsiteY4" fmla="*/ 852755 h 3449942"/>
              <a:gd name="connsiteX0" fmla="*/ 87 w 1773118"/>
              <a:gd name="connsiteY0" fmla="*/ 852755 h 3459467"/>
              <a:gd name="connsiteX1" fmla="*/ 1773118 w 1773118"/>
              <a:gd name="connsiteY1" fmla="*/ 0 h 3459467"/>
              <a:gd name="connsiteX2" fmla="*/ 1773118 w 1773118"/>
              <a:gd name="connsiteY2" fmla="*/ 2594012 h 3459467"/>
              <a:gd name="connsiteX3" fmla="*/ 92912 w 1773118"/>
              <a:gd name="connsiteY3" fmla="*/ 3459467 h 3459467"/>
              <a:gd name="connsiteX4" fmla="*/ 87 w 1773118"/>
              <a:gd name="connsiteY4" fmla="*/ 852755 h 3459467"/>
              <a:gd name="connsiteX0" fmla="*/ 909 w 1773940"/>
              <a:gd name="connsiteY0" fmla="*/ 852755 h 3453117"/>
              <a:gd name="connsiteX1" fmla="*/ 1773940 w 1773940"/>
              <a:gd name="connsiteY1" fmla="*/ 0 h 3453117"/>
              <a:gd name="connsiteX2" fmla="*/ 1773940 w 1773940"/>
              <a:gd name="connsiteY2" fmla="*/ 2594012 h 3453117"/>
              <a:gd name="connsiteX3" fmla="*/ 1659 w 1773940"/>
              <a:gd name="connsiteY3" fmla="*/ 3453117 h 3453117"/>
              <a:gd name="connsiteX4" fmla="*/ 909 w 1773940"/>
              <a:gd name="connsiteY4" fmla="*/ 852755 h 3453117"/>
              <a:gd name="connsiteX0" fmla="*/ 909 w 1783465"/>
              <a:gd name="connsiteY0" fmla="*/ 852755 h 3453117"/>
              <a:gd name="connsiteX1" fmla="*/ 1783465 w 1783465"/>
              <a:gd name="connsiteY1" fmla="*/ 0 h 3453117"/>
              <a:gd name="connsiteX2" fmla="*/ 1773940 w 1783465"/>
              <a:gd name="connsiteY2" fmla="*/ 2594012 h 3453117"/>
              <a:gd name="connsiteX3" fmla="*/ 1659 w 1783465"/>
              <a:gd name="connsiteY3" fmla="*/ 3453117 h 3453117"/>
              <a:gd name="connsiteX4" fmla="*/ 909 w 1783465"/>
              <a:gd name="connsiteY4" fmla="*/ 852755 h 3453117"/>
              <a:gd name="connsiteX0" fmla="*/ 909 w 2007302"/>
              <a:gd name="connsiteY0" fmla="*/ 826561 h 3426923"/>
              <a:gd name="connsiteX1" fmla="*/ 2007302 w 2007302"/>
              <a:gd name="connsiteY1" fmla="*/ 0 h 3426923"/>
              <a:gd name="connsiteX2" fmla="*/ 1773940 w 2007302"/>
              <a:gd name="connsiteY2" fmla="*/ 2567818 h 3426923"/>
              <a:gd name="connsiteX3" fmla="*/ 1659 w 2007302"/>
              <a:gd name="connsiteY3" fmla="*/ 3426923 h 3426923"/>
              <a:gd name="connsiteX4" fmla="*/ 909 w 2007302"/>
              <a:gd name="connsiteY4" fmla="*/ 826561 h 3426923"/>
              <a:gd name="connsiteX0" fmla="*/ 909 w 1788227"/>
              <a:gd name="connsiteY0" fmla="*/ 850374 h 3450736"/>
              <a:gd name="connsiteX1" fmla="*/ 1788227 w 1788227"/>
              <a:gd name="connsiteY1" fmla="*/ 0 h 3450736"/>
              <a:gd name="connsiteX2" fmla="*/ 1773940 w 1788227"/>
              <a:gd name="connsiteY2" fmla="*/ 2591631 h 3450736"/>
              <a:gd name="connsiteX3" fmla="*/ 1659 w 1788227"/>
              <a:gd name="connsiteY3" fmla="*/ 3450736 h 3450736"/>
              <a:gd name="connsiteX4" fmla="*/ 909 w 1788227"/>
              <a:gd name="connsiteY4" fmla="*/ 850374 h 345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227" h="3450736">
                <a:moveTo>
                  <a:pt x="909" y="850374"/>
                </a:moveTo>
                <a:lnTo>
                  <a:pt x="1788227" y="0"/>
                </a:lnTo>
                <a:cubicBezTo>
                  <a:pt x="1783465" y="863877"/>
                  <a:pt x="1778702" y="1727754"/>
                  <a:pt x="1773940" y="2591631"/>
                </a:cubicBezTo>
                <a:lnTo>
                  <a:pt x="1659" y="3450736"/>
                </a:lnTo>
                <a:cubicBezTo>
                  <a:pt x="5084" y="2596339"/>
                  <a:pt x="-2516" y="1704771"/>
                  <a:pt x="909" y="85037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86140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62075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6140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2075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91545" y="2636913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정점이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732746" y="4724488"/>
            <a:ext cx="275895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63855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9790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97905" y="46083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3148" y="415992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삼각형이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9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9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그래픽스</a:t>
            </a:r>
            <a:r>
              <a:rPr lang="en-US" altLang="ko-KR" dirty="0"/>
              <a:t> </a:t>
            </a:r>
            <a:r>
              <a:rPr lang="ko-KR" altLang="en-US" dirty="0"/>
              <a:t>파이프라인은 여러 단계에 걸쳐 진화를 해 왔음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큰 변화는 고정 그래픽스 파이프라인에서 프로그램 가능한 그래픽스 파이프라인으로 변화한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59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63552" y="350100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68452" y="1772815"/>
            <a:ext cx="6656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고정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(fixed-function pipeline)</a:t>
            </a:r>
            <a:endParaRPr lang="ko-KR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5172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그래픽스</a:t>
            </a:r>
            <a:r>
              <a:rPr lang="en-US" altLang="ko-KR" sz="2000" dirty="0"/>
              <a:t> </a:t>
            </a:r>
            <a:r>
              <a:rPr lang="ko-KR" altLang="en-US" sz="2000" dirty="0"/>
              <a:t>파이프라인의 각 단계는 미리 주어진 연산만 수행이 가능함</a:t>
            </a:r>
            <a:endParaRPr lang="en-US" altLang="ko-KR" sz="2000" dirty="0"/>
          </a:p>
          <a:p>
            <a:pPr algn="ctr"/>
            <a:r>
              <a:rPr lang="ko-KR" altLang="en-US" sz="2000" dirty="0"/>
              <a:t>필수적인 기능이 필요할 경우 하드웨어 및 드라이버 둘 다 업데이트가 필요</a:t>
            </a:r>
          </a:p>
        </p:txBody>
      </p:sp>
    </p:spTree>
    <p:extLst>
      <p:ext uri="{BB962C8B-B14F-4D97-AF65-F5344CB8AC3E}">
        <p14:creationId xmlns:p14="http://schemas.microsoft.com/office/powerpoint/2010/main" val="211139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잠깐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그래픽스 파이프라인의 각 단계가 수행하는 일에 대해 알고 있는지 확인 필요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79399" y="4869160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13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231905" y="2564904"/>
            <a:ext cx="155483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853452" y="2871362"/>
            <a:ext cx="581724" cy="611220"/>
            <a:chOff x="1325980" y="3018070"/>
            <a:chExt cx="1296144" cy="1220950"/>
          </a:xfrm>
        </p:grpSpPr>
        <p:sp>
          <p:nvSpPr>
            <p:cNvPr id="4" name="순서도: 연결자 3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순서도: 연결자 33"/>
          <p:cNvSpPr/>
          <p:nvPr/>
        </p:nvSpPr>
        <p:spPr>
          <a:xfrm>
            <a:off x="8688288" y="256809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8472264" y="35683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9624392" y="36638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9480376" y="262014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639616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88288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2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4" name="순서도: 연결자 33"/>
          <p:cNvSpPr/>
          <p:nvPr/>
        </p:nvSpPr>
        <p:spPr>
          <a:xfrm>
            <a:off x="2783632" y="257535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2567608" y="35756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3719736" y="36710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3575720" y="26274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783632" y="42095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75921" y="2562260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8308856" y="2610906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529836" y="2603286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322316" y="2664246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8316476" y="3609126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8454832" y="254691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8238808" y="35471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9390936" y="36426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9246920" y="25989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8313420" y="2659380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59210" y="3932569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81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631996" y="2595442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852976" y="2587822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45456" y="2648782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2639616" y="3593662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2777972" y="25314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2561948" y="35317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714076" y="36271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3570060" y="25835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2636560" y="2643916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82350" y="3917105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93548" y="2523562"/>
            <a:ext cx="1946680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96796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184183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471124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760892" y="242316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898037" y="271111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185424" y="2711117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472365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759752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896200" y="2997199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183587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470528" y="2997199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760296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897441" y="3285156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184828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71769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8759156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051312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050172" y="2711117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050716" y="2997199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049576" y="3285156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897441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84828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471769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8759156" y="3572022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9049576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8027732" y="2609210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248712" y="2601590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9041192" y="2662550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8035352" y="3607430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8173708" y="254521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7957684" y="354549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9109812" y="36409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8965796" y="25972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8032296" y="2657684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921368" y="4009438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1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383396" y="5140579"/>
            <a:ext cx="670073" cy="860905"/>
            <a:chOff x="6595360" y="2563068"/>
            <a:chExt cx="1152724" cy="1436894"/>
          </a:xfrm>
        </p:grpSpPr>
        <p:sp>
          <p:nvSpPr>
            <p:cNvPr id="122" name="직사각형 121"/>
            <p:cNvSpPr/>
            <p:nvPr/>
          </p:nvSpPr>
          <p:spPr>
            <a:xfrm>
              <a:off x="6595956" y="2563068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883343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170284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460052" y="256306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597197" y="2851025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884584" y="2851025"/>
              <a:ext cx="288032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171525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458912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595360" y="3137107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882747" y="3137107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169688" y="3137107"/>
              <a:ext cx="28803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596601" y="3425064"/>
              <a:ext cx="28803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883988" y="3425064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596601" y="3711930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41352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928739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215680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05448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642593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29980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216921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04308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640756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928143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215084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504852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41997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929384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16325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503712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95868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794728" y="269862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795272" y="298470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794132" y="327266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641997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929384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216325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503712" y="355953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794132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2772288" y="259671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993268" y="258909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785748" y="265005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2779908" y="359493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2918264" y="25327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2702240" y="35330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3854368" y="36284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3710352" y="258477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2776852" y="264519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65924" y="399694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150512" y="2558684"/>
            <a:ext cx="1795424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67556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254943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541884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831652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968797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256184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543125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830512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966960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254347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541288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968201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55588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968201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7993369" y="396468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103673" y="49103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 flipV="1">
            <a:off x="7712709" y="4891255"/>
            <a:ext cx="721321" cy="759556"/>
          </a:xfrm>
          <a:prstGeom prst="bentUpArrow">
            <a:avLst>
              <a:gd name="adj1" fmla="val 34243"/>
              <a:gd name="adj2" fmla="val 25000"/>
              <a:gd name="adj3" fmla="val 2360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86609" y="4871886"/>
            <a:ext cx="2205940" cy="13269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Monitor</a:t>
            </a:r>
            <a:endParaRPr lang="ko-KR" altLang="en-US" dirty="0"/>
          </a:p>
        </p:txBody>
      </p:sp>
      <p:sp>
        <p:nvSpPr>
          <p:cNvPr id="6" name="왼쪽으로 구부러진 화살표 5"/>
          <p:cNvSpPr/>
          <p:nvPr/>
        </p:nvSpPr>
        <p:spPr>
          <a:xfrm>
            <a:off x="5036840" y="4978632"/>
            <a:ext cx="1264210" cy="1184798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퍼가요</a:t>
            </a:r>
            <a:r>
              <a:rPr lang="en-US" altLang="ko-KR" b="1" dirty="0">
                <a:solidFill>
                  <a:srgbClr val="FF0000"/>
                </a:solidFill>
              </a:rPr>
              <a:t>~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6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렌더링을</a:t>
            </a:r>
            <a:r>
              <a:rPr lang="ko-KR" altLang="en-US" dirty="0"/>
              <a:t> 위해 필요한 기본적인 요소들에 대해 다시 상기해보자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그래픽스 파이프라인에 대해 다시 상기해보자</a:t>
            </a:r>
            <a:endParaRPr lang="en-US" altLang="ko-KR" dirty="0"/>
          </a:p>
          <a:p>
            <a:pPr lvl="1"/>
            <a:r>
              <a:rPr lang="ko-KR" altLang="en-US" dirty="0"/>
              <a:t>그래픽스 파이프라인이란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파이프라인의 각 단계에서 수행하는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0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63552" y="314096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75520" y="1772815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프로그램 가능한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(programmable pipeline)</a:t>
            </a:r>
            <a:endParaRPr lang="ko-KR" altLang="en-US" sz="3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071016" y="5157192"/>
            <a:ext cx="8033202" cy="1224136"/>
            <a:chOff x="671042" y="4581128"/>
            <a:chExt cx="7790243" cy="12241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3071664" y="4509120"/>
            <a:ext cx="619268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4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628800"/>
            <a:ext cx="870429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009900"/>
            <a:ext cx="3478190" cy="352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16080" y="329788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복잡</a:t>
            </a:r>
          </a:p>
        </p:txBody>
      </p:sp>
    </p:spTree>
    <p:extLst>
      <p:ext uri="{BB962C8B-B14F-4D97-AF65-F5344CB8AC3E}">
        <p14:creationId xmlns:p14="http://schemas.microsoft.com/office/powerpoint/2010/main" val="191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231905" y="1792908"/>
            <a:ext cx="154645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068" y="2099366"/>
            <a:ext cx="581724" cy="611220"/>
            <a:chOff x="1325980" y="3018070"/>
            <a:chExt cx="1296144" cy="1220950"/>
          </a:xfrm>
        </p:grpSpPr>
        <p:sp>
          <p:nvSpPr>
            <p:cNvPr id="5" name="순서도: 연결자 4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연결자 8"/>
          <p:cNvSpPr/>
          <p:nvPr/>
        </p:nvSpPr>
        <p:spPr>
          <a:xfrm>
            <a:off x="8679904" y="179609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8463880" y="279637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9616008" y="289180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9471992" y="184814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359424" y="21567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31232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79904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7095728" y="215941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67536" y="436568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862949" y="4668376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8868813" y="48415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8337745" y="56190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9219964" y="56892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9330084" y="42498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4377305" y="472578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49113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97785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7113609" y="472842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919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98995" y="3212976"/>
            <a:ext cx="25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4798996" y="5802864"/>
            <a:ext cx="25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Animation</a:t>
            </a:r>
          </a:p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  <a:p>
            <a:pPr algn="ctr"/>
            <a:r>
              <a:rPr lang="en-US" altLang="ko-KR" dirty="0"/>
              <a:t>…..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19537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19536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59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367808" y="2274671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7104112" y="2277315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41352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28739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15680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5448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2593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29980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6921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04308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40756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8143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15084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04852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41997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29384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16325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03712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95868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94728" y="20445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95272" y="233061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94132" y="2618567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41997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29384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16325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03712" y="2905433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94132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2772288" y="1942621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993268" y="1935001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785748" y="1995961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779908" y="2940841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연결자 33"/>
          <p:cNvSpPr/>
          <p:nvPr/>
        </p:nvSpPr>
        <p:spPr>
          <a:xfrm>
            <a:off x="2918264" y="1878625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2702240" y="2878903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3854368" y="297433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3710352" y="193067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2776852" y="1991095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65924" y="3342849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50512" y="1904587"/>
            <a:ext cx="1627584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67556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254943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41884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831652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968797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256184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543125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30512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966960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254347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541288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968201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255588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968201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993369" y="3310583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1919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른쪽 화살표 56"/>
          <p:cNvSpPr/>
          <p:nvPr/>
        </p:nvSpPr>
        <p:spPr>
          <a:xfrm>
            <a:off x="4367808" y="509522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7104112" y="50978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641352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928739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215680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505448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642593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929980" y="486508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216921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504308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640756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928143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215084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04852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641997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29384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216325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03712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795868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794728" y="486508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795272" y="51511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794132" y="543912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41997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929384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16325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503712" y="572599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94132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772288" y="476317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993268" y="475555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785748" y="481651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2779908" y="576139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연결자 87"/>
          <p:cNvSpPr/>
          <p:nvPr/>
        </p:nvSpPr>
        <p:spPr>
          <a:xfrm>
            <a:off x="2918264" y="469918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연결자 88"/>
          <p:cNvSpPr/>
          <p:nvPr/>
        </p:nvSpPr>
        <p:spPr>
          <a:xfrm>
            <a:off x="2702240" y="56994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연결자 89"/>
          <p:cNvSpPr/>
          <p:nvPr/>
        </p:nvSpPr>
        <p:spPr>
          <a:xfrm>
            <a:off x="3854368" y="579489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연결자 90"/>
          <p:cNvSpPr/>
          <p:nvPr/>
        </p:nvSpPr>
        <p:spPr>
          <a:xfrm>
            <a:off x="3710352" y="47512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2776852" y="481165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65924" y="616340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7967556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8254943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8541884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831652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7968797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8256184" y="4865085"/>
            <a:ext cx="288032" cy="288032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8543125" y="4865085"/>
            <a:ext cx="288032" cy="288032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8830512" y="4865085"/>
            <a:ext cx="28803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7966960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8254347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8541288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968201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8255588" y="5439124"/>
            <a:ext cx="28803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7968201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7993369" y="613114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231904" y="4675834"/>
            <a:ext cx="154619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 rot="1168773">
            <a:off x="9128884" y="4695019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블링블링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177408" y="319346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고정된 몇 가지 광원효과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77408" y="59372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필터링</a:t>
            </a:r>
            <a:endParaRPr lang="en-US" altLang="ko-KR" dirty="0"/>
          </a:p>
          <a:p>
            <a:r>
              <a:rPr lang="en-US" altLang="ko-KR" dirty="0"/>
              <a:t>NPR…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1919537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1919536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8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71016" y="2852936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38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 </a:t>
            </a:r>
            <a:r>
              <a:rPr lang="en-US" altLang="ko-KR" dirty="0"/>
              <a:t>(</a:t>
            </a:r>
            <a:r>
              <a:rPr lang="en-US" altLang="ko-KR" dirty="0" err="1"/>
              <a:t>dxdiag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83" y="2924944"/>
            <a:ext cx="4997931" cy="3590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2924944"/>
            <a:ext cx="4997932" cy="35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11" y="2877738"/>
            <a:ext cx="4050389" cy="33671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44323" y="6306741"/>
            <a:ext cx="621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http://opengl.gpuinfo.org/download.php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4725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수업용 </a:t>
            </a:r>
            <a:r>
              <a:rPr lang="en-US" altLang="ko-KR" dirty="0"/>
              <a:t>visual studio project </a:t>
            </a:r>
            <a:r>
              <a:rPr lang="ko-KR" altLang="en-US"/>
              <a:t>다운로드 후 </a:t>
            </a:r>
            <a:r>
              <a:rPr lang="ko-KR" altLang="en-US" dirty="0"/>
              <a:t>컴파일 및 실행 확인</a:t>
            </a:r>
            <a:endParaRPr lang="en-US" altLang="ko-KR" dirty="0"/>
          </a:p>
          <a:p>
            <a:pPr lvl="1"/>
            <a:r>
              <a:rPr lang="en-US" altLang="ko-KR" dirty="0"/>
              <a:t>E-class </a:t>
            </a:r>
            <a:r>
              <a:rPr lang="ko-KR" altLang="en-US" dirty="0"/>
              <a:t>강의 자료에 올려져 있음 </a:t>
            </a:r>
          </a:p>
        </p:txBody>
      </p:sp>
    </p:spTree>
    <p:extLst>
      <p:ext uri="{BB962C8B-B14F-4D97-AF65-F5344CB8AC3E}">
        <p14:creationId xmlns:p14="http://schemas.microsoft.com/office/powerpoint/2010/main" val="3406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환경 구축</a:t>
            </a:r>
            <a:endParaRPr lang="en-US" altLang="ko-KR" dirty="0"/>
          </a:p>
          <a:p>
            <a:pPr lvl="1"/>
            <a:r>
              <a:rPr lang="en-US" altLang="ko-KR" dirty="0"/>
              <a:t>Visual studio Community</a:t>
            </a:r>
          </a:p>
          <a:p>
            <a:pPr lvl="1"/>
            <a:r>
              <a:rPr lang="en-US" altLang="ko-KR" dirty="0"/>
              <a:t>Sample project </a:t>
            </a:r>
            <a:r>
              <a:rPr lang="ko-KR" altLang="en-US" dirty="0" err="1"/>
              <a:t>빌드</a:t>
            </a:r>
            <a:r>
              <a:rPr lang="ko-KR" altLang="en-US" dirty="0"/>
              <a:t> 및 실행 확인</a:t>
            </a:r>
          </a:p>
        </p:txBody>
      </p:sp>
    </p:spTree>
    <p:extLst>
      <p:ext uri="{BB962C8B-B14F-4D97-AF65-F5344CB8AC3E}">
        <p14:creationId xmlns:p14="http://schemas.microsoft.com/office/powerpoint/2010/main" val="110418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쉽지만 중요한 기본 지식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렌더링을 위해서 기본적으로 필요한 것들이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29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/>
              <a:t>(</a:t>
            </a:r>
            <a:r>
              <a:rPr lang="ko-KR" altLang="en-US" dirty="0"/>
              <a:t>하나의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x, y, z </a:t>
            </a:r>
            <a:r>
              <a:rPr lang="ko-KR" altLang="en-US" dirty="0"/>
              <a:t>값을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0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</a:t>
            </a:r>
            <a:r>
              <a:rPr lang="en-US" altLang="ko-KR" dirty="0"/>
              <a:t>(</a:t>
            </a:r>
            <a:r>
              <a:rPr lang="ko-KR" altLang="en-US" dirty="0" err="1"/>
              <a:t>두개의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선</a:t>
            </a:r>
            <a:endParaRPr lang="en-US" altLang="ko-KR" dirty="0"/>
          </a:p>
          <a:p>
            <a:pPr lvl="1"/>
            <a:r>
              <a:rPr lang="ko-KR" altLang="en-US" dirty="0"/>
              <a:t>최소 두 개의</a:t>
            </a:r>
            <a:r>
              <a:rPr lang="en-US" altLang="ko-KR" dirty="0"/>
              <a:t> </a:t>
            </a:r>
            <a:r>
              <a:rPr lang="ko-KR" altLang="en-US" dirty="0"/>
              <a:t>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73597" y="4715852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6267431" y="4385690"/>
            <a:ext cx="537803" cy="43845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4688115" y="4296230"/>
            <a:ext cx="2172154" cy="609600"/>
          </a:xfrm>
          <a:custGeom>
            <a:avLst/>
            <a:gdLst>
              <a:gd name="connsiteX0" fmla="*/ 1494972 w 2162629"/>
              <a:gd name="connsiteY0" fmla="*/ 29029 h 638629"/>
              <a:gd name="connsiteX1" fmla="*/ 0 w 2162629"/>
              <a:gd name="connsiteY1" fmla="*/ 638629 h 638629"/>
              <a:gd name="connsiteX2" fmla="*/ 2162629 w 2162629"/>
              <a:gd name="connsiteY2" fmla="*/ 638629 h 638629"/>
              <a:gd name="connsiteX3" fmla="*/ 1582057 w 2162629"/>
              <a:gd name="connsiteY3" fmla="*/ 0 h 638629"/>
              <a:gd name="connsiteX4" fmla="*/ 1494972 w 2162629"/>
              <a:gd name="connsiteY4" fmla="*/ 29029 h 638629"/>
              <a:gd name="connsiteX0" fmla="*/ 1494972 w 2162629"/>
              <a:gd name="connsiteY0" fmla="*/ 0 h 609600"/>
              <a:gd name="connsiteX1" fmla="*/ 0 w 2162629"/>
              <a:gd name="connsiteY1" fmla="*/ 609600 h 609600"/>
              <a:gd name="connsiteX2" fmla="*/ 2162629 w 2162629"/>
              <a:gd name="connsiteY2" fmla="*/ 609600 h 609600"/>
              <a:gd name="connsiteX3" fmla="*/ 1501095 w 2162629"/>
              <a:gd name="connsiteY3" fmla="*/ 13834 h 609600"/>
              <a:gd name="connsiteX4" fmla="*/ 1494972 w 2162629"/>
              <a:gd name="connsiteY4" fmla="*/ 0 h 609600"/>
              <a:gd name="connsiteX0" fmla="*/ 1494972 w 2172154"/>
              <a:gd name="connsiteY0" fmla="*/ 0 h 609600"/>
              <a:gd name="connsiteX1" fmla="*/ 0 w 2172154"/>
              <a:gd name="connsiteY1" fmla="*/ 609600 h 609600"/>
              <a:gd name="connsiteX2" fmla="*/ 2172154 w 2172154"/>
              <a:gd name="connsiteY2" fmla="*/ 607219 h 609600"/>
              <a:gd name="connsiteX3" fmla="*/ 1501095 w 2172154"/>
              <a:gd name="connsiteY3" fmla="*/ 13834 h 609600"/>
              <a:gd name="connsiteX4" fmla="*/ 1494972 w 2172154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154" h="609600">
                <a:moveTo>
                  <a:pt x="1494972" y="0"/>
                </a:moveTo>
                <a:lnTo>
                  <a:pt x="0" y="609600"/>
                </a:lnTo>
                <a:lnTo>
                  <a:pt x="2172154" y="607219"/>
                </a:lnTo>
                <a:lnTo>
                  <a:pt x="1501095" y="13834"/>
                </a:lnTo>
                <a:lnTo>
                  <a:pt x="149497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삼각형</a:t>
            </a:r>
            <a:r>
              <a:rPr lang="en-US" altLang="ko-KR" dirty="0"/>
              <a:t> (</a:t>
            </a:r>
            <a:r>
              <a:rPr lang="ko-KR" altLang="en-US" dirty="0" err="1"/>
              <a:t>세개의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면</a:t>
            </a:r>
            <a:endParaRPr lang="en-US" altLang="ko-KR" dirty="0"/>
          </a:p>
          <a:p>
            <a:pPr lvl="1"/>
            <a:r>
              <a:rPr lang="ko-KR" altLang="en-US" dirty="0"/>
              <a:t>세 개의</a:t>
            </a:r>
            <a:r>
              <a:rPr lang="en-US" altLang="ko-KR" dirty="0"/>
              <a:t> </a:t>
            </a:r>
            <a:r>
              <a:rPr lang="ko-KR" altLang="en-US" dirty="0"/>
              <a:t>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76765" y="4714497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6267431" y="4385689"/>
            <a:ext cx="540971" cy="43709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3068955" y="4709543"/>
            <a:ext cx="1944216" cy="369332"/>
            <a:chOff x="3315994" y="4499520"/>
            <a:chExt cx="1944216" cy="369332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5994" y="44995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4816477" y="4333875"/>
            <a:ext cx="1269999" cy="5207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9" idx="2"/>
            <a:endCxn id="24" idx="6"/>
          </p:cNvCxnSpPr>
          <p:nvPr/>
        </p:nvCxnSpPr>
        <p:spPr>
          <a:xfrm flipH="1">
            <a:off x="4829017" y="4899163"/>
            <a:ext cx="194774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>
                <a:sym typeface="Wingdings" pitchFamily="2" charset="2"/>
              </a:rPr>
              <a:t> Point</a:t>
            </a:r>
          </a:p>
          <a:p>
            <a:r>
              <a:rPr lang="ko-KR" altLang="en-US" dirty="0">
                <a:sym typeface="Wingdings" pitchFamily="2" charset="2"/>
              </a:rPr>
              <a:t>선</a:t>
            </a:r>
            <a:r>
              <a:rPr lang="en-US" altLang="ko-KR" dirty="0">
                <a:sym typeface="Wingdings" pitchFamily="2" charset="2"/>
              </a:rPr>
              <a:t>  Line</a:t>
            </a:r>
          </a:p>
          <a:p>
            <a:r>
              <a:rPr lang="ko-KR" altLang="en-US" dirty="0">
                <a:sym typeface="Wingdings" pitchFamily="2" charset="2"/>
              </a:rPr>
              <a:t>삼각형 </a:t>
            </a:r>
            <a:r>
              <a:rPr lang="en-US" altLang="ko-KR" dirty="0">
                <a:sym typeface="Wingdings" pitchFamily="2" charset="2"/>
              </a:rPr>
              <a:t> Triangle</a:t>
            </a:r>
          </a:p>
          <a:p>
            <a:r>
              <a:rPr lang="ko-KR" altLang="en-US" dirty="0">
                <a:sym typeface="Wingdings" pitchFamily="2" charset="2"/>
              </a:rPr>
              <a:t>정점 </a:t>
            </a:r>
            <a:r>
              <a:rPr lang="en-US" altLang="ko-KR" dirty="0">
                <a:sym typeface="Wingdings" pitchFamily="2" charset="2"/>
              </a:rPr>
              <a:t> Vertex</a:t>
            </a:r>
          </a:p>
          <a:p>
            <a:r>
              <a:rPr lang="ko-KR" altLang="en-US" dirty="0">
                <a:sym typeface="Wingdings" pitchFamily="2" charset="2"/>
              </a:rPr>
              <a:t>요소 </a:t>
            </a:r>
            <a:r>
              <a:rPr lang="en-US" altLang="ko-KR" dirty="0">
                <a:sym typeface="Wingdings" pitchFamily="2" charset="2"/>
              </a:rPr>
              <a:t> Primitive</a:t>
            </a:r>
            <a:endParaRPr lang="ko-KR" altLang="en-US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6113" y="1713628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GL_POINTS, 0, 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97791" y="2323892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GL_LINES, 0, 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87087" y="2917842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GL_TRIANGLES, 0, 3)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12984" y="4581129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APIs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구부러진 연결선 10"/>
          <p:cNvCxnSpPr>
            <a:stCxn id="9" idx="0"/>
            <a:endCxn id="8" idx="2"/>
          </p:cNvCxnSpPr>
          <p:nvPr/>
        </p:nvCxnSpPr>
        <p:spPr>
          <a:xfrm rot="5400000" flipH="1" flipV="1">
            <a:off x="6535634" y="2932977"/>
            <a:ext cx="1293954" cy="200235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28202" y="5529075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 </a:t>
            </a:r>
            <a:r>
              <a:rPr lang="ko-KR" altLang="en-US" sz="3200" dirty="0">
                <a:solidFill>
                  <a:srgbClr val="FF0000"/>
                </a:solidFill>
              </a:rPr>
              <a:t>는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영어 기반이므로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영어로 알아두는 게 훨씬 편함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03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751</TotalTime>
  <Words>555</Words>
  <Application>Microsoft Office PowerPoint</Application>
  <PresentationFormat>와이드스크린</PresentationFormat>
  <Paragraphs>180</Paragraphs>
  <Slides>29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Bookman Old Style</vt:lpstr>
      <vt:lpstr>Rockwell</vt:lpstr>
      <vt:lpstr>Wingdings</vt:lpstr>
      <vt:lpstr>Damask</vt:lpstr>
      <vt:lpstr>셰이더 프로그래밍 Lecture1</vt:lpstr>
      <vt:lpstr>수업에서 다룰 내용</vt:lpstr>
      <vt:lpstr>수업에서 다룰 내용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질문</vt:lpstr>
      <vt:lpstr>Graphics Pipeline</vt:lpstr>
      <vt:lpstr>Graphics Pipeline</vt:lpstr>
      <vt:lpstr>Graphics Pipeline</vt:lpstr>
      <vt:lpstr>여기서 잠깐..</vt:lpstr>
      <vt:lpstr>Graphics Pipeline</vt:lpstr>
      <vt:lpstr>Graphics Pipeline</vt:lpstr>
      <vt:lpstr>Graphics Pipeline</vt:lpstr>
      <vt:lpstr>Graphics Pipeline</vt:lpstr>
      <vt:lpstr>PROGRAMMABLE Graphics Pipeline</vt:lpstr>
      <vt:lpstr>Programmable Graphics Pipeline</vt:lpstr>
      <vt:lpstr>Graphics Pipeline</vt:lpstr>
      <vt:lpstr>Programmable Graphics Pipeline</vt:lpstr>
      <vt:lpstr>Programmable Graphics Pipeline</vt:lpstr>
      <vt:lpstr>Programmable Graphics Pipeline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이택희(A0344)</cp:lastModifiedBy>
  <cp:revision>54</cp:revision>
  <dcterms:created xsi:type="dcterms:W3CDTF">2006-10-05T04:04:58Z</dcterms:created>
  <dcterms:modified xsi:type="dcterms:W3CDTF">2025-09-01T10:40:07Z</dcterms:modified>
</cp:coreProperties>
</file>