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322" r:id="rId3"/>
    <p:sldId id="324" r:id="rId4"/>
    <p:sldId id="323" r:id="rId5"/>
    <p:sldId id="325" r:id="rId6"/>
    <p:sldId id="326" r:id="rId7"/>
    <p:sldId id="327" r:id="rId8"/>
    <p:sldId id="328" r:id="rId9"/>
    <p:sldId id="335" r:id="rId10"/>
    <p:sldId id="329" r:id="rId11"/>
    <p:sldId id="330" r:id="rId12"/>
    <p:sldId id="331" r:id="rId13"/>
    <p:sldId id="332" r:id="rId14"/>
    <p:sldId id="333" r:id="rId15"/>
    <p:sldId id="338" r:id="rId16"/>
    <p:sldId id="339" r:id="rId17"/>
    <p:sldId id="340" r:id="rId18"/>
    <p:sldId id="341" r:id="rId19"/>
    <p:sldId id="337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BDC"/>
    <a:srgbClr val="000099"/>
    <a:srgbClr val="6666FF"/>
    <a:srgbClr val="808080"/>
    <a:srgbClr val="996633"/>
    <a:srgbClr val="663300"/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1" d="100"/>
          <a:sy n="181" d="100"/>
        </p:scale>
        <p:origin x="1262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3728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ECB4C-A456-4DEC-99B9-1FFA70B504B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6628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1F8A0-DE79-4B37-8A70-DD02713475E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422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5023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wchang@tukorea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472514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538463"/>
            <a:ext cx="5791200" cy="682625"/>
          </a:xfrm>
        </p:spPr>
        <p:txBody>
          <a:bodyPr/>
          <a:lstStyle/>
          <a:p>
            <a:r>
              <a:rPr lang="ko-KR" altLang="en-US" dirty="0"/>
              <a:t>자료구조</a:t>
            </a:r>
            <a:br>
              <a:rPr lang="en-US" altLang="ko-KR" dirty="0"/>
            </a:br>
            <a:r>
              <a:rPr lang="en-US" altLang="ko-KR" sz="2800" dirty="0"/>
              <a:t>          Data Structure </a:t>
            </a:r>
            <a:endParaRPr lang="ko-KR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612"/>
    </mc:Choice>
    <mc:Fallback xmlns="">
      <p:transition spd="slow" advTm="2846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458200" cy="4724400"/>
          </a:xfrm>
        </p:spPr>
        <p:txBody>
          <a:bodyPr/>
          <a:lstStyle/>
          <a:p>
            <a:r>
              <a:rPr lang="en-US" altLang="ko-KR" dirty="0"/>
              <a:t>DS </a:t>
            </a:r>
            <a:r>
              <a:rPr lang="en-US" altLang="ko-KR" dirty="0" err="1"/>
              <a:t>Movingchar</a:t>
            </a:r>
            <a:r>
              <a:rPr lang="en-US" altLang="ko-KR" dirty="0"/>
              <a:t> c : </a:t>
            </a:r>
            <a:r>
              <a:rPr lang="ko-KR" altLang="en-US" dirty="0"/>
              <a:t>화면에서 </a:t>
            </a:r>
            <a:r>
              <a:rPr lang="en-US" altLang="ko-KR" dirty="0"/>
              <a:t>‘C’</a:t>
            </a:r>
            <a:r>
              <a:rPr lang="ko-KR" altLang="en-US" dirty="0"/>
              <a:t>를 주어진 숫자만큼 오른쪽으로 이동시키는 프로그램</a:t>
            </a:r>
            <a:endParaRPr lang="en-US" altLang="ko-KR" dirty="0"/>
          </a:p>
          <a:p>
            <a:pPr marL="400050" lvl="1" indent="0">
              <a:buNone/>
            </a:pP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화면을 지운다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</a:t>
            </a:r>
            <a:r>
              <a:rPr lang="ko-KR" altLang="en-US" dirty="0"/>
              <a:t>공백의 </a:t>
            </a:r>
            <a:r>
              <a:rPr lang="ko-KR" altLang="en-US" dirty="0" err="1"/>
              <a:t>갯수를</a:t>
            </a:r>
            <a:r>
              <a:rPr lang="ko-KR" altLang="en-US" dirty="0"/>
              <a:t> 전보다 하나씩 늘려가면서 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3.‘C’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4.</a:t>
            </a:r>
            <a:r>
              <a:rPr lang="ko-KR" altLang="en-US" dirty="0"/>
              <a:t>너무 빠르니 잠깐 쉰다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5.</a:t>
            </a:r>
            <a:r>
              <a:rPr lang="ko-KR" altLang="en-US" dirty="0"/>
              <a:t>단계 </a:t>
            </a:r>
            <a:r>
              <a:rPr lang="en-US" altLang="ko-KR" dirty="0"/>
              <a:t>1~4</a:t>
            </a:r>
            <a:r>
              <a:rPr lang="ko-KR" altLang="en-US" dirty="0"/>
              <a:t>를 주어진 숫자만큼 반복한다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88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4784"/>
            <a:ext cx="817471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7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화면에서 </a:t>
            </a:r>
            <a:r>
              <a:rPr lang="ko-KR" altLang="en-US" sz="2000" dirty="0" err="1"/>
              <a:t>문자하나를</a:t>
            </a:r>
            <a:r>
              <a:rPr lang="ko-KR" altLang="en-US" sz="2000" dirty="0"/>
              <a:t> 옆으로 이동시키는 프로그램을 작성하라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altLang="ko-KR" sz="2000" dirty="0"/>
            </a:br>
            <a:r>
              <a:rPr lang="en-US" altLang="ko-KR" sz="2000" dirty="0"/>
              <a:t>7-1. </a:t>
            </a:r>
            <a:r>
              <a:rPr lang="ko-KR" altLang="en-US" sz="2000" dirty="0"/>
              <a:t>문자를 가로로 </a:t>
            </a:r>
            <a:r>
              <a:rPr lang="en-US" altLang="ko-KR" sz="2000" dirty="0"/>
              <a:t>20</a:t>
            </a:r>
            <a:r>
              <a:rPr lang="ko-KR" altLang="en-US" sz="2000" dirty="0"/>
              <a:t>만큼 이동시켜라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7-2. </a:t>
            </a:r>
            <a:r>
              <a:rPr lang="ko-KR" altLang="en-US" sz="2000" dirty="0"/>
              <a:t>문자 </a:t>
            </a:r>
            <a:r>
              <a:rPr lang="en-US" altLang="ko-KR" sz="2000" dirty="0"/>
              <a:t>'C' </a:t>
            </a:r>
            <a:r>
              <a:rPr lang="ko-KR" altLang="en-US" sz="2000" dirty="0"/>
              <a:t>대신 </a:t>
            </a:r>
            <a:r>
              <a:rPr lang="en-US" altLang="ko-KR" sz="2000" dirty="0"/>
              <a:t>'c'</a:t>
            </a:r>
            <a:r>
              <a:rPr lang="ko-KR" altLang="en-US" sz="2000" dirty="0"/>
              <a:t>를 이동시켜라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7-3. </a:t>
            </a:r>
            <a:r>
              <a:rPr lang="ko-KR" altLang="en-US" sz="2000" dirty="0"/>
              <a:t>문자가 이동할 때에 대문자 </a:t>
            </a:r>
            <a:r>
              <a:rPr lang="en-US" altLang="ko-KR" sz="2000" dirty="0"/>
              <a:t>'C'</a:t>
            </a:r>
            <a:r>
              <a:rPr lang="ko-KR" altLang="en-US" sz="2000" dirty="0"/>
              <a:t>와 소문자 </a:t>
            </a:r>
            <a:r>
              <a:rPr lang="en-US" altLang="ko-KR" sz="2000" dirty="0"/>
              <a:t>'c'</a:t>
            </a:r>
            <a:r>
              <a:rPr lang="ko-KR" altLang="en-US" sz="2000" dirty="0"/>
              <a:t>가 교대로 나오면서 이동하게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7-4. </a:t>
            </a:r>
            <a:r>
              <a:rPr lang="ko-KR" altLang="en-US" sz="2000" dirty="0"/>
              <a:t>문자가 더 천천히 이동하게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7-5. </a:t>
            </a:r>
            <a:r>
              <a:rPr lang="ko-KR" altLang="en-US" sz="2000" dirty="0"/>
              <a:t>문자가 이동할 때 이동한 자리에 </a:t>
            </a:r>
            <a:r>
              <a:rPr lang="en-US" altLang="ko-KR" sz="2000" dirty="0"/>
              <a:t>','</a:t>
            </a:r>
            <a:r>
              <a:rPr lang="ko-KR" altLang="en-US" sz="2000" dirty="0"/>
              <a:t>이 넣도록 해라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7-6. </a:t>
            </a:r>
            <a:r>
              <a:rPr lang="ko-KR" altLang="en-US" sz="2000" dirty="0"/>
              <a:t>처음에 시작을 </a:t>
            </a:r>
            <a:r>
              <a:rPr lang="en-US" altLang="ko-KR" sz="2000" dirty="0"/>
              <a:t>"C,,,,,,,,,,,,,,,,,,,,,,,"</a:t>
            </a:r>
            <a:r>
              <a:rPr lang="ko-KR" altLang="en-US" sz="2000" dirty="0"/>
              <a:t>이런 상태에서 시작하여 문자가 오른쪽으로 움직일 때 마다 </a:t>
            </a:r>
            <a:r>
              <a:rPr lang="en-US" altLang="ko-KR" sz="2000" dirty="0"/>
              <a:t>',' </a:t>
            </a:r>
            <a:r>
              <a:rPr lang="ko-KR" altLang="en-US" sz="2000" dirty="0"/>
              <a:t>지워지도록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995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7-7. </a:t>
            </a:r>
            <a:r>
              <a:rPr lang="ko-KR" altLang="en-US" sz="2000" dirty="0"/>
              <a:t>문자가 무조건 움직이지 않고 키보드에서 </a:t>
            </a:r>
            <a:r>
              <a:rPr lang="en-US" altLang="ko-KR" sz="2000" dirty="0"/>
              <a:t>'d'</a:t>
            </a:r>
            <a:r>
              <a:rPr lang="ko-KR" altLang="en-US" sz="2000" dirty="0"/>
              <a:t>를 입력할 때마다 오른쪽으로 </a:t>
            </a:r>
            <a:r>
              <a:rPr lang="ko-KR" altLang="en-US" sz="2000" dirty="0" err="1"/>
              <a:t>한칸씩</a:t>
            </a:r>
            <a:r>
              <a:rPr lang="ko-KR" altLang="en-US" sz="2000" dirty="0"/>
              <a:t> 움직이게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7-8. 'd'</a:t>
            </a:r>
            <a:r>
              <a:rPr lang="ko-KR" altLang="en-US" sz="2000" dirty="0"/>
              <a:t>를 입력하고 나서 </a:t>
            </a:r>
            <a:r>
              <a:rPr lang="en-US" altLang="ko-KR" sz="2000" dirty="0"/>
              <a:t>Enter </a:t>
            </a:r>
            <a:r>
              <a:rPr lang="ko-KR" altLang="en-US" sz="2000" dirty="0"/>
              <a:t>키를 눌러야 움직이니까 짜증나나요</a:t>
            </a:r>
            <a:r>
              <a:rPr lang="en-US" altLang="ko-KR" sz="2000" dirty="0"/>
              <a:t>? Enter </a:t>
            </a:r>
            <a:r>
              <a:rPr lang="ko-KR" altLang="en-US" sz="2000" dirty="0"/>
              <a:t>키 </a:t>
            </a:r>
            <a:r>
              <a:rPr lang="ko-KR" altLang="en-US" sz="2000" dirty="0" err="1"/>
              <a:t>안눌러도</a:t>
            </a:r>
            <a:r>
              <a:rPr lang="ko-KR" altLang="en-US" sz="2000" dirty="0"/>
              <a:t> 움직이게 해보세요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7-9. 'd' </a:t>
            </a:r>
            <a:r>
              <a:rPr lang="ko-KR" altLang="en-US" sz="2000" dirty="0"/>
              <a:t>대신 화살표 </a:t>
            </a:r>
            <a:r>
              <a:rPr lang="en-US" altLang="ko-KR" sz="2000" dirty="0"/>
              <a:t>-&gt; </a:t>
            </a:r>
            <a:r>
              <a:rPr lang="ko-KR" altLang="en-US" sz="2000" dirty="0"/>
              <a:t>키를 눌렀을 때 오른쪽으로 움직이게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7-10. </a:t>
            </a:r>
            <a:r>
              <a:rPr lang="ko-KR" altLang="en-US" sz="2000" dirty="0"/>
              <a:t>문자가 오른쪽에서 왼쪽으로 이동하도록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7-11. </a:t>
            </a:r>
            <a:r>
              <a:rPr lang="ko-KR" altLang="en-US" sz="2000" dirty="0"/>
              <a:t>화살표 </a:t>
            </a:r>
            <a:r>
              <a:rPr lang="en-US" altLang="ko-KR" sz="2000" dirty="0"/>
              <a:t>&lt;- </a:t>
            </a:r>
            <a:r>
              <a:rPr lang="ko-KR" altLang="en-US" sz="2000" dirty="0"/>
              <a:t>키를 눌렀을 때 왼쪽으로 움직이게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846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</a:t>
            </a:r>
            <a:r>
              <a:rPr lang="ko-KR" altLang="en-US" sz="3200" dirty="0"/>
              <a:t>월 </a:t>
            </a:r>
            <a:r>
              <a:rPr lang="en-US" altLang="ko-KR" sz="3200" dirty="0"/>
              <a:t>3</a:t>
            </a:r>
            <a:r>
              <a:rPr lang="ko-KR" altLang="en-US" sz="3200" dirty="0"/>
              <a:t>일</a:t>
            </a:r>
            <a:r>
              <a:rPr lang="en-US" altLang="ko-KR" sz="3200" dirty="0"/>
              <a:t>, 6</a:t>
            </a:r>
            <a:r>
              <a:rPr lang="ko-KR" altLang="en-US" sz="3200"/>
              <a:t>일 시험문제 오목을 </a:t>
            </a:r>
            <a:r>
              <a:rPr lang="ko-KR" altLang="en-US" sz="3200" dirty="0"/>
              <a:t>만들자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E6275E-A943-ED6C-2736-DA3F879B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48780"/>
            <a:ext cx="796478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미니스타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유닛의</a:t>
            </a:r>
            <a:r>
              <a:rPr lang="ko-KR" altLang="en-US" dirty="0"/>
              <a:t> 종류와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96527"/>
              </p:ext>
            </p:extLst>
          </p:nvPr>
        </p:nvGraphicFramePr>
        <p:xfrm>
          <a:off x="533401" y="1988840"/>
          <a:ext cx="8305799" cy="320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소모</a:t>
                      </a:r>
                      <a:r>
                        <a:rPr lang="en-US" altLang="ko-KR" sz="1600" dirty="0"/>
                        <a:t>MP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공격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생산시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소모행동력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히드라</a:t>
                      </a:r>
                      <a:r>
                        <a:rPr lang="en-US" altLang="ko-KR" sz="1400" dirty="0"/>
                        <a:t>(H)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유닛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퀸</a:t>
                      </a:r>
                      <a:r>
                        <a:rPr lang="en-US" altLang="ko-KR" sz="1400" dirty="0"/>
                        <a:t>(Q)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유닛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디파일러</a:t>
                      </a:r>
                      <a:r>
                        <a:rPr lang="en-US" altLang="ko-KR" sz="1400" dirty="0"/>
                        <a:t>(D)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남김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5x5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마린</a:t>
                      </a:r>
                      <a:r>
                        <a:rPr lang="en-US" altLang="ko-KR" sz="1400" dirty="0"/>
                        <a:t>(M)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유닛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탱크</a:t>
                      </a:r>
                      <a:r>
                        <a:rPr lang="en-US" altLang="ko-KR" sz="1400" dirty="0"/>
                        <a:t>(T)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유닛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베슬</a:t>
                      </a:r>
                      <a:r>
                        <a:rPr lang="en-US" altLang="ko-KR" sz="1400" dirty="0"/>
                        <a:t>(V)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3x3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4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미니스타 작동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95400"/>
            <a:ext cx="8928992" cy="51579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sz="1800" dirty="0" err="1"/>
              <a:t>저그</a:t>
            </a:r>
            <a:r>
              <a:rPr lang="ko-KR" altLang="en-US" sz="1800" dirty="0"/>
              <a:t> </a:t>
            </a:r>
            <a:r>
              <a:rPr lang="en-US" altLang="ko-KR" sz="1800" dirty="0"/>
              <a:t>vs </a:t>
            </a:r>
            <a:r>
              <a:rPr lang="ko-KR" altLang="en-US" sz="1800" dirty="0"/>
              <a:t>테란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en-US" altLang="ko-KR" sz="1800" dirty="0"/>
              <a:t>1</a:t>
            </a:r>
            <a:r>
              <a:rPr lang="ko-KR" altLang="en-US" sz="1800" dirty="0"/>
              <a:t>턴에 최대 </a:t>
            </a:r>
            <a:r>
              <a:rPr lang="en-US" altLang="ko-KR" sz="1800" dirty="0"/>
              <a:t>3</a:t>
            </a:r>
            <a:r>
              <a:rPr lang="ko-KR" altLang="en-US" sz="1800" dirty="0"/>
              <a:t>의 행동력의 사용하여 </a:t>
            </a:r>
            <a:r>
              <a:rPr lang="en-US" altLang="ko-KR" sz="1800" dirty="0"/>
              <a:t>(</a:t>
            </a:r>
            <a:r>
              <a:rPr lang="ko-KR" altLang="en-US" sz="1800" dirty="0"/>
              <a:t>행동 또는 생산</a:t>
            </a:r>
            <a:r>
              <a:rPr lang="en-US" altLang="ko-KR" sz="1800" dirty="0"/>
              <a:t>)</a:t>
            </a:r>
            <a:r>
              <a:rPr lang="ko-KR" altLang="en-US" sz="1800" dirty="0"/>
              <a:t>명령어를 입력함</a:t>
            </a:r>
            <a:endParaRPr lang="en-US" altLang="ko-KR" sz="1400" dirty="0"/>
          </a:p>
          <a:p>
            <a:pPr marL="514350" indent="-514350">
              <a:buAutoNum type="arabicPeriod"/>
            </a:pPr>
            <a:r>
              <a:rPr lang="en-US" altLang="ko-KR" sz="1800" dirty="0"/>
              <a:t>Play</a:t>
            </a:r>
            <a:r>
              <a:rPr lang="ko-KR" altLang="en-US" sz="1800" dirty="0"/>
              <a:t>를 입력하면 단계 </a:t>
            </a:r>
            <a:r>
              <a:rPr lang="en-US" altLang="ko-KR" sz="1800" dirty="0"/>
              <a:t>2</a:t>
            </a:r>
            <a:r>
              <a:rPr lang="ko-KR" altLang="en-US" sz="1800" dirty="0"/>
              <a:t>에서 입력한 </a:t>
            </a:r>
            <a:r>
              <a:rPr lang="en-US" altLang="ko-KR" sz="1800" dirty="0"/>
              <a:t>(</a:t>
            </a:r>
            <a:r>
              <a:rPr lang="ko-KR" altLang="en-US" sz="1800" dirty="0"/>
              <a:t>행동 또는 생산</a:t>
            </a:r>
            <a:r>
              <a:rPr lang="en-US" altLang="ko-KR" sz="1800" dirty="0"/>
              <a:t>)</a:t>
            </a:r>
            <a:r>
              <a:rPr lang="ko-KR" altLang="en-US" sz="1800" dirty="0"/>
              <a:t>명령어들을 순서대로 실행한 후 상대방으로 턴이 </a:t>
            </a:r>
            <a:r>
              <a:rPr lang="ko-KR" altLang="en-US" sz="1800" dirty="0" err="1"/>
              <a:t>넘어감</a:t>
            </a:r>
            <a:endParaRPr lang="en-US" altLang="ko-KR" sz="1800" dirty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ko-KR" altLang="en-US" sz="1800" dirty="0"/>
              <a:t>적 유닛을 모두 제거하면 승리함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모든 마법 유닛의 </a:t>
            </a:r>
            <a:r>
              <a:rPr lang="en-US" altLang="ko-KR" sz="1800" dirty="0"/>
              <a:t>MP</a:t>
            </a:r>
            <a:r>
              <a:rPr lang="ko-KR" altLang="en-US" sz="1800" dirty="0"/>
              <a:t>는 턴이 돌아올 때마다 </a:t>
            </a:r>
            <a:r>
              <a:rPr lang="en-US" altLang="ko-KR" sz="1800" dirty="0"/>
              <a:t>10</a:t>
            </a:r>
            <a:r>
              <a:rPr lang="ko-KR" altLang="en-US" sz="1800" dirty="0"/>
              <a:t>씩 상승함</a:t>
            </a: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최대 </a:t>
            </a:r>
            <a:r>
              <a:rPr lang="en-US" altLang="ko-KR" sz="1800" dirty="0"/>
              <a:t>MP</a:t>
            </a:r>
            <a:r>
              <a:rPr lang="ko-KR" altLang="en-US" sz="1800" dirty="0"/>
              <a:t>를 넘을 수는 없음</a:t>
            </a:r>
            <a:r>
              <a:rPr lang="en-US" altLang="ko-KR" sz="1800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하나의 위치에 여러 유닛이 존재할 수 없음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대각선 거리는 </a:t>
            </a:r>
            <a:r>
              <a:rPr lang="en-US" altLang="ko-KR" sz="1800" dirty="0"/>
              <a:t>x</a:t>
            </a:r>
            <a:r>
              <a:rPr lang="ko-KR" altLang="en-US" sz="1800" dirty="0"/>
              <a:t>축 거리와 </a:t>
            </a:r>
            <a:r>
              <a:rPr lang="en-US" altLang="ko-KR" sz="1800" dirty="0"/>
              <a:t>y</a:t>
            </a:r>
            <a:r>
              <a:rPr lang="ko-KR" altLang="en-US" sz="1800" dirty="0"/>
              <a:t>축 거리 중 큰 값으로 함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모든</a:t>
            </a:r>
            <a:r>
              <a:rPr lang="en-US" altLang="ko-KR" sz="1800" dirty="0"/>
              <a:t> </a:t>
            </a:r>
            <a:r>
              <a:rPr lang="ko-KR" altLang="en-US" sz="1800" dirty="0"/>
              <a:t>유닛</a:t>
            </a:r>
            <a:r>
              <a:rPr lang="en-US" altLang="ko-KR" sz="1800" dirty="0"/>
              <a:t>(</a:t>
            </a:r>
            <a:r>
              <a:rPr lang="ko-KR" altLang="en-US" sz="1800" dirty="0"/>
              <a:t>삭제된 유닛 포함</a:t>
            </a:r>
            <a:r>
              <a:rPr lang="en-US" altLang="ko-KR" sz="1800" dirty="0"/>
              <a:t>)</a:t>
            </a:r>
            <a:r>
              <a:rPr lang="ko-KR" altLang="en-US" sz="1800" dirty="0"/>
              <a:t>은 다른 유닛과 구분되는 </a:t>
            </a:r>
            <a:r>
              <a:rPr lang="en-US" altLang="ko-KR" sz="1800" dirty="0"/>
              <a:t>ID</a:t>
            </a:r>
            <a:r>
              <a:rPr lang="ko-KR" altLang="en-US" sz="1800" dirty="0"/>
              <a:t>를 가짐  예</a:t>
            </a:r>
            <a:r>
              <a:rPr lang="en-US" altLang="ko-KR" sz="1800" dirty="0"/>
              <a:t>)H00001, T00102</a:t>
            </a:r>
          </a:p>
          <a:p>
            <a:pPr marL="514350" indent="-51435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000" dirty="0" err="1"/>
              <a:t>생산명령어</a:t>
            </a:r>
            <a:r>
              <a:rPr lang="en-US" altLang="ko-KR" sz="2000" dirty="0"/>
              <a:t>(p)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지정한 유닛을 지정 위치에 생성함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생성 유닛에 따라 행동력이 소비됨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(</a:t>
            </a:r>
            <a:r>
              <a:rPr lang="ko-KR" altLang="en-US" sz="2000" dirty="0"/>
              <a:t>지정 위치에 다른 유닛이 있는 경우 생산 안됨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예</a:t>
            </a:r>
            <a:r>
              <a:rPr lang="en-US" altLang="ko-KR" sz="2000" dirty="0"/>
              <a:t>) p D 5 10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804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A0CD5-4139-11C3-C735-8E1DA600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1A555-E21F-7125-D47C-3692C757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95400"/>
            <a:ext cx="8659688" cy="4724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err="1"/>
              <a:t>행동명령어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1</a:t>
            </a:r>
            <a:r>
              <a:rPr lang="ko-KR" altLang="en-US" sz="2000" dirty="0"/>
              <a:t>단계 </a:t>
            </a:r>
            <a:r>
              <a:rPr lang="en-US" altLang="ko-KR" sz="2000" dirty="0"/>
              <a:t>: </a:t>
            </a:r>
            <a:r>
              <a:rPr lang="ko-KR" altLang="en-US" sz="2000" dirty="0"/>
              <a:t>유닛 선택</a:t>
            </a:r>
            <a:r>
              <a:rPr lang="en-US" altLang="ko-KR" sz="2000" dirty="0"/>
              <a:t>(s </a:t>
            </a:r>
            <a:r>
              <a:rPr lang="ko-KR" altLang="en-US" sz="2000" dirty="0"/>
              <a:t>또는 </a:t>
            </a:r>
            <a:r>
              <a:rPr lang="en-US" altLang="ko-KR" sz="2000" dirty="0"/>
              <a:t>S) – </a:t>
            </a:r>
            <a:r>
              <a:rPr lang="ko-KR" altLang="en-US" sz="2000" dirty="0"/>
              <a:t>소비 </a:t>
            </a:r>
            <a:r>
              <a:rPr lang="ko-KR" altLang="en-US" sz="2000" dirty="0" err="1"/>
              <a:t>행동력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    s:  </a:t>
            </a:r>
            <a:r>
              <a:rPr lang="ko-KR" altLang="en-US" sz="1600" dirty="0">
                <a:solidFill>
                  <a:schemeClr val="tx1"/>
                </a:solidFill>
              </a:rPr>
              <a:t>하나의 좌표를 입력하면 해당 좌표에 위치한 내 유닛이 선택됨</a:t>
            </a:r>
            <a:r>
              <a:rPr lang="en-US" altLang="ko-KR" sz="1600" dirty="0">
                <a:solidFill>
                  <a:schemeClr val="tx1"/>
                </a:solidFill>
              </a:rPr>
              <a:t>          </a:t>
            </a:r>
            <a:r>
              <a:rPr lang="ko-KR" altLang="en-US" sz="1600" dirty="0">
                <a:solidFill>
                  <a:schemeClr val="tx1"/>
                </a:solidFill>
              </a:rPr>
              <a:t>예</a:t>
            </a:r>
            <a:r>
              <a:rPr lang="en-US" altLang="ko-KR" sz="1600" dirty="0">
                <a:solidFill>
                  <a:schemeClr val="tx1"/>
                </a:solidFill>
              </a:rPr>
              <a:t>) s 5  7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    S: </a:t>
            </a:r>
            <a:r>
              <a:rPr lang="ko-KR" altLang="en-US" sz="1600" dirty="0">
                <a:solidFill>
                  <a:schemeClr val="tx1"/>
                </a:solidFill>
              </a:rPr>
              <a:t>두개의 좌표를 입력하면 해당 영역에 위치한 모든 내 유닛이 선택됨  예</a:t>
            </a:r>
            <a:r>
              <a:rPr lang="en-US" altLang="ko-KR" sz="1600" dirty="0">
                <a:solidFill>
                  <a:schemeClr val="tx1"/>
                </a:solidFill>
              </a:rPr>
              <a:t>) S 5 7 10 11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altLang="ko-KR" sz="2000" dirty="0"/>
              <a:t> 2</a:t>
            </a:r>
            <a:r>
              <a:rPr lang="ko-KR" altLang="en-US" sz="2000" dirty="0"/>
              <a:t>단계 </a:t>
            </a:r>
            <a:r>
              <a:rPr lang="en-US" altLang="ko-KR" sz="2000" dirty="0"/>
              <a:t>: </a:t>
            </a:r>
            <a:r>
              <a:rPr lang="ko-KR" altLang="en-US" sz="2000" dirty="0"/>
              <a:t>유닛 명령 </a:t>
            </a:r>
            <a:r>
              <a:rPr lang="en-US" altLang="ko-KR" sz="2000" dirty="0"/>
              <a:t>– </a:t>
            </a:r>
            <a:r>
              <a:rPr lang="ko-KR" altLang="en-US" sz="2000" dirty="0"/>
              <a:t>소비 </a:t>
            </a:r>
            <a:r>
              <a:rPr lang="ko-KR" altLang="en-US" sz="2000" dirty="0" err="1"/>
              <a:t>행동력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</a:p>
          <a:p>
            <a:pPr marL="400050" lvl="1" indent="0">
              <a:buNone/>
            </a:pPr>
            <a:r>
              <a:rPr lang="ko-KR" altLang="en-US" sz="1600" dirty="0"/>
              <a:t>이동</a:t>
            </a:r>
            <a:r>
              <a:rPr lang="en-US" altLang="ko-KR" sz="1600" dirty="0"/>
              <a:t>(m)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선택된 유닛들이 모두 지정한 좌표로 </a:t>
            </a:r>
            <a:r>
              <a:rPr lang="ko-KR" altLang="en-US" sz="1600" dirty="0" err="1"/>
              <a:t>한턴에</a:t>
            </a:r>
            <a:r>
              <a:rPr lang="ko-KR" altLang="en-US" sz="1600" dirty="0"/>
              <a:t> 유닛의 </a:t>
            </a:r>
            <a:r>
              <a:rPr lang="ko-KR" altLang="en-US" sz="1600" dirty="0" err="1"/>
              <a:t>이동거리만큼씩</a:t>
            </a:r>
            <a:r>
              <a:rPr lang="ko-KR" altLang="en-US" sz="1600" dirty="0"/>
              <a:t> 이동 </a:t>
            </a:r>
            <a:endParaRPr lang="en-US" altLang="ko-KR" sz="1600" dirty="0"/>
          </a:p>
          <a:p>
            <a:pPr marL="400050" lvl="1" indent="0">
              <a:buNone/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이동 경로에 다른 유닛이 존재하는 경우 이동을 멈춤</a:t>
            </a:r>
            <a:r>
              <a:rPr lang="en-US" altLang="ko-KR" sz="1600" dirty="0"/>
              <a:t>(</a:t>
            </a:r>
            <a:r>
              <a:rPr lang="ko-KR" altLang="en-US" sz="1600" dirty="0"/>
              <a:t>향후 바뀔 예정</a:t>
            </a:r>
            <a:r>
              <a:rPr lang="en-US" altLang="ko-KR" sz="1600" dirty="0"/>
              <a:t>)</a:t>
            </a:r>
          </a:p>
          <a:p>
            <a:pPr marL="400050" lvl="1" indent="0">
              <a:buNone/>
            </a:pPr>
            <a:r>
              <a:rPr lang="en-US" altLang="ko-KR" sz="1600" dirty="0"/>
              <a:t>               </a:t>
            </a:r>
            <a:r>
              <a:rPr lang="ko-KR" altLang="en-US" sz="1600" dirty="0"/>
              <a:t>예</a:t>
            </a:r>
            <a:r>
              <a:rPr lang="en-US" altLang="ko-KR" sz="1600" dirty="0"/>
              <a:t>) m 3 2</a:t>
            </a:r>
          </a:p>
          <a:p>
            <a:pPr marL="400050" lvl="1" indent="0">
              <a:buNone/>
            </a:pPr>
            <a:r>
              <a:rPr lang="ko-KR" altLang="en-US" sz="1600" dirty="0"/>
              <a:t>공격</a:t>
            </a:r>
            <a:r>
              <a:rPr lang="en-US" altLang="ko-KR" sz="1600" dirty="0"/>
              <a:t>(a) : </a:t>
            </a:r>
            <a:r>
              <a:rPr lang="ko-KR" altLang="en-US" sz="1600" dirty="0"/>
              <a:t>예</a:t>
            </a:r>
            <a:r>
              <a:rPr lang="en-US" altLang="ko-KR" sz="1600" dirty="0"/>
              <a:t>) a 10 15</a:t>
            </a:r>
          </a:p>
          <a:p>
            <a:pPr lvl="1" indent="-342900">
              <a:buAutoNum type="arabicPeriod"/>
            </a:pPr>
            <a:r>
              <a:rPr lang="ko-KR" altLang="en-US" sz="1600" dirty="0"/>
              <a:t>지정한 좌표에 적 유닛이 없는 경우 </a:t>
            </a:r>
            <a:r>
              <a:rPr lang="en-US" altLang="ko-KR" sz="1600" dirty="0"/>
              <a:t>: </a:t>
            </a:r>
            <a:r>
              <a:rPr lang="ko-KR" altLang="en-US" sz="1600" dirty="0"/>
              <a:t>선택된 유닛들이 모두 지정한 좌표로 이동하면서 공격형태에 따라 각 </a:t>
            </a:r>
            <a:r>
              <a:rPr lang="ko-KR" altLang="en-US" sz="1600" dirty="0" err="1"/>
              <a:t>유닛별</a:t>
            </a:r>
            <a:r>
              <a:rPr lang="ko-KR" altLang="en-US" sz="1600" dirty="0"/>
              <a:t> 사거리 내에 있는 적 유닛의 </a:t>
            </a:r>
            <a:r>
              <a:rPr lang="en-US" altLang="ko-KR" sz="1600" dirty="0"/>
              <a:t>HP</a:t>
            </a:r>
            <a:r>
              <a:rPr lang="ko-KR" altLang="en-US" sz="1600" dirty="0"/>
              <a:t>를 감소시킴</a:t>
            </a:r>
            <a:endParaRPr lang="en-US" altLang="ko-KR" sz="1600" dirty="0"/>
          </a:p>
          <a:p>
            <a:pPr lvl="1" indent="-342900">
              <a:buAutoNum type="arabicPeriod"/>
            </a:pPr>
            <a:r>
              <a:rPr lang="ko-KR" altLang="en-US" sz="1600" dirty="0"/>
              <a:t>지정한 좌표에 적 유닛이 있는 경우 </a:t>
            </a:r>
            <a:r>
              <a:rPr lang="en-US" altLang="ko-KR" sz="1600" dirty="0"/>
              <a:t>: </a:t>
            </a:r>
            <a:r>
              <a:rPr lang="ko-KR" altLang="en-US" sz="1600" dirty="0"/>
              <a:t>선택된 유닛들이 모두 지정된 적 유닛을 따라 이동하면서 사거리 내에 들어오면 공격형태에 따라 지정된 적 유닛의 </a:t>
            </a:r>
            <a:r>
              <a:rPr lang="en-US" altLang="ko-KR" sz="1600" dirty="0"/>
              <a:t>HP</a:t>
            </a:r>
            <a:r>
              <a:rPr lang="ko-KR" altLang="en-US" sz="1600" dirty="0"/>
              <a:t>를 감소시킴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42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8FF0-9ED1-D55F-BA0F-5CCD9DDD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상태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48C5CE-BC3B-0FB3-7CEA-9471B4E8109D}"/>
              </a:ext>
            </a:extLst>
          </p:cNvPr>
          <p:cNvSpPr/>
          <p:nvPr/>
        </p:nvSpPr>
        <p:spPr bwMode="auto">
          <a:xfrm>
            <a:off x="1115616" y="1772816"/>
            <a:ext cx="6552728" cy="49685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MVV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TM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H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HD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HD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HQQ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H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5D57449E-21ED-73FC-CF8B-3F6DF6CF45B5}"/>
              </a:ext>
            </a:extLst>
          </p:cNvPr>
          <p:cNvSpPr/>
          <p:nvPr/>
        </p:nvSpPr>
        <p:spPr bwMode="auto">
          <a:xfrm>
            <a:off x="7730660" y="1743882"/>
            <a:ext cx="432048" cy="4968551"/>
          </a:xfrm>
          <a:prstGeom prst="rightBrace">
            <a:avLst>
              <a:gd name="adj1" fmla="val 1317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8B0D1-11AB-9A79-DFCD-2C3904BE9D52}"/>
              </a:ext>
            </a:extLst>
          </p:cNvPr>
          <p:cNvSpPr txBox="1"/>
          <p:nvPr/>
        </p:nvSpPr>
        <p:spPr>
          <a:xfrm>
            <a:off x="8142590" y="407426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endParaRPr lang="ko-KR" altLang="en-US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BA7F3905-E3C2-53FC-2D82-B8C207DD17A3}"/>
              </a:ext>
            </a:extLst>
          </p:cNvPr>
          <p:cNvSpPr/>
          <p:nvPr/>
        </p:nvSpPr>
        <p:spPr bwMode="auto">
          <a:xfrm rot="16200000">
            <a:off x="4238379" y="-1709987"/>
            <a:ext cx="307202" cy="6552728"/>
          </a:xfrm>
          <a:prstGeom prst="rightBrace">
            <a:avLst>
              <a:gd name="adj1" fmla="val 1317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89345-0E2C-A6A9-55FD-08A12C9FB6DC}"/>
              </a:ext>
            </a:extLst>
          </p:cNvPr>
          <p:cNvSpPr txBox="1"/>
          <p:nvPr/>
        </p:nvSpPr>
        <p:spPr>
          <a:xfrm>
            <a:off x="4182150" y="110499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2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다음 시간</a:t>
            </a:r>
            <a:r>
              <a:rPr lang="en-US" altLang="ko-KR" sz="3200" dirty="0"/>
              <a:t>(3</a:t>
            </a:r>
            <a:r>
              <a:rPr lang="ko-KR" altLang="en-US" sz="3200" dirty="0"/>
              <a:t>월 </a:t>
            </a:r>
            <a:r>
              <a:rPr lang="en-US" altLang="ko-KR" sz="3200" dirty="0"/>
              <a:t>10</a:t>
            </a:r>
            <a:r>
              <a:rPr lang="ko-KR" altLang="en-US" sz="3200" dirty="0"/>
              <a:t>일 </a:t>
            </a:r>
            <a:r>
              <a:rPr lang="en-US" altLang="ko-KR" sz="3200" dirty="0"/>
              <a:t>13</a:t>
            </a:r>
            <a:r>
              <a:rPr lang="ko-KR" altLang="en-US" sz="3200" dirty="0"/>
              <a:t>일</a:t>
            </a:r>
            <a:r>
              <a:rPr lang="en-US" altLang="ko-KR" sz="3200" dirty="0"/>
              <a:t>)</a:t>
            </a:r>
            <a:r>
              <a:rPr lang="ko-KR" altLang="en-US" sz="3200" dirty="0"/>
              <a:t>의 문제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640763" cy="4724400"/>
          </a:xfrm>
        </p:spPr>
        <p:txBody>
          <a:bodyPr/>
          <a:lstStyle/>
          <a:p>
            <a:r>
              <a:rPr lang="ko-KR" altLang="en-US" sz="2400" dirty="0"/>
              <a:t>다음 프로그램을 작성하라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Display() : </a:t>
            </a:r>
            <a:r>
              <a:rPr lang="ko-KR" altLang="en-US" sz="2000" dirty="0"/>
              <a:t>현재 유닛의 배치 상황을 그린다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Produce() : </a:t>
            </a:r>
            <a:r>
              <a:rPr lang="ko-KR" altLang="en-US" sz="2000" dirty="0"/>
              <a:t>새로운 유닛을 지정된 위치에 생성한다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새로운 유닛의 정보는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Select() : </a:t>
            </a:r>
            <a:r>
              <a:rPr lang="ko-KR" altLang="en-US" sz="2000" dirty="0"/>
              <a:t>주어진 좌표에 위치하고 있는 유닛의 정보를 출력한다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SelectAll</a:t>
            </a:r>
            <a:r>
              <a:rPr lang="en-US" altLang="ko-KR" sz="2000" dirty="0"/>
              <a:t>() : </a:t>
            </a:r>
            <a:r>
              <a:rPr lang="ko-KR" altLang="en-US" sz="2000" dirty="0"/>
              <a:t>주어진 범위 내에 위치하고 있는 모든 유닛의 정보를 출력한다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Destroy() : </a:t>
            </a:r>
            <a:r>
              <a:rPr lang="ko-KR" altLang="en-US" sz="2000" dirty="0"/>
              <a:t>주어진 좌표에</a:t>
            </a:r>
            <a:r>
              <a:rPr lang="en-US" altLang="ko-KR" sz="2000" dirty="0"/>
              <a:t> </a:t>
            </a:r>
            <a:r>
              <a:rPr lang="ko-KR" altLang="en-US" sz="2000" dirty="0"/>
              <a:t>위치한 유닛을 삭제한다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FindTarget</a:t>
            </a:r>
            <a:r>
              <a:rPr lang="en-US" altLang="ko-KR" sz="2000" dirty="0"/>
              <a:t>(): </a:t>
            </a:r>
            <a:r>
              <a:rPr lang="ko-KR" altLang="en-US" sz="2000" dirty="0"/>
              <a:t>주어진 좌표에서 가장 가까운 적 유닛의 정보를 출력한다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SortByID</a:t>
            </a:r>
            <a:r>
              <a:rPr lang="en-US" altLang="ko-KR" sz="2000" dirty="0"/>
              <a:t>(): </a:t>
            </a:r>
            <a:r>
              <a:rPr lang="ko-KR" altLang="en-US" sz="2000" dirty="0"/>
              <a:t>모든 유닛을 </a:t>
            </a:r>
            <a:r>
              <a:rPr lang="en-US" altLang="ko-KR" sz="2000" dirty="0"/>
              <a:t>ID</a:t>
            </a:r>
            <a:r>
              <a:rPr lang="ko-KR" altLang="en-US" sz="2000" dirty="0"/>
              <a:t> 크기 순으로 출력한다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30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556792"/>
            <a:ext cx="8305800" cy="4463008"/>
          </a:xfrm>
        </p:spPr>
        <p:txBody>
          <a:bodyPr/>
          <a:lstStyle/>
          <a:p>
            <a:r>
              <a:rPr lang="en-US" altLang="ko-KR" dirty="0"/>
              <a:t>Office : E213</a:t>
            </a:r>
          </a:p>
          <a:p>
            <a:r>
              <a:rPr lang="en-US" altLang="ko-KR" dirty="0"/>
              <a:t>M.P    : 010-5409-9893(</a:t>
            </a:r>
            <a:r>
              <a:rPr lang="ko-KR" altLang="en-US" dirty="0"/>
              <a:t>문자 먼저 주세요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Mail    : </a:t>
            </a:r>
            <a:r>
              <a:rPr lang="en-US" altLang="ko-KR" dirty="0">
                <a:hlinkClick r:id="rId2"/>
              </a:rPr>
              <a:t>jwchang@tukorea.ac.kr</a:t>
            </a:r>
            <a:endParaRPr lang="en-US" altLang="ko-KR" dirty="0"/>
          </a:p>
          <a:p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쪽지를 주로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00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284984"/>
            <a:ext cx="5791200" cy="682625"/>
          </a:xfrm>
        </p:spPr>
        <p:txBody>
          <a:bodyPr/>
          <a:lstStyle/>
          <a:p>
            <a:r>
              <a:rPr lang="ko-KR" altLang="en-US" sz="3600" dirty="0"/>
              <a:t>자료구조는</a:t>
            </a:r>
            <a:r>
              <a:rPr lang="en-US" altLang="ko-KR" sz="3600" dirty="0"/>
              <a:t> </a:t>
            </a:r>
            <a:r>
              <a:rPr lang="ko-KR" altLang="en-US" sz="3600" dirty="0"/>
              <a:t>어떤 과목인가</a:t>
            </a:r>
            <a:r>
              <a:rPr lang="en-US" altLang="ko-KR" sz="3600" dirty="0"/>
              <a:t>?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47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612"/>
    </mc:Choice>
    <mc:Fallback xmlns="">
      <p:transition spd="slow" advTm="2846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 bwMode="auto">
          <a:xfrm>
            <a:off x="3883857" y="2780928"/>
            <a:ext cx="1440160" cy="1440160"/>
          </a:xfrm>
          <a:prstGeom prst="ellipse">
            <a:avLst/>
          </a:prstGeom>
          <a:solidFill>
            <a:schemeClr val="tx2">
              <a:lumMod val="90000"/>
            </a:schemeClr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자료구조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883857" y="764704"/>
            <a:ext cx="1440160" cy="14401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914600" y="4726477"/>
            <a:ext cx="1440160" cy="14401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운영체제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187624" y="2276872"/>
            <a:ext cx="1577280" cy="157728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데이터베이스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5652120" y="4726477"/>
            <a:ext cx="1440160" cy="14401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인공지능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6387764" y="2276872"/>
            <a:ext cx="1525960" cy="15259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게임서버 프로그래밍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직선 화살표 연결선 19"/>
          <p:cNvCxnSpPr>
            <a:stCxn id="5" idx="0"/>
            <a:endCxn id="6" idx="4"/>
          </p:cNvCxnSpPr>
          <p:nvPr/>
        </p:nvCxnSpPr>
        <p:spPr bwMode="auto">
          <a:xfrm flipV="1">
            <a:off x="4603937" y="2204864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/>
          <p:cNvCxnSpPr>
            <a:stCxn id="5" idx="2"/>
          </p:cNvCxnSpPr>
          <p:nvPr/>
        </p:nvCxnSpPr>
        <p:spPr bwMode="auto">
          <a:xfrm flipH="1" flipV="1">
            <a:off x="2764904" y="3212976"/>
            <a:ext cx="1118953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/>
          <p:cNvCxnSpPr>
            <a:stCxn id="5" idx="3"/>
            <a:endCxn id="7" idx="7"/>
          </p:cNvCxnSpPr>
          <p:nvPr/>
        </p:nvCxnSpPr>
        <p:spPr bwMode="auto">
          <a:xfrm flipH="1">
            <a:off x="3143853" y="4010181"/>
            <a:ext cx="950911" cy="927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>
            <a:stCxn id="5" idx="5"/>
          </p:cNvCxnSpPr>
          <p:nvPr/>
        </p:nvCxnSpPr>
        <p:spPr bwMode="auto">
          <a:xfrm>
            <a:off x="5113110" y="4010181"/>
            <a:ext cx="827042" cy="10029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/>
          <p:cNvCxnSpPr>
            <a:stCxn id="5" idx="6"/>
          </p:cNvCxnSpPr>
          <p:nvPr/>
        </p:nvCxnSpPr>
        <p:spPr bwMode="auto">
          <a:xfrm flipV="1">
            <a:off x="5324017" y="3251539"/>
            <a:ext cx="1063747" cy="249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타원 29"/>
          <p:cNvSpPr/>
          <p:nvPr/>
        </p:nvSpPr>
        <p:spPr bwMode="auto">
          <a:xfrm>
            <a:off x="3883857" y="2780928"/>
            <a:ext cx="1440160" cy="144016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더 좋은 프로그램을 만드는 방법</a:t>
            </a:r>
            <a:endParaRPr kumimoji="0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자료의 논리적 구조</a:t>
            </a:r>
            <a:endParaRPr lang="en-US" altLang="ko-KR" dirty="0"/>
          </a:p>
          <a:p>
            <a:pPr lvl="1"/>
            <a:r>
              <a:rPr lang="ko-KR" altLang="en-US" dirty="0"/>
              <a:t>표현 방법</a:t>
            </a:r>
            <a:endParaRPr lang="en-US" altLang="ko-KR" dirty="0"/>
          </a:p>
          <a:p>
            <a:pPr lvl="1"/>
            <a:r>
              <a:rPr lang="ko-KR" altLang="en-US" dirty="0"/>
              <a:t>저장 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자료의 이용방법</a:t>
            </a:r>
            <a:endParaRPr lang="en-US" altLang="ko-KR" dirty="0"/>
          </a:p>
          <a:p>
            <a:pPr lvl="1"/>
            <a:r>
              <a:rPr lang="ko-KR" altLang="en-US" dirty="0"/>
              <a:t>검색 방법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94309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표현방법</a:t>
            </a:r>
          </a:p>
        </p:txBody>
      </p:sp>
      <p:pic>
        <p:nvPicPr>
          <p:cNvPr id="1032" name="Picture 8" descr="Book Icon 이미지 - Freepik에서 무료 다운로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1620366" cy="162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572000" y="4216470"/>
            <a:ext cx="1368152" cy="1732810"/>
            <a:chOff x="4932040" y="4216470"/>
            <a:chExt cx="1368152" cy="1732810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4932040" y="4216470"/>
              <a:ext cx="1368152" cy="373132"/>
            </a:xfrm>
            <a:prstGeom prst="roundRect">
              <a:avLst/>
            </a:prstGeom>
            <a:solidFill>
              <a:srgbClr val="996633"/>
            </a:solidFill>
            <a:ln w="254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초록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4932040" y="4669696"/>
              <a:ext cx="1368152" cy="373132"/>
            </a:xfrm>
            <a:prstGeom prst="roundRect">
              <a:avLst/>
            </a:prstGeom>
            <a:solidFill>
              <a:srgbClr val="996633"/>
            </a:solidFill>
            <a:ln w="254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분류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4932040" y="5122922"/>
              <a:ext cx="1368152" cy="373132"/>
            </a:xfrm>
            <a:prstGeom prst="roundRect">
              <a:avLst/>
            </a:prstGeom>
            <a:solidFill>
              <a:srgbClr val="996633"/>
            </a:solidFill>
            <a:ln w="254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주제어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4932040" y="5576148"/>
              <a:ext cx="1368152" cy="373132"/>
            </a:xfrm>
            <a:prstGeom prst="roundRect">
              <a:avLst/>
            </a:prstGeom>
            <a:solidFill>
              <a:srgbClr val="996633"/>
            </a:solidFill>
            <a:ln w="254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ISBN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31840" y="1679630"/>
            <a:ext cx="2808312" cy="2614523"/>
            <a:chOff x="3491880" y="1679630"/>
            <a:chExt cx="2808312" cy="2614523"/>
          </a:xfrm>
        </p:grpSpPr>
        <p:grpSp>
          <p:nvGrpSpPr>
            <p:cNvPr id="6" name="그룹 5"/>
            <p:cNvGrpSpPr/>
            <p:nvPr/>
          </p:nvGrpSpPr>
          <p:grpSpPr>
            <a:xfrm>
              <a:off x="4932040" y="1679630"/>
              <a:ext cx="1368152" cy="2194510"/>
              <a:chOff x="4932040" y="1679630"/>
              <a:chExt cx="1368152" cy="2194510"/>
            </a:xfrm>
          </p:grpSpPr>
          <p:sp>
            <p:nvSpPr>
              <p:cNvPr id="4" name="모서리가 둥근 직사각형 3"/>
              <p:cNvSpPr/>
              <p:nvPr/>
            </p:nvSpPr>
            <p:spPr bwMode="auto">
              <a:xfrm>
                <a:off x="4932040" y="1679630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제목</a:t>
                </a:r>
              </a:p>
            </p:txBody>
          </p:sp>
          <p:sp>
            <p:nvSpPr>
              <p:cNvPr id="9" name="모서리가 둥근 직사각형 8"/>
              <p:cNvSpPr/>
              <p:nvPr/>
            </p:nvSpPr>
            <p:spPr bwMode="auto">
              <a:xfrm>
                <a:off x="4932040" y="2132856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저자</a:t>
                </a:r>
              </a:p>
            </p:txBody>
          </p:sp>
          <p:sp>
            <p:nvSpPr>
              <p:cNvPr id="10" name="모서리가 둥근 직사각형 9"/>
              <p:cNvSpPr/>
              <p:nvPr/>
            </p:nvSpPr>
            <p:spPr bwMode="auto">
              <a:xfrm>
                <a:off x="4932040" y="2586082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출판사</a:t>
                </a:r>
              </a:p>
            </p:txBody>
          </p:sp>
          <p:sp>
            <p:nvSpPr>
              <p:cNvPr id="11" name="모서리가 둥근 직사각형 10"/>
              <p:cNvSpPr/>
              <p:nvPr/>
            </p:nvSpPr>
            <p:spPr bwMode="auto">
              <a:xfrm>
                <a:off x="4932040" y="3039308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출판일</a:t>
                </a:r>
              </a:p>
            </p:txBody>
          </p:sp>
          <p:sp>
            <p:nvSpPr>
              <p:cNvPr id="12" name="모서리가 둥근 직사각형 11"/>
              <p:cNvSpPr/>
              <p:nvPr/>
            </p:nvSpPr>
            <p:spPr bwMode="auto">
              <a:xfrm>
                <a:off x="4932040" y="3501008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가격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오른쪽 화살표 4"/>
            <p:cNvSpPr/>
            <p:nvPr/>
          </p:nvSpPr>
          <p:spPr bwMode="auto">
            <a:xfrm>
              <a:off x="3491880" y="2744053"/>
              <a:ext cx="1008112" cy="1550100"/>
            </a:xfrm>
            <a:prstGeom prst="rightArrow">
              <a:avLst/>
            </a:prstGeom>
            <a:solidFill>
              <a:schemeClr val="tx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72200" y="1763524"/>
            <a:ext cx="1368152" cy="4185755"/>
            <a:chOff x="6372200" y="1763524"/>
            <a:chExt cx="1368152" cy="4185755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6372200" y="2132856"/>
              <a:ext cx="1368152" cy="3816423"/>
            </a:xfrm>
            <a:prstGeom prst="roundRect">
              <a:avLst>
                <a:gd name="adj" fmla="val 8421"/>
              </a:avLst>
            </a:prstGeom>
            <a:solidFill>
              <a:srgbClr val="4F7BDC"/>
            </a:solidFill>
            <a:ln w="25400" cap="flat" cmpd="sng" algn="ctr">
              <a:solidFill>
                <a:schemeClr val="accent4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accent4">
                  <a:lumMod val="25000"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정수형</a:t>
              </a:r>
              <a:endPara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dirty="0" err="1">
                  <a:latin typeface="Arial" panose="020B0604020202020204" pitchFamily="34" charset="0"/>
                </a:rPr>
                <a:t>실수형</a:t>
              </a:r>
              <a:endParaRPr kumimoji="0" lang="en-US" altLang="ko-KR" sz="1600" dirty="0"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문자형</a:t>
              </a:r>
              <a:endPara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dirty="0" err="1">
                  <a:latin typeface="Arial" panose="020B0604020202020204" pitchFamily="34" charset="0"/>
                </a:rPr>
                <a:t>날짜형</a:t>
              </a:r>
              <a:endParaRPr kumimoji="0" lang="en-US" altLang="ko-KR" sz="1600" dirty="0"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포인터형</a:t>
              </a:r>
              <a:endPara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600" dirty="0"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등등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01524" y="176352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/>
                <a:t>데이터타입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5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저장방법</a:t>
            </a:r>
          </a:p>
        </p:txBody>
      </p:sp>
      <p:pic>
        <p:nvPicPr>
          <p:cNvPr id="2052" name="Picture 4" descr="헌책방문수거 중고책팔기 | 동네가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64" y="1412776"/>
            <a:ext cx="310569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해외여행 핫플레이스!! 아름답기로 유명한 세계 유명 도서관은? : 네이버 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353918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47EA09F-AF60-EC2D-D8CC-60D76427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862536"/>
            <a:ext cx="8305800" cy="2302768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자료의 이용방법</a:t>
            </a:r>
            <a:endParaRPr lang="en-US" altLang="ko-KR" dirty="0"/>
          </a:p>
          <a:p>
            <a:pPr lvl="1"/>
            <a:r>
              <a:rPr lang="ko-KR" altLang="en-US" dirty="0"/>
              <a:t>검색 방법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59616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연습문제</a:t>
            </a:r>
            <a:endParaRPr lang="en-US" altLang="ko-KR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71600"/>
            <a:ext cx="6984776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다음과 같이 출력하는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별 하나가 프린트 된 후 약 </a:t>
            </a:r>
            <a:r>
              <a:rPr lang="en-US" altLang="ko-KR" dirty="0"/>
              <a:t>1</a:t>
            </a:r>
            <a:r>
              <a:rPr lang="ko-KR" altLang="en-US" dirty="0"/>
              <a:t>초의 시간이 지난 후에 다음 별이 프린트 되어야 한다</a:t>
            </a:r>
            <a:r>
              <a:rPr lang="en-US" altLang="ko-KR" dirty="0"/>
              <a:t>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ko-KR" dirty="0"/>
          </a:p>
          <a:p>
            <a:pPr marL="533400" indent="-53340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출력할 줄 수를 입력 받아 </a:t>
            </a:r>
            <a:r>
              <a:rPr lang="en-US" altLang="ko-KR" dirty="0"/>
              <a:t>1</a:t>
            </a:r>
            <a:r>
              <a:rPr lang="ko-KR" altLang="en-US" dirty="0"/>
              <a:t>번과 같은 방식으로 출력하는 프로그램을 작성하라</a:t>
            </a:r>
            <a:r>
              <a:rPr lang="en-US" altLang="ko-KR" dirty="0"/>
              <a:t>.</a:t>
            </a:r>
          </a:p>
          <a:p>
            <a:pPr marL="533400" indent="-533400">
              <a:buFont typeface="Wingdings" pitchFamily="2" charset="2"/>
              <a:buAutoNum type="arabicPeriod" startAt="2"/>
            </a:pPr>
            <a:endParaRPr lang="en-US" altLang="ko-KR" dirty="0"/>
          </a:p>
          <a:p>
            <a:pPr marL="533400" indent="-533400">
              <a:buNone/>
            </a:pPr>
            <a:r>
              <a:rPr lang="en-US" altLang="ko-KR" dirty="0"/>
              <a:t>3. 2</a:t>
            </a:r>
            <a:r>
              <a:rPr lang="ko-KR" altLang="en-US" dirty="0"/>
              <a:t>번과 같은 방식으로 동작하는 프로그램을 작성하되 별 대신 다음과 같이 숫자를 출력하는 프로그램을 작성하라</a:t>
            </a:r>
            <a:r>
              <a:rPr lang="en-US" altLang="ko-KR" dirty="0"/>
              <a:t>.</a:t>
            </a:r>
          </a:p>
          <a:p>
            <a:pPr marL="533400" indent="-533400">
              <a:buNone/>
            </a:pPr>
            <a:r>
              <a:rPr lang="en-US" altLang="ko-KR" dirty="0"/>
              <a:t>  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296" y="1484784"/>
            <a:ext cx="172819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*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**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***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****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296" y="5085184"/>
            <a:ext cx="1656184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12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123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1234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5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함수 </a:t>
            </a:r>
            <a:r>
              <a:rPr lang="en-US" altLang="ko-KR" sz="2400" dirty="0" err="1"/>
              <a:t>printAStar</a:t>
            </a:r>
            <a:r>
              <a:rPr lang="en-US" altLang="ko-KR" sz="2400" dirty="0"/>
              <a:t>()</a:t>
            </a:r>
            <a:r>
              <a:rPr lang="ko-KR" altLang="en-US" sz="2400" dirty="0"/>
              <a:t>를 작성하여 사용하라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printAStar</a:t>
            </a:r>
            <a:r>
              <a:rPr lang="en-US" altLang="ko-KR" sz="2400" dirty="0"/>
              <a:t>() : * </a:t>
            </a:r>
            <a:r>
              <a:rPr lang="ko-KR" altLang="en-US" sz="2400" dirty="0"/>
              <a:t>한 개를 출력하는 함수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함수 </a:t>
            </a:r>
            <a:r>
              <a:rPr lang="en-US" altLang="ko-KR" sz="2400" dirty="0" err="1"/>
              <a:t>printStars</a:t>
            </a:r>
            <a:r>
              <a:rPr lang="en-US" altLang="ko-KR" sz="2400" dirty="0"/>
              <a:t>()</a:t>
            </a:r>
            <a:r>
              <a:rPr lang="ko-KR" altLang="en-US" sz="2400" dirty="0"/>
              <a:t>를 작성하여 사용하라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printStars</a:t>
            </a:r>
            <a:r>
              <a:rPr lang="en-US" altLang="ko-KR" sz="2400" dirty="0"/>
              <a:t>(n) : *</a:t>
            </a:r>
            <a:r>
              <a:rPr lang="ko-KR" altLang="en-US" sz="2400" dirty="0"/>
              <a:t>을 </a:t>
            </a:r>
            <a:r>
              <a:rPr lang="en-US" altLang="ko-KR" sz="2400" dirty="0"/>
              <a:t>n</a:t>
            </a:r>
            <a:r>
              <a:rPr lang="ko-KR" altLang="en-US" sz="2400" dirty="0"/>
              <a:t>개만큼 옆으로 출력하는 함수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재귀 함수를 사용하라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2177814"/>
      </p:ext>
    </p:extLst>
  </p:cSld>
  <p:clrMapOvr>
    <a:masterClrMapping/>
  </p:clrMapOvr>
</p:sld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2313</TotalTime>
  <Words>957</Words>
  <Application>Microsoft Office PowerPoint</Application>
  <PresentationFormat>화면 슬라이드 쇼(4:3)</PresentationFormat>
  <Paragraphs>226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굴림</vt:lpstr>
      <vt:lpstr>Arial</vt:lpstr>
      <vt:lpstr>Wingdings</vt:lpstr>
      <vt:lpstr>191tgp_global_light</vt:lpstr>
      <vt:lpstr>자료구조           Data Structure </vt:lpstr>
      <vt:lpstr>Contact</vt:lpstr>
      <vt:lpstr>자료구조는 어떤 과목인가? </vt:lpstr>
      <vt:lpstr>PowerPoint 프레젠테이션</vt:lpstr>
      <vt:lpstr>자료구조</vt:lpstr>
      <vt:lpstr>자료의 표현방법</vt:lpstr>
      <vt:lpstr>자료의 저장방법</vt:lpstr>
      <vt:lpstr>연습문제</vt:lpstr>
      <vt:lpstr>PowerPoint 프레젠테이션</vt:lpstr>
      <vt:lpstr>문제 7</vt:lpstr>
      <vt:lpstr>PowerPoint 프레젠테이션</vt:lpstr>
      <vt:lpstr>문제 7 계속</vt:lpstr>
      <vt:lpstr>PowerPoint 프레젠테이션</vt:lpstr>
      <vt:lpstr>3월 3일, 6일 시험문제 오목을 만들자.</vt:lpstr>
      <vt:lpstr>미니스타</vt:lpstr>
      <vt:lpstr>미니스타 작동 방식</vt:lpstr>
      <vt:lpstr>PowerPoint 프레젠테이션</vt:lpstr>
      <vt:lpstr>초기 상태</vt:lpstr>
      <vt:lpstr>다음 시간(3월 10일 13일)의 문제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115</cp:revision>
  <dcterms:created xsi:type="dcterms:W3CDTF">2007-03-04T09:35:15Z</dcterms:created>
  <dcterms:modified xsi:type="dcterms:W3CDTF">2023-03-02T00:01:31Z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