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6" r:id="rId3"/>
    <p:sldId id="335" r:id="rId4"/>
    <p:sldId id="297" r:id="rId5"/>
    <p:sldId id="329" r:id="rId6"/>
    <p:sldId id="330" r:id="rId7"/>
    <p:sldId id="331" r:id="rId8"/>
    <p:sldId id="298" r:id="rId9"/>
    <p:sldId id="299" r:id="rId10"/>
    <p:sldId id="334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33"/>
    <a:srgbClr val="FFCC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7" autoAdjust="0"/>
  </p:normalViewPr>
  <p:slideViewPr>
    <p:cSldViewPr>
      <p:cViewPr varScale="1">
        <p:scale>
          <a:sx n="180" d="100"/>
          <a:sy n="180" d="100"/>
        </p:scale>
        <p:origin x="128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AEE85FA-1A74-4676-998E-C90DD9C432FA}" type="slidenum">
              <a:rPr lang="en-US" altLang="ko-KR" sz="1200" smtClean="0"/>
              <a:pPr eaLnBrk="1" hangingPunct="1"/>
              <a:t>10</a:t>
            </a:fld>
            <a:endParaRPr lang="en-US" altLang="ko-K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5697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/>
              <a:t>성능분석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59"/>
    </mc:Choice>
    <mc:Fallback xmlns="">
      <p:transition spd="slow" advTm="268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DS11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일 </a:t>
            </a:r>
            <a:r>
              <a:rPr lang="ko-KR" altLang="en-US" sz="3200" dirty="0"/>
              <a:t>실습문제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34350" cy="4724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주어진 </a:t>
            </a:r>
            <a:r>
              <a:rPr lang="en-US" altLang="ko-KR" sz="1800" dirty="0"/>
              <a:t>DS_Large.txt </a:t>
            </a:r>
            <a:r>
              <a:rPr lang="ko-KR" altLang="en-US" sz="1800" dirty="0"/>
              <a:t>파일의 내용을 데이터로 하여 다음 프로그램을 작성하라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1800" dirty="0" err="1"/>
              <a:t>Make_SL</a:t>
            </a:r>
            <a:r>
              <a:rPr lang="en-US" altLang="ko-KR" sz="1800" dirty="0"/>
              <a:t>()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DS_Large.txt</a:t>
            </a:r>
            <a:r>
              <a:rPr lang="ko-KR" altLang="en-US" sz="1800" dirty="0"/>
              <a:t>의 데이터를 읽어 단방향 선형 연결리스트를 만들고 수행시간을 출력하는 함수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en-US" altLang="ko-KR" sz="1800" dirty="0" err="1"/>
              <a:t>PrintAll_SL</a:t>
            </a:r>
            <a:r>
              <a:rPr lang="en-US" altLang="ko-KR" sz="1800" dirty="0"/>
              <a:t>() :1000</a:t>
            </a:r>
            <a:r>
              <a:rPr lang="ko-KR" altLang="en-US" sz="1800" dirty="0"/>
              <a:t>개마다 유닛의 정보를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수행시간을 출력하는 함수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en-US" altLang="ko-KR" sz="1800" dirty="0" err="1"/>
              <a:t>SortByName_SL</a:t>
            </a:r>
            <a:r>
              <a:rPr lang="en-US" altLang="ko-KR" sz="1800" dirty="0"/>
              <a:t>()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전체 유닛을 이름의 알파벳 순서로 정렬하고</a:t>
            </a:r>
            <a:r>
              <a:rPr lang="en-US" altLang="ko-KR" sz="1800" dirty="0"/>
              <a:t>, </a:t>
            </a:r>
            <a:r>
              <a:rPr lang="ko-KR" altLang="en-US" sz="1800" dirty="0"/>
              <a:t>수행시간을 출력하는 함수</a:t>
            </a:r>
            <a:r>
              <a:rPr lang="en-US" altLang="ko-KR" sz="1800" dirty="0"/>
              <a:t>(</a:t>
            </a:r>
            <a:r>
              <a:rPr lang="ko-KR" altLang="en-US" sz="1800" dirty="0"/>
              <a:t>이때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데이터만 이동하면 안되고 노드를 직접 </a:t>
            </a:r>
            <a:r>
              <a:rPr lang="ko-KR" altLang="en-US" sz="1800" dirty="0" err="1"/>
              <a:t>이동해야함</a:t>
            </a:r>
            <a:r>
              <a:rPr lang="en-US" altLang="ko-KR" sz="18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1800" dirty="0" err="1"/>
              <a:t>FindTarget_SL</a:t>
            </a:r>
            <a:r>
              <a:rPr lang="en-US" altLang="ko-KR" sz="1800" dirty="0"/>
              <a:t>() : </a:t>
            </a:r>
            <a:r>
              <a:rPr lang="ko-KR" altLang="en-US" sz="1800" dirty="0"/>
              <a:t>데이터가 정렬된 형태로 들어있는 연결리스트에서 주어진 이름의 유닛을 찾아 그 정보를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수행시간을 출력하는 함수</a:t>
            </a:r>
            <a:endParaRPr lang="en-US" altLang="ko-KR" sz="1800" dirty="0"/>
          </a:p>
          <a:p>
            <a:pPr marL="990600" lvl="1" indent="-533400">
              <a:buFontTx/>
              <a:buNone/>
            </a:pP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748398"/>
            <a:ext cx="7705725" cy="177694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rgbClr val="FF0000"/>
                </a:solidFill>
              </a:rPr>
              <a:t>포지션        이름        체력   공격력  방어력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MID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K4535675     6505   3465    2310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TOP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P5438304     4563   1023    3452</a:t>
            </a:r>
          </a:p>
          <a:p>
            <a:pPr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4512543"/>
            <a:ext cx="2016125" cy="33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/>
              <a:t>DS_Large.txt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356099" y="6021288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356099" y="6138853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56099" y="6256418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56099" y="6373983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289"/>
    </mc:Choice>
    <mc:Fallback xmlns="">
      <p:transition spd="slow" advTm="586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성능분석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96460" y="1268760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알고리즘의 성능측정 방법</a:t>
            </a:r>
            <a:endParaRPr lang="en-US" altLang="ko-KR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02004" y="1916832"/>
            <a:ext cx="7575376" cy="136815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메모리의 양</a:t>
            </a:r>
            <a:endParaRPr lang="en-US" altLang="ko-KR" sz="2000" dirty="0"/>
          </a:p>
          <a:p>
            <a:pPr algn="ctr"/>
            <a:r>
              <a:rPr lang="ko-KR" altLang="en-US" sz="2000" dirty="0"/>
              <a:t>고정공간사용량 </a:t>
            </a:r>
            <a:r>
              <a:rPr lang="en-US" altLang="ko-KR" sz="2000" dirty="0"/>
              <a:t>+ </a:t>
            </a:r>
            <a:r>
              <a:rPr lang="ko-KR" altLang="en-US" sz="2000" dirty="0"/>
              <a:t>가변공간사용량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79712" y="3356992"/>
            <a:ext cx="679766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고정공간사용량이란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3933056"/>
            <a:ext cx="678328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가변공간사용량이란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2004" y="4593490"/>
            <a:ext cx="7603762" cy="100811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시간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79712" y="5673610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시간을 어떻게 측정하는 것이 좋을까</a:t>
            </a:r>
            <a:r>
              <a:rPr lang="en-US" altLang="ko-KR" sz="2000" dirty="0"/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58329" y="6219297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02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047"/>
    </mc:Choice>
    <mc:Fallback xmlns="">
      <p:transition spd="slow" advTm="12230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수행 시간을 측정하는 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375309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어떻게 프로그램의 수행 시간을 예측할 수 있을까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C876BE88-50F8-4C6A-B181-1B69061AE4D2}"/>
              </a:ext>
            </a:extLst>
          </p:cNvPr>
          <p:cNvSpPr/>
          <p:nvPr/>
        </p:nvSpPr>
        <p:spPr>
          <a:xfrm>
            <a:off x="1259632" y="2095389"/>
            <a:ext cx="7503368" cy="464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수행 명령어의 개수 </a:t>
            </a:r>
            <a:r>
              <a:rPr lang="en-US" altLang="ko-KR" sz="2000" dirty="0"/>
              <a:t>x</a:t>
            </a:r>
            <a:r>
              <a:rPr lang="ko-KR" altLang="en-US" sz="2000" dirty="0"/>
              <a:t> 평균수행시간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2F687E9A-B614-442C-A312-98B3C8496DF7}"/>
              </a:ext>
            </a:extLst>
          </p:cNvPr>
          <p:cNvSpPr/>
          <p:nvPr/>
        </p:nvSpPr>
        <p:spPr>
          <a:xfrm>
            <a:off x="1259632" y="2599445"/>
            <a:ext cx="7503368" cy="464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메모리</a:t>
            </a:r>
            <a:r>
              <a:rPr lang="en-US" altLang="ko-KR" sz="2000" dirty="0"/>
              <a:t> </a:t>
            </a:r>
            <a:r>
              <a:rPr lang="ko-KR" altLang="en-US" sz="2000" dirty="0"/>
              <a:t>액세스 횟수 </a:t>
            </a:r>
            <a:r>
              <a:rPr lang="en-US" altLang="ko-KR" sz="2000" dirty="0"/>
              <a:t>x </a:t>
            </a:r>
            <a:r>
              <a:rPr lang="ko-KR" altLang="en-US" sz="2000" dirty="0"/>
              <a:t>메모리 액세스 시간</a:t>
            </a:r>
            <a:r>
              <a:rPr lang="en-US" altLang="ko-KR" sz="2000" dirty="0"/>
              <a:t>?</a:t>
            </a:r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DD056222-BB41-4AEC-8E52-3CE73BE1E900}"/>
              </a:ext>
            </a:extLst>
          </p:cNvPr>
          <p:cNvSpPr/>
          <p:nvPr/>
        </p:nvSpPr>
        <p:spPr>
          <a:xfrm>
            <a:off x="1247717" y="5485259"/>
            <a:ext cx="7503368" cy="464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빅</a:t>
            </a:r>
            <a:r>
              <a:rPr lang="en-US" altLang="ko-KR" sz="2000" dirty="0"/>
              <a:t>O </a:t>
            </a:r>
            <a:r>
              <a:rPr lang="ko-KR" altLang="en-US" sz="2000" dirty="0"/>
              <a:t>표기법의 의미는 무엇일까</a:t>
            </a:r>
            <a:r>
              <a:rPr lang="en-US" altLang="ko-KR" sz="2000" dirty="0"/>
              <a:t>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CEC9CD-AD5A-1405-1C8D-5C1321193034}"/>
              </a:ext>
            </a:extLst>
          </p:cNvPr>
          <p:cNvGrpSpPr/>
          <p:nvPr/>
        </p:nvGrpSpPr>
        <p:grpSpPr>
          <a:xfrm>
            <a:off x="301984" y="3153801"/>
            <a:ext cx="2284599" cy="2266577"/>
            <a:chOff x="1172550" y="3933056"/>
            <a:chExt cx="2679370" cy="2266577"/>
          </a:xfrm>
        </p:grpSpPr>
        <p:sp>
          <p:nvSpPr>
            <p:cNvPr id="3" name="모서리가 둥근 직사각형 6">
              <a:extLst>
                <a:ext uri="{FF2B5EF4-FFF2-40B4-BE49-F238E27FC236}">
                  <a16:creationId xmlns:a16="http://schemas.microsoft.com/office/drawing/2014/main" id="{F78879B9-8F19-8B73-C254-3461A8F5C8E7}"/>
                </a:ext>
              </a:extLst>
            </p:cNvPr>
            <p:cNvSpPr/>
            <p:nvPr/>
          </p:nvSpPr>
          <p:spPr>
            <a:xfrm>
              <a:off x="1187624" y="3933056"/>
              <a:ext cx="2664296" cy="720080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sz="1600" dirty="0"/>
                <a:t>for(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=0;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&lt; </a:t>
              </a:r>
              <a:r>
                <a:rPr lang="en-US" altLang="ko-KR" sz="1600" dirty="0" err="1"/>
                <a:t>N;i</a:t>
              </a:r>
              <a:r>
                <a:rPr lang="en-US" altLang="ko-KR" sz="1600" dirty="0"/>
                <a:t>++){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}</a:t>
              </a:r>
            </a:p>
          </p:txBody>
        </p:sp>
        <p:sp>
          <p:nvSpPr>
            <p:cNvPr id="5" name="모서리가 둥근 직사각형 6">
              <a:extLst>
                <a:ext uri="{FF2B5EF4-FFF2-40B4-BE49-F238E27FC236}">
                  <a16:creationId xmlns:a16="http://schemas.microsoft.com/office/drawing/2014/main" id="{69AEF1F4-0B3A-251D-DF84-E7BD1A74044B}"/>
                </a:ext>
              </a:extLst>
            </p:cNvPr>
            <p:cNvSpPr/>
            <p:nvPr/>
          </p:nvSpPr>
          <p:spPr>
            <a:xfrm>
              <a:off x="1177959" y="4687871"/>
              <a:ext cx="2664296" cy="901369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sz="1600" dirty="0"/>
                <a:t>for(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=0;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&lt; </a:t>
              </a:r>
              <a:r>
                <a:rPr lang="en-US" altLang="ko-KR" sz="1600" dirty="0" err="1"/>
                <a:t>N;i</a:t>
              </a:r>
              <a:r>
                <a:rPr lang="en-US" altLang="ko-KR" sz="1600" dirty="0"/>
                <a:t>++)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for(j=0; j &lt; </a:t>
              </a:r>
              <a:r>
                <a:rPr lang="en-US" altLang="ko-KR" sz="1600" dirty="0" err="1"/>
                <a:t>N;j</a:t>
              </a:r>
              <a:r>
                <a:rPr lang="en-US" altLang="ko-KR" sz="1600" dirty="0"/>
                <a:t>++){ 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 }</a:t>
              </a:r>
            </a:p>
          </p:txBody>
        </p:sp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1F6092B9-7F9E-4BA9-E962-A0BE8E4FFA00}"/>
                </a:ext>
              </a:extLst>
            </p:cNvPr>
            <p:cNvSpPr/>
            <p:nvPr/>
          </p:nvSpPr>
          <p:spPr>
            <a:xfrm>
              <a:off x="1172550" y="5636070"/>
              <a:ext cx="2664296" cy="563563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sz="1600" dirty="0"/>
                <a:t>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…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AC5321-49EE-5304-7572-4ECEDB2D4B97}"/>
              </a:ext>
            </a:extLst>
          </p:cNvPr>
          <p:cNvGrpSpPr/>
          <p:nvPr/>
        </p:nvGrpSpPr>
        <p:grpSpPr>
          <a:xfrm>
            <a:off x="2660589" y="3213215"/>
            <a:ext cx="1449428" cy="2190767"/>
            <a:chOff x="4035582" y="4005063"/>
            <a:chExt cx="1449428" cy="219076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CC864DE-B463-1E08-417B-50DD5B55D225}"/>
                </a:ext>
              </a:extLst>
            </p:cNvPr>
            <p:cNvGrpSpPr/>
            <p:nvPr/>
          </p:nvGrpSpPr>
          <p:grpSpPr>
            <a:xfrm>
              <a:off x="4054818" y="4005063"/>
              <a:ext cx="1305799" cy="625661"/>
              <a:chOff x="4054818" y="4005063"/>
              <a:chExt cx="1305799" cy="625661"/>
            </a:xfrm>
          </p:grpSpPr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25508552-4F48-4B99-369E-E259891443D5}"/>
                  </a:ext>
                </a:extLst>
              </p:cNvPr>
              <p:cNvSpPr/>
              <p:nvPr/>
            </p:nvSpPr>
            <p:spPr bwMode="auto">
              <a:xfrm>
                <a:off x="4054818" y="4005063"/>
                <a:ext cx="589189" cy="625661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8F1283-7870-9CCC-DB34-B1E383F7E010}"/>
                  </a:ext>
                </a:extLst>
              </p:cNvPr>
              <p:cNvSpPr txBox="1"/>
              <p:nvPr/>
            </p:nvSpPr>
            <p:spPr>
              <a:xfrm>
                <a:off x="4788024" y="4083429"/>
                <a:ext cx="572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aN</a:t>
                </a:r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D35B840-9BA3-0A69-6087-2C2347B91D84}"/>
                </a:ext>
              </a:extLst>
            </p:cNvPr>
            <p:cNvGrpSpPr/>
            <p:nvPr/>
          </p:nvGrpSpPr>
          <p:grpSpPr>
            <a:xfrm>
              <a:off x="4054818" y="4688450"/>
              <a:ext cx="1430192" cy="654922"/>
              <a:chOff x="4054818" y="3975802"/>
              <a:chExt cx="1430192" cy="654922"/>
            </a:xfrm>
          </p:grpSpPr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30A45F7C-8B6C-9840-8CF3-3AA9319BBF78}"/>
                  </a:ext>
                </a:extLst>
              </p:cNvPr>
              <p:cNvSpPr/>
              <p:nvPr/>
            </p:nvSpPr>
            <p:spPr bwMode="auto">
              <a:xfrm>
                <a:off x="4054818" y="4005063"/>
                <a:ext cx="589189" cy="625661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51D1B0B-063F-D9C3-C679-42B341BB5B0D}"/>
                  </a:ext>
                </a:extLst>
              </p:cNvPr>
              <p:cNvGrpSpPr/>
              <p:nvPr/>
            </p:nvGrpSpPr>
            <p:grpSpPr>
              <a:xfrm>
                <a:off x="4788024" y="3975802"/>
                <a:ext cx="696986" cy="569292"/>
                <a:chOff x="4932040" y="3954636"/>
                <a:chExt cx="696986" cy="5692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A43132A-A6DF-A898-3CAA-050181F43340}"/>
                    </a:ext>
                  </a:extLst>
                </p:cNvPr>
                <p:cNvSpPr txBox="1"/>
                <p:nvPr/>
              </p:nvSpPr>
              <p:spPr>
                <a:xfrm>
                  <a:off x="4932040" y="4062263"/>
                  <a:ext cx="585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bN</a:t>
                  </a:r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18BB5C-4484-E889-0128-E271B0C180C8}"/>
                    </a:ext>
                  </a:extLst>
                </p:cNvPr>
                <p:cNvSpPr txBox="1"/>
                <p:nvPr/>
              </p:nvSpPr>
              <p:spPr>
                <a:xfrm>
                  <a:off x="5341768" y="3954636"/>
                  <a:ext cx="287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2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28DD0C9-7889-BD30-8A0B-A1E9789CE4D6}"/>
                </a:ext>
              </a:extLst>
            </p:cNvPr>
            <p:cNvGrpSpPr/>
            <p:nvPr/>
          </p:nvGrpSpPr>
          <p:grpSpPr>
            <a:xfrm>
              <a:off x="4035582" y="5570169"/>
              <a:ext cx="1094202" cy="625661"/>
              <a:chOff x="4054818" y="4005063"/>
              <a:chExt cx="1094202" cy="625661"/>
            </a:xfrm>
          </p:grpSpPr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D54A50B8-A985-C246-0655-3D551A205521}"/>
                  </a:ext>
                </a:extLst>
              </p:cNvPr>
              <p:cNvSpPr/>
              <p:nvPr/>
            </p:nvSpPr>
            <p:spPr bwMode="auto">
              <a:xfrm>
                <a:off x="4054818" y="4005063"/>
                <a:ext cx="589189" cy="625661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9B2DA8-84AE-E2B5-DA4D-9447263696DF}"/>
                  </a:ext>
                </a:extLst>
              </p:cNvPr>
              <p:cNvSpPr txBox="1"/>
              <p:nvPr/>
            </p:nvSpPr>
            <p:spPr>
              <a:xfrm>
                <a:off x="4788024" y="4083429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B8CC78-5823-257D-F9BE-3630568A15FA}"/>
              </a:ext>
            </a:extLst>
          </p:cNvPr>
          <p:cNvGrpSpPr/>
          <p:nvPr/>
        </p:nvGrpSpPr>
        <p:grpSpPr>
          <a:xfrm>
            <a:off x="4211960" y="3431569"/>
            <a:ext cx="2760972" cy="1707027"/>
            <a:chOff x="4211960" y="3431569"/>
            <a:chExt cx="2760972" cy="170702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0F62D0F-52B8-19D3-8B64-92D6F257DEEB}"/>
                </a:ext>
              </a:extLst>
            </p:cNvPr>
            <p:cNvGrpSpPr/>
            <p:nvPr/>
          </p:nvGrpSpPr>
          <p:grpSpPr>
            <a:xfrm>
              <a:off x="4211960" y="3431569"/>
              <a:ext cx="2760972" cy="1707027"/>
              <a:chOff x="4089488" y="4210824"/>
              <a:chExt cx="2760972" cy="1707027"/>
            </a:xfrm>
          </p:grpSpPr>
          <p:sp>
            <p:nvSpPr>
              <p:cNvPr id="27" name="화살표: 줄무늬가 있는 오른쪽 26">
                <a:extLst>
                  <a:ext uri="{FF2B5EF4-FFF2-40B4-BE49-F238E27FC236}">
                    <a16:creationId xmlns:a16="http://schemas.microsoft.com/office/drawing/2014/main" id="{DBA2B86B-674D-13C3-6588-472FE5BFEA16}"/>
                  </a:ext>
                </a:extLst>
              </p:cNvPr>
              <p:cNvSpPr/>
              <p:nvPr/>
            </p:nvSpPr>
            <p:spPr bwMode="auto">
              <a:xfrm>
                <a:off x="4089488" y="4210824"/>
                <a:ext cx="681400" cy="1707027"/>
              </a:xfrm>
              <a:prstGeom prst="strip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09D75-8431-03F4-6FF0-F33686287B2C}"/>
                  </a:ext>
                </a:extLst>
              </p:cNvPr>
              <p:cNvSpPr txBox="1"/>
              <p:nvPr/>
            </p:nvSpPr>
            <p:spPr>
              <a:xfrm>
                <a:off x="4803105" y="4783484"/>
                <a:ext cx="2047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aN</a:t>
                </a:r>
                <a:r>
                  <a:rPr lang="en-US" altLang="ko-KR" dirty="0"/>
                  <a:t>  + </a:t>
                </a:r>
                <a:r>
                  <a:rPr lang="en-US" altLang="ko-KR" dirty="0" err="1"/>
                  <a:t>bN</a:t>
                </a:r>
                <a:r>
                  <a:rPr lang="en-US" altLang="ko-KR" dirty="0"/>
                  <a:t> + c</a:t>
                </a:r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0ECFC1-5933-D8CA-3AA8-C230A01735BC}"/>
                </a:ext>
              </a:extLst>
            </p:cNvPr>
            <p:cNvSpPr txBox="1"/>
            <p:nvPr/>
          </p:nvSpPr>
          <p:spPr>
            <a:xfrm>
              <a:off x="6243729" y="384828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E63DBB-D63E-AC2F-83C6-556AEF71D6EF}"/>
              </a:ext>
            </a:extLst>
          </p:cNvPr>
          <p:cNvGrpSpPr/>
          <p:nvPr/>
        </p:nvGrpSpPr>
        <p:grpSpPr>
          <a:xfrm>
            <a:off x="7070736" y="3431569"/>
            <a:ext cx="1786347" cy="1707027"/>
            <a:chOff x="6948264" y="4210824"/>
            <a:chExt cx="1786347" cy="170702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2D68CD7-F420-5518-80F0-2FAFE1209708}"/>
                </a:ext>
              </a:extLst>
            </p:cNvPr>
            <p:cNvGrpSpPr/>
            <p:nvPr/>
          </p:nvGrpSpPr>
          <p:grpSpPr>
            <a:xfrm>
              <a:off x="6948264" y="4210824"/>
              <a:ext cx="1786347" cy="1707027"/>
              <a:chOff x="4089488" y="4210824"/>
              <a:chExt cx="1786347" cy="1707027"/>
            </a:xfrm>
          </p:grpSpPr>
          <p:sp>
            <p:nvSpPr>
              <p:cNvPr id="33" name="화살표: 줄무늬가 있는 오른쪽 32">
                <a:extLst>
                  <a:ext uri="{FF2B5EF4-FFF2-40B4-BE49-F238E27FC236}">
                    <a16:creationId xmlns:a16="http://schemas.microsoft.com/office/drawing/2014/main" id="{C6ADF222-8AE3-0304-965F-AAB9E528B8B9}"/>
                  </a:ext>
                </a:extLst>
              </p:cNvPr>
              <p:cNvSpPr/>
              <p:nvPr/>
            </p:nvSpPr>
            <p:spPr bwMode="auto">
              <a:xfrm>
                <a:off x="4089488" y="4210824"/>
                <a:ext cx="681400" cy="1707027"/>
              </a:xfrm>
              <a:prstGeom prst="strip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C547A3-49B2-6395-4642-FF8516DC7630}"/>
                  </a:ext>
                </a:extLst>
              </p:cNvPr>
              <p:cNvSpPr txBox="1"/>
              <p:nvPr/>
            </p:nvSpPr>
            <p:spPr>
              <a:xfrm>
                <a:off x="4803105" y="4783484"/>
                <a:ext cx="1072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O(N  )</a:t>
                </a:r>
                <a:endParaRPr lang="ko-KR" alt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FCF734-D7CD-ED6B-BB01-7B536C0CD23A}"/>
                </a:ext>
              </a:extLst>
            </p:cNvPr>
            <p:cNvSpPr txBox="1"/>
            <p:nvPr/>
          </p:nvSpPr>
          <p:spPr>
            <a:xfrm>
              <a:off x="8244408" y="470679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0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547"/>
    </mc:Choice>
    <mc:Fallback xmlns="">
      <p:transition spd="slow" advTm="1125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시간복잡도 계산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556792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있는 배열에서 우리 검색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2080" y="2996952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우리 삽입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4437112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우리 삭제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5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547"/>
    </mc:Choice>
    <mc:Fallback xmlns="">
      <p:transition spd="slow" advTm="11255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7135688" cy="563563"/>
          </a:xfrm>
        </p:spPr>
        <p:txBody>
          <a:bodyPr/>
          <a:lstStyle/>
          <a:p>
            <a:r>
              <a:rPr lang="ko-KR" altLang="en-US" dirty="0"/>
              <a:t>순차검색 알고리즘의 시간복잡도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2850887"/>
            <a:ext cx="8280920" cy="86409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있는 배열에서 우리 검색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8892" y="1556792"/>
            <a:ext cx="8915566" cy="1169766"/>
            <a:chOff x="179512" y="2498087"/>
            <a:chExt cx="8915566" cy="116976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79512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115616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987824" y="2944832"/>
              <a:ext cx="229688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85820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159140" y="2945082"/>
              <a:ext cx="145284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833" y="2498087"/>
              <a:ext cx="871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S[1]                                                                                 S[N-1]  </a:t>
              </a:r>
              <a:endParaRPr lang="ko-KR" altLang="en-US" sz="1800" dirty="0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051720" y="2944725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야스오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485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223036" y="2947773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아무무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600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75425" y="3501008"/>
            <a:ext cx="7392279" cy="1158160"/>
            <a:chOff x="1175425" y="3501008"/>
            <a:chExt cx="7392279" cy="115816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07704" y="386104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순차검색을 위해 필요한 메모리 액세스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횟수 계산</a:t>
              </a:r>
              <a:endParaRPr lang="en-US" altLang="ko-KR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75425" y="3501008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/>
                <a:t>=</a:t>
              </a:r>
              <a:endParaRPr lang="ko-KR" altLang="en-US" sz="6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7508" y="429916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계산한 메모리 액세스 횟수를 </a:t>
              </a:r>
              <a:r>
                <a:rPr lang="en-US" altLang="ko-KR" sz="1800" dirty="0"/>
                <a:t>Big O </a:t>
              </a:r>
              <a:r>
                <a:rPr lang="ko-KR" altLang="en-US" sz="1800" dirty="0"/>
                <a:t>표기법으로 표현</a:t>
              </a:r>
              <a:endParaRPr lang="en-US" altLang="ko-KR" sz="1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83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241"/>
    </mc:Choice>
    <mc:Fallback xmlns="">
      <p:transition spd="slow" advTm="1147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알고리즘의 시간복잡도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907508" y="3861048"/>
            <a:ext cx="6660196" cy="798120"/>
            <a:chOff x="1907508" y="3861048"/>
            <a:chExt cx="6660196" cy="7981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07704" y="386104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삽입을 위해 필요한 메모리 액세스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횟수 계산</a:t>
              </a:r>
              <a:endParaRPr lang="en-US" altLang="ko-KR" sz="18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7508" y="429916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계산한 메모리 액세스 횟수를 </a:t>
              </a:r>
              <a:r>
                <a:rPr lang="en-US" altLang="ko-KR" sz="1800" dirty="0"/>
                <a:t>Big O </a:t>
              </a:r>
              <a:r>
                <a:rPr lang="ko-KR" altLang="en-US" sz="1800" dirty="0"/>
                <a:t>표기법으로 표현</a:t>
              </a:r>
              <a:endParaRPr lang="en-US" altLang="ko-KR" sz="18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58892" y="2800816"/>
            <a:ext cx="8407320" cy="98211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삽입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8892" y="1556792"/>
            <a:ext cx="8915566" cy="1169766"/>
            <a:chOff x="179512" y="2498087"/>
            <a:chExt cx="8915566" cy="116976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79512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1115616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2987824" y="2944832"/>
              <a:ext cx="229688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285820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159140" y="2945082"/>
              <a:ext cx="145284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0833" y="2498087"/>
              <a:ext cx="871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S[1]                                                                                 S[N-1]  </a:t>
              </a:r>
              <a:endParaRPr lang="ko-KR" altLang="en-US" sz="1800" dirty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051720" y="2944725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야스오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485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223036" y="2947773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아무무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600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2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629"/>
    </mc:Choice>
    <mc:Fallback xmlns="">
      <p:transition spd="slow" advTm="5526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알고리즘의 시간복잡도 계산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907508" y="3861048"/>
            <a:ext cx="6660196" cy="798120"/>
            <a:chOff x="1907508" y="3861048"/>
            <a:chExt cx="6660196" cy="7981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07704" y="386104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삭제를 위해 필요한 메모리 액세스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횟수 계산</a:t>
              </a:r>
              <a:endParaRPr lang="en-US" altLang="ko-KR" sz="18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7508" y="429916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계산한 메모리 액세스 횟수를 </a:t>
              </a:r>
              <a:r>
                <a:rPr lang="en-US" altLang="ko-KR" sz="1800" dirty="0"/>
                <a:t>Big O </a:t>
              </a:r>
              <a:r>
                <a:rPr lang="ko-KR" altLang="en-US" sz="1800" dirty="0"/>
                <a:t>표기법으로 표현</a:t>
              </a:r>
              <a:endParaRPr lang="en-US" altLang="ko-KR" sz="18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58892" y="2800816"/>
            <a:ext cx="8407320" cy="98211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삭제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892" y="1556792"/>
            <a:ext cx="8915566" cy="1169766"/>
            <a:chOff x="179512" y="2498087"/>
            <a:chExt cx="8915566" cy="1169766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179512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115616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987824" y="2944832"/>
              <a:ext cx="229688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285820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159140" y="2945082"/>
              <a:ext cx="145284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0833" y="2498087"/>
              <a:ext cx="871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S[1]                                                                                 S[N-1]  </a:t>
              </a:r>
              <a:endParaRPr lang="ko-KR" altLang="en-US" sz="1800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51720" y="2944725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야스오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485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223036" y="2947773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아무무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600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2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475"/>
    </mc:Choice>
    <mc:Fallback xmlns="">
      <p:transition spd="slow" advTm="5614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개수와 수행시간</a:t>
            </a:r>
          </a:p>
        </p:txBody>
      </p:sp>
      <p:pic>
        <p:nvPicPr>
          <p:cNvPr id="4" name="Picture 220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7" y="1556792"/>
            <a:ext cx="8423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1"/>
          <p:cNvSpPr txBox="1">
            <a:spLocks noChangeArrowheads="1"/>
          </p:cNvSpPr>
          <p:nvPr/>
        </p:nvSpPr>
        <p:spPr bwMode="auto">
          <a:xfrm>
            <a:off x="613052" y="5209083"/>
            <a:ext cx="818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/>
              <a:t>O(1) &lt; O(log n) &lt; O(n) &lt; O(n*log n)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2</a:t>
            </a:r>
            <a:r>
              <a:rPr lang="en-US" altLang="ko-KR" sz="2000" b="1" dirty="0"/>
              <a:t>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3</a:t>
            </a:r>
            <a:r>
              <a:rPr lang="en-US" altLang="ko-KR" sz="2000" b="1" dirty="0"/>
              <a:t>) &lt; O(2</a:t>
            </a:r>
            <a:r>
              <a:rPr lang="en-US" altLang="ko-KR" baseline="6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n</a:t>
            </a:r>
            <a:r>
              <a:rPr lang="en-US" altLang="ko-K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6837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994"/>
    </mc:Choice>
    <mc:Fallback xmlns="">
      <p:transition spd="slow" advTm="7209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qph.is.quoracdn.net/main-qimg-e6f05620ec57cc99da28c3b2ad9ea755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48680"/>
            <a:ext cx="6192688" cy="579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21"/>
          <p:cNvSpPr txBox="1">
            <a:spLocks noChangeArrowheads="1"/>
          </p:cNvSpPr>
          <p:nvPr/>
        </p:nvSpPr>
        <p:spPr bwMode="auto">
          <a:xfrm>
            <a:off x="839465" y="6353257"/>
            <a:ext cx="818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/>
              <a:t>O(1) &lt; O(log n) &lt; O(n) &lt; O(n*log n)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2</a:t>
            </a:r>
            <a:r>
              <a:rPr lang="en-US" altLang="ko-KR" sz="2000" b="1" dirty="0"/>
              <a:t>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3</a:t>
            </a:r>
            <a:r>
              <a:rPr lang="en-US" altLang="ko-KR" sz="2000" b="1" dirty="0"/>
              <a:t>) &lt; O(2</a:t>
            </a:r>
            <a:r>
              <a:rPr lang="en-US" altLang="ko-KR" baseline="6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n</a:t>
            </a:r>
            <a:r>
              <a:rPr lang="en-US" altLang="ko-K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7133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861"/>
    </mc:Choice>
    <mc:Fallback xmlns="">
      <p:transition spd="slow" advTm="3568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3269</TotalTime>
  <Words>583</Words>
  <Application>Microsoft Office PowerPoint</Application>
  <PresentationFormat>화면 슬라이드 쇼(4:3)</PresentationFormat>
  <Paragraphs>125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-윤고딕140</vt:lpstr>
      <vt:lpstr>Arial</vt:lpstr>
      <vt:lpstr>Wingdings</vt:lpstr>
      <vt:lpstr>191tgp_global_light</vt:lpstr>
      <vt:lpstr>성능분석</vt:lpstr>
      <vt:lpstr>공부해 올 내용 – 성능분석</vt:lpstr>
      <vt:lpstr>프로그램의 수행 시간을 측정하는 법</vt:lpstr>
      <vt:lpstr>시간복잡도 계산</vt:lpstr>
      <vt:lpstr>순차검색 알고리즘의 시간복잡도</vt:lpstr>
      <vt:lpstr>삽입 알고리즘의 시간복잡도</vt:lpstr>
      <vt:lpstr>삭제 알고리즘의 시간복잡도 계산</vt:lpstr>
      <vt:lpstr>데이터 개수와 수행시간</vt:lpstr>
      <vt:lpstr>PowerPoint 프레젠테이션</vt:lpstr>
      <vt:lpstr>DS11 : 5월 12일 15일 실습문제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151</cp:revision>
  <dcterms:created xsi:type="dcterms:W3CDTF">2007-03-04T09:35:15Z</dcterms:created>
  <dcterms:modified xsi:type="dcterms:W3CDTF">2023-05-04T07:17:15Z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