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8" r:id="rId2"/>
    <p:sldId id="328" r:id="rId3"/>
    <p:sldId id="300" r:id="rId4"/>
    <p:sldId id="301" r:id="rId5"/>
    <p:sldId id="294" r:id="rId6"/>
    <p:sldId id="330" r:id="rId7"/>
    <p:sldId id="331" r:id="rId8"/>
    <p:sldId id="332" r:id="rId9"/>
    <p:sldId id="333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8" r:id="rId30"/>
    <p:sldId id="325" r:id="rId31"/>
    <p:sldId id="347" r:id="rId32"/>
    <p:sldId id="327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33"/>
    <a:srgbClr val="FFCC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7" autoAdjust="0"/>
  </p:normalViewPr>
  <p:slideViewPr>
    <p:cSldViewPr>
      <p:cViewPr varScale="1">
        <p:scale>
          <a:sx n="196" d="100"/>
          <a:sy n="196" d="100"/>
        </p:scale>
        <p:origin x="2213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CD16E81-6387-4EBB-8D07-D6E697070540}" type="slidenum">
              <a:rPr lang="en-US" altLang="ko-KR" sz="1200"/>
              <a:pPr eaLnBrk="1" hangingPunct="1"/>
              <a:t>16</a:t>
            </a:fld>
            <a:endParaRPr lang="en-US" altLang="ko-K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8954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253B9AC-15EA-482E-B4EA-E87501BB33FA}" type="slidenum">
              <a:rPr lang="en-US" altLang="ko-KR" sz="1200"/>
              <a:pPr eaLnBrk="1" hangingPunct="1"/>
              <a:t>18</a:t>
            </a:fld>
            <a:endParaRPr lang="en-US" altLang="ko-K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8395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55E6524-01DC-4BCA-A406-7298B16BA726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7127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DC7F50A-7685-4A9A-BE1A-81261A5EF60A}" type="slidenum">
              <a:rPr lang="en-US" altLang="ko-KR" sz="1200"/>
              <a:pPr eaLnBrk="1" hangingPunct="1"/>
              <a:t>22</a:t>
            </a:fld>
            <a:endParaRPr lang="en-US" altLang="ko-K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4894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287BF3B-EE22-46EF-8E89-5F8D3CD3323F}" type="slidenum">
              <a:rPr lang="en-US" altLang="ko-KR" sz="1200"/>
              <a:pPr eaLnBrk="1" hangingPunct="1"/>
              <a:t>23</a:t>
            </a:fld>
            <a:endParaRPr lang="en-US" altLang="ko-KR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59453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8566283-B7CA-4955-8212-55666A746C64}" type="slidenum">
              <a:rPr lang="en-US" altLang="ko-KR" sz="1200"/>
              <a:pPr eaLnBrk="1" hangingPunct="1"/>
              <a:t>24</a:t>
            </a:fld>
            <a:endParaRPr lang="en-US" altLang="ko-K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87463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203343F-1EB5-4A72-99A0-4911827B204D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546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E0FB32-8D72-4F49-8E45-EAD62C324902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10112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E0FB32-8D72-4F49-8E45-EAD62C324902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3892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508A6A-2719-48C1-AF80-5FBD4B648551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39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1963D52-6135-4F47-865E-3351877BE2BA}" type="slidenum">
              <a:rPr lang="en-US" altLang="ko-KR" sz="1200"/>
              <a:pPr eaLnBrk="1" hangingPunct="1"/>
              <a:t>6</a:t>
            </a:fld>
            <a:endParaRPr lang="en-US" altLang="ko-K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2551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226C501-E86E-4A76-843A-3392BBDFDF69}" type="slidenum">
              <a:rPr lang="en-US" altLang="ko-KR" sz="1200"/>
              <a:pPr eaLnBrk="1" hangingPunct="1"/>
              <a:t>32</a:t>
            </a:fld>
            <a:endParaRPr lang="en-US" altLang="ko-K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985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A45A6C8-A293-4D51-970B-A8AB1A790103}" type="slidenum">
              <a:rPr lang="en-US" altLang="ko-KR" sz="1200"/>
              <a:pPr eaLnBrk="1" hangingPunct="1"/>
              <a:t>7</a:t>
            </a:fld>
            <a:endParaRPr lang="en-US" altLang="ko-KR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9130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540CBDD-B5B1-4A8B-8C81-4C1CC168EAC4}" type="slidenum">
              <a:rPr lang="en-US" altLang="ko-KR" sz="1200"/>
              <a:pPr eaLnBrk="1" hangingPunct="1"/>
              <a:t>10</a:t>
            </a:fld>
            <a:endParaRPr lang="en-US" altLang="ko-KR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7715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39A18E0-A236-4676-B54F-CC0ED8A88908}" type="slidenum">
              <a:rPr lang="en-US" altLang="ko-KR" sz="1200"/>
              <a:pPr eaLnBrk="1" hangingPunct="1"/>
              <a:t>11</a:t>
            </a:fld>
            <a:endParaRPr lang="en-US" altLang="ko-K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162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8BFA7E5-C045-456B-94E8-91C8FB57A39F}" type="slidenum">
              <a:rPr lang="en-US" altLang="ko-KR" sz="1200"/>
              <a:pPr eaLnBrk="1" hangingPunct="1"/>
              <a:t>12</a:t>
            </a:fld>
            <a:endParaRPr lang="en-US" altLang="ko-K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7145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219924-F546-4A6E-8CF1-9271C199B919}" type="slidenum">
              <a:rPr lang="en-US" altLang="ko-KR" sz="1200"/>
              <a:pPr eaLnBrk="1" hangingPunct="1"/>
              <a:t>13</a:t>
            </a:fld>
            <a:endParaRPr lang="en-US" altLang="ko-KR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7532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486B97C-89AF-41C8-BB07-21E2C8B5BFD5}" type="slidenum">
              <a:rPr lang="en-US" altLang="ko-KR" sz="1200"/>
              <a:pPr eaLnBrk="1" hangingPunct="1"/>
              <a:t>14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632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47CAFFE-B31D-4EA5-91D2-1E046C4D120E}" type="slidenum">
              <a:rPr lang="en-US" altLang="ko-KR" sz="1200"/>
              <a:pPr eaLnBrk="1" hangingPunct="1"/>
              <a:t>15</a:t>
            </a:fld>
            <a:endParaRPr lang="en-US" altLang="ko-KR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279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/>
              <a:t>트리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96"/>
    </mc:Choice>
    <mc:Fallback xmlns="">
      <p:transition spd="slow" advTm="931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</a:t>
            </a:r>
            <a:endParaRPr lang="ko-KR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0325"/>
            <a:ext cx="7918450" cy="41148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정의 </a:t>
            </a:r>
            <a:endParaRPr lang="en-US" altLang="ko-KR" sz="2400" dirty="0"/>
          </a:p>
          <a:p>
            <a:pPr lvl="1" eaLnBrk="1" hangingPunct="1">
              <a:buFontTx/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많아야 </a:t>
            </a:r>
            <a:r>
              <a:rPr lang="ko-KR" altLang="en-US" sz="2000" dirty="0" err="1"/>
              <a:t>두개의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부트리를</a:t>
            </a:r>
            <a:r>
              <a:rPr lang="ko-KR" altLang="en-US" sz="2000" dirty="0"/>
              <a:t> 가지며 </a:t>
            </a:r>
            <a:r>
              <a:rPr lang="ko-KR" altLang="en-US" sz="2000" dirty="0" err="1"/>
              <a:t>부트리도</a:t>
            </a:r>
            <a:r>
              <a:rPr lang="ko-KR" altLang="en-US" sz="2000" dirty="0"/>
              <a:t> 역시 </a:t>
            </a:r>
            <a:r>
              <a:rPr lang="ko-KR" altLang="en-US" sz="2000" dirty="0" err="1"/>
              <a:t>이진트리인</a:t>
            </a:r>
            <a:r>
              <a:rPr lang="ko-KR" altLang="en-US" sz="2000" dirty="0"/>
              <a:t> 트리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015417" y="2849709"/>
            <a:ext cx="2227312" cy="2934361"/>
            <a:chOff x="2160" y="1872"/>
            <a:chExt cx="1231" cy="1622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2726" y="187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37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310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2536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2892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160" y="3203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2595" y="3203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2352" y="2829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2541" y="2829"/>
              <a:ext cx="198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91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4"/>
            <a:ext cx="6610075" cy="5040461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포화 이진 트리</a:t>
            </a:r>
            <a:r>
              <a:rPr lang="en-US" altLang="ko-KR" sz="2000" dirty="0"/>
              <a:t>(perfect binary tree)</a:t>
            </a:r>
          </a:p>
          <a:p>
            <a:pPr lvl="1" eaLnBrk="1" hangingPunct="1">
              <a:buFontTx/>
              <a:buNone/>
            </a:pPr>
            <a:endParaRPr lang="en-US" altLang="ko-KR" sz="2000" dirty="0"/>
          </a:p>
          <a:p>
            <a:pPr lvl="1" eaLnBrk="1" hangingPunct="1">
              <a:buFontTx/>
              <a:buNone/>
            </a:pPr>
            <a:endParaRPr lang="ko-KR" altLang="en-US" sz="2000" dirty="0"/>
          </a:p>
          <a:p>
            <a:pPr lvl="1" eaLnBrk="1" hangingPunct="1">
              <a:buFontTx/>
              <a:buNone/>
            </a:pPr>
            <a:endParaRPr lang="ko-KR" altLang="en-US" sz="800" dirty="0"/>
          </a:p>
          <a:p>
            <a:pPr eaLnBrk="1" hangingPunct="1"/>
            <a:r>
              <a:rPr lang="ko-KR" altLang="en-US" sz="2000" dirty="0"/>
              <a:t>완전 이진 트리</a:t>
            </a:r>
            <a:r>
              <a:rPr lang="en-US" altLang="ko-KR" sz="2000" dirty="0"/>
              <a:t>(complete binary tree)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   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800" dirty="0"/>
          </a:p>
          <a:p>
            <a:pPr eaLnBrk="1" hangingPunct="1"/>
            <a:r>
              <a:rPr lang="ko-KR" altLang="en-US" sz="2000" dirty="0"/>
              <a:t>정 이진 트리</a:t>
            </a:r>
            <a:r>
              <a:rPr lang="en-US" altLang="ko-KR" sz="2000" dirty="0"/>
              <a:t>(full binary tree)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800" dirty="0"/>
          </a:p>
          <a:p>
            <a:r>
              <a:rPr lang="ko-KR" altLang="en-US" sz="2000" dirty="0"/>
              <a:t>사향 이진 트리</a:t>
            </a:r>
            <a:r>
              <a:rPr lang="en-US" altLang="ko-KR" sz="2000" dirty="0"/>
              <a:t>(skewed binary tree)</a:t>
            </a:r>
          </a:p>
          <a:p>
            <a:pPr eaLnBrk="1" hangingPunct="1"/>
            <a:endParaRPr lang="en-US" altLang="ko-KR" sz="2000" dirty="0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/>
              <a:t>특별한 </a:t>
            </a:r>
            <a:r>
              <a:rPr lang="ko-KR" altLang="en-US" dirty="0" err="1"/>
              <a:t>이진트리들</a:t>
            </a:r>
            <a:endParaRPr lang="ko-KR" altLang="en-US" dirty="0"/>
          </a:p>
        </p:txBody>
      </p:sp>
      <p:grpSp>
        <p:nvGrpSpPr>
          <p:cNvPr id="12292" name="Group 13"/>
          <p:cNvGrpSpPr>
            <a:grpSpLocks/>
          </p:cNvGrpSpPr>
          <p:nvPr/>
        </p:nvGrpSpPr>
        <p:grpSpPr bwMode="auto">
          <a:xfrm>
            <a:off x="7302263" y="1412875"/>
            <a:ext cx="1042312" cy="1152029"/>
            <a:chOff x="2112" y="960"/>
            <a:chExt cx="912" cy="1008"/>
          </a:xfrm>
        </p:grpSpPr>
        <p:sp>
          <p:nvSpPr>
            <p:cNvPr id="12293" name="Oval 14"/>
            <p:cNvSpPr>
              <a:spLocks noChangeArrowheads="1"/>
            </p:cNvSpPr>
            <p:nvPr/>
          </p:nvSpPr>
          <p:spPr bwMode="auto">
            <a:xfrm>
              <a:off x="2461" y="96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2294" name="Oval 15"/>
            <p:cNvSpPr>
              <a:spLocks noChangeArrowheads="1"/>
            </p:cNvSpPr>
            <p:nvPr/>
          </p:nvSpPr>
          <p:spPr bwMode="auto">
            <a:xfrm>
              <a:off x="224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2295" name="Oval 16"/>
            <p:cNvSpPr>
              <a:spLocks noChangeArrowheads="1"/>
            </p:cNvSpPr>
            <p:nvPr/>
          </p:nvSpPr>
          <p:spPr bwMode="auto">
            <a:xfrm>
              <a:off x="269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2296" name="Line 17"/>
            <p:cNvSpPr>
              <a:spLocks noChangeShapeType="1"/>
            </p:cNvSpPr>
            <p:nvPr/>
          </p:nvSpPr>
          <p:spPr bwMode="auto">
            <a:xfrm flipH="1">
              <a:off x="2344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297" name="Line 18"/>
            <p:cNvSpPr>
              <a:spLocks noChangeShapeType="1"/>
            </p:cNvSpPr>
            <p:nvPr/>
          </p:nvSpPr>
          <p:spPr bwMode="auto">
            <a:xfrm>
              <a:off x="2563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298" name="Oval 19"/>
            <p:cNvSpPr>
              <a:spLocks noChangeArrowheads="1"/>
            </p:cNvSpPr>
            <p:nvPr/>
          </p:nvSpPr>
          <p:spPr bwMode="auto">
            <a:xfrm>
              <a:off x="2112" y="177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2299" name="Oval 20"/>
            <p:cNvSpPr>
              <a:spLocks noChangeArrowheads="1"/>
            </p:cNvSpPr>
            <p:nvPr/>
          </p:nvSpPr>
          <p:spPr bwMode="auto">
            <a:xfrm>
              <a:off x="2380" y="177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2300" name="Line 21"/>
            <p:cNvSpPr>
              <a:spLocks noChangeShapeType="1"/>
            </p:cNvSpPr>
            <p:nvPr/>
          </p:nvSpPr>
          <p:spPr bwMode="auto">
            <a:xfrm flipH="1">
              <a:off x="2230" y="154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301" name="Line 22"/>
            <p:cNvSpPr>
              <a:spLocks noChangeShapeType="1"/>
            </p:cNvSpPr>
            <p:nvPr/>
          </p:nvSpPr>
          <p:spPr bwMode="auto">
            <a:xfrm>
              <a:off x="2347" y="154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302" name="Oval 23"/>
            <p:cNvSpPr>
              <a:spLocks noChangeArrowheads="1"/>
            </p:cNvSpPr>
            <p:nvPr/>
          </p:nvSpPr>
          <p:spPr bwMode="auto">
            <a:xfrm>
              <a:off x="2576" y="178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12303" name="Oval 24"/>
            <p:cNvSpPr>
              <a:spLocks noChangeArrowheads="1"/>
            </p:cNvSpPr>
            <p:nvPr/>
          </p:nvSpPr>
          <p:spPr bwMode="auto">
            <a:xfrm>
              <a:off x="2844" y="178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12304" name="Line 25"/>
            <p:cNvSpPr>
              <a:spLocks noChangeShapeType="1"/>
            </p:cNvSpPr>
            <p:nvPr/>
          </p:nvSpPr>
          <p:spPr bwMode="auto">
            <a:xfrm flipH="1">
              <a:off x="2694" y="155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305" name="Line 26"/>
            <p:cNvSpPr>
              <a:spLocks noChangeShapeType="1"/>
            </p:cNvSpPr>
            <p:nvPr/>
          </p:nvSpPr>
          <p:spPr bwMode="auto">
            <a:xfrm>
              <a:off x="2811" y="155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38" name="모서리가 둥근 직사각형 37"/>
          <p:cNvSpPr/>
          <p:nvPr/>
        </p:nvSpPr>
        <p:spPr bwMode="auto">
          <a:xfrm>
            <a:off x="1078091" y="2020811"/>
            <a:ext cx="5676268" cy="42924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모든 레벨의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노드가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꽉 차있는 상태의 트리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7426827" y="2755473"/>
            <a:ext cx="957760" cy="1261734"/>
            <a:chOff x="2160" y="1872"/>
            <a:chExt cx="1231" cy="1622"/>
          </a:xfrm>
        </p:grpSpPr>
        <p:sp>
          <p:nvSpPr>
            <p:cNvPr id="12306" name="Oval 4"/>
            <p:cNvSpPr>
              <a:spLocks noChangeArrowheads="1"/>
            </p:cNvSpPr>
            <p:nvPr/>
          </p:nvSpPr>
          <p:spPr bwMode="auto">
            <a:xfrm>
              <a:off x="2726" y="187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2307" name="Oval 5"/>
            <p:cNvSpPr>
              <a:spLocks noChangeArrowheads="1"/>
            </p:cNvSpPr>
            <p:nvPr/>
          </p:nvSpPr>
          <p:spPr bwMode="auto">
            <a:xfrm>
              <a:off x="237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2308" name="Oval 6"/>
            <p:cNvSpPr>
              <a:spLocks noChangeArrowheads="1"/>
            </p:cNvSpPr>
            <p:nvPr/>
          </p:nvSpPr>
          <p:spPr bwMode="auto">
            <a:xfrm>
              <a:off x="310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2309" name="Line 7"/>
            <p:cNvSpPr>
              <a:spLocks noChangeShapeType="1"/>
            </p:cNvSpPr>
            <p:nvPr/>
          </p:nvSpPr>
          <p:spPr bwMode="auto">
            <a:xfrm flipH="1">
              <a:off x="2536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2310" name="Line 8"/>
            <p:cNvSpPr>
              <a:spLocks noChangeShapeType="1"/>
            </p:cNvSpPr>
            <p:nvPr/>
          </p:nvSpPr>
          <p:spPr bwMode="auto">
            <a:xfrm>
              <a:off x="2892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2311" name="Oval 9"/>
            <p:cNvSpPr>
              <a:spLocks noChangeArrowheads="1"/>
            </p:cNvSpPr>
            <p:nvPr/>
          </p:nvSpPr>
          <p:spPr bwMode="auto">
            <a:xfrm>
              <a:off x="2160" y="3203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2312" name="Oval 10"/>
            <p:cNvSpPr>
              <a:spLocks noChangeArrowheads="1"/>
            </p:cNvSpPr>
            <p:nvPr/>
          </p:nvSpPr>
          <p:spPr bwMode="auto">
            <a:xfrm>
              <a:off x="2548" y="3195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2313" name="Line 11"/>
            <p:cNvSpPr>
              <a:spLocks noChangeShapeType="1"/>
            </p:cNvSpPr>
            <p:nvPr/>
          </p:nvSpPr>
          <p:spPr bwMode="auto">
            <a:xfrm flipH="1">
              <a:off x="2352" y="2829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2314" name="Line 12"/>
            <p:cNvSpPr>
              <a:spLocks noChangeShapeType="1"/>
            </p:cNvSpPr>
            <p:nvPr/>
          </p:nvSpPr>
          <p:spPr bwMode="auto">
            <a:xfrm>
              <a:off x="2541" y="2829"/>
              <a:ext cx="141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2897" y="320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3089" y="2828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39" name="모서리가 둥근 직사각형 38"/>
          <p:cNvSpPr/>
          <p:nvPr/>
        </p:nvSpPr>
        <p:spPr bwMode="auto">
          <a:xfrm>
            <a:off x="1070150" y="3073381"/>
            <a:ext cx="6201537" cy="604903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높이가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k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일 때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k-1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까지의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노드는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모두 차있고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, k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레벨은 왼쪽부터 차례대로 차 있는 이진 트리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722955" y="5193192"/>
            <a:ext cx="1160500" cy="1332152"/>
            <a:chOff x="3084627" y="3194542"/>
            <a:chExt cx="1435637" cy="1647986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4221814" y="3194542"/>
              <a:ext cx="298450" cy="29845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3851275" y="3644900"/>
              <a:ext cx="298450" cy="29845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H="1">
              <a:off x="4114745" y="3484744"/>
              <a:ext cx="171163" cy="1927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443581" y="4084637"/>
              <a:ext cx="298450" cy="29845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H="1">
              <a:off x="3679261" y="3908425"/>
              <a:ext cx="202176" cy="227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3084627" y="4544077"/>
              <a:ext cx="298450" cy="29845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>
              <a:off x="3318352" y="4353577"/>
              <a:ext cx="195362" cy="2200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40" name="모서리가 둥근 직사각형 39"/>
          <p:cNvSpPr/>
          <p:nvPr/>
        </p:nvSpPr>
        <p:spPr bwMode="auto">
          <a:xfrm>
            <a:off x="1078091" y="5654461"/>
            <a:ext cx="4516859" cy="4388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한쪽으로 기울어진 이진 트리</a:t>
            </a: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7555451" y="4153130"/>
            <a:ext cx="989660" cy="1261734"/>
            <a:chOff x="2370" y="1872"/>
            <a:chExt cx="1272" cy="1622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726" y="1872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37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100" y="2538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 flipH="1">
              <a:off x="2536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>
              <a:off x="2892" y="2163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2915" y="3203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3350" y="3203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3107" y="2829"/>
              <a:ext cx="16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296" y="2829"/>
              <a:ext cx="198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54" name="모서리가 둥근 직사각형 53"/>
          <p:cNvSpPr/>
          <p:nvPr/>
        </p:nvSpPr>
        <p:spPr bwMode="auto">
          <a:xfrm>
            <a:off x="1088027" y="4345162"/>
            <a:ext cx="5666332" cy="4388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모든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노드가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개 또는 </a:t>
            </a: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개의 자식 </a:t>
            </a:r>
            <a:r>
              <a:rPr lang="ko-KR" altLang="en-US" sz="1600" dirty="0" err="1">
                <a:solidFill>
                  <a:schemeClr val="tx2">
                    <a:lumMod val="10000"/>
                  </a:schemeClr>
                </a:solidFill>
              </a:rPr>
              <a:t>노드를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</a:rPr>
              <a:t> 갖는 트리</a:t>
            </a:r>
          </a:p>
        </p:txBody>
      </p:sp>
    </p:spTree>
    <p:extLst>
      <p:ext uri="{BB962C8B-B14F-4D97-AF65-F5344CB8AC3E}">
        <p14:creationId xmlns:p14="http://schemas.microsoft.com/office/powerpoint/2010/main" val="183594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이진트리의 성질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800"/>
            <a:ext cx="8305800" cy="4391000"/>
          </a:xfrm>
        </p:spPr>
        <p:txBody>
          <a:bodyPr/>
          <a:lstStyle/>
          <a:p>
            <a:pPr eaLnBrk="1" hangingPunct="1"/>
            <a:r>
              <a:rPr lang="ko-KR" altLang="en-US" sz="2400" dirty="0" err="1"/>
              <a:t>이진트리의</a:t>
            </a:r>
            <a:r>
              <a:rPr lang="ko-KR" altLang="en-US" sz="2400" dirty="0"/>
              <a:t> 레벨 </a:t>
            </a:r>
            <a:r>
              <a:rPr lang="en-US" altLang="ko-KR" sz="2400" dirty="0"/>
              <a:t>k</a:t>
            </a:r>
            <a:r>
              <a:rPr lang="ko-KR" altLang="en-US" sz="2400" dirty="0"/>
              <a:t>에서의 최대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수는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k-1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높이가 </a:t>
            </a:r>
            <a:r>
              <a:rPr lang="en-US" altLang="ko-KR" sz="2400" dirty="0"/>
              <a:t>k</a:t>
            </a:r>
            <a:r>
              <a:rPr lang="ko-KR" altLang="en-US" sz="2400" dirty="0"/>
              <a:t>인 이진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최대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수는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-1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eaLnBrk="1" hangingPunct="1"/>
            <a:r>
              <a:rPr lang="ko-KR" altLang="en-US" sz="2400" dirty="0"/>
              <a:t>이진 </a:t>
            </a:r>
            <a:r>
              <a:rPr lang="ko-KR" altLang="en-US" sz="2400" dirty="0" err="1"/>
              <a:t>트리에서</a:t>
            </a:r>
            <a:r>
              <a:rPr lang="ko-KR" altLang="en-US" sz="2400" dirty="0"/>
              <a:t> </a:t>
            </a:r>
            <a:r>
              <a:rPr lang="en-US" altLang="ko-KR" sz="2400" dirty="0"/>
              <a:t>leaf node</a:t>
            </a:r>
            <a:r>
              <a:rPr lang="ko-KR" altLang="en-US" sz="2400" dirty="0"/>
              <a:t>의 수를 </a:t>
            </a:r>
            <a:r>
              <a:rPr lang="en-US" altLang="ko-KR" sz="2400" dirty="0"/>
              <a:t>n, </a:t>
            </a:r>
            <a:r>
              <a:rPr lang="ko-KR" altLang="en-US" sz="2400" dirty="0"/>
              <a:t>차수가 </a:t>
            </a:r>
            <a:r>
              <a:rPr lang="en-US" altLang="ko-KR" sz="2400" dirty="0"/>
              <a:t>2</a:t>
            </a:r>
            <a:r>
              <a:rPr lang="ko-KR" altLang="en-US" sz="2400" dirty="0"/>
              <a:t>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수를 </a:t>
            </a:r>
            <a:r>
              <a:rPr lang="en-US" altLang="ko-KR" sz="2400" dirty="0"/>
              <a:t>m</a:t>
            </a:r>
            <a:r>
              <a:rPr lang="ko-KR" altLang="en-US" sz="2400" dirty="0"/>
              <a:t>이라고 할 때 </a:t>
            </a:r>
            <a:r>
              <a:rPr lang="en-US" altLang="ko-KR" sz="2400" dirty="0"/>
              <a:t>n = m + 1   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eaLnBrk="1" hangingPunct="1"/>
            <a:endParaRPr lang="en-US" altLang="ko-KR" sz="2400" baseline="30000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55776" y="3698083"/>
            <a:ext cx="2232248" cy="2467221"/>
            <a:chOff x="2112" y="960"/>
            <a:chExt cx="912" cy="1008"/>
          </a:xfrm>
        </p:grpSpPr>
        <p:sp>
          <p:nvSpPr>
            <p:cNvPr id="5" name="Oval 14"/>
            <p:cNvSpPr>
              <a:spLocks noChangeArrowheads="1"/>
            </p:cNvSpPr>
            <p:nvPr/>
          </p:nvSpPr>
          <p:spPr bwMode="auto">
            <a:xfrm>
              <a:off x="2461" y="96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224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2691" y="1370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2344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563" y="1139"/>
              <a:ext cx="20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2112" y="177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1" name="Oval 20"/>
            <p:cNvSpPr>
              <a:spLocks noChangeArrowheads="1"/>
            </p:cNvSpPr>
            <p:nvPr/>
          </p:nvSpPr>
          <p:spPr bwMode="auto">
            <a:xfrm>
              <a:off x="2380" y="177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H="1">
              <a:off x="2230" y="154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347" y="154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2576" y="1789"/>
              <a:ext cx="179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15" name="Oval 24"/>
            <p:cNvSpPr>
              <a:spLocks noChangeArrowheads="1"/>
            </p:cNvSpPr>
            <p:nvPr/>
          </p:nvSpPr>
          <p:spPr bwMode="auto">
            <a:xfrm>
              <a:off x="2844" y="1789"/>
              <a:ext cx="180" cy="17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>
              <a:off x="2694" y="1559"/>
              <a:ext cx="102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2811" y="1559"/>
              <a:ext cx="1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6444208" y="1628800"/>
            <a:ext cx="504056" cy="43204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6228184" y="2110016"/>
            <a:ext cx="576064" cy="43204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3341597" y="2890933"/>
            <a:ext cx="1518435" cy="50718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의</a:t>
            </a:r>
            <a:r>
              <a:rPr kumimoji="0" lang="ko-KR" altLang="en-US" sz="1400" b="0" i="0" u="none" strike="noStrike" cap="none" normalizeH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관계는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5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표현 방법</a:t>
            </a:r>
            <a:r>
              <a:rPr lang="en-US" altLang="ko-KR" dirty="0"/>
              <a:t>-</a:t>
            </a:r>
            <a:r>
              <a:rPr lang="ko-KR" altLang="en-US" dirty="0"/>
              <a:t>배열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419600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배열을 이용한 이진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표현 방법</a:t>
            </a:r>
          </a:p>
          <a:p>
            <a:pPr lvl="1"/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부모노드의</a:t>
            </a:r>
            <a:r>
              <a:rPr lang="ko-KR" altLang="en-US" sz="2400" dirty="0"/>
              <a:t> 위치</a:t>
            </a:r>
            <a:r>
              <a:rPr lang="en-US" altLang="ko-KR" sz="2400" dirty="0"/>
              <a:t>: </a:t>
            </a:r>
            <a:r>
              <a:rPr lang="en-US" altLang="ko-KR" sz="2400" dirty="0">
                <a:sym typeface="Symbol" panose="05050102010706020507" pitchFamily="18" charset="2"/>
              </a:rPr>
              <a:t> </a:t>
            </a:r>
            <a:r>
              <a:rPr lang="en-US" altLang="ko-KR" sz="2400" dirty="0" err="1">
                <a:sym typeface="Symbol" panose="05050102010706020507" pitchFamily="18" charset="2"/>
              </a:rPr>
              <a:t>i</a:t>
            </a:r>
            <a:r>
              <a:rPr lang="en-US" altLang="ko-KR" sz="2400" dirty="0">
                <a:sym typeface="Symbol" panose="05050102010706020507" pitchFamily="18" charset="2"/>
              </a:rPr>
              <a:t>/2 </a:t>
            </a:r>
          </a:p>
          <a:p>
            <a:pPr lvl="1"/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왼쪽 </a:t>
            </a:r>
            <a:r>
              <a:rPr lang="ko-KR" altLang="en-US" sz="2400" dirty="0" err="1"/>
              <a:t>자식노드의</a:t>
            </a:r>
            <a:r>
              <a:rPr lang="ko-KR" altLang="en-US" sz="2400" dirty="0"/>
              <a:t> 위치</a:t>
            </a:r>
            <a:r>
              <a:rPr lang="en-US" altLang="ko-KR" sz="2400" dirty="0"/>
              <a:t>: 2i</a:t>
            </a:r>
          </a:p>
          <a:p>
            <a:pPr lvl="1"/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번째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오른쪽 </a:t>
            </a:r>
            <a:r>
              <a:rPr lang="ko-KR" altLang="en-US" sz="2400" dirty="0" err="1"/>
              <a:t>자식노드의</a:t>
            </a:r>
            <a:r>
              <a:rPr lang="ko-KR" altLang="en-US" sz="2400" dirty="0"/>
              <a:t> 위치</a:t>
            </a:r>
            <a:r>
              <a:rPr lang="en-US" altLang="ko-KR" sz="2400" dirty="0"/>
              <a:t>: 2i + 1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  <a:p>
            <a:pPr lvl="1" eaLnBrk="1" hangingPunct="1"/>
            <a:endParaRPr lang="en-US" altLang="ko-KR" sz="2400" dirty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1403648" y="3645024"/>
            <a:ext cx="2522537" cy="1755775"/>
            <a:chOff x="1008" y="2352"/>
            <a:chExt cx="1564" cy="1680"/>
          </a:xfrm>
        </p:grpSpPr>
        <p:sp>
          <p:nvSpPr>
            <p:cNvPr id="15373" name="Oval 5"/>
            <p:cNvSpPr>
              <a:spLocks noChangeArrowheads="1"/>
            </p:cNvSpPr>
            <p:nvPr/>
          </p:nvSpPr>
          <p:spPr bwMode="auto">
            <a:xfrm>
              <a:off x="1594" y="2352"/>
              <a:ext cx="302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5374" name="Oval 6"/>
            <p:cNvSpPr>
              <a:spLocks noChangeArrowheads="1"/>
            </p:cNvSpPr>
            <p:nvPr/>
          </p:nvSpPr>
          <p:spPr bwMode="auto">
            <a:xfrm>
              <a:off x="1226" y="3042"/>
              <a:ext cx="301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15375" name="Oval 7"/>
            <p:cNvSpPr>
              <a:spLocks noChangeArrowheads="1"/>
            </p:cNvSpPr>
            <p:nvPr/>
          </p:nvSpPr>
          <p:spPr bwMode="auto">
            <a:xfrm>
              <a:off x="1982" y="3042"/>
              <a:ext cx="301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15376" name="Line 8"/>
            <p:cNvSpPr>
              <a:spLocks noChangeShapeType="1"/>
            </p:cNvSpPr>
            <p:nvPr/>
          </p:nvSpPr>
          <p:spPr bwMode="auto">
            <a:xfrm flipH="1">
              <a:off x="1397" y="2653"/>
              <a:ext cx="345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7" name="Line 9"/>
            <p:cNvSpPr>
              <a:spLocks noChangeShapeType="1"/>
            </p:cNvSpPr>
            <p:nvPr/>
          </p:nvSpPr>
          <p:spPr bwMode="auto">
            <a:xfrm>
              <a:off x="1766" y="2653"/>
              <a:ext cx="345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8" name="Oval 10"/>
            <p:cNvSpPr>
              <a:spLocks noChangeArrowheads="1"/>
            </p:cNvSpPr>
            <p:nvPr/>
          </p:nvSpPr>
          <p:spPr bwMode="auto">
            <a:xfrm>
              <a:off x="1008" y="3731"/>
              <a:ext cx="301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15379" name="Oval 11"/>
            <p:cNvSpPr>
              <a:spLocks noChangeArrowheads="1"/>
            </p:cNvSpPr>
            <p:nvPr/>
          </p:nvSpPr>
          <p:spPr bwMode="auto">
            <a:xfrm>
              <a:off x="2270" y="3711"/>
              <a:ext cx="302" cy="30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 flipH="1">
              <a:off x="1207" y="3343"/>
              <a:ext cx="172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1" name="Line 13"/>
            <p:cNvSpPr>
              <a:spLocks noChangeShapeType="1"/>
            </p:cNvSpPr>
            <p:nvPr/>
          </p:nvSpPr>
          <p:spPr bwMode="auto">
            <a:xfrm>
              <a:off x="2214" y="3323"/>
              <a:ext cx="20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365" name="Group 14"/>
          <p:cNvGrpSpPr>
            <a:grpSpLocks/>
          </p:cNvGrpSpPr>
          <p:nvPr/>
        </p:nvGrpSpPr>
        <p:grpSpPr bwMode="auto">
          <a:xfrm>
            <a:off x="4592936" y="4410199"/>
            <a:ext cx="3035301" cy="685800"/>
            <a:chOff x="2648" y="2832"/>
            <a:chExt cx="1912" cy="432"/>
          </a:xfrm>
        </p:grpSpPr>
        <p:sp>
          <p:nvSpPr>
            <p:cNvPr id="15366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367" name="Rectangle 16"/>
            <p:cNvSpPr>
              <a:spLocks noChangeArrowheads="1"/>
            </p:cNvSpPr>
            <p:nvPr/>
          </p:nvSpPr>
          <p:spPr bwMode="auto">
            <a:xfrm>
              <a:off x="312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336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369" name="Rectangle 18"/>
            <p:cNvSpPr>
              <a:spLocks noChangeArrowheads="1"/>
            </p:cNvSpPr>
            <p:nvPr/>
          </p:nvSpPr>
          <p:spPr bwMode="auto">
            <a:xfrm>
              <a:off x="360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370" name="Rectangle 19"/>
            <p:cNvSpPr>
              <a:spLocks noChangeArrowheads="1"/>
            </p:cNvSpPr>
            <p:nvPr/>
          </p:nvSpPr>
          <p:spPr bwMode="auto">
            <a:xfrm>
              <a:off x="384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71" name="Rectangle 20"/>
            <p:cNvSpPr>
              <a:spLocks noChangeArrowheads="1"/>
            </p:cNvSpPr>
            <p:nvPr/>
          </p:nvSpPr>
          <p:spPr bwMode="auto">
            <a:xfrm>
              <a:off x="408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372" name="Rectangle 21"/>
            <p:cNvSpPr>
              <a:spLocks noChangeArrowheads="1"/>
            </p:cNvSpPr>
            <p:nvPr/>
          </p:nvSpPr>
          <p:spPr bwMode="auto">
            <a:xfrm>
              <a:off x="4320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648" y="2832"/>
              <a:ext cx="24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1043608" y="5761038"/>
            <a:ext cx="7128792" cy="62029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문제점은 무엇인가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8004" y="4052101"/>
            <a:ext cx="3132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0    1    </a:t>
            </a:r>
            <a:r>
              <a:rPr lang="en-US" altLang="ko-KR" sz="1600"/>
              <a:t>2    3   </a:t>
            </a:r>
            <a:r>
              <a:rPr lang="en-US" altLang="ko-KR" sz="1600" dirty="0"/>
              <a:t>4     5    6   7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203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연결리스트를 이용한 </a:t>
            </a:r>
            <a:r>
              <a:rPr lang="ko-KR" altLang="en-US" sz="2400" dirty="0" err="1"/>
              <a:t>이진트리의</a:t>
            </a:r>
            <a:r>
              <a:rPr lang="ko-KR" altLang="en-US" sz="2400" dirty="0"/>
              <a:t> 표현 방법</a:t>
            </a:r>
          </a:p>
          <a:p>
            <a:pPr lvl="1" eaLnBrk="1" hangingPunct="1">
              <a:buFontTx/>
              <a:buNone/>
            </a:pPr>
            <a:r>
              <a:rPr lang="en-US" altLang="ko-KR" sz="2000" dirty="0" err="1"/>
              <a:t>typedef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node *</a:t>
            </a:r>
            <a:r>
              <a:rPr lang="en-US" altLang="ko-KR" sz="2000" dirty="0" err="1"/>
              <a:t>tree_pointer</a:t>
            </a:r>
            <a:r>
              <a:rPr lang="en-US" altLang="ko-KR" sz="2000" dirty="0"/>
              <a:t>;</a:t>
            </a:r>
          </a:p>
          <a:p>
            <a:pPr lvl="1" eaLnBrk="1" hangingPunct="1">
              <a:buFontTx/>
              <a:buNone/>
            </a:pPr>
            <a:r>
              <a:rPr lang="en-US" altLang="ko-KR" sz="2000" dirty="0" err="1"/>
              <a:t>typedef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node { 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data;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tree_pointer</a:t>
            </a:r>
            <a:r>
              <a:rPr lang="en-US" altLang="ko-KR" sz="2000" dirty="0"/>
              <a:t> left, right;</a:t>
            </a:r>
          </a:p>
          <a:p>
            <a:pPr lvl="1" eaLnBrk="1" hangingPunct="1">
              <a:buFontTx/>
              <a:buNone/>
            </a:pPr>
            <a:r>
              <a:rPr lang="en-US" altLang="ko-KR" sz="2000" dirty="0"/>
              <a:t>}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500438" y="45339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</a:rPr>
              <a:t>left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00438" y="40767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643438" y="45339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>
                <a:latin typeface="Times New Roman" panose="02020603050405020304" pitchFamily="18" charset="0"/>
              </a:rPr>
              <a:t>right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3424238" y="49911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253038" y="49911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표현 방법</a:t>
            </a:r>
            <a:r>
              <a:rPr lang="en-US" altLang="ko-KR" dirty="0"/>
              <a:t>-</a:t>
            </a:r>
            <a:r>
              <a:rPr lang="ko-KR" altLang="en-US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77373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563563"/>
          </a:xfrm>
        </p:spPr>
        <p:txBody>
          <a:bodyPr/>
          <a:lstStyle/>
          <a:p>
            <a:pPr eaLnBrk="1" hangingPunct="1"/>
            <a:r>
              <a:rPr lang="ko-KR" altLang="en-US" sz="3200" dirty="0"/>
              <a:t>연결리스트를 이용한 이진 </a:t>
            </a:r>
            <a:r>
              <a:rPr lang="ko-KR" altLang="en-US" sz="3200" dirty="0" err="1"/>
              <a:t>트리의</a:t>
            </a:r>
            <a:r>
              <a:rPr lang="ko-KR" altLang="en-US" sz="3200" dirty="0"/>
              <a:t> 표현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281988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59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이진트리의</a:t>
            </a:r>
            <a:r>
              <a:rPr lang="ko-KR" altLang="en-US" dirty="0"/>
              <a:t> 운행</a:t>
            </a:r>
            <a:r>
              <a:rPr lang="en-US" altLang="ko-KR" dirty="0"/>
              <a:t>(tree traverse)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/>
              <a:t>정의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트리의</a:t>
            </a:r>
            <a:r>
              <a:rPr lang="ko-KR" altLang="en-US" sz="2400" dirty="0"/>
              <a:t> 각 </a:t>
            </a:r>
            <a:r>
              <a:rPr lang="ko-KR" altLang="en-US" sz="2400" dirty="0" err="1"/>
              <a:t>노드를</a:t>
            </a:r>
            <a:r>
              <a:rPr lang="ko-KR" altLang="en-US" sz="2400" dirty="0"/>
              <a:t> 한번씩 방문하는 것</a:t>
            </a:r>
          </a:p>
          <a:p>
            <a:pPr eaLnBrk="1" hangingPunct="1"/>
            <a:r>
              <a:rPr lang="ko-KR" altLang="en-US" sz="2400" dirty="0"/>
              <a:t>분류</a:t>
            </a:r>
          </a:p>
          <a:p>
            <a:pPr lvl="1" eaLnBrk="1" hangingPunct="1"/>
            <a:r>
              <a:rPr lang="ko-KR" altLang="en-US" sz="2400" dirty="0"/>
              <a:t>중위 </a:t>
            </a:r>
            <a:r>
              <a:rPr lang="ko-KR" altLang="en-US" sz="2400" dirty="0" err="1"/>
              <a:t>운행법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inorder</a:t>
            </a:r>
            <a:r>
              <a:rPr lang="en-US" altLang="ko-KR" sz="2400" dirty="0"/>
              <a:t> traversal)</a:t>
            </a:r>
          </a:p>
          <a:p>
            <a:pPr lvl="2" eaLnBrk="1" hangingPunct="1">
              <a:buFontTx/>
              <a:buNone/>
            </a:pPr>
            <a:r>
              <a:rPr lang="en-US" altLang="ko-KR" sz="2000" dirty="0"/>
              <a:t>left subtree -&gt; </a:t>
            </a:r>
            <a:r>
              <a:rPr lang="ko-KR" altLang="en-US" sz="2000" dirty="0"/>
              <a:t>자기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right subtree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  <a:p>
            <a:pPr lvl="1" eaLnBrk="1" hangingPunct="1"/>
            <a:r>
              <a:rPr lang="ko-KR" altLang="en-US" sz="2400" dirty="0"/>
              <a:t>전위 </a:t>
            </a:r>
            <a:r>
              <a:rPr lang="ko-KR" altLang="en-US" sz="2400" dirty="0" err="1"/>
              <a:t>운행법</a:t>
            </a:r>
            <a:r>
              <a:rPr lang="en-US" altLang="ko-KR" sz="2400" dirty="0"/>
              <a:t>(preorder traversal)</a:t>
            </a:r>
          </a:p>
          <a:p>
            <a:pPr lvl="2" eaLnBrk="1" hangingPunct="1">
              <a:buFontTx/>
              <a:buNone/>
            </a:pPr>
            <a:r>
              <a:rPr lang="ko-KR" altLang="en-US" sz="2000" dirty="0"/>
              <a:t>자기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left subtree -&gt; right subtree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  <a:p>
            <a:pPr lvl="1" eaLnBrk="1" hangingPunct="1"/>
            <a:r>
              <a:rPr lang="ko-KR" altLang="en-US" sz="2400" dirty="0"/>
              <a:t>후위 </a:t>
            </a:r>
            <a:r>
              <a:rPr lang="ko-KR" altLang="en-US" sz="2400" dirty="0" err="1"/>
              <a:t>운행법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postorder</a:t>
            </a:r>
            <a:r>
              <a:rPr lang="en-US" altLang="ko-KR" sz="2400" dirty="0"/>
              <a:t> traversal)</a:t>
            </a:r>
          </a:p>
          <a:p>
            <a:pPr lvl="2" eaLnBrk="1" hangingPunct="1">
              <a:buFontTx/>
              <a:buNone/>
            </a:pPr>
            <a:r>
              <a:rPr lang="en-US" altLang="ko-KR" sz="2000" dirty="0"/>
              <a:t>left subtree -&gt; right subtree -&gt; </a:t>
            </a:r>
            <a:r>
              <a:rPr lang="ko-KR" altLang="en-US" sz="2000" dirty="0"/>
              <a:t>자기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</a:p>
          <a:p>
            <a:pPr lvl="2" eaLnBrk="1" hangingPunct="1">
              <a:buFontTx/>
              <a:buNone/>
            </a:pPr>
            <a:endParaRPr lang="en-US" altLang="ko-KR" sz="20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395536" y="2636912"/>
            <a:ext cx="8640960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395536" y="3789040"/>
            <a:ext cx="8640960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95536" y="4941168"/>
            <a:ext cx="8640960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운행법의 연습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680520" cy="230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971600" y="4221088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중위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364088" y="4221088"/>
            <a:ext cx="2232248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H D I B E A J F C G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971600" y="4725144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64088" y="4725144"/>
            <a:ext cx="2232248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A B D H I E C F J G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971600" y="5229200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364088" y="5229200"/>
            <a:ext cx="2232248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H I D E B J F G C 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이진탐색트리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모든 </a:t>
            </a:r>
            <a:r>
              <a:rPr lang="ko-KR" altLang="en-US" sz="2400" dirty="0" err="1"/>
              <a:t>노드는</a:t>
            </a:r>
            <a:r>
              <a:rPr lang="ko-KR" altLang="en-US" sz="2400" dirty="0"/>
              <a:t> 트리 내에서 유일한 </a:t>
            </a:r>
            <a:r>
              <a:rPr lang="en-US" altLang="ko-KR" sz="2400" dirty="0"/>
              <a:t>key</a:t>
            </a:r>
            <a:r>
              <a:rPr lang="ko-KR" altLang="en-US" sz="2400" dirty="0"/>
              <a:t>를 가진다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어떤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key</a:t>
            </a:r>
            <a:r>
              <a:rPr lang="ko-KR" altLang="en-US" sz="2400" dirty="0"/>
              <a:t>는 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left subtree</a:t>
            </a:r>
            <a:r>
              <a:rPr lang="ko-KR" altLang="en-US" sz="2400" dirty="0"/>
              <a:t>에 있는 모든 </a:t>
            </a:r>
            <a:r>
              <a:rPr lang="en-US" altLang="ko-KR" sz="2400" dirty="0"/>
              <a:t>key</a:t>
            </a:r>
            <a:r>
              <a:rPr lang="ko-KR" altLang="en-US" sz="2400" dirty="0"/>
              <a:t>보다 크다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어떤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key</a:t>
            </a:r>
            <a:r>
              <a:rPr lang="ko-KR" altLang="en-US" sz="2400" dirty="0"/>
              <a:t>는 그 </a:t>
            </a:r>
            <a:r>
              <a:rPr lang="ko-KR" altLang="en-US" sz="2400" dirty="0" err="1"/>
              <a:t>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right subtree</a:t>
            </a:r>
            <a:r>
              <a:rPr lang="ko-KR" altLang="en-US" sz="2400" dirty="0"/>
              <a:t>에 있는 모든 </a:t>
            </a:r>
            <a:r>
              <a:rPr lang="en-US" altLang="ko-KR" sz="2400" dirty="0"/>
              <a:t>key</a:t>
            </a:r>
            <a:r>
              <a:rPr lang="ko-KR" altLang="en-US" sz="2400" dirty="0"/>
              <a:t>보다 작다</a:t>
            </a:r>
            <a:r>
              <a:rPr lang="en-US" altLang="ko-KR" sz="2400" dirty="0"/>
              <a:t>.</a:t>
            </a:r>
          </a:p>
          <a:p>
            <a:pPr lvl="1" eaLnBrk="1" hangingPunct="1"/>
            <a:endParaRPr lang="en-US" altLang="ko-KR" sz="24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91680" y="3284984"/>
            <a:ext cx="5256584" cy="3458195"/>
            <a:chOff x="1152" y="816"/>
            <a:chExt cx="3545" cy="247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82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6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963" y="29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423" y="2987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165" y="2593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66" y="2593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963" y="1123"/>
              <a:ext cx="104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5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2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운행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19672" y="1268760"/>
            <a:ext cx="5256584" cy="3458195"/>
            <a:chOff x="1152" y="816"/>
            <a:chExt cx="3545" cy="247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82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6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963" y="29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2423" y="2987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165" y="2593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66" y="2593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963" y="1123"/>
              <a:ext cx="104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5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 bwMode="auto">
          <a:xfrm>
            <a:off x="1022737" y="5025172"/>
            <a:ext cx="4248472" cy="36004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중위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운행법으로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탐색할 때의 탐색 순서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1342517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1885918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12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429319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972720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36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516121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37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4059522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4602923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43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5146324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689725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64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6233126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76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776527" y="5476497"/>
            <a:ext cx="486283" cy="36004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90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9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268760"/>
            <a:ext cx="8280920" cy="140146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이번 중간고사 결과가 이상하여 교수님을 찾아갔다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교수님이 답안지 뭉치를 주시면서 내 답안지를 찾아보라고 하셨다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나는 내 답안지를 어떻게 찾을까</a:t>
            </a:r>
            <a:r>
              <a:rPr lang="en-US" altLang="ko-KR" sz="2000" dirty="0"/>
              <a:t>?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2080" y="2958257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어</a:t>
            </a:r>
            <a:r>
              <a:rPr lang="en-US" altLang="ko-KR" sz="2000" dirty="0"/>
              <a:t>? </a:t>
            </a:r>
          </a:p>
          <a:p>
            <a:pPr algn="ctr"/>
            <a:r>
              <a:rPr lang="ko-KR" altLang="en-US" sz="2000" dirty="0"/>
              <a:t>이제 보니 답안지는 학번 순서대로 정렬되어 있었다</a:t>
            </a:r>
            <a:r>
              <a:rPr lang="en-US" altLang="ko-KR" sz="2000" dirty="0"/>
              <a:t>. </a:t>
            </a:r>
          </a:p>
          <a:p>
            <a:pPr algn="ctr"/>
            <a:r>
              <a:rPr lang="ko-KR" altLang="en-US" sz="2000" dirty="0"/>
              <a:t>나는 내 답안지를 어떻게 찾을까</a:t>
            </a:r>
            <a:r>
              <a:rPr lang="en-US" altLang="ko-KR" sz="2000" dirty="0"/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01108"/>
            <a:ext cx="1512168" cy="1728192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691680" y="4365104"/>
            <a:ext cx="7071320" cy="1800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/>
              <a:t>한 가운데 시험지의 학번을 내 학번과 비교한다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같으면 찾았다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시험지의 학번이 내 학번 보다 크면 앞쪽에서 같은 방식으로 다시 검색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그렇지 않으면 뒤쪽에서 같은 방식으로 다시 검색</a:t>
            </a:r>
            <a:endParaRPr lang="en-US" altLang="ko-KR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5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073"/>
    </mc:Choice>
    <mc:Fallback xmlns="">
      <p:transition spd="slow" advTm="305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탐색 트리의 탐색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z="2000"/>
              <a:t>노드의 </a:t>
            </a:r>
            <a:r>
              <a:rPr lang="en-US" altLang="ko-KR" sz="2000"/>
              <a:t>data</a:t>
            </a:r>
            <a:r>
              <a:rPr lang="ko-KR" altLang="en-US" sz="2000"/>
              <a:t>가 </a:t>
            </a:r>
            <a:r>
              <a:rPr lang="en-US" altLang="ko-KR" sz="2000"/>
              <a:t>key</a:t>
            </a:r>
            <a:r>
              <a:rPr lang="ko-KR" altLang="en-US" sz="2000"/>
              <a:t>와 같으면 해당 노드를 반환한다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노드의 </a:t>
            </a:r>
            <a:r>
              <a:rPr lang="en-US" altLang="ko-KR" sz="2000"/>
              <a:t>data</a:t>
            </a:r>
            <a:r>
              <a:rPr lang="ko-KR" altLang="en-US" sz="2000"/>
              <a:t>가 </a:t>
            </a:r>
            <a:r>
              <a:rPr lang="en-US" altLang="ko-KR" sz="2000"/>
              <a:t>key</a:t>
            </a:r>
            <a:r>
              <a:rPr lang="ko-KR" altLang="en-US" sz="2000"/>
              <a:t>보다 크면 왼쪽 부트리에서 찾는다</a:t>
            </a:r>
            <a:r>
              <a:rPr lang="en-US" altLang="ko-KR" sz="2000"/>
              <a:t>.</a:t>
            </a:r>
          </a:p>
          <a:p>
            <a:pPr eaLnBrk="1" hangingPunct="1"/>
            <a:r>
              <a:rPr lang="ko-KR" altLang="en-US" sz="2000"/>
              <a:t>노드의 </a:t>
            </a:r>
            <a:r>
              <a:rPr lang="en-US" altLang="ko-KR" sz="2000"/>
              <a:t>data</a:t>
            </a:r>
            <a:r>
              <a:rPr lang="ko-KR" altLang="en-US" sz="2000"/>
              <a:t>가 </a:t>
            </a:r>
            <a:r>
              <a:rPr lang="en-US" altLang="ko-KR" sz="2000"/>
              <a:t>key</a:t>
            </a:r>
            <a:r>
              <a:rPr lang="ko-KR" altLang="en-US" sz="2000"/>
              <a:t>보다 작으면 오른쪽 부트리에서 찾는다</a:t>
            </a:r>
            <a:r>
              <a:rPr lang="en-US" altLang="ko-KR" sz="2000"/>
              <a:t>.</a:t>
            </a:r>
          </a:p>
          <a:p>
            <a:pPr eaLnBrk="1" hangingPunct="1"/>
            <a:endParaRPr lang="en-US" altLang="ko-K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tree_pointer search(tree_pointer *root, int key){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if(!root) return(NULL);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if(root-&gt;data == key) return(</a:t>
            </a:r>
            <a:r>
              <a:rPr lang="en-US" altLang="ko-KR" sz="1600">
                <a:solidFill>
                  <a:srgbClr val="FF0000"/>
                </a:solidFill>
              </a:rPr>
              <a:t>root</a:t>
            </a:r>
            <a:r>
              <a:rPr lang="en-US" altLang="ko-KR" sz="160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if(root-&gt;data &gt; key)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	return(search(</a:t>
            </a:r>
            <a:r>
              <a:rPr lang="en-US" altLang="ko-KR" sz="1600">
                <a:solidFill>
                  <a:srgbClr val="FF0000"/>
                </a:solidFill>
              </a:rPr>
              <a:t>root-&gt;left</a:t>
            </a:r>
            <a:r>
              <a:rPr lang="en-US" altLang="ko-KR" sz="1600"/>
              <a:t>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	else return(search(</a:t>
            </a:r>
            <a:r>
              <a:rPr lang="en-US" altLang="ko-KR" sz="1600">
                <a:solidFill>
                  <a:srgbClr val="FF0000"/>
                </a:solidFill>
              </a:rPr>
              <a:t>root-&gt;right</a:t>
            </a:r>
            <a:r>
              <a:rPr lang="en-US" altLang="ko-KR" sz="1600"/>
              <a:t>, key);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/>
              <a:t>		}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220072" y="3713733"/>
            <a:ext cx="3505307" cy="2306067"/>
            <a:chOff x="1152" y="816"/>
            <a:chExt cx="3545" cy="2479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182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63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963" y="29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423" y="2987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165" y="2593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366" y="2593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963" y="1123"/>
              <a:ext cx="1042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5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3447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ko-KR" altLang="en-US" dirty="0" err="1"/>
              <a:t>트리에서의</a:t>
            </a:r>
            <a:r>
              <a:rPr lang="ko-KR" altLang="en-US" dirty="0"/>
              <a:t> 탐색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86408" y="1124193"/>
            <a:ext cx="3267075" cy="2159000"/>
            <a:chOff x="1803673" y="1196752"/>
            <a:chExt cx="3267075" cy="215900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273573" y="2077815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03673" y="2954115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764111" y="2954115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024336" y="2460402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91061" y="2460402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03848" y="1196752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572023" y="1577752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H="1">
              <a:off x="4194448" y="2111152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32448" y="1577752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726136" y="2973165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688161" y="2973165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946798" y="2479452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415111" y="2479452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43219" y="3552275"/>
            <a:ext cx="2532415" cy="3090544"/>
            <a:chOff x="943219" y="3552275"/>
            <a:chExt cx="2532415" cy="30905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2727707" y="4003602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3093046" y="355227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H="1">
              <a:off x="3032580" y="3913712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2408135" y="4454928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H="1">
              <a:off x="2713008" y="4365038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Oval 3"/>
            <p:cNvSpPr>
              <a:spLocks noChangeArrowheads="1"/>
            </p:cNvSpPr>
            <p:nvPr/>
          </p:nvSpPr>
          <p:spPr bwMode="auto">
            <a:xfrm>
              <a:off x="2041906" y="4906254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2346779" y="4816364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Oval 3"/>
            <p:cNvSpPr>
              <a:spLocks noChangeArrowheads="1"/>
            </p:cNvSpPr>
            <p:nvPr/>
          </p:nvSpPr>
          <p:spPr bwMode="auto">
            <a:xfrm>
              <a:off x="1675677" y="5357580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H="1">
              <a:off x="1980550" y="5267690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1309448" y="5808906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H="1">
              <a:off x="1614321" y="5719016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Oval 3"/>
            <p:cNvSpPr>
              <a:spLocks noChangeArrowheads="1"/>
            </p:cNvSpPr>
            <p:nvPr/>
          </p:nvSpPr>
          <p:spPr bwMode="auto">
            <a:xfrm>
              <a:off x="943219" y="6260232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H="1">
              <a:off x="1248092" y="6170342"/>
              <a:ext cx="134861" cy="126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580112" y="1759373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O(log N)</a:t>
            </a:r>
            <a:endParaRPr lang="ko-KR" altLang="en-US" sz="4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580112" y="4462421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O(N)</a:t>
            </a:r>
            <a:endParaRPr lang="ko-KR" altLang="en-US" sz="4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9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이진탐색트리에서의</a:t>
            </a:r>
            <a:r>
              <a:rPr lang="ko-KR" altLang="en-US" dirty="0"/>
              <a:t> 삽입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990656" cy="4114800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삽입하려는 값을 </a:t>
            </a:r>
            <a:r>
              <a:rPr lang="en-US" altLang="ko-KR" sz="2000" dirty="0"/>
              <a:t>key</a:t>
            </a:r>
            <a:r>
              <a:rPr lang="ko-KR" altLang="en-US" sz="2000" dirty="0" err="1"/>
              <a:t>로하여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</a:t>
            </a:r>
            <a:r>
              <a:rPr lang="en-US" altLang="ko-KR" sz="2000" dirty="0"/>
              <a:t>leaf</a:t>
            </a:r>
            <a:r>
              <a:rPr lang="ko-KR" altLang="en-US" sz="2000" dirty="0"/>
              <a:t>까지 탐색한다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탐색된 </a:t>
            </a:r>
            <a:r>
              <a:rPr lang="en-US" altLang="ko-KR" sz="2000" dirty="0"/>
              <a:t>leaf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가 </a:t>
            </a:r>
            <a:r>
              <a:rPr lang="en-US" altLang="ko-KR" sz="2000" dirty="0"/>
              <a:t>key</a:t>
            </a:r>
            <a:r>
              <a:rPr lang="ko-KR" altLang="en-US" sz="2000" dirty="0"/>
              <a:t>보다 크면 해당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</a:t>
            </a:r>
            <a:r>
              <a:rPr lang="en-US" altLang="ko-KR" sz="2000" dirty="0"/>
              <a:t>left</a:t>
            </a:r>
            <a:r>
              <a:rPr lang="ko-KR" altLang="en-US" sz="2000" dirty="0"/>
              <a:t>에 삽입한다</a:t>
            </a:r>
            <a:r>
              <a:rPr lang="en-US" altLang="ko-KR" sz="2000" dirty="0"/>
              <a:t>.</a:t>
            </a:r>
          </a:p>
          <a:p>
            <a:pPr eaLnBrk="1" hangingPunct="1"/>
            <a:r>
              <a:rPr lang="ko-KR" altLang="en-US" sz="2000" dirty="0"/>
              <a:t>탐색된 </a:t>
            </a:r>
            <a:r>
              <a:rPr lang="en-US" altLang="ko-KR" sz="2000" dirty="0"/>
              <a:t>leaf</a:t>
            </a:r>
            <a:r>
              <a:rPr lang="ko-KR" altLang="en-US" sz="2000" dirty="0"/>
              <a:t>의 </a:t>
            </a:r>
            <a:r>
              <a:rPr lang="en-US" altLang="ko-KR" sz="2000" dirty="0"/>
              <a:t>data</a:t>
            </a:r>
            <a:r>
              <a:rPr lang="ko-KR" altLang="en-US" sz="2000" dirty="0"/>
              <a:t>가 </a:t>
            </a:r>
            <a:r>
              <a:rPr lang="en-US" altLang="ko-KR" sz="2000" dirty="0"/>
              <a:t>key</a:t>
            </a:r>
            <a:r>
              <a:rPr lang="ko-KR" altLang="en-US" sz="2000" dirty="0"/>
              <a:t>보다 작으면 해당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</a:t>
            </a:r>
            <a:r>
              <a:rPr lang="en-US" altLang="ko-KR" sz="2000" dirty="0"/>
              <a:t>right</a:t>
            </a:r>
            <a:r>
              <a:rPr lang="ko-KR" altLang="en-US" sz="2000" dirty="0"/>
              <a:t>에 삽입한다</a:t>
            </a:r>
            <a:r>
              <a:rPr lang="en-US" altLang="ko-KR" sz="2000" dirty="0"/>
              <a:t>.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95536" y="3284984"/>
            <a:ext cx="3549401" cy="2499370"/>
            <a:chOff x="1152" y="816"/>
            <a:chExt cx="3545" cy="249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750" y="1584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73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144" y="2287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1550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925" y="1891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152" y="2988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611" y="2988"/>
              <a:ext cx="309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354" y="2594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555" y="2594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947" y="300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407" y="3005"/>
              <a:ext cx="308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2149" y="2611"/>
              <a:ext cx="17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350" y="2611"/>
              <a:ext cx="209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2854" y="81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990" y="1123"/>
              <a:ext cx="101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 flipH="1">
              <a:off x="3994" y="1565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046" y="1104"/>
              <a:ext cx="101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3619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4390" y="2256"/>
              <a:ext cx="307" cy="30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3796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171" y="1860"/>
              <a:ext cx="351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3802626" y="3631932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C92215"/>
                </a:solidFill>
                <a:latin typeface="Times New Roman" panose="02020603050405020304" pitchFamily="18" charset="0"/>
              </a:rPr>
              <a:t>70 </a:t>
            </a:r>
            <a:r>
              <a:rPr lang="ko-KR" altLang="en-US" dirty="0">
                <a:solidFill>
                  <a:srgbClr val="C92215"/>
                </a:solidFill>
                <a:latin typeface="Times New Roman" panose="02020603050405020304" pitchFamily="18" charset="0"/>
              </a:rPr>
              <a:t>삽입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934097" y="3212976"/>
            <a:ext cx="3663556" cy="2579754"/>
            <a:chOff x="4267200" y="3048000"/>
            <a:chExt cx="4572000" cy="3219450"/>
          </a:xfrm>
        </p:grpSpPr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038725" y="4038600"/>
              <a:ext cx="395288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4552950" y="4945063"/>
              <a:ext cx="395288" cy="3968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5546725" y="4945063"/>
              <a:ext cx="395288" cy="396875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4779963" y="4433888"/>
              <a:ext cx="452437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5264150" y="4433888"/>
              <a:ext cx="452438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4267200" y="5849938"/>
              <a:ext cx="395288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4859338" y="5849938"/>
              <a:ext cx="398462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4527550" y="5341938"/>
              <a:ext cx="225425" cy="525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786313" y="5341938"/>
              <a:ext cx="269875" cy="53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5292725" y="5872163"/>
              <a:ext cx="395288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5886450" y="5872163"/>
              <a:ext cx="396875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5553075" y="5362575"/>
              <a:ext cx="225425" cy="527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5811838" y="5362575"/>
              <a:ext cx="269875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6462713" y="3048000"/>
              <a:ext cx="395287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H="1">
              <a:off x="5348288" y="3443288"/>
              <a:ext cx="1308100" cy="595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 flipH="1">
              <a:off x="7932738" y="4014788"/>
              <a:ext cx="395287" cy="3952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10363" y="3419475"/>
              <a:ext cx="1308100" cy="595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7448550" y="4905375"/>
              <a:ext cx="396875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8443913" y="4905375"/>
              <a:ext cx="395287" cy="395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 flipH="1">
              <a:off x="7677150" y="4394200"/>
              <a:ext cx="452438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8161338" y="4394200"/>
              <a:ext cx="452437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8001000" y="5791200"/>
              <a:ext cx="457200" cy="4572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solidFill>
                    <a:srgbClr val="C92215"/>
                  </a:solidFill>
                  <a:latin typeface="Book Antiqua" panose="02040602050305030304" pitchFamily="18" charset="0"/>
                </a:rPr>
                <a:t>70</a:t>
              </a: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7718425" y="5280025"/>
              <a:ext cx="452438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400"/>
            </a:p>
          </p:txBody>
        </p:sp>
      </p:grpSp>
      <p:sp>
        <p:nvSpPr>
          <p:cNvPr id="54" name="AutoShape 45"/>
          <p:cNvSpPr>
            <a:spLocks noChangeArrowheads="1"/>
          </p:cNvSpPr>
          <p:nvPr/>
        </p:nvSpPr>
        <p:spPr bwMode="auto">
          <a:xfrm>
            <a:off x="4040933" y="4141440"/>
            <a:ext cx="857611" cy="1447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4950993" y="3043972"/>
            <a:ext cx="4074121" cy="3793444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342188" cy="4114800"/>
          </a:xfrm>
        </p:spPr>
        <p:txBody>
          <a:bodyPr/>
          <a:lstStyle/>
          <a:p>
            <a:pPr eaLnBrk="1" hangingPunct="1"/>
            <a:r>
              <a:rPr lang="ko-KR" altLang="en-US" sz="2000"/>
              <a:t>경우 </a:t>
            </a:r>
            <a:r>
              <a:rPr lang="en-US" altLang="ko-KR" sz="2000"/>
              <a:t>1: leaf </a:t>
            </a:r>
            <a:r>
              <a:rPr lang="ko-KR" altLang="en-US" sz="2000"/>
              <a:t>노드의 삭제</a:t>
            </a:r>
            <a:endParaRPr lang="en-US" altLang="ko-KR" sz="2000"/>
          </a:p>
          <a:p>
            <a:pPr eaLnBrk="1" hangingPunct="1"/>
            <a:r>
              <a:rPr lang="ko-KR" altLang="en-US" sz="2000"/>
              <a:t>경우 </a:t>
            </a:r>
            <a:r>
              <a:rPr lang="en-US" altLang="ko-KR" sz="2000"/>
              <a:t>2: </a:t>
            </a:r>
            <a:r>
              <a:rPr lang="ko-KR" altLang="en-US" sz="2000"/>
              <a:t>하나의 자식노드를 가진 노드의 삭제</a:t>
            </a:r>
            <a:endParaRPr lang="en-US" altLang="ko-KR" sz="2000"/>
          </a:p>
          <a:p>
            <a:pPr eaLnBrk="1" hangingPunct="1"/>
            <a:r>
              <a:rPr lang="ko-KR" altLang="en-US" sz="2000"/>
              <a:t>경우 </a:t>
            </a:r>
            <a:r>
              <a:rPr lang="en-US" altLang="ko-KR" sz="2000"/>
              <a:t>3: </a:t>
            </a:r>
            <a:r>
              <a:rPr lang="ko-KR" altLang="en-US" sz="2000"/>
              <a:t>두개의 자식노드를 가진 노드의 삭제</a:t>
            </a:r>
          </a:p>
          <a:p>
            <a:pPr eaLnBrk="1" hangingPunct="1"/>
            <a:endParaRPr lang="ko-KR" altLang="en-US" sz="2000"/>
          </a:p>
          <a:p>
            <a:pPr eaLnBrk="1" hangingPunct="1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2151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-leaf</a:t>
            </a:r>
            <a:endParaRPr lang="ko-KR" altLang="en-US" dirty="0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974725" y="27011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04825" y="35774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465263" y="357748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725488" y="3083769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1192213" y="308376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28600" y="4452194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800100" y="4452194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481013" y="3960069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730250" y="3960069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1219200" y="447283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1793875" y="447283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1471613" y="3982294"/>
            <a:ext cx="217487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1722438" y="3982294"/>
            <a:ext cx="260350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1905000" y="18201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1273175" y="2201119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Oval 19"/>
          <p:cNvSpPr>
            <a:spLocks noChangeArrowheads="1"/>
          </p:cNvSpPr>
          <p:nvPr/>
        </p:nvSpPr>
        <p:spPr bwMode="auto">
          <a:xfrm flipH="1">
            <a:off x="2895600" y="27345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2133600" y="2201119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2427288" y="3596532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3389313" y="359653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2647950" y="31028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3116263" y="31028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3962400" y="2429719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0" name="Oval 26"/>
          <p:cNvSpPr>
            <a:spLocks noChangeArrowheads="1"/>
          </p:cNvSpPr>
          <p:nvPr/>
        </p:nvSpPr>
        <p:spPr bwMode="auto">
          <a:xfrm>
            <a:off x="5927725" y="28535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6651" name="Oval 27"/>
          <p:cNvSpPr>
            <a:spLocks noChangeArrowheads="1"/>
          </p:cNvSpPr>
          <p:nvPr/>
        </p:nvSpPr>
        <p:spPr bwMode="auto">
          <a:xfrm>
            <a:off x="5457825" y="372988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6418263" y="372988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H="1">
            <a:off x="5678488" y="3236169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6145213" y="323616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5181600" y="4604594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5753100" y="4604594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H="1">
            <a:off x="5434013" y="4112469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5683250" y="4112469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6172200" y="4625232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6424613" y="4134694"/>
            <a:ext cx="217487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6858000" y="19725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flipH="1">
            <a:off x="6226175" y="2353519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 flipH="1">
            <a:off x="7848600" y="2886919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7086600" y="2353519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7380288" y="3748932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8342313" y="3748932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H="1">
            <a:off x="7600950" y="32552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8069263" y="3255219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3717925" y="420295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3733800" y="4182319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43</a:t>
            </a:r>
            <a:r>
              <a:rPr lang="ko-KR" altLang="en-US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53012" y="1700808"/>
            <a:ext cx="4019070" cy="4045471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0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245913" y="2688159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76013" y="3564459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996676" y="3070746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99788" y="4439171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071288" y="4439171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752201" y="3947046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001438" y="3947046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176188" y="18070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1544363" y="2188096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 flipH="1">
            <a:off x="3166788" y="27214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404788" y="2188096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698476" y="3583509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3660501" y="3583509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2919138" y="30897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387451" y="30897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6" name="AutoShape 18"/>
          <p:cNvSpPr>
            <a:spLocks noChangeArrowheads="1"/>
          </p:cNvSpPr>
          <p:nvPr/>
        </p:nvSpPr>
        <p:spPr bwMode="auto">
          <a:xfrm>
            <a:off x="4325663" y="2492896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668688" y="2858021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5392463" y="3732734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5963963" y="3732734"/>
            <a:ext cx="385763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5644876" y="3240609"/>
            <a:ext cx="217487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5894113" y="3240609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6535463" y="19594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903638" y="2340496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 flipH="1">
            <a:off x="7526063" y="2873896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6764063" y="2340496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7057751" y="3735909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7677" name="Oval 29"/>
          <p:cNvSpPr>
            <a:spLocks noChangeArrowheads="1"/>
          </p:cNvSpPr>
          <p:nvPr/>
        </p:nvSpPr>
        <p:spPr bwMode="auto">
          <a:xfrm>
            <a:off x="8019776" y="3735909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7278413" y="32421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746726" y="3242196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97063" y="4245496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36</a:t>
            </a:r>
            <a:r>
              <a:rPr lang="ko-KR" altLang="en-US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282926" y="1687785"/>
            <a:ext cx="3466619" cy="4045471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563563"/>
          </a:xfrm>
        </p:spPr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-1</a:t>
            </a:r>
            <a:r>
              <a:rPr lang="ko-KR" altLang="en-US" dirty="0"/>
              <a:t>차 </a:t>
            </a:r>
            <a:r>
              <a:rPr lang="en-US" altLang="ko-KR" dirty="0" err="1"/>
              <a:t>nonleaf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2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006673" y="280119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36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36773" y="367749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497211" y="3677493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757436" y="3183780"/>
            <a:ext cx="436562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224161" y="3183780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60548" y="4552205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832048" y="4552205"/>
            <a:ext cx="385763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512961" y="4060080"/>
            <a:ext cx="217487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62198" y="4060080"/>
            <a:ext cx="261938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1251148" y="457284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1825823" y="4572843"/>
            <a:ext cx="382588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1503561" y="4082305"/>
            <a:ext cx="217487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754386" y="4082305"/>
            <a:ext cx="260350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1936948" y="1920130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305123" y="2301130"/>
            <a:ext cx="86042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 flipH="1">
            <a:off x="2927548" y="2834530"/>
            <a:ext cx="382588" cy="3825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165548" y="230113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2459236" y="3696543"/>
            <a:ext cx="384175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421261" y="3696543"/>
            <a:ext cx="382587" cy="3825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2679898" y="3202830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148211" y="3202830"/>
            <a:ext cx="438150" cy="493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4146748" y="3139330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918148" y="489193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36</a:t>
            </a:r>
            <a:r>
              <a:rPr lang="ko-KR" altLang="en-US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5988248" y="1829643"/>
            <a:ext cx="357188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5548511" y="26503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6447036" y="26503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H="1">
            <a:off x="5754886" y="2188418"/>
            <a:ext cx="407987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6191448" y="2188418"/>
            <a:ext cx="409575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5289748" y="3467943"/>
            <a:ext cx="357188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5526286" y="3007568"/>
            <a:ext cx="203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6216848" y="3488580"/>
            <a:ext cx="357188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6753423" y="3488580"/>
            <a:ext cx="358775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H="1">
            <a:off x="6451798" y="3028205"/>
            <a:ext cx="2047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6686748" y="3028205"/>
            <a:ext cx="2444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09" name="Oval 37"/>
          <p:cNvSpPr>
            <a:spLocks noChangeArrowheads="1"/>
          </p:cNvSpPr>
          <p:nvPr/>
        </p:nvSpPr>
        <p:spPr bwMode="auto">
          <a:xfrm>
            <a:off x="6858198" y="1005730"/>
            <a:ext cx="357188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6267648" y="1362918"/>
            <a:ext cx="8048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1" name="Oval 39"/>
          <p:cNvSpPr>
            <a:spLocks noChangeArrowheads="1"/>
          </p:cNvSpPr>
          <p:nvPr/>
        </p:nvSpPr>
        <p:spPr bwMode="auto">
          <a:xfrm flipH="1">
            <a:off x="7785298" y="1861393"/>
            <a:ext cx="357188" cy="3571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7072511" y="1362918"/>
            <a:ext cx="8540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7347148" y="2667843"/>
            <a:ext cx="358775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8714" name="Oval 42"/>
          <p:cNvSpPr>
            <a:spLocks noChangeArrowheads="1"/>
          </p:cNvSpPr>
          <p:nvPr/>
        </p:nvSpPr>
        <p:spPr bwMode="auto">
          <a:xfrm>
            <a:off x="8247261" y="2667843"/>
            <a:ext cx="357187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>
            <a:off x="7553523" y="22058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>
            <a:off x="7991673" y="22058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5988248" y="4725243"/>
            <a:ext cx="357188" cy="3587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5548511" y="55459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6447036" y="5545980"/>
            <a:ext cx="357187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 flipH="1">
            <a:off x="5754886" y="5084018"/>
            <a:ext cx="407987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6191448" y="5084018"/>
            <a:ext cx="409575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2" name="Oval 50"/>
          <p:cNvSpPr>
            <a:spLocks noChangeArrowheads="1"/>
          </p:cNvSpPr>
          <p:nvPr/>
        </p:nvSpPr>
        <p:spPr bwMode="auto">
          <a:xfrm>
            <a:off x="5289748" y="6363543"/>
            <a:ext cx="357188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5824736" y="6363543"/>
            <a:ext cx="360362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5526286" y="5903168"/>
            <a:ext cx="203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5759648" y="5903168"/>
            <a:ext cx="244475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6" name="Oval 54"/>
          <p:cNvSpPr>
            <a:spLocks noChangeArrowheads="1"/>
          </p:cNvSpPr>
          <p:nvPr/>
        </p:nvSpPr>
        <p:spPr bwMode="auto">
          <a:xfrm>
            <a:off x="6753423" y="6384180"/>
            <a:ext cx="358775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28727" name="Line 55"/>
          <p:cNvSpPr>
            <a:spLocks noChangeShapeType="1"/>
          </p:cNvSpPr>
          <p:nvPr/>
        </p:nvSpPr>
        <p:spPr bwMode="auto">
          <a:xfrm>
            <a:off x="6686748" y="5923805"/>
            <a:ext cx="2444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28" name="Oval 56"/>
          <p:cNvSpPr>
            <a:spLocks noChangeArrowheads="1"/>
          </p:cNvSpPr>
          <p:nvPr/>
        </p:nvSpPr>
        <p:spPr bwMode="auto">
          <a:xfrm>
            <a:off x="6858198" y="3901330"/>
            <a:ext cx="357188" cy="3571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H="1">
            <a:off x="6267648" y="4258518"/>
            <a:ext cx="8048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0" name="Oval 58"/>
          <p:cNvSpPr>
            <a:spLocks noChangeArrowheads="1"/>
          </p:cNvSpPr>
          <p:nvPr/>
        </p:nvSpPr>
        <p:spPr bwMode="auto">
          <a:xfrm flipH="1">
            <a:off x="7785298" y="4756993"/>
            <a:ext cx="357188" cy="3571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28731" name="Line 59"/>
          <p:cNvSpPr>
            <a:spLocks noChangeShapeType="1"/>
          </p:cNvSpPr>
          <p:nvPr/>
        </p:nvSpPr>
        <p:spPr bwMode="auto">
          <a:xfrm>
            <a:off x="7072511" y="4258518"/>
            <a:ext cx="8540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2" name="Oval 60"/>
          <p:cNvSpPr>
            <a:spLocks noChangeArrowheads="1"/>
          </p:cNvSpPr>
          <p:nvPr/>
        </p:nvSpPr>
        <p:spPr bwMode="auto">
          <a:xfrm>
            <a:off x="7347148" y="5563443"/>
            <a:ext cx="358775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28733" name="Oval 61"/>
          <p:cNvSpPr>
            <a:spLocks noChangeArrowheads="1"/>
          </p:cNvSpPr>
          <p:nvPr/>
        </p:nvSpPr>
        <p:spPr bwMode="auto">
          <a:xfrm>
            <a:off x="8247261" y="5563443"/>
            <a:ext cx="357187" cy="3587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28734" name="Line 62"/>
          <p:cNvSpPr>
            <a:spLocks noChangeShapeType="1"/>
          </p:cNvSpPr>
          <p:nvPr/>
        </p:nvSpPr>
        <p:spPr bwMode="auto">
          <a:xfrm flipH="1">
            <a:off x="7553523" y="51014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7991673" y="5101480"/>
            <a:ext cx="40957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457200"/>
            <a:ext cx="7246655" cy="563563"/>
          </a:xfrm>
        </p:spPr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-2</a:t>
            </a:r>
            <a:r>
              <a:rPr lang="ko-KR" altLang="en-US" dirty="0"/>
              <a:t>차 </a:t>
            </a:r>
            <a:r>
              <a:rPr lang="en-US" altLang="ko-KR" dirty="0" err="1"/>
              <a:t>nonleaf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5056385" y="969750"/>
            <a:ext cx="4019070" cy="5888250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87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0548" y="1920130"/>
            <a:ext cx="3022294" cy="2588990"/>
            <a:chOff x="260548" y="1920130"/>
            <a:chExt cx="3543300" cy="3035300"/>
          </a:xfrm>
        </p:grpSpPr>
        <p:sp>
          <p:nvSpPr>
            <p:cNvPr id="28675" name="Oval 3"/>
            <p:cNvSpPr>
              <a:spLocks noChangeArrowheads="1"/>
            </p:cNvSpPr>
            <p:nvPr/>
          </p:nvSpPr>
          <p:spPr bwMode="auto">
            <a:xfrm>
              <a:off x="1006673" y="28011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536773" y="36774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1497211" y="367749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>
              <a:off x="757436" y="3183780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224161" y="318378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260548" y="455220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832048" y="4552205"/>
              <a:ext cx="385763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24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H="1">
              <a:off x="512961" y="4060080"/>
              <a:ext cx="217487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762198" y="4060080"/>
              <a:ext cx="261938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1251148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1825823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1503561" y="4082305"/>
              <a:ext cx="217487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1754386" y="4082305"/>
              <a:ext cx="260350" cy="515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1936948" y="19201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H="1">
              <a:off x="1305123" y="2301130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 flipH="1">
              <a:off x="2927548" y="28345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2165548" y="230113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2459236" y="3696543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3421261" y="369654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H="1">
              <a:off x="2679898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148211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96" name="AutoShape 24"/>
          <p:cNvSpPr>
            <a:spLocks noChangeArrowheads="1"/>
          </p:cNvSpPr>
          <p:nvPr/>
        </p:nvSpPr>
        <p:spPr bwMode="auto">
          <a:xfrm>
            <a:off x="3566517" y="2313980"/>
            <a:ext cx="914400" cy="1752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312060" y="416518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C92215"/>
                </a:solidFill>
                <a:latin typeface="Times New Roman" panose="02020603050405020304" pitchFamily="18" charset="0"/>
              </a:rPr>
              <a:t>36</a:t>
            </a:r>
            <a:r>
              <a:rPr lang="ko-KR" altLang="en-US" dirty="0">
                <a:solidFill>
                  <a:srgbClr val="C92215"/>
                </a:solidFill>
                <a:latin typeface="Times New Roman" panose="02020603050405020304" pitchFamily="18" charset="0"/>
              </a:rPr>
              <a:t>삭제</a:t>
            </a:r>
          </a:p>
        </p:txBody>
      </p:sp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457200"/>
            <a:ext cx="7246655" cy="563563"/>
          </a:xfrm>
        </p:spPr>
        <p:txBody>
          <a:bodyPr/>
          <a:lstStyle/>
          <a:p>
            <a:r>
              <a:rPr lang="ko-KR" altLang="en-US" dirty="0" err="1"/>
              <a:t>이진탐색트리에서의</a:t>
            </a:r>
            <a:r>
              <a:rPr lang="ko-KR" altLang="en-US" dirty="0"/>
              <a:t> 삭제</a:t>
            </a:r>
            <a:r>
              <a:rPr lang="en-US" altLang="ko-KR" dirty="0"/>
              <a:t>-2</a:t>
            </a:r>
            <a:r>
              <a:rPr lang="ko-KR" altLang="en-US" dirty="0"/>
              <a:t>차 </a:t>
            </a:r>
            <a:r>
              <a:rPr lang="en-US" altLang="ko-KR" dirty="0" err="1"/>
              <a:t>nonleaf</a:t>
            </a:r>
            <a:endParaRPr lang="ko-KR" altLang="en-US" dirty="0"/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5415941" y="3109009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5913600" y="1776749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180332" y="3855103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5667799" y="3855103"/>
            <a:ext cx="329040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76" name="Line 10"/>
          <p:cNvSpPr>
            <a:spLocks noChangeShapeType="1"/>
          </p:cNvSpPr>
          <p:nvPr/>
        </p:nvSpPr>
        <p:spPr bwMode="auto">
          <a:xfrm flipH="1">
            <a:off x="5395630" y="3435340"/>
            <a:ext cx="185508" cy="434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Line 11"/>
          <p:cNvSpPr>
            <a:spLocks noChangeShapeType="1"/>
          </p:cNvSpPr>
          <p:nvPr/>
        </p:nvSpPr>
        <p:spPr bwMode="auto">
          <a:xfrm>
            <a:off x="5608220" y="3435340"/>
            <a:ext cx="223423" cy="441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5703718" y="2540447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6193893" y="2540447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 flipH="1">
            <a:off x="5919017" y="2122037"/>
            <a:ext cx="185508" cy="433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>
            <a:off x="6132960" y="2122037"/>
            <a:ext cx="222068" cy="44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Oval 16"/>
          <p:cNvSpPr>
            <a:spLocks noChangeArrowheads="1"/>
          </p:cNvSpPr>
          <p:nvPr/>
        </p:nvSpPr>
        <p:spPr bwMode="auto">
          <a:xfrm>
            <a:off x="6721983" y="1045547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H="1">
            <a:off x="6183061" y="1370525"/>
            <a:ext cx="733908" cy="426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Oval 18"/>
          <p:cNvSpPr>
            <a:spLocks noChangeArrowheads="1"/>
          </p:cNvSpPr>
          <p:nvPr/>
        </p:nvSpPr>
        <p:spPr bwMode="auto">
          <a:xfrm flipH="1">
            <a:off x="7566925" y="1825494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6916969" y="1370525"/>
            <a:ext cx="779947" cy="454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" name="Oval 20"/>
          <p:cNvSpPr>
            <a:spLocks noChangeArrowheads="1"/>
          </p:cNvSpPr>
          <p:nvPr/>
        </p:nvSpPr>
        <p:spPr bwMode="auto">
          <a:xfrm>
            <a:off x="7167473" y="2560757"/>
            <a:ext cx="327686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87" name="Oval 21"/>
          <p:cNvSpPr>
            <a:spLocks noChangeArrowheads="1"/>
          </p:cNvSpPr>
          <p:nvPr/>
        </p:nvSpPr>
        <p:spPr bwMode="auto">
          <a:xfrm>
            <a:off x="7988043" y="2560757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7355689" y="2139639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>
            <a:off x="7755142" y="2139639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5667798" y="2834807"/>
            <a:ext cx="119159" cy="2742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Oval 4"/>
          <p:cNvSpPr>
            <a:spLocks noChangeArrowheads="1"/>
          </p:cNvSpPr>
          <p:nvPr/>
        </p:nvSpPr>
        <p:spPr bwMode="auto">
          <a:xfrm>
            <a:off x="6342127" y="4292035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sp>
        <p:nvSpPr>
          <p:cNvPr id="92" name="Oval 5"/>
          <p:cNvSpPr>
            <a:spLocks noChangeArrowheads="1"/>
          </p:cNvSpPr>
          <p:nvPr/>
        </p:nvSpPr>
        <p:spPr bwMode="auto">
          <a:xfrm>
            <a:off x="6751975" y="5601388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40</a:t>
            </a:r>
          </a:p>
        </p:txBody>
      </p:sp>
      <p:sp>
        <p:nvSpPr>
          <p:cNvPr id="93" name="Oval 8"/>
          <p:cNvSpPr>
            <a:spLocks noChangeArrowheads="1"/>
          </p:cNvSpPr>
          <p:nvPr/>
        </p:nvSpPr>
        <p:spPr bwMode="auto">
          <a:xfrm>
            <a:off x="6106518" y="5038129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593985" y="5038129"/>
            <a:ext cx="329040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95" name="Line 10"/>
          <p:cNvSpPr>
            <a:spLocks noChangeShapeType="1"/>
          </p:cNvSpPr>
          <p:nvPr/>
        </p:nvSpPr>
        <p:spPr bwMode="auto">
          <a:xfrm flipH="1">
            <a:off x="6321816" y="4618366"/>
            <a:ext cx="185508" cy="434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11"/>
          <p:cNvSpPr>
            <a:spLocks noChangeShapeType="1"/>
          </p:cNvSpPr>
          <p:nvPr/>
        </p:nvSpPr>
        <p:spPr bwMode="auto">
          <a:xfrm>
            <a:off x="6534406" y="4618366"/>
            <a:ext cx="223423" cy="4414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6542093" y="6365086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37</a:t>
            </a: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7032268" y="6365086"/>
            <a:ext cx="326332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43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 flipH="1">
            <a:off x="6757392" y="5946676"/>
            <a:ext cx="185508" cy="433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6971335" y="5946676"/>
            <a:ext cx="222068" cy="44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Oval 16"/>
          <p:cNvSpPr>
            <a:spLocks noChangeArrowheads="1"/>
          </p:cNvSpPr>
          <p:nvPr/>
        </p:nvSpPr>
        <p:spPr bwMode="auto">
          <a:xfrm>
            <a:off x="7088937" y="3528335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sp>
        <p:nvSpPr>
          <p:cNvPr id="102" name="Line 17"/>
          <p:cNvSpPr>
            <a:spLocks noChangeShapeType="1"/>
          </p:cNvSpPr>
          <p:nvPr/>
        </p:nvSpPr>
        <p:spPr bwMode="auto">
          <a:xfrm flipH="1">
            <a:off x="6550015" y="3853313"/>
            <a:ext cx="733908" cy="426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Oval 18"/>
          <p:cNvSpPr>
            <a:spLocks noChangeArrowheads="1"/>
          </p:cNvSpPr>
          <p:nvPr/>
        </p:nvSpPr>
        <p:spPr bwMode="auto">
          <a:xfrm flipH="1">
            <a:off x="7933879" y="4308282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76</a:t>
            </a: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>
            <a:off x="7283923" y="3853313"/>
            <a:ext cx="779947" cy="4549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" name="Oval 20"/>
          <p:cNvSpPr>
            <a:spLocks noChangeArrowheads="1"/>
          </p:cNvSpPr>
          <p:nvPr/>
        </p:nvSpPr>
        <p:spPr bwMode="auto">
          <a:xfrm>
            <a:off x="7534427" y="5043545"/>
            <a:ext cx="327686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06" name="Oval 21"/>
          <p:cNvSpPr>
            <a:spLocks noChangeArrowheads="1"/>
          </p:cNvSpPr>
          <p:nvPr/>
        </p:nvSpPr>
        <p:spPr bwMode="auto">
          <a:xfrm>
            <a:off x="8354997" y="5043545"/>
            <a:ext cx="326331" cy="326331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solidFill>
                  <a:schemeClr val="bg1"/>
                </a:solidFill>
                <a:latin typeface="Book Antiqua" panose="02040602050305030304" pitchFamily="18" charset="0"/>
              </a:rPr>
              <a:t>90</a:t>
            </a: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 flipH="1">
            <a:off x="7722643" y="4622427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" name="Line 23"/>
          <p:cNvSpPr>
            <a:spLocks noChangeShapeType="1"/>
          </p:cNvSpPr>
          <p:nvPr/>
        </p:nvSpPr>
        <p:spPr bwMode="auto">
          <a:xfrm>
            <a:off x="8122096" y="4622427"/>
            <a:ext cx="373725" cy="421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>
            <a:off x="6784909" y="5351160"/>
            <a:ext cx="83515" cy="2502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21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이진탐색트리의</a:t>
            </a:r>
            <a:r>
              <a:rPr lang="ko-KR" altLang="en-US" dirty="0"/>
              <a:t> 모양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755576" y="1412776"/>
            <a:ext cx="7632848" cy="432048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데이터의 삽입 순서에 따른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이진탐색트리의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모양을 비교해 보자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75808" y="1971301"/>
            <a:ext cx="2941223" cy="288032"/>
            <a:chOff x="1108934" y="1988840"/>
            <a:chExt cx="3741054" cy="360040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110893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1650755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76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219600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64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27334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32768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3820302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4363706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3153" y="3786763"/>
            <a:ext cx="560587" cy="747449"/>
            <a:chOff x="703153" y="3786763"/>
            <a:chExt cx="560587" cy="747449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03153" y="4207881"/>
              <a:ext cx="326332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12</a:t>
              </a: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891370" y="3786763"/>
              <a:ext cx="372370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89468" y="3786763"/>
            <a:ext cx="559231" cy="747449"/>
            <a:chOff x="1289468" y="3786763"/>
            <a:chExt cx="559231" cy="747449"/>
          </a:xfrm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289468" y="3786763"/>
              <a:ext cx="373725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1897447" y="2708920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dirty="0">
                <a:solidFill>
                  <a:schemeClr val="bg1"/>
                </a:solidFill>
                <a:latin typeface="Book Antiqua" panose="02040602050305030304" pitchFamily="18" charset="0"/>
              </a:rPr>
              <a:t>50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103959" y="3033898"/>
            <a:ext cx="988474" cy="752865"/>
            <a:chOff x="1103959" y="3033898"/>
            <a:chExt cx="988474" cy="75286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1103959" y="3460432"/>
              <a:ext cx="326332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H="1">
              <a:off x="1358525" y="3033898"/>
              <a:ext cx="733908" cy="426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092433" y="3033898"/>
            <a:ext cx="976288" cy="781301"/>
            <a:chOff x="2092433" y="3033898"/>
            <a:chExt cx="976288" cy="781301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 flipH="1">
              <a:off x="2742389" y="3488867"/>
              <a:ext cx="326332" cy="32633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>
              <a:off x="2092433" y="3033898"/>
              <a:ext cx="779947" cy="4549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342937" y="3803012"/>
            <a:ext cx="561941" cy="747449"/>
            <a:chOff x="2342937" y="3803012"/>
            <a:chExt cx="561941" cy="747449"/>
          </a:xfrm>
        </p:grpSpPr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2342937" y="4224130"/>
              <a:ext cx="327686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2531153" y="3803012"/>
              <a:ext cx="373725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930606" y="3803012"/>
            <a:ext cx="559232" cy="747449"/>
            <a:chOff x="2930606" y="3803012"/>
            <a:chExt cx="559232" cy="747449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3163507" y="4224130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2930606" y="3803012"/>
              <a:ext cx="373725" cy="421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295900" y="1988840"/>
            <a:ext cx="2941223" cy="288032"/>
            <a:chOff x="1108934" y="1988840"/>
            <a:chExt cx="3741054" cy="360040"/>
          </a:xfrm>
        </p:grpSpPr>
        <p:sp>
          <p:nvSpPr>
            <p:cNvPr id="40" name="모서리가 둥근 직사각형 39"/>
            <p:cNvSpPr/>
            <p:nvPr/>
          </p:nvSpPr>
          <p:spPr bwMode="auto">
            <a:xfrm>
              <a:off x="110893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12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1650755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36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2196004" y="1988840"/>
              <a:ext cx="486283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27334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3276899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64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3820302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76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4363706" y="1988840"/>
              <a:ext cx="486282" cy="3600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90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95924" y="3862839"/>
            <a:ext cx="409390" cy="555163"/>
            <a:chOff x="1439309" y="3979049"/>
            <a:chExt cx="409390" cy="555163"/>
          </a:xfrm>
        </p:grpSpPr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9" name="Oval 16"/>
          <p:cNvSpPr>
            <a:spLocks noChangeArrowheads="1"/>
          </p:cNvSpPr>
          <p:nvPr/>
        </p:nvSpPr>
        <p:spPr bwMode="auto">
          <a:xfrm>
            <a:off x="5515051" y="2545754"/>
            <a:ext cx="326332" cy="326332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dirty="0">
                <a:solidFill>
                  <a:schemeClr val="bg1"/>
                </a:solidFill>
                <a:latin typeface="Book Antiqua" panose="02040602050305030304" pitchFamily="18" charset="0"/>
              </a:rPr>
              <a:t>12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5721881" y="2870732"/>
            <a:ext cx="503805" cy="497720"/>
            <a:chOff x="2564916" y="3317479"/>
            <a:chExt cx="503805" cy="497720"/>
          </a:xfrm>
        </p:grpSpPr>
        <p:sp>
          <p:nvSpPr>
            <p:cNvPr id="64" name="Oval 18"/>
            <p:cNvSpPr>
              <a:spLocks noChangeArrowheads="1"/>
            </p:cNvSpPr>
            <p:nvPr/>
          </p:nvSpPr>
          <p:spPr bwMode="auto">
            <a:xfrm flipH="1">
              <a:off x="2742389" y="3488867"/>
              <a:ext cx="326332" cy="32633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36</a:t>
              </a: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2564916" y="3317479"/>
              <a:ext cx="218271" cy="270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124384" y="3360473"/>
            <a:ext cx="362924" cy="526247"/>
            <a:chOff x="3126914" y="4024214"/>
            <a:chExt cx="362924" cy="526247"/>
          </a:xfrm>
        </p:grpSpPr>
        <p:sp>
          <p:nvSpPr>
            <p:cNvPr id="70" name="Oval 21"/>
            <p:cNvSpPr>
              <a:spLocks noChangeArrowheads="1"/>
            </p:cNvSpPr>
            <p:nvPr/>
          </p:nvSpPr>
          <p:spPr bwMode="auto">
            <a:xfrm>
              <a:off x="3163507" y="4224130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126914" y="4024214"/>
              <a:ext cx="177417" cy="199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683678" y="4418002"/>
            <a:ext cx="409390" cy="555163"/>
            <a:chOff x="1439309" y="3979049"/>
            <a:chExt cx="409390" cy="555163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64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971432" y="4973165"/>
            <a:ext cx="409390" cy="555163"/>
            <a:chOff x="1439309" y="3979049"/>
            <a:chExt cx="409390" cy="555163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76</a:t>
              </a:r>
            </a:p>
          </p:txBody>
        </p:sp>
        <p:sp>
          <p:nvSpPr>
            <p:cNvPr id="77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259186" y="5528328"/>
            <a:ext cx="409390" cy="555163"/>
            <a:chOff x="1439309" y="3979049"/>
            <a:chExt cx="409390" cy="555163"/>
          </a:xfrm>
        </p:grpSpPr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1522368" y="4207881"/>
              <a:ext cx="326331" cy="32633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90</a:t>
              </a:r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>
              <a:off x="1439309" y="3979049"/>
              <a:ext cx="223884" cy="228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1" name="모서리가 둥근 직사각형 80"/>
          <p:cNvSpPr/>
          <p:nvPr/>
        </p:nvSpPr>
        <p:spPr bwMode="auto">
          <a:xfrm>
            <a:off x="378150" y="5468012"/>
            <a:ext cx="5570713" cy="743452"/>
          </a:xfrm>
          <a:prstGeom prst="roundRect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데이터의 삽입 순서가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이진탐색트리의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모양을 결정한다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9" grpId="0" animBg="1"/>
      <p:bldP spid="8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11CE-2045-2D36-36E9-EAB88F07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CC064-DC0B-B545-708A-A6FE9FAE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1701552"/>
          </a:xfrm>
        </p:spPr>
        <p:txBody>
          <a:bodyPr/>
          <a:lstStyle/>
          <a:p>
            <a:r>
              <a:rPr lang="ko-KR" altLang="en-US" sz="2000" dirty="0"/>
              <a:t>최대 </a:t>
            </a:r>
            <a:r>
              <a:rPr lang="ko-KR" altLang="en-US" sz="2000" dirty="0" err="1"/>
              <a:t>힙</a:t>
            </a:r>
            <a:r>
              <a:rPr lang="en-US" altLang="ko-KR" sz="2000" dirty="0"/>
              <a:t>(Max Heap)</a:t>
            </a:r>
          </a:p>
          <a:p>
            <a:pPr marL="457200" lvl="1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각 노드의 키 값이 그 자식 노드의 키 값보다 큰 </a:t>
            </a:r>
            <a:r>
              <a:rPr lang="ko-KR" altLang="en-US" sz="1800" dirty="0" err="1"/>
              <a:t>완전이진트리</a:t>
            </a:r>
            <a:endParaRPr lang="en-US" altLang="ko-KR" sz="1800" dirty="0"/>
          </a:p>
          <a:p>
            <a:r>
              <a:rPr lang="ko-KR" altLang="en-US" sz="2000" dirty="0"/>
              <a:t>최소 </a:t>
            </a:r>
            <a:r>
              <a:rPr lang="ko-KR" altLang="en-US" sz="2000" dirty="0" err="1"/>
              <a:t>힙</a:t>
            </a:r>
            <a:r>
              <a:rPr lang="en-US" altLang="ko-KR" sz="2000" dirty="0"/>
              <a:t>(Min Heap)</a:t>
            </a:r>
          </a:p>
          <a:p>
            <a:pPr marL="457200" lvl="1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각 노드의 키 값이 그 자식 노드의 키 값보다 작은 </a:t>
            </a:r>
            <a:r>
              <a:rPr lang="ko-KR" altLang="en-US" sz="1800" dirty="0" err="1"/>
              <a:t>완전이진트리</a:t>
            </a:r>
            <a:endParaRPr lang="ko-KR" altLang="en-US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544E9E-8F32-C7F5-AFC1-E8A8D6044CD7}"/>
              </a:ext>
            </a:extLst>
          </p:cNvPr>
          <p:cNvGrpSpPr/>
          <p:nvPr/>
        </p:nvGrpSpPr>
        <p:grpSpPr>
          <a:xfrm>
            <a:off x="501945" y="2780928"/>
            <a:ext cx="3022294" cy="2588990"/>
            <a:chOff x="260548" y="1920130"/>
            <a:chExt cx="3543300" cy="3035300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78A512EB-B62C-0787-0CBA-21CCE96FB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73" y="28011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5FB12AA-F6B7-478E-7DD8-8AA153EA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73" y="36774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22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B071515-F106-85F2-47D7-111C8CD2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211" y="367749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BF46CA1-E5EE-9215-4237-BEB438E6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436" y="3183780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355AC834-B1A8-19C6-C893-AF49BAD54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161" y="318378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B0A67BF7-6651-D419-6AB5-6E4AAFEB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48" y="455220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C34801F5-E41F-29A5-0B57-338D2D45C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48" y="4552205"/>
              <a:ext cx="385763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93D29F3-E28D-C5E9-E70C-98C1E29B5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961" y="4060080"/>
              <a:ext cx="217487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C6BFCA8-F159-9BFC-5F3C-0D4F67C81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198" y="4060080"/>
              <a:ext cx="261938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2CFBC32-346F-772F-0971-A7EF8D755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48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50A21518-FCF6-66C2-6F2D-13007F21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3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DA48206-1A70-758B-7414-624E4FBD4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561" y="4082305"/>
              <a:ext cx="217487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2FA74789-DD75-8894-821E-D3669C418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386" y="4082305"/>
              <a:ext cx="260350" cy="515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5B4E917A-91DC-31BA-5693-4ABE0649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948" y="19201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D7B5FFBD-6132-F2DD-5591-75222ABE6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123" y="2301130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419F0E8B-0AFC-5EAC-E782-B6689F7C4A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7548" y="28345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25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C4F3B65-446B-42B0-706A-8B09A11F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548" y="230113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DEB86DC-B011-08F5-5423-DC2E156C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236" y="3696543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17</a:t>
              </a:r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20B4D9F8-1E80-34A1-A063-00B83FCD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261" y="369654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20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CB6A733D-E6EE-7ECE-118F-E11FE6D3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9898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3CB07E2-C112-77B8-3C09-F1A83796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211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07F35B8-9DEA-78F8-7D96-C6BBAB366506}"/>
              </a:ext>
            </a:extLst>
          </p:cNvPr>
          <p:cNvSpPr txBox="1"/>
          <p:nvPr/>
        </p:nvSpPr>
        <p:spPr>
          <a:xfrm>
            <a:off x="1452611" y="5467367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최대 </a:t>
            </a:r>
            <a:r>
              <a:rPr lang="ko-KR" altLang="en-US" sz="1600" dirty="0" err="1"/>
              <a:t>힙의</a:t>
            </a:r>
            <a:r>
              <a:rPr lang="ko-KR" altLang="en-US" sz="1600" dirty="0"/>
              <a:t> 예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6F7F31-3916-CA1B-84F1-A8E336BD36EB}"/>
              </a:ext>
            </a:extLst>
          </p:cNvPr>
          <p:cNvGrpSpPr/>
          <p:nvPr/>
        </p:nvGrpSpPr>
        <p:grpSpPr>
          <a:xfrm>
            <a:off x="5157199" y="2780928"/>
            <a:ext cx="3022294" cy="2588990"/>
            <a:chOff x="260548" y="1920130"/>
            <a:chExt cx="3543300" cy="3035300"/>
          </a:xfrm>
        </p:grpSpPr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F52D3D9B-F024-0D08-38D6-2C90ABB29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73" y="28011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</a:t>
              </a:r>
            </a:p>
          </p:txBody>
        </p:sp>
        <p:sp>
          <p:nvSpPr>
            <p:cNvPr id="29" name="Oval 4">
              <a:extLst>
                <a:ext uri="{FF2B5EF4-FFF2-40B4-BE49-F238E27FC236}">
                  <a16:creationId xmlns:a16="http://schemas.microsoft.com/office/drawing/2014/main" id="{D713AC15-5B27-AF0C-6849-851AC830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73" y="367749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22</a:t>
              </a: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1F8FB4B8-4292-09CF-8E3C-72DF1CA84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211" y="367749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6</a:t>
              </a: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E34B370C-9BD0-095D-4646-717C82851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436" y="3183780"/>
              <a:ext cx="436562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785BC7A6-9501-655E-CE92-E4CD47AC9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161" y="318378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DE6E3B2E-5CF2-B3A4-1A7E-2B098330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48" y="4552205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50</a:t>
              </a:r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5698AA74-05DB-B02F-3B9B-3A1E9667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048" y="4552205"/>
              <a:ext cx="385763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43</a:t>
              </a:r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EF425DA9-AFE6-D60E-08F2-AFC123FDD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961" y="4060080"/>
              <a:ext cx="217487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24509972-85F9-6328-3FB6-D2D13E35D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198" y="4060080"/>
              <a:ext cx="261938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765853BB-9BC6-CF9E-3219-3FBD8970A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148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>
                  <a:solidFill>
                    <a:schemeClr val="bg1"/>
                  </a:solidFill>
                  <a:latin typeface="Book Antiqua" panose="02040602050305030304" pitchFamily="18" charset="0"/>
                </a:rPr>
                <a:t>37</a:t>
              </a:r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859C7E17-D28F-846E-91B0-2AC87D103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823" y="4572843"/>
              <a:ext cx="382588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40</a:t>
              </a: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19EC83D5-72D9-E4F7-CDF1-13CF5A575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3561" y="4082305"/>
              <a:ext cx="217487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E5068D07-5F39-8C16-500C-BAB196D41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386" y="4082305"/>
              <a:ext cx="260350" cy="515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7E2127B1-4B43-6C9E-50FF-5D9DF8168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948" y="19201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3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A7621CDF-F32B-901E-7B42-640CFA099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5123" y="2301130"/>
              <a:ext cx="860425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Oval 18">
              <a:extLst>
                <a:ext uri="{FF2B5EF4-FFF2-40B4-BE49-F238E27FC236}">
                  <a16:creationId xmlns:a16="http://schemas.microsoft.com/office/drawing/2014/main" id="{F7AA67CA-B2F5-9AD5-9479-F9E5E9E9D0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927548" y="2834530"/>
              <a:ext cx="382588" cy="3825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17</a:t>
              </a: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F32F903D-D179-0196-7EC5-BF9ACDCE2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548" y="230113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09F5D647-9CB2-3B9D-FFA6-CB6F42EE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236" y="3696543"/>
              <a:ext cx="384175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25</a:t>
              </a:r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6DA80714-573A-F46A-C3F1-557394A8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261" y="3696543"/>
              <a:ext cx="382587" cy="3825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8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20</a:t>
              </a: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7986B3D1-38A2-3110-E220-DF9D2DC44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9898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69DA01AE-CD37-5B6B-02C1-FB9E58BC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211" y="3202830"/>
              <a:ext cx="438150" cy="493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82B3452-8BFD-1C91-8969-ED576FFA3B97}"/>
              </a:ext>
            </a:extLst>
          </p:cNvPr>
          <p:cNvSpPr txBox="1"/>
          <p:nvPr/>
        </p:nvSpPr>
        <p:spPr>
          <a:xfrm>
            <a:off x="6107865" y="5467367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최소 </a:t>
            </a:r>
            <a:r>
              <a:rPr lang="ko-KR" altLang="en-US" sz="1600" dirty="0" err="1"/>
              <a:t>힙의</a:t>
            </a:r>
            <a:r>
              <a:rPr lang="ko-KR" altLang="en-US" sz="1600" dirty="0"/>
              <a:t> 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4E4B1C-4D0E-2B0F-9663-7B854687C360}"/>
              </a:ext>
            </a:extLst>
          </p:cNvPr>
          <p:cNvSpPr txBox="1"/>
          <p:nvPr/>
        </p:nvSpPr>
        <p:spPr>
          <a:xfrm>
            <a:off x="1651515" y="5977203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최대 값 또는 최소값 찾기 연산 </a:t>
            </a:r>
            <a:r>
              <a:rPr lang="en-US" altLang="ko-KR" dirty="0">
                <a:solidFill>
                  <a:srgbClr val="FFC000"/>
                </a:solidFill>
              </a:rPr>
              <a:t>: O(1)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이진검색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4943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03350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1758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714877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16069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4476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32884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68831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75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27238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485646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039957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98364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115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56772" y="268915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76" y="2260357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 125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576026" y="3083455"/>
            <a:ext cx="1208160" cy="338554"/>
            <a:chOff x="4576026" y="2060848"/>
            <a:chExt cx="1208160" cy="338554"/>
          </a:xfrm>
        </p:grpSpPr>
        <p:sp>
          <p:nvSpPr>
            <p:cNvPr id="4" name="아래쪽 화살표 3"/>
            <p:cNvSpPr/>
            <p:nvPr/>
          </p:nvSpPr>
          <p:spPr bwMode="auto">
            <a:xfrm rot="10800000">
              <a:off x="4576026" y="2060848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0310" y="2060848"/>
              <a:ext cx="1043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75</a:t>
              </a:r>
              <a:endParaRPr lang="ko-KR" altLang="en-US" sz="16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27237" y="3816305"/>
            <a:ext cx="3346046" cy="394296"/>
            <a:chOff x="4927237" y="2793698"/>
            <a:chExt cx="3346046" cy="394296"/>
          </a:xfrm>
        </p:grpSpPr>
        <p:sp>
          <p:nvSpPr>
            <p:cNvPr id="23" name="직사각형 22"/>
            <p:cNvSpPr/>
            <p:nvPr/>
          </p:nvSpPr>
          <p:spPr>
            <a:xfrm>
              <a:off x="7714876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135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27237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85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85645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95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39956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105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98363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115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56771" y="279369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125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711972" y="4235583"/>
            <a:ext cx="1326782" cy="338554"/>
            <a:chOff x="6711972" y="3212976"/>
            <a:chExt cx="1326782" cy="338554"/>
          </a:xfrm>
        </p:grpSpPr>
        <p:sp>
          <p:nvSpPr>
            <p:cNvPr id="29" name="아래쪽 화살표 28"/>
            <p:cNvSpPr/>
            <p:nvPr/>
          </p:nvSpPr>
          <p:spPr bwMode="auto">
            <a:xfrm rot="10800000">
              <a:off x="6711972" y="3212976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76256" y="3212976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115</a:t>
              </a:r>
              <a:endParaRPr lang="ko-KR" altLang="en-US" sz="1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156770" y="4856390"/>
            <a:ext cx="1116512" cy="394296"/>
            <a:chOff x="7156770" y="3833783"/>
            <a:chExt cx="1116512" cy="394296"/>
          </a:xfrm>
        </p:grpSpPr>
        <p:sp>
          <p:nvSpPr>
            <p:cNvPr id="31" name="직사각형 30"/>
            <p:cNvSpPr/>
            <p:nvPr/>
          </p:nvSpPr>
          <p:spPr>
            <a:xfrm>
              <a:off x="7714875" y="3833783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135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56770" y="3833783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125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32454" y="5310162"/>
            <a:ext cx="1326782" cy="338554"/>
            <a:chOff x="7832454" y="4287555"/>
            <a:chExt cx="1326782" cy="338554"/>
          </a:xfrm>
        </p:grpSpPr>
        <p:sp>
          <p:nvSpPr>
            <p:cNvPr id="33" name="아래쪽 화살표 32"/>
            <p:cNvSpPr/>
            <p:nvPr/>
          </p:nvSpPr>
          <p:spPr bwMode="auto">
            <a:xfrm rot="10800000">
              <a:off x="7832454" y="4287555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96738" y="4287555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&lt; 135</a:t>
              </a:r>
              <a:endParaRPr lang="ko-KR" altLang="en-US" sz="16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144151" y="5896475"/>
            <a:ext cx="1594579" cy="844893"/>
            <a:chOff x="7144151" y="4873868"/>
            <a:chExt cx="1594579" cy="844893"/>
          </a:xfrm>
        </p:grpSpPr>
        <p:sp>
          <p:nvSpPr>
            <p:cNvPr id="35" name="직사각형 34"/>
            <p:cNvSpPr/>
            <p:nvPr/>
          </p:nvSpPr>
          <p:spPr>
            <a:xfrm>
              <a:off x="7144151" y="4873868"/>
              <a:ext cx="558407" cy="3942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FF0000"/>
                  </a:solidFill>
                </a:rPr>
                <a:t>125</a:t>
              </a:r>
            </a:p>
          </p:txBody>
        </p:sp>
        <p:sp>
          <p:nvSpPr>
            <p:cNvPr id="36" name="아래쪽 화살표 35"/>
            <p:cNvSpPr/>
            <p:nvPr/>
          </p:nvSpPr>
          <p:spPr bwMode="auto">
            <a:xfrm rot="10800000">
              <a:off x="7411948" y="5380207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76232" y="5380207"/>
              <a:ext cx="1162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= 125</a:t>
              </a:r>
              <a:endParaRPr lang="ko-KR" altLang="en-US" sz="1600" dirty="0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891684" y="4523615"/>
            <a:ext cx="3801888" cy="90195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r>
              <a:rPr lang="ko-KR" altLang="en-US" sz="2000" dirty="0" err="1"/>
              <a:t>번만에</a:t>
            </a:r>
            <a:r>
              <a:rPr lang="ko-KR" altLang="en-US" sz="2000" dirty="0"/>
              <a:t> 찾았다</a:t>
            </a:r>
            <a:r>
              <a:rPr lang="en-US" altLang="ko-KR" sz="2000" dirty="0"/>
              <a:t>.</a:t>
            </a:r>
          </a:p>
          <a:p>
            <a:pPr algn="ctr"/>
            <a:r>
              <a:rPr lang="en-US" altLang="ko-KR" sz="2000" dirty="0"/>
              <a:t>Time Complexity?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9707" y="5544122"/>
            <a:ext cx="5821351" cy="8467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도대체 왜 이런 일이 가능한 것인가</a:t>
            </a:r>
            <a:r>
              <a:rPr lang="en-US" altLang="ko-KR" sz="2000" dirty="0"/>
              <a:t>?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7067" y="1275077"/>
            <a:ext cx="8280920" cy="777031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배열에 데이터가 정렬되어 있을 때 </a:t>
            </a:r>
            <a:endParaRPr lang="en-US" altLang="ko-KR" sz="2000" dirty="0"/>
          </a:p>
          <a:p>
            <a:pPr algn="ctr"/>
            <a:r>
              <a:rPr lang="ko-KR" altLang="en-US" sz="2000" dirty="0"/>
              <a:t>우리의 검색 알고리즘 보다 더 빠른 알고리즘은 없을까</a:t>
            </a:r>
            <a:r>
              <a:rPr lang="en-US" altLang="ko-KR" sz="2000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6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796"/>
    </mc:Choice>
    <mc:Fallback xmlns="">
      <p:transition spd="slow" advTm="978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DS13: 5</a:t>
            </a:r>
            <a:r>
              <a:rPr lang="ko-KR" altLang="en-US" dirty="0"/>
              <a:t>월 </a:t>
            </a:r>
            <a:r>
              <a:rPr lang="en-US" altLang="ko-KR" dirty="0"/>
              <a:t>26</a:t>
            </a:r>
            <a:r>
              <a:rPr lang="ko-KR" altLang="en-US" dirty="0"/>
              <a:t>일 </a:t>
            </a:r>
            <a:r>
              <a:rPr lang="en-US" altLang="ko-KR" dirty="0"/>
              <a:t>29</a:t>
            </a:r>
            <a:r>
              <a:rPr lang="ko-KR" altLang="en-US" dirty="0"/>
              <a:t>일</a:t>
            </a:r>
            <a:r>
              <a:rPr lang="ko-KR" altLang="en-US" sz="3200" dirty="0"/>
              <a:t> 실습 </a:t>
            </a:r>
            <a:r>
              <a:rPr lang="ko-KR" altLang="en-US" dirty="0"/>
              <a:t>연습</a:t>
            </a:r>
            <a:r>
              <a:rPr lang="ko-KR" altLang="en-US" sz="3200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8134350" cy="400432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ko-KR" altLang="en-US" sz="2000" dirty="0"/>
              <a:t>자유롭게 중간고사를 준비한다</a:t>
            </a:r>
            <a:r>
              <a:rPr lang="en-US" altLang="ko-KR" sz="2000" dirty="0"/>
              <a:t>.</a:t>
            </a:r>
          </a:p>
          <a:p>
            <a:pPr marL="990600" lvl="1" indent="-533400">
              <a:buFontTx/>
              <a:buNone/>
              <a:defRPr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9701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중간고사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중간고사 </a:t>
            </a:r>
            <a:r>
              <a:rPr lang="en-US" altLang="ko-KR" dirty="0"/>
              <a:t>– </a:t>
            </a:r>
            <a:r>
              <a:rPr lang="ko-KR" altLang="en-US" dirty="0"/>
              <a:t>프로그래밍 시험</a:t>
            </a:r>
            <a:endParaRPr lang="en-US" altLang="ko-KR" dirty="0"/>
          </a:p>
          <a:p>
            <a:pPr lvl="1"/>
            <a:r>
              <a:rPr lang="ko-KR" altLang="en-US" dirty="0"/>
              <a:t>일시 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, 6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endParaRPr lang="en-US" altLang="ko-KR" dirty="0"/>
          </a:p>
          <a:p>
            <a:pPr lvl="1"/>
            <a:r>
              <a:rPr lang="ko-KR" altLang="en-US" dirty="0"/>
              <a:t>채점 방식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 	</a:t>
            </a:r>
            <a:r>
              <a:rPr lang="en-US" altLang="ko-KR" sz="2000" dirty="0"/>
              <a:t>- </a:t>
            </a:r>
            <a:r>
              <a:rPr lang="ko-KR" altLang="en-US" sz="2000" dirty="0"/>
              <a:t>주어진 문제 중 취득 점수가 높은 </a:t>
            </a:r>
            <a:r>
              <a:rPr lang="en-US" altLang="ko-KR" sz="2000" dirty="0"/>
              <a:t>2</a:t>
            </a:r>
            <a:r>
              <a:rPr lang="ko-KR" altLang="en-US" sz="2000" dirty="0"/>
              <a:t>문제 점수의 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	- 2</a:t>
            </a:r>
            <a:r>
              <a:rPr lang="ko-KR" altLang="en-US" sz="2000" dirty="0"/>
              <a:t>문제 </a:t>
            </a:r>
            <a:r>
              <a:rPr lang="ko-KR" altLang="en-US" sz="2000" dirty="0">
                <a:solidFill>
                  <a:srgbClr val="FF0000"/>
                </a:solidFill>
              </a:rPr>
              <a:t>모두</a:t>
            </a:r>
            <a:r>
              <a:rPr lang="ko-KR" altLang="en-US" sz="2000" dirty="0"/>
              <a:t> 연결리스트 또는 트리 문제를 풀어야 </a:t>
            </a:r>
            <a:r>
              <a:rPr lang="en-US" altLang="ko-KR" sz="2000" dirty="0"/>
              <a:t>F </a:t>
            </a:r>
            <a:r>
              <a:rPr lang="ko-KR" altLang="en-US" sz="2000" dirty="0"/>
              <a:t>면제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endParaRPr lang="en-US" altLang="ko-KR" dirty="0"/>
          </a:p>
          <a:p>
            <a:r>
              <a:rPr lang="ko-KR" altLang="en-US" dirty="0"/>
              <a:t>기말고사 </a:t>
            </a:r>
            <a:r>
              <a:rPr lang="en-US" altLang="ko-KR" dirty="0"/>
              <a:t>– </a:t>
            </a:r>
            <a:r>
              <a:rPr lang="ko-KR" altLang="en-US" dirty="0"/>
              <a:t>이론 시험</a:t>
            </a:r>
            <a:endParaRPr lang="en-US" altLang="ko-KR" dirty="0"/>
          </a:p>
          <a:p>
            <a:pPr lvl="1"/>
            <a:r>
              <a:rPr lang="ko-KR" altLang="en-US" dirty="0"/>
              <a:t>일시 </a:t>
            </a:r>
            <a:r>
              <a:rPr lang="en-US" altLang="ko-KR" dirty="0"/>
              <a:t>: 6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</a:t>
            </a:r>
            <a:r>
              <a:rPr lang="en-US" altLang="ko-KR" dirty="0"/>
              <a:t>4,5 </a:t>
            </a:r>
            <a:r>
              <a:rPr lang="ko-KR" altLang="en-US" dirty="0"/>
              <a:t>교시 예정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1181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200"/>
              <a:t>다음 시간에 준비해 올 것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62913" cy="4724400"/>
          </a:xfrm>
        </p:spPr>
        <p:txBody>
          <a:bodyPr/>
          <a:lstStyle/>
          <a:p>
            <a:pPr eaLnBrk="1" hangingPunct="1"/>
            <a:r>
              <a:rPr lang="ko-KR" altLang="en-US" dirty="0"/>
              <a:t>그래프에 대해 공부해 올 것</a:t>
            </a:r>
          </a:p>
          <a:p>
            <a:pPr lvl="1" eaLnBrk="1" hangingPunct="1"/>
            <a:r>
              <a:rPr lang="ko-KR" altLang="en-US" sz="2400" dirty="0" err="1"/>
              <a:t>그래프란</a:t>
            </a:r>
            <a:r>
              <a:rPr lang="ko-KR" altLang="en-US" sz="2400" dirty="0"/>
              <a:t> 무엇인가</a:t>
            </a:r>
            <a:r>
              <a:rPr lang="en-US" altLang="ko-KR" sz="2400" dirty="0"/>
              <a:t>?</a:t>
            </a:r>
          </a:p>
          <a:p>
            <a:pPr lvl="1" eaLnBrk="1" hangingPunct="1"/>
            <a:r>
              <a:rPr lang="ko-KR" altLang="en-US" sz="2400" dirty="0"/>
              <a:t>방향성 그래프와 </a:t>
            </a:r>
            <a:r>
              <a:rPr lang="ko-KR" altLang="en-US" sz="2400" dirty="0" err="1"/>
              <a:t>무방향성</a:t>
            </a:r>
            <a:r>
              <a:rPr lang="ko-KR" altLang="en-US" sz="2400" dirty="0"/>
              <a:t> 그래프</a:t>
            </a:r>
          </a:p>
          <a:p>
            <a:pPr lvl="1" eaLnBrk="1" hangingPunct="1"/>
            <a:r>
              <a:rPr lang="ko-KR" altLang="en-US" sz="2400" dirty="0"/>
              <a:t>그래프의 표현방법</a:t>
            </a:r>
          </a:p>
          <a:p>
            <a:pPr lvl="1" eaLnBrk="1" hangingPunct="1"/>
            <a:r>
              <a:rPr lang="ko-KR" altLang="en-US" sz="2400" dirty="0"/>
              <a:t>그래프에서의 여러가지 용어들</a:t>
            </a:r>
          </a:p>
          <a:p>
            <a:pPr lvl="2" eaLnBrk="1" hangingPunct="1"/>
            <a:r>
              <a:rPr lang="ko-KR" altLang="en-US" sz="2000" dirty="0" err="1"/>
              <a:t>다중그래프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완전그래프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부분그래프</a:t>
            </a:r>
            <a:r>
              <a:rPr lang="en-US" altLang="ko-KR" sz="2000" dirty="0"/>
              <a:t>, </a:t>
            </a:r>
            <a:r>
              <a:rPr lang="ko-KR" altLang="en-US" sz="2000" dirty="0"/>
              <a:t>부속하다</a:t>
            </a:r>
            <a:r>
              <a:rPr lang="en-US" altLang="ko-KR" sz="2000" dirty="0"/>
              <a:t>, </a:t>
            </a:r>
            <a:r>
              <a:rPr lang="ko-KR" altLang="en-US" sz="2000" dirty="0"/>
              <a:t>인접하다</a:t>
            </a:r>
            <a:r>
              <a:rPr lang="en-US" altLang="ko-KR" sz="2000" dirty="0"/>
              <a:t>, </a:t>
            </a:r>
            <a:r>
              <a:rPr lang="ko-KR" altLang="en-US" sz="2000" dirty="0"/>
              <a:t>차수</a:t>
            </a:r>
            <a:r>
              <a:rPr lang="en-US" altLang="ko-KR" sz="2000" dirty="0"/>
              <a:t>, </a:t>
            </a:r>
            <a:r>
              <a:rPr lang="ko-KR" altLang="en-US" sz="2000" dirty="0"/>
              <a:t>경로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단순경로</a:t>
            </a:r>
            <a:r>
              <a:rPr lang="en-US" altLang="ko-KR" sz="2000" dirty="0"/>
              <a:t>, </a:t>
            </a:r>
            <a:r>
              <a:rPr lang="ko-KR" altLang="en-US" sz="2000" dirty="0"/>
              <a:t>경로의 길이</a:t>
            </a:r>
            <a:r>
              <a:rPr lang="en-US" altLang="ko-KR" sz="2000" dirty="0"/>
              <a:t>, </a:t>
            </a:r>
            <a:r>
              <a:rPr lang="ko-KR" altLang="en-US" sz="2000" dirty="0"/>
              <a:t>비순환그래프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dirty="0"/>
              <a:t>BFS</a:t>
            </a:r>
            <a:r>
              <a:rPr lang="ko-KR" altLang="en-US" dirty="0"/>
              <a:t>와 </a:t>
            </a:r>
            <a:r>
              <a:rPr lang="en-US" altLang="ko-KR" dirty="0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6168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이진검색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1042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56771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9194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17611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41549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59944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16140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279477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75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43570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612316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310643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13066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115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15490" y="5669964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676" y="526107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 125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439514" y="6114782"/>
            <a:ext cx="1498304" cy="338554"/>
            <a:chOff x="4576026" y="2060848"/>
            <a:chExt cx="1498304" cy="338554"/>
          </a:xfrm>
        </p:grpSpPr>
        <p:sp>
          <p:nvSpPr>
            <p:cNvPr id="4" name="아래쪽 화살표 3"/>
            <p:cNvSpPr/>
            <p:nvPr/>
          </p:nvSpPr>
          <p:spPr bwMode="auto">
            <a:xfrm rot="10800000">
              <a:off x="4576026" y="2060848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0310" y="2060848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75 ??</a:t>
              </a:r>
              <a:endParaRPr lang="ko-KR" altLang="en-US" sz="1600" dirty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049097" y="4797152"/>
            <a:ext cx="7019166" cy="4235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연결리스트에서도 가능한가</a:t>
            </a:r>
            <a:r>
              <a:rPr lang="en-US" altLang="ko-KR" sz="2000" dirty="0"/>
              <a:t>?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749449" y="5879797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1397521" y="5873819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2078845" y="5867841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2782299" y="5861863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485753" y="5855885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4151482" y="5849907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4817211" y="5875601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5482940" y="5869623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6148669" y="5863645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직선 화살표 연결선 52"/>
          <p:cNvCxnSpPr/>
          <p:nvPr/>
        </p:nvCxnSpPr>
        <p:spPr bwMode="auto">
          <a:xfrm>
            <a:off x="6870129" y="5857667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7591589" y="5851689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8255938" y="5858422"/>
            <a:ext cx="16167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직사각형 55"/>
          <p:cNvSpPr/>
          <p:nvPr/>
        </p:nvSpPr>
        <p:spPr>
          <a:xfrm>
            <a:off x="1192037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50444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308852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61971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63163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421570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979978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515925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75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074332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85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632740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95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187051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105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745458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115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303866" y="2036609"/>
            <a:ext cx="558407" cy="39429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125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4723120" y="2430905"/>
            <a:ext cx="2193829" cy="956480"/>
            <a:chOff x="4576026" y="2060848"/>
            <a:chExt cx="2193829" cy="956480"/>
          </a:xfrm>
        </p:grpSpPr>
        <p:sp>
          <p:nvSpPr>
            <p:cNvPr id="70" name="아래쪽 화살표 69"/>
            <p:cNvSpPr/>
            <p:nvPr/>
          </p:nvSpPr>
          <p:spPr bwMode="auto">
            <a:xfrm rot="10800000">
              <a:off x="4576026" y="2060848"/>
              <a:ext cx="211998" cy="28803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0310" y="2060848"/>
              <a:ext cx="1112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75 </a:t>
              </a:r>
              <a:endParaRPr lang="ko-KR" alt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70678" y="2369811"/>
              <a:ext cx="1245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</a:t>
              </a:r>
              <a:r>
                <a:rPr lang="en-US" altLang="ko-KR" sz="1600" dirty="0">
                  <a:solidFill>
                    <a:srgbClr val="FF0000"/>
                  </a:solidFill>
                </a:rPr>
                <a:t>a[6]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01046" y="2678774"/>
              <a:ext cx="1968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125 &gt; a[(0+12)/2]</a:t>
              </a:r>
              <a:endParaRPr lang="ko-KR" alt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33988" y="1652931"/>
            <a:ext cx="762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a[0]  a[1]  a[2]  a[3]  a[4] a[5]  a[6]  a[7]  a[8] a[9] a[10] a[11] a[12] </a:t>
            </a:r>
            <a:endParaRPr lang="ko-KR" altLang="en-US" sz="16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49096" y="3482823"/>
            <a:ext cx="7206841" cy="11352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가운데 값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찾는 값과 비교한다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같으면 찾았다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한가운데 값이 찾는 값 보다 크면 </a:t>
            </a:r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앞쪽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같은 방식으로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다시 검색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그렇지 않으면 </a:t>
            </a:r>
            <a:r>
              <a:rPr lang="ko-KR" alt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뒤쪽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같은 방식으로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다시 검색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095" y="148478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Search 125</a:t>
            </a:r>
            <a:endParaRPr lang="ko-KR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1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362"/>
    </mc:Choice>
    <mc:Fallback xmlns="">
      <p:transition spd="slow" advTm="592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트리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556792"/>
            <a:ext cx="8280920" cy="108012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err="1"/>
              <a:t>트리의</a:t>
            </a:r>
            <a:r>
              <a:rPr lang="ko-KR" altLang="en-US" sz="2000" dirty="0"/>
              <a:t> 정의</a:t>
            </a: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13941" y="2852936"/>
            <a:ext cx="8280920" cy="3312368"/>
          </a:xfrm>
          <a:prstGeom prst="roundRect">
            <a:avLst>
              <a:gd name="adj" fmla="val 5374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트리 구조에서의 용어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서브트리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subtree</a:t>
            </a:r>
            <a:r>
              <a:rPr lang="en-US" altLang="ko-KR" sz="2000" dirty="0"/>
              <a:t>)</a:t>
            </a:r>
          </a:p>
          <a:p>
            <a:pPr algn="ctr"/>
            <a:r>
              <a:rPr lang="ko-KR" altLang="en-US" sz="2000" dirty="0" err="1"/>
              <a:t>루트노드</a:t>
            </a:r>
            <a:r>
              <a:rPr lang="en-US" altLang="ko-KR" sz="2000" dirty="0"/>
              <a:t>(root), </a:t>
            </a:r>
            <a:r>
              <a:rPr lang="ko-KR" altLang="en-US" sz="2000" dirty="0" err="1"/>
              <a:t>단말노드</a:t>
            </a:r>
            <a:r>
              <a:rPr lang="en-US" altLang="ko-KR" sz="2000" dirty="0"/>
              <a:t>(leaf), </a:t>
            </a:r>
            <a:r>
              <a:rPr lang="ko-KR" altLang="en-US" sz="2000" dirty="0" err="1"/>
              <a:t>중간노드</a:t>
            </a:r>
            <a:r>
              <a:rPr lang="en-US" altLang="ko-KR" sz="2000" dirty="0"/>
              <a:t>(non-leaf, non-terminal), </a:t>
            </a:r>
          </a:p>
          <a:p>
            <a:pPr algn="ctr"/>
            <a:r>
              <a:rPr lang="ko-KR" altLang="en-US" sz="2000" dirty="0" err="1"/>
              <a:t>자식노드</a:t>
            </a:r>
            <a:r>
              <a:rPr lang="en-US" altLang="ko-KR" sz="2000" dirty="0"/>
              <a:t>(child), </a:t>
            </a:r>
            <a:r>
              <a:rPr lang="ko-KR" altLang="en-US" sz="2000" dirty="0" err="1"/>
              <a:t>부모노드</a:t>
            </a:r>
            <a:r>
              <a:rPr lang="en-US" altLang="ko-KR" sz="2000" dirty="0"/>
              <a:t>(parents), </a:t>
            </a:r>
            <a:r>
              <a:rPr lang="ko-KR" altLang="en-US" sz="2000" dirty="0" err="1"/>
              <a:t>형제노드</a:t>
            </a:r>
            <a:r>
              <a:rPr lang="en-US" altLang="ko-KR" sz="2000" dirty="0"/>
              <a:t>(sibling), </a:t>
            </a:r>
          </a:p>
          <a:p>
            <a:pPr algn="ctr"/>
            <a:r>
              <a:rPr lang="ko-KR" altLang="en-US" sz="2000" dirty="0" err="1"/>
              <a:t>조상노드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자손노드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 err="1"/>
              <a:t>노드의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(degree),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높이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노드의</a:t>
            </a:r>
            <a:r>
              <a:rPr lang="ko-KR" altLang="en-US" sz="2000" dirty="0"/>
              <a:t> 레벨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671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트리의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305800" cy="4724400"/>
          </a:xfrm>
        </p:spPr>
        <p:txBody>
          <a:bodyPr/>
          <a:lstStyle/>
          <a:p>
            <a:pPr marL="609600" indent="-609600" eaLnBrk="1" hangingPunct="1"/>
            <a:r>
              <a:rPr lang="ko-KR" altLang="en-US" sz="2400" dirty="0"/>
              <a:t>정의 </a:t>
            </a:r>
            <a:r>
              <a:rPr lang="en-US" altLang="ko-KR" sz="2400" dirty="0"/>
              <a:t>1</a:t>
            </a:r>
          </a:p>
          <a:p>
            <a:pPr marL="990600" lvl="1" indent="-533400" eaLnBrk="1" hangingPunct="1">
              <a:buFontTx/>
              <a:buNone/>
            </a:pPr>
            <a:r>
              <a:rPr lang="ko-KR" altLang="en-US" sz="2000" dirty="0"/>
              <a:t>하나이상의 </a:t>
            </a:r>
            <a:r>
              <a:rPr lang="ko-KR" altLang="en-US" sz="2000" dirty="0" err="1"/>
              <a:t>노드로</a:t>
            </a:r>
            <a:r>
              <a:rPr lang="ko-KR" altLang="en-US" sz="2000" dirty="0"/>
              <a:t> 구성된 유한 집합으로</a:t>
            </a:r>
            <a:r>
              <a:rPr lang="en-US" altLang="ko-KR" sz="2000" dirty="0"/>
              <a:t>, 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arenBoth"/>
            </a:pPr>
            <a:r>
              <a:rPr lang="ko-KR" altLang="en-US" sz="2000" dirty="0"/>
              <a:t>루트라는 특별한 </a:t>
            </a:r>
            <a:r>
              <a:rPr lang="ko-KR" altLang="en-US" sz="2000" dirty="0" err="1"/>
              <a:t>노드가</a:t>
            </a:r>
            <a:r>
              <a:rPr lang="ko-KR" altLang="en-US" sz="2000" dirty="0"/>
              <a:t> 있고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pitchFamily="2" charset="2"/>
              <a:buAutoNum type="arabicParenBoth"/>
            </a:pPr>
            <a:r>
              <a:rPr lang="ko-KR" altLang="en-US" sz="2000" dirty="0"/>
              <a:t>나머지 </a:t>
            </a:r>
            <a:r>
              <a:rPr lang="ko-KR" altLang="en-US" sz="2000" dirty="0" err="1"/>
              <a:t>노드들은</a:t>
            </a:r>
            <a:r>
              <a:rPr lang="ko-KR" altLang="en-US" sz="2000" dirty="0"/>
              <a:t> 다시 각각이 </a:t>
            </a:r>
            <a:r>
              <a:rPr lang="ko-KR" altLang="en-US" sz="2000" dirty="0" err="1"/>
              <a:t>트리이면서</a:t>
            </a:r>
            <a:r>
              <a:rPr lang="ko-KR" altLang="en-US" sz="2000" dirty="0"/>
              <a:t> 교차하지 않는 분리 집합</a:t>
            </a:r>
            <a:r>
              <a:rPr lang="en-US" altLang="ko-KR" sz="2000" dirty="0"/>
              <a:t>(disjoint set) T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T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, T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, ... , T</a:t>
            </a:r>
            <a:r>
              <a:rPr lang="en-US" altLang="ko-KR" sz="2000" baseline="-25000" dirty="0"/>
              <a:t>m</a:t>
            </a:r>
            <a:r>
              <a:rPr lang="en-US" altLang="ko-KR" sz="2000" dirty="0"/>
              <a:t>(m&gt;0)</a:t>
            </a:r>
            <a:r>
              <a:rPr lang="ko-KR" altLang="en-US" sz="2000" dirty="0"/>
              <a:t>으로 분할된다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이들은 루트의 </a:t>
            </a:r>
            <a:r>
              <a:rPr lang="ko-KR" altLang="en-US" sz="2000" dirty="0" err="1"/>
              <a:t>서브트리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subtree</a:t>
            </a:r>
            <a:r>
              <a:rPr lang="en-US" altLang="ko-KR" sz="2000" dirty="0"/>
              <a:t>)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marL="609600" indent="-609600" eaLnBrk="1" hangingPunct="1"/>
            <a:r>
              <a:rPr lang="ko-KR" altLang="en-US" sz="2400" dirty="0"/>
              <a:t>정의 </a:t>
            </a:r>
            <a:r>
              <a:rPr lang="en-US" altLang="ko-KR" sz="2400" dirty="0"/>
              <a:t>2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ko-KR" sz="2400" dirty="0"/>
              <a:t>     </a:t>
            </a:r>
            <a:r>
              <a:rPr lang="ko-KR" altLang="en-US" sz="2000" dirty="0"/>
              <a:t>루트</a:t>
            </a:r>
            <a:r>
              <a:rPr lang="en-US" altLang="ko-KR" sz="2000" dirty="0"/>
              <a:t>(root)</a:t>
            </a:r>
            <a:r>
              <a:rPr lang="ko-KR" altLang="en-US" sz="2000" dirty="0"/>
              <a:t>라는 특별한 </a:t>
            </a:r>
            <a:r>
              <a:rPr lang="ko-KR" altLang="en-US" sz="2000" dirty="0" err="1"/>
              <a:t>노드를</a:t>
            </a:r>
            <a:r>
              <a:rPr lang="ko-KR" altLang="en-US" sz="2000" dirty="0"/>
              <a:t> 가지는 사이클이 존재하지 </a:t>
            </a:r>
            <a:r>
              <a:rPr lang="ko-KR" altLang="en-US" sz="2000" dirty="0" err="1"/>
              <a:t>않는그래프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87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043608" y="1340768"/>
            <a:ext cx="7700963" cy="5334000"/>
            <a:chOff x="576" y="336"/>
            <a:chExt cx="4851" cy="3360"/>
          </a:xfrm>
        </p:grpSpPr>
        <p:sp>
          <p:nvSpPr>
            <p:cNvPr id="9228" name="Oval 3"/>
            <p:cNvSpPr>
              <a:spLocks noChangeArrowheads="1"/>
            </p:cNvSpPr>
            <p:nvPr/>
          </p:nvSpPr>
          <p:spPr bwMode="auto">
            <a:xfrm>
              <a:off x="576" y="432"/>
              <a:ext cx="4083" cy="326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29" name="Oval 4"/>
            <p:cNvSpPr>
              <a:spLocks noChangeArrowheads="1"/>
            </p:cNvSpPr>
            <p:nvPr/>
          </p:nvSpPr>
          <p:spPr bwMode="auto">
            <a:xfrm>
              <a:off x="2259" y="960"/>
              <a:ext cx="816" cy="20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30" name="Oval 5"/>
            <p:cNvSpPr>
              <a:spLocks noChangeArrowheads="1"/>
            </p:cNvSpPr>
            <p:nvPr/>
          </p:nvSpPr>
          <p:spPr bwMode="auto">
            <a:xfrm>
              <a:off x="3141" y="960"/>
              <a:ext cx="1374" cy="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31" name="Oval 6"/>
            <p:cNvSpPr>
              <a:spLocks noChangeArrowheads="1"/>
            </p:cNvSpPr>
            <p:nvPr/>
          </p:nvSpPr>
          <p:spPr bwMode="auto">
            <a:xfrm>
              <a:off x="675" y="960"/>
              <a:ext cx="1422" cy="22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9232" name="Oval 7"/>
            <p:cNvSpPr>
              <a:spLocks noChangeArrowheads="1"/>
            </p:cNvSpPr>
            <p:nvPr/>
          </p:nvSpPr>
          <p:spPr bwMode="auto">
            <a:xfrm>
              <a:off x="2528" y="480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9233" name="Oval 8"/>
            <p:cNvSpPr>
              <a:spLocks noChangeArrowheads="1"/>
            </p:cNvSpPr>
            <p:nvPr/>
          </p:nvSpPr>
          <p:spPr bwMode="auto">
            <a:xfrm>
              <a:off x="1382" y="1145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B</a:t>
              </a:r>
            </a:p>
          </p:txBody>
        </p:sp>
        <p:sp>
          <p:nvSpPr>
            <p:cNvPr id="9234" name="Oval 9"/>
            <p:cNvSpPr>
              <a:spLocks noChangeArrowheads="1"/>
            </p:cNvSpPr>
            <p:nvPr/>
          </p:nvSpPr>
          <p:spPr bwMode="auto">
            <a:xfrm>
              <a:off x="2536" y="1145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C</a:t>
              </a:r>
            </a:p>
          </p:txBody>
        </p:sp>
        <p:sp>
          <p:nvSpPr>
            <p:cNvPr id="9235" name="Oval 10"/>
            <p:cNvSpPr>
              <a:spLocks noChangeArrowheads="1"/>
            </p:cNvSpPr>
            <p:nvPr/>
          </p:nvSpPr>
          <p:spPr bwMode="auto">
            <a:xfrm>
              <a:off x="3586" y="1145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  <p:sp>
          <p:nvSpPr>
            <p:cNvPr id="9236" name="Oval 11"/>
            <p:cNvSpPr>
              <a:spLocks noChangeArrowheads="1"/>
            </p:cNvSpPr>
            <p:nvPr/>
          </p:nvSpPr>
          <p:spPr bwMode="auto">
            <a:xfrm>
              <a:off x="1026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E</a:t>
              </a:r>
            </a:p>
          </p:txBody>
        </p:sp>
        <p:sp>
          <p:nvSpPr>
            <p:cNvPr id="9237" name="Oval 12"/>
            <p:cNvSpPr>
              <a:spLocks noChangeArrowheads="1"/>
            </p:cNvSpPr>
            <p:nvPr/>
          </p:nvSpPr>
          <p:spPr bwMode="auto">
            <a:xfrm>
              <a:off x="1756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F</a:t>
              </a:r>
            </a:p>
          </p:txBody>
        </p:sp>
        <p:sp>
          <p:nvSpPr>
            <p:cNvPr id="9238" name="Line 13"/>
            <p:cNvSpPr>
              <a:spLocks noChangeShapeType="1"/>
            </p:cNvSpPr>
            <p:nvPr/>
          </p:nvSpPr>
          <p:spPr bwMode="auto">
            <a:xfrm flipH="1">
              <a:off x="1590" y="771"/>
              <a:ext cx="1081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39" name="Line 14"/>
            <p:cNvSpPr>
              <a:spLocks noChangeShapeType="1"/>
            </p:cNvSpPr>
            <p:nvPr/>
          </p:nvSpPr>
          <p:spPr bwMode="auto">
            <a:xfrm>
              <a:off x="2671" y="771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0" name="Line 15"/>
            <p:cNvSpPr>
              <a:spLocks noChangeShapeType="1"/>
            </p:cNvSpPr>
            <p:nvPr/>
          </p:nvSpPr>
          <p:spPr bwMode="auto">
            <a:xfrm>
              <a:off x="2671" y="771"/>
              <a:ext cx="104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1" name="Line 16"/>
            <p:cNvSpPr>
              <a:spLocks noChangeShapeType="1"/>
            </p:cNvSpPr>
            <p:nvPr/>
          </p:nvSpPr>
          <p:spPr bwMode="auto">
            <a:xfrm flipH="1">
              <a:off x="1192" y="1436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2" name="Line 17"/>
            <p:cNvSpPr>
              <a:spLocks noChangeShapeType="1"/>
            </p:cNvSpPr>
            <p:nvPr/>
          </p:nvSpPr>
          <p:spPr bwMode="auto">
            <a:xfrm>
              <a:off x="1548" y="1436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3" name="Oval 18"/>
            <p:cNvSpPr>
              <a:spLocks noChangeArrowheads="1"/>
            </p:cNvSpPr>
            <p:nvPr/>
          </p:nvSpPr>
          <p:spPr bwMode="auto">
            <a:xfrm>
              <a:off x="864" y="2476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K</a:t>
              </a:r>
            </a:p>
          </p:txBody>
        </p:sp>
        <p:sp>
          <p:nvSpPr>
            <p:cNvPr id="9244" name="Oval 19"/>
            <p:cNvSpPr>
              <a:spLocks noChangeArrowheads="1"/>
            </p:cNvSpPr>
            <p:nvPr/>
          </p:nvSpPr>
          <p:spPr bwMode="auto">
            <a:xfrm>
              <a:off x="1251" y="2476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L</a:t>
              </a:r>
            </a:p>
          </p:txBody>
        </p:sp>
        <p:sp>
          <p:nvSpPr>
            <p:cNvPr id="9245" name="Line 20"/>
            <p:cNvSpPr>
              <a:spLocks noChangeShapeType="1"/>
            </p:cNvSpPr>
            <p:nvPr/>
          </p:nvSpPr>
          <p:spPr bwMode="auto">
            <a:xfrm flipH="1">
              <a:off x="1059" y="2102"/>
              <a:ext cx="115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6" name="Line 21"/>
            <p:cNvSpPr>
              <a:spLocks noChangeShapeType="1"/>
            </p:cNvSpPr>
            <p:nvPr/>
          </p:nvSpPr>
          <p:spPr bwMode="auto">
            <a:xfrm>
              <a:off x="1197" y="2102"/>
              <a:ext cx="198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47" name="Oval 22"/>
            <p:cNvSpPr>
              <a:spLocks noChangeArrowheads="1"/>
            </p:cNvSpPr>
            <p:nvPr/>
          </p:nvSpPr>
          <p:spPr bwMode="auto">
            <a:xfrm>
              <a:off x="3230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H</a:t>
              </a:r>
            </a:p>
          </p:txBody>
        </p:sp>
        <p:sp>
          <p:nvSpPr>
            <p:cNvPr id="9248" name="Oval 23"/>
            <p:cNvSpPr>
              <a:spLocks noChangeArrowheads="1"/>
            </p:cNvSpPr>
            <p:nvPr/>
          </p:nvSpPr>
          <p:spPr bwMode="auto">
            <a:xfrm>
              <a:off x="3960" y="1811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J</a:t>
              </a:r>
            </a:p>
          </p:txBody>
        </p:sp>
        <p:sp>
          <p:nvSpPr>
            <p:cNvPr id="9249" name="Line 24"/>
            <p:cNvSpPr>
              <a:spLocks noChangeShapeType="1"/>
            </p:cNvSpPr>
            <p:nvPr/>
          </p:nvSpPr>
          <p:spPr bwMode="auto">
            <a:xfrm flipH="1">
              <a:off x="3396" y="1436"/>
              <a:ext cx="333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0" name="Line 25"/>
            <p:cNvSpPr>
              <a:spLocks noChangeShapeType="1"/>
            </p:cNvSpPr>
            <p:nvPr/>
          </p:nvSpPr>
          <p:spPr bwMode="auto">
            <a:xfrm>
              <a:off x="3753" y="1436"/>
              <a:ext cx="332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1" name="Oval 26"/>
            <p:cNvSpPr>
              <a:spLocks noChangeArrowheads="1"/>
            </p:cNvSpPr>
            <p:nvPr/>
          </p:nvSpPr>
          <p:spPr bwMode="auto">
            <a:xfrm>
              <a:off x="3602" y="1811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I</a:t>
              </a:r>
            </a:p>
          </p:txBody>
        </p:sp>
        <p:sp>
          <p:nvSpPr>
            <p:cNvPr id="9252" name="Line 27"/>
            <p:cNvSpPr>
              <a:spLocks noChangeShapeType="1"/>
            </p:cNvSpPr>
            <p:nvPr/>
          </p:nvSpPr>
          <p:spPr bwMode="auto">
            <a:xfrm>
              <a:off x="3737" y="1436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3" name="Oval 28"/>
            <p:cNvSpPr>
              <a:spLocks noChangeArrowheads="1"/>
            </p:cNvSpPr>
            <p:nvPr/>
          </p:nvSpPr>
          <p:spPr bwMode="auto">
            <a:xfrm>
              <a:off x="2546" y="1811"/>
              <a:ext cx="292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G</a:t>
              </a:r>
            </a:p>
          </p:txBody>
        </p:sp>
        <p:sp>
          <p:nvSpPr>
            <p:cNvPr id="9254" name="Line 29"/>
            <p:cNvSpPr>
              <a:spLocks noChangeShapeType="1"/>
            </p:cNvSpPr>
            <p:nvPr/>
          </p:nvSpPr>
          <p:spPr bwMode="auto">
            <a:xfrm>
              <a:off x="2682" y="1436"/>
              <a:ext cx="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5" name="Oval 30"/>
            <p:cNvSpPr>
              <a:spLocks noChangeArrowheads="1"/>
            </p:cNvSpPr>
            <p:nvPr/>
          </p:nvSpPr>
          <p:spPr bwMode="auto">
            <a:xfrm>
              <a:off x="3984" y="2476"/>
              <a:ext cx="291" cy="2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M</a:t>
              </a:r>
            </a:p>
          </p:txBody>
        </p:sp>
        <p:sp>
          <p:nvSpPr>
            <p:cNvPr id="9256" name="Line 31"/>
            <p:cNvSpPr>
              <a:spLocks noChangeShapeType="1"/>
            </p:cNvSpPr>
            <p:nvPr/>
          </p:nvSpPr>
          <p:spPr bwMode="auto">
            <a:xfrm>
              <a:off x="4119" y="2102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7" name="Text Box 32"/>
            <p:cNvSpPr txBox="1">
              <a:spLocks noChangeArrowheads="1"/>
            </p:cNvSpPr>
            <p:nvPr/>
          </p:nvSpPr>
          <p:spPr bwMode="auto">
            <a:xfrm>
              <a:off x="4731" y="480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9258" name="Line 33"/>
            <p:cNvSpPr>
              <a:spLocks noChangeShapeType="1"/>
            </p:cNvSpPr>
            <p:nvPr/>
          </p:nvSpPr>
          <p:spPr bwMode="auto">
            <a:xfrm>
              <a:off x="2883" y="624"/>
              <a:ext cx="18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9" name="Text Box 34"/>
            <p:cNvSpPr txBox="1">
              <a:spLocks noChangeArrowheads="1"/>
            </p:cNvSpPr>
            <p:nvPr/>
          </p:nvSpPr>
          <p:spPr bwMode="auto">
            <a:xfrm>
              <a:off x="4731" y="115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9260" name="Line 35"/>
            <p:cNvSpPr>
              <a:spLocks noChangeShapeType="1"/>
            </p:cNvSpPr>
            <p:nvPr/>
          </p:nvSpPr>
          <p:spPr bwMode="auto">
            <a:xfrm>
              <a:off x="3939" y="1296"/>
              <a:ext cx="81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1" name="Text Box 36"/>
            <p:cNvSpPr txBox="1">
              <a:spLocks noChangeArrowheads="1"/>
            </p:cNvSpPr>
            <p:nvPr/>
          </p:nvSpPr>
          <p:spPr bwMode="auto">
            <a:xfrm>
              <a:off x="4731" y="182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9262" name="Line 37"/>
            <p:cNvSpPr>
              <a:spLocks noChangeShapeType="1"/>
            </p:cNvSpPr>
            <p:nvPr/>
          </p:nvSpPr>
          <p:spPr bwMode="auto">
            <a:xfrm>
              <a:off x="4323" y="1968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3" name="Text Box 38"/>
            <p:cNvSpPr txBox="1">
              <a:spLocks noChangeArrowheads="1"/>
            </p:cNvSpPr>
            <p:nvPr/>
          </p:nvSpPr>
          <p:spPr bwMode="auto">
            <a:xfrm>
              <a:off x="4731" y="249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imes New Roman" panose="02020603050405020304" pitchFamily="18" charset="0"/>
                </a:rPr>
                <a:t>Level 4</a:t>
              </a:r>
            </a:p>
          </p:txBody>
        </p:sp>
        <p:sp>
          <p:nvSpPr>
            <p:cNvPr id="9264" name="Line 39"/>
            <p:cNvSpPr>
              <a:spLocks noChangeShapeType="1"/>
            </p:cNvSpPr>
            <p:nvPr/>
          </p:nvSpPr>
          <p:spPr bwMode="auto">
            <a:xfrm>
              <a:off x="4323" y="2640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5" name="Oval 40"/>
            <p:cNvSpPr>
              <a:spLocks noChangeArrowheads="1"/>
            </p:cNvSpPr>
            <p:nvPr/>
          </p:nvSpPr>
          <p:spPr bwMode="auto">
            <a:xfrm>
              <a:off x="819" y="336"/>
              <a:ext cx="288" cy="2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66" name="Text Box 41"/>
            <p:cNvSpPr txBox="1">
              <a:spLocks noChangeArrowheads="1"/>
            </p:cNvSpPr>
            <p:nvPr/>
          </p:nvSpPr>
          <p:spPr bwMode="auto">
            <a:xfrm>
              <a:off x="1107" y="336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>
                  <a:solidFill>
                    <a:srgbClr val="C92215"/>
                  </a:solidFill>
                  <a:latin typeface="Times New Roman" panose="02020603050405020304" pitchFamily="18" charset="0"/>
                </a:rPr>
                <a:t>Node</a:t>
              </a:r>
            </a:p>
          </p:txBody>
        </p:sp>
      </p:grpSp>
      <p:sp>
        <p:nvSpPr>
          <p:cNvPr id="9219" name="Text Box 42"/>
          <p:cNvSpPr txBox="1">
            <a:spLocks noChangeArrowheads="1"/>
          </p:cNvSpPr>
          <p:nvPr/>
        </p:nvSpPr>
        <p:spPr bwMode="auto">
          <a:xfrm>
            <a:off x="5756896" y="848643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9220" name="Text Box 43"/>
          <p:cNvSpPr txBox="1">
            <a:spLocks noChangeArrowheads="1"/>
          </p:cNvSpPr>
          <p:nvPr/>
        </p:nvSpPr>
        <p:spPr bwMode="auto">
          <a:xfrm>
            <a:off x="1588121" y="5676231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Subtree T1</a:t>
            </a:r>
          </a:p>
        </p:txBody>
      </p:sp>
      <p:sp>
        <p:nvSpPr>
          <p:cNvPr id="9221" name="Text Box 44"/>
          <p:cNvSpPr txBox="1">
            <a:spLocks noChangeArrowheads="1"/>
          </p:cNvSpPr>
          <p:nvPr/>
        </p:nvSpPr>
        <p:spPr bwMode="auto">
          <a:xfrm>
            <a:off x="3677271" y="5434931"/>
            <a:ext cx="152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Subtree T2</a:t>
            </a:r>
          </a:p>
        </p:txBody>
      </p:sp>
      <p:sp>
        <p:nvSpPr>
          <p:cNvPr id="9222" name="Text Box 45"/>
          <p:cNvSpPr txBox="1">
            <a:spLocks noChangeArrowheads="1"/>
          </p:cNvSpPr>
          <p:nvPr/>
        </p:nvSpPr>
        <p:spPr bwMode="auto">
          <a:xfrm>
            <a:off x="5548933" y="5579393"/>
            <a:ext cx="152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Subtree T3</a:t>
            </a:r>
          </a:p>
        </p:txBody>
      </p:sp>
      <p:sp>
        <p:nvSpPr>
          <p:cNvPr id="9223" name="Text Box 46"/>
          <p:cNvSpPr txBox="1">
            <a:spLocks noChangeArrowheads="1"/>
          </p:cNvSpPr>
          <p:nvPr/>
        </p:nvSpPr>
        <p:spPr bwMode="auto">
          <a:xfrm>
            <a:off x="7601571" y="5303168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Leaf</a:t>
            </a:r>
          </a:p>
        </p:txBody>
      </p:sp>
      <p:sp>
        <p:nvSpPr>
          <p:cNvPr id="9224" name="Line 47"/>
          <p:cNvSpPr>
            <a:spLocks noChangeShapeType="1"/>
          </p:cNvSpPr>
          <p:nvPr/>
        </p:nvSpPr>
        <p:spPr bwMode="auto">
          <a:xfrm flipH="1" flipV="1">
            <a:off x="6915771" y="5150768"/>
            <a:ext cx="762000" cy="3048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Line 48"/>
          <p:cNvSpPr>
            <a:spLocks noChangeShapeType="1"/>
          </p:cNvSpPr>
          <p:nvPr/>
        </p:nvSpPr>
        <p:spPr bwMode="auto">
          <a:xfrm flipH="1">
            <a:off x="4553571" y="1188368"/>
            <a:ext cx="1143000" cy="4572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Text Box 49"/>
          <p:cNvSpPr txBox="1">
            <a:spLocks noChangeArrowheads="1"/>
          </p:cNvSpPr>
          <p:nvPr/>
        </p:nvSpPr>
        <p:spPr bwMode="auto">
          <a:xfrm>
            <a:off x="357808" y="1950368"/>
            <a:ext cx="192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92215"/>
                </a:solidFill>
                <a:latin typeface="Times New Roman" panose="02020603050405020304" pitchFamily="18" charset="0"/>
              </a:rPr>
              <a:t>Non-Terminal</a:t>
            </a:r>
          </a:p>
        </p:txBody>
      </p:sp>
      <p:sp>
        <p:nvSpPr>
          <p:cNvPr id="9227" name="Line 50"/>
          <p:cNvSpPr>
            <a:spLocks noChangeShapeType="1"/>
          </p:cNvSpPr>
          <p:nvPr/>
        </p:nvSpPr>
        <p:spPr bwMode="auto">
          <a:xfrm>
            <a:off x="1348408" y="2407568"/>
            <a:ext cx="990600" cy="381000"/>
          </a:xfrm>
          <a:prstGeom prst="line">
            <a:avLst/>
          </a:prstGeom>
          <a:noFill/>
          <a:ln w="952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트리에서의</a:t>
            </a:r>
            <a:r>
              <a:rPr lang="ko-KR" altLang="en-US" dirty="0"/>
              <a:t> 용어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6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2080" y="1556792"/>
            <a:ext cx="8280920" cy="1512168"/>
          </a:xfrm>
          <a:prstGeom prst="roundRect">
            <a:avLst>
              <a:gd name="adj" fmla="val 5374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자식노드</a:t>
            </a:r>
            <a:r>
              <a:rPr lang="en-US" altLang="ko-KR" sz="2000" dirty="0"/>
              <a:t>(child), </a:t>
            </a:r>
            <a:r>
              <a:rPr lang="ko-KR" altLang="en-US" sz="2000" dirty="0" err="1"/>
              <a:t>부모노드</a:t>
            </a:r>
            <a:r>
              <a:rPr lang="en-US" altLang="ko-KR" sz="2000" dirty="0"/>
              <a:t>(parents), </a:t>
            </a:r>
          </a:p>
          <a:p>
            <a:pPr algn="ctr"/>
            <a:r>
              <a:rPr lang="ko-KR" altLang="en-US" sz="2000" dirty="0" err="1"/>
              <a:t>형제노드</a:t>
            </a:r>
            <a:r>
              <a:rPr lang="en-US" altLang="ko-KR" sz="2000" dirty="0"/>
              <a:t>(sibling), </a:t>
            </a:r>
            <a:r>
              <a:rPr lang="ko-KR" altLang="en-US" sz="2000" dirty="0" err="1"/>
              <a:t>조상노드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자손노드</a:t>
            </a:r>
            <a:r>
              <a:rPr lang="en-US" altLang="ko-KR" sz="2000" dirty="0"/>
              <a:t>, </a:t>
            </a:r>
          </a:p>
          <a:p>
            <a:pPr algn="ctr"/>
            <a:r>
              <a:rPr lang="ko-KR" altLang="en-US" sz="2000" dirty="0" err="1"/>
              <a:t>노드의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(degree),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차수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트리의</a:t>
            </a:r>
            <a:r>
              <a:rPr lang="ko-KR" altLang="en-US" sz="2000" dirty="0"/>
              <a:t> 높이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pPr eaLnBrk="1" hangingPunct="1"/>
            <a:r>
              <a:rPr lang="ko-KR" altLang="en-US" dirty="0" err="1"/>
              <a:t>트리에서의</a:t>
            </a:r>
            <a:r>
              <a:rPr lang="ko-KR" altLang="en-US" dirty="0"/>
              <a:t> 용어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339752" y="3284984"/>
            <a:ext cx="4391918" cy="3054548"/>
            <a:chOff x="1828800" y="2996952"/>
            <a:chExt cx="5414963" cy="3630613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8800" y="2996952"/>
              <a:ext cx="5414963" cy="3630613"/>
              <a:chOff x="1500808" y="1569368"/>
              <a:chExt cx="5414963" cy="3630613"/>
            </a:xfrm>
          </p:grpSpPr>
          <p:sp>
            <p:nvSpPr>
              <p:cNvPr id="6" name="Oval 7"/>
              <p:cNvSpPr>
                <a:spLocks noChangeArrowheads="1"/>
              </p:cNvSpPr>
              <p:nvPr/>
            </p:nvSpPr>
            <p:spPr bwMode="auto">
              <a:xfrm>
                <a:off x="4142408" y="1569368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A</a:t>
                </a:r>
              </a:p>
            </p:txBody>
          </p:sp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323133" y="2625056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B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4155108" y="2625056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C</a:t>
                </a:r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1757983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E</a:t>
                </a: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2916858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F</a:t>
                </a: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 flipH="1">
                <a:off x="2653333" y="2031331"/>
                <a:ext cx="1716088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4369421" y="2031331"/>
                <a:ext cx="0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4369421" y="2031331"/>
                <a:ext cx="1651000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H="1">
                <a:off x="2021508" y="3087018"/>
                <a:ext cx="528638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2586658" y="3087018"/>
                <a:ext cx="528638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1500808" y="4738018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K</a:t>
                </a:r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2115171" y="4738018"/>
                <a:ext cx="463550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L</a:t>
                </a: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1810371" y="4144293"/>
                <a:ext cx="182563" cy="6254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029446" y="4144293"/>
                <a:ext cx="314325" cy="6254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5256833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H</a:t>
                </a: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6415708" y="3682331"/>
                <a:ext cx="463550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J</a:t>
                </a:r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 flipH="1">
                <a:off x="5520358" y="3087018"/>
                <a:ext cx="528638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6087096" y="3087018"/>
                <a:ext cx="527050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" name="Oval 26"/>
              <p:cNvSpPr>
                <a:spLocks noChangeArrowheads="1"/>
              </p:cNvSpPr>
              <p:nvPr/>
            </p:nvSpPr>
            <p:spPr bwMode="auto">
              <a:xfrm>
                <a:off x="5847383" y="3682331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I</a:t>
                </a:r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6061696" y="3087018"/>
                <a:ext cx="0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4170983" y="3682331"/>
                <a:ext cx="463550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G</a:t>
                </a: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386883" y="3087018"/>
                <a:ext cx="0" cy="595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" name="Oval 30"/>
              <p:cNvSpPr>
                <a:spLocks noChangeArrowheads="1"/>
              </p:cNvSpPr>
              <p:nvPr/>
            </p:nvSpPr>
            <p:spPr bwMode="auto">
              <a:xfrm>
                <a:off x="6453808" y="4738018"/>
                <a:ext cx="461963" cy="46196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M</a:t>
                </a: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6668121" y="4144293"/>
                <a:ext cx="0" cy="593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6199188" y="4052639"/>
              <a:ext cx="461963" cy="46196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>
                  <a:solidFill>
                    <a:schemeClr val="bg1"/>
                  </a:solidFill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12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457200"/>
            <a:ext cx="7279704" cy="563563"/>
          </a:xfrm>
        </p:spPr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 err="1"/>
              <a:t>이진트리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1196752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</a:t>
            </a:r>
            <a:r>
              <a:rPr lang="en-US" altLang="ko-KR" sz="2000" dirty="0"/>
              <a:t>(binary tree)</a:t>
            </a:r>
            <a:r>
              <a:rPr lang="ko-KR" altLang="en-US" sz="2000" dirty="0"/>
              <a:t>란 무엇인가</a:t>
            </a:r>
            <a:r>
              <a:rPr lang="en-US" altLang="ko-KR" sz="2000" dirty="0"/>
              <a:t>?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844824"/>
            <a:ext cx="8280920" cy="139859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종류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포화이진트리</a:t>
            </a:r>
            <a:r>
              <a:rPr lang="en-US" altLang="ko-KR" sz="2000" dirty="0"/>
              <a:t>(perfect binary tree), </a:t>
            </a:r>
            <a:r>
              <a:rPr lang="ko-KR" altLang="en-US" sz="2000" dirty="0" err="1"/>
              <a:t>완전이진트리</a:t>
            </a:r>
            <a:r>
              <a:rPr lang="en-US" altLang="ko-KR" sz="2000" dirty="0"/>
              <a:t>(complete binary tree), </a:t>
            </a:r>
          </a:p>
          <a:p>
            <a:pPr algn="ctr"/>
            <a:r>
              <a:rPr lang="ko-KR" altLang="en-US" sz="2000" dirty="0" err="1"/>
              <a:t>사향이진트리</a:t>
            </a:r>
            <a:r>
              <a:rPr lang="en-US" altLang="ko-KR" sz="2000" dirty="0"/>
              <a:t>(skewed binary tree)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3315427"/>
            <a:ext cx="8280920" cy="1769757"/>
          </a:xfrm>
          <a:prstGeom prst="roundRect">
            <a:avLst>
              <a:gd name="adj" fmla="val 6750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 성질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 err="1"/>
              <a:t>이진트리</a:t>
            </a:r>
            <a:r>
              <a:rPr lang="ko-KR" altLang="en-US" sz="2000" dirty="0"/>
              <a:t> 레벨 </a:t>
            </a:r>
            <a:r>
              <a:rPr lang="en-US" altLang="ko-KR" sz="2000" dirty="0"/>
              <a:t>k</a:t>
            </a:r>
            <a:r>
              <a:rPr lang="ko-KR" altLang="en-US" sz="2000" dirty="0"/>
              <a:t>에서의 최대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</a:t>
            </a:r>
            <a:endParaRPr lang="en-US" altLang="ko-KR" sz="2000" dirty="0"/>
          </a:p>
          <a:p>
            <a:pPr algn="ctr"/>
            <a:r>
              <a:rPr lang="ko-KR" altLang="en-US" sz="2000" dirty="0"/>
              <a:t>높이가 </a:t>
            </a:r>
            <a:r>
              <a:rPr lang="en-US" altLang="ko-KR" sz="2000" dirty="0"/>
              <a:t>k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이진트리의</a:t>
            </a:r>
            <a:r>
              <a:rPr lang="ko-KR" altLang="en-US" sz="2000" dirty="0"/>
              <a:t> 최대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</a:t>
            </a:r>
            <a:endParaRPr lang="en-US" altLang="ko-KR" sz="2000" dirty="0"/>
          </a:p>
          <a:p>
            <a:pPr algn="ctr"/>
            <a:r>
              <a:rPr lang="en-US" altLang="ko-KR" sz="2000" dirty="0"/>
              <a:t>Leaf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개수와 차수가 </a:t>
            </a:r>
            <a:r>
              <a:rPr lang="en-US" altLang="ko-KR" sz="2000" dirty="0"/>
              <a:t>2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개수의 관계</a:t>
            </a:r>
            <a:endParaRPr lang="en-US" altLang="ko-KR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5178829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구현 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배열 </a:t>
            </a:r>
            <a:r>
              <a:rPr lang="en-US" altLang="ko-KR" sz="2000" dirty="0"/>
              <a:t>VS </a:t>
            </a:r>
            <a:r>
              <a:rPr lang="ko-KR" altLang="en-US" sz="2000" dirty="0"/>
              <a:t>포인터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2977" y="5992554"/>
            <a:ext cx="8280920" cy="72008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이진트리의</a:t>
            </a:r>
            <a:r>
              <a:rPr lang="ko-KR" altLang="en-US" sz="2000" dirty="0"/>
              <a:t> 운행</a:t>
            </a:r>
            <a:r>
              <a:rPr lang="en-US" altLang="ko-KR" sz="2000" dirty="0"/>
              <a:t>(traverse)</a:t>
            </a:r>
            <a:r>
              <a:rPr lang="ko-KR" altLang="en-US" sz="2000" dirty="0"/>
              <a:t>방법</a:t>
            </a:r>
            <a:endParaRPr lang="en-US" altLang="ko-KR" sz="2000" dirty="0"/>
          </a:p>
          <a:p>
            <a:pPr algn="ctr"/>
            <a:r>
              <a:rPr lang="ko-KR" altLang="en-US" sz="2000" dirty="0"/>
              <a:t>전위우선운행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중위우선운행</a:t>
            </a:r>
            <a:r>
              <a:rPr lang="en-US" altLang="ko-KR" sz="2000" dirty="0"/>
              <a:t>, </a:t>
            </a:r>
            <a:r>
              <a:rPr lang="ko-KR" altLang="en-US" sz="2000" dirty="0"/>
              <a:t>후위우선운행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5670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3|89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3.1|64.1|10|11.5|9.1|6.9|7.2|6.2|15.6|13.2|4.3|4.8|7.1|2.6|2.2|1.8|5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7|17.9|10.5|25.5|19.3|4.8|14.6|24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9|30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5.4|80.1|12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6|11|6.8|9.1|4.2|1.2|1.2|2.7|4.5|1.5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2|43.9|15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5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7704</TotalTime>
  <Words>1678</Words>
  <Application>Microsoft Office PowerPoint</Application>
  <PresentationFormat>화면 슬라이드 쇼(4:3)</PresentationFormat>
  <Paragraphs>587</Paragraphs>
  <Slides>32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HY견고딕</vt:lpstr>
      <vt:lpstr>굴림</vt:lpstr>
      <vt:lpstr>Arial</vt:lpstr>
      <vt:lpstr>Book Antiqua</vt:lpstr>
      <vt:lpstr>Times New Roman</vt:lpstr>
      <vt:lpstr>Wingdings</vt:lpstr>
      <vt:lpstr>191tgp_global_light</vt:lpstr>
      <vt:lpstr>트리</vt:lpstr>
      <vt:lpstr>생각해봅시다.</vt:lpstr>
      <vt:lpstr>이진검색(Binary Search)</vt:lpstr>
      <vt:lpstr>이진검색(Binary Search)</vt:lpstr>
      <vt:lpstr>공부해 올 내용 – 트리(Tree)</vt:lpstr>
      <vt:lpstr>트리의 정의</vt:lpstr>
      <vt:lpstr>트리에서의 용어(1)</vt:lpstr>
      <vt:lpstr>트리에서의 용어(2)</vt:lpstr>
      <vt:lpstr>공부해 올 내용 – 이진트리(Binary Tree)</vt:lpstr>
      <vt:lpstr>이진트리</vt:lpstr>
      <vt:lpstr>특별한 이진트리들</vt:lpstr>
      <vt:lpstr>이진트리의 성질</vt:lpstr>
      <vt:lpstr>이진트리의 표현 방법-배열</vt:lpstr>
      <vt:lpstr>이진트리의 표현 방법-포인터</vt:lpstr>
      <vt:lpstr>연결리스트를 이용한 이진 트리의 표현</vt:lpstr>
      <vt:lpstr>이진트리의 운행(tree traverse)</vt:lpstr>
      <vt:lpstr>운행법의 연습</vt:lpstr>
      <vt:lpstr>이진탐색트리</vt:lpstr>
      <vt:lpstr>이진탐색트리에서의 운행</vt:lpstr>
      <vt:lpstr>이진 탐색 트리의 탐색</vt:lpstr>
      <vt:lpstr>이진 탐색 트리에서의 탐색</vt:lpstr>
      <vt:lpstr>이진탐색트리에서의 삽입</vt:lpstr>
      <vt:lpstr>이진탐색트리에서의 삭제</vt:lpstr>
      <vt:lpstr>이진탐색트리에서의 삭제-leaf</vt:lpstr>
      <vt:lpstr>이진탐색트리에서의 삭제-1차 nonleaf</vt:lpstr>
      <vt:lpstr>이진탐색트리에서의 삭제-2차 nonleaf</vt:lpstr>
      <vt:lpstr>이진탐색트리에서의 삭제-2차 nonleaf</vt:lpstr>
      <vt:lpstr>이진탐색트리의 모양</vt:lpstr>
      <vt:lpstr>힙(Heap)</vt:lpstr>
      <vt:lpstr>DS13: 5월 26일 29일 실습 연습 </vt:lpstr>
      <vt:lpstr>중간고사</vt:lpstr>
      <vt:lpstr>다음 시간에 준비해 올 것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169</cp:revision>
  <dcterms:created xsi:type="dcterms:W3CDTF">2007-03-04T09:35:15Z</dcterms:created>
  <dcterms:modified xsi:type="dcterms:W3CDTF">2023-05-16T02:11:20Z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