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8" r:id="rId2"/>
    <p:sldId id="302" r:id="rId3"/>
    <p:sldId id="304" r:id="rId4"/>
    <p:sldId id="311" r:id="rId5"/>
    <p:sldId id="312" r:id="rId6"/>
    <p:sldId id="313" r:id="rId7"/>
    <p:sldId id="314" r:id="rId8"/>
    <p:sldId id="303" r:id="rId9"/>
    <p:sldId id="315" r:id="rId1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6600"/>
    <a:srgbClr val="FFCC00"/>
    <a:srgbClr val="009900"/>
    <a:srgbClr val="008000"/>
    <a:srgbClr val="33CC33"/>
    <a:srgbClr val="C0C0C0"/>
    <a:srgbClr val="FF99CC"/>
    <a:srgbClr val="33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157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C548-BFCB-421B-896D-FDCE6BCAA8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449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2D4DD1-A9F2-4C3D-B1FB-DEF135A7D3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210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D8C4E-95CA-4663-A962-1EC839F181E8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6236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6833E-A2B9-412E-80F2-F519BEC0466F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964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451D3-9DEA-476E-8001-5D610702A677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3149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41F629EA-9F3F-4A20-9A0E-492AACABFBB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92360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D84B1-5844-480F-9CE7-070277B367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194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37F5A-7545-4D9B-A3E1-1718C8AC22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362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B0E45E40-7D87-4A72-9B13-B9F941A936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608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E4DDB-50AE-4FB6-A441-9FC23FD232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28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B0BBB-23AB-4F02-BA44-E1AAFA8109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1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813CE-68C0-4FF5-9FDC-0CAD7DB1EA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52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8E95A-0689-4516-A8D0-04D1E40968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752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31A68-F43C-47D6-9E8C-CBB391F29A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8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8606E-FEB2-4AE3-8055-7A8ABC4774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85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87118-71BE-4B1D-8E59-DE4C886754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438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C194F-6750-42A5-A2C3-EF1974CD75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97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B0E45E40-7D87-4A72-9B13-B9F941A936C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22635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웅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3"/>
    </mc:Choice>
    <mc:Fallback xmlns="">
      <p:transition spd="slow" advTm="136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정렬</a:t>
            </a:r>
            <a:endParaRPr lang="en-US" altLang="ko-KR" sz="3200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/>
              <a:t>교환 방식의 정렬 방법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버블</a:t>
            </a:r>
            <a:r>
              <a:rPr lang="en-US" altLang="ko-KR" sz="2400" dirty="0"/>
              <a:t>, </a:t>
            </a:r>
            <a:r>
              <a:rPr lang="ko-KR" altLang="en-US" sz="2400" dirty="0"/>
              <a:t>선택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퀵</a:t>
            </a:r>
            <a:endParaRPr lang="ko-KR" altLang="en-US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삽입 방식의 정렬 방법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삽입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쉘</a:t>
            </a:r>
            <a:endParaRPr lang="ko-KR" altLang="en-US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병합 방식의 정렬 방법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2-way, n-way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분배 방식의 정렬 방법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기수 정렬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각각의 정렬 방법의 장단점을 생각해 보자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정렬 방법을 선택할 때에 고려해야 할 사항으로는 어떤 것들이 있는가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외부 정렬 방식에는 어떤 것들이 있는가</a:t>
            </a:r>
            <a:r>
              <a:rPr lang="en-US" altLang="ko-KR" sz="2400" dirty="0"/>
              <a:t>?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295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513"/>
    </mc:Choice>
    <mc:Fallback xmlns="">
      <p:transition spd="slow" advTm="1235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811924" y="1489841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82123" y="149246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952322" y="1495087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22521" y="149771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92720" y="150033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11924" y="252511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382123" y="252773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2322" y="2530356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22521" y="2532979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92720" y="253560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11924" y="3599801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382123" y="360242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952322" y="3605047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22521" y="360767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092720" y="361029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811924" y="467449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382123" y="4677115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952322" y="4679738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22521" y="4682361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092720" y="468498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11924" y="574918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382123" y="5751806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52322" y="5754429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522521" y="575705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92720" y="5759675"/>
            <a:ext cx="512379" cy="50449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1" name="구부러진 연결선 30"/>
          <p:cNvCxnSpPr>
            <a:stCxn id="5" idx="2"/>
            <a:endCxn id="6" idx="2"/>
          </p:cNvCxnSpPr>
          <p:nvPr/>
        </p:nvCxnSpPr>
        <p:spPr bwMode="auto">
          <a:xfrm rot="16200000" flipH="1">
            <a:off x="1351902" y="1710549"/>
            <a:ext cx="2623" cy="570199"/>
          </a:xfrm>
          <a:prstGeom prst="curvedConnector3">
            <a:avLst>
              <a:gd name="adj1" fmla="val 88152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구부러진 연결선 32"/>
          <p:cNvCxnSpPr>
            <a:stCxn id="17" idx="2"/>
            <a:endCxn id="18" idx="2"/>
          </p:cNvCxnSpPr>
          <p:nvPr/>
        </p:nvCxnSpPr>
        <p:spPr bwMode="auto">
          <a:xfrm rot="16200000" flipH="1">
            <a:off x="2492300" y="3825755"/>
            <a:ext cx="2623" cy="570199"/>
          </a:xfrm>
          <a:prstGeom prst="curvedConnector3">
            <a:avLst>
              <a:gd name="adj1" fmla="val 88152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구부러진 연결선 34"/>
          <p:cNvCxnSpPr>
            <a:stCxn id="23" idx="2"/>
            <a:endCxn id="24" idx="2"/>
          </p:cNvCxnSpPr>
          <p:nvPr/>
        </p:nvCxnSpPr>
        <p:spPr bwMode="auto">
          <a:xfrm rot="16200000" flipH="1">
            <a:off x="3062499" y="4903069"/>
            <a:ext cx="2623" cy="570199"/>
          </a:xfrm>
          <a:prstGeom prst="curvedConnector3">
            <a:avLst>
              <a:gd name="adj1" fmla="val 88152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145870" y="21587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교환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47390" y="42818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교환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46498" y="53880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교환</a:t>
            </a:r>
          </a:p>
        </p:txBody>
      </p:sp>
      <p:cxnSp>
        <p:nvCxnSpPr>
          <p:cNvPr id="39" name="구부러진 연결선 38"/>
          <p:cNvCxnSpPr/>
          <p:nvPr/>
        </p:nvCxnSpPr>
        <p:spPr bwMode="auto">
          <a:xfrm rot="16200000" flipH="1">
            <a:off x="1912132" y="2741327"/>
            <a:ext cx="2623" cy="570199"/>
          </a:xfrm>
          <a:prstGeom prst="curvedConnector3">
            <a:avLst>
              <a:gd name="adj1" fmla="val 88152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526564" y="318955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교환 </a:t>
            </a:r>
            <a:r>
              <a:rPr lang="ko-KR" altLang="en-US" sz="1200" dirty="0" err="1"/>
              <a:t>안함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319488" y="6396335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종료</a:t>
            </a:r>
            <a:r>
              <a:rPr lang="en-US" altLang="ko-KR" dirty="0"/>
              <a:t>(O(N))</a:t>
            </a:r>
            <a:endParaRPr lang="ko-KR" altLang="en-US" dirty="0"/>
          </a:p>
        </p:txBody>
      </p:sp>
      <p:sp>
        <p:nvSpPr>
          <p:cNvPr id="3" name="오른쪽 중괄호 2"/>
          <p:cNvSpPr/>
          <p:nvPr/>
        </p:nvSpPr>
        <p:spPr bwMode="auto">
          <a:xfrm>
            <a:off x="3743864" y="1449238"/>
            <a:ext cx="368061" cy="489405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21538" y="365050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회 반복</a:t>
            </a:r>
            <a:r>
              <a:rPr lang="en-US" altLang="ko-KR" dirty="0"/>
              <a:t>(O(N))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 bwMode="auto">
          <a:xfrm>
            <a:off x="6560640" y="3328052"/>
            <a:ext cx="511834" cy="11654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85349" y="3665431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O(N</a:t>
            </a:r>
            <a:r>
              <a:rPr lang="en-US" altLang="ko-KR" baseline="5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25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835"/>
    </mc:Choice>
    <mc:Fallback xmlns="">
      <p:transition spd="slow" advTm="9248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99545" y="149771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69744" y="150033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39943" y="1502956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010142" y="1505579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580341" y="150820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9545" y="2532979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69744" y="253560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439943" y="2538225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016743" y="2543471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99545" y="360767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869744" y="361029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439943" y="3612916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94730" y="468498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69743" y="469023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99545" y="575705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3521" y="1033576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이동</a:t>
            </a:r>
          </a:p>
        </p:txBody>
      </p:sp>
      <p:sp>
        <p:nvSpPr>
          <p:cNvPr id="4" name="오른쪽 화살표 3"/>
          <p:cNvSpPr/>
          <p:nvPr/>
        </p:nvSpPr>
        <p:spPr bwMode="auto">
          <a:xfrm>
            <a:off x="3491225" y="1315520"/>
            <a:ext cx="1369912" cy="894960"/>
          </a:xfrm>
          <a:prstGeom prst="rightArrow">
            <a:avLst>
              <a:gd name="adj1" fmla="val 50000"/>
              <a:gd name="adj2" fmla="val 557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최소값찾기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>
                <a:solidFill>
                  <a:schemeClr val="bg1"/>
                </a:solidFill>
                <a:latin typeface="Arial" panose="020B0604020202020204" pitchFamily="34" charset="0"/>
              </a:rPr>
              <a:t>  (O(N))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68607" y="4187433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O(N</a:t>
            </a:r>
            <a:r>
              <a:rPr lang="en-US" altLang="ko-KR" baseline="5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5141531" y="153415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6" name="꺾인 연결선 55"/>
          <p:cNvCxnSpPr>
            <a:stCxn id="44" idx="0"/>
            <a:endCxn id="8" idx="0"/>
          </p:cNvCxnSpPr>
          <p:nvPr/>
        </p:nvCxnSpPr>
        <p:spPr bwMode="auto">
          <a:xfrm rot="16200000" flipV="1">
            <a:off x="3817741" y="-45829"/>
            <a:ext cx="28573" cy="3131389"/>
          </a:xfrm>
          <a:prstGeom prst="bentConnector3">
            <a:avLst>
              <a:gd name="adj1" fmla="val 9000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오른쪽 화살표 56"/>
          <p:cNvSpPr/>
          <p:nvPr/>
        </p:nvSpPr>
        <p:spPr bwMode="auto">
          <a:xfrm>
            <a:off x="3478248" y="2328022"/>
            <a:ext cx="1369912" cy="914409"/>
          </a:xfrm>
          <a:prstGeom prst="rightArrow">
            <a:avLst>
              <a:gd name="adj1" fmla="val 50000"/>
              <a:gd name="adj2" fmla="val 557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최소값찾기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>
                <a:solidFill>
                  <a:schemeClr val="bg1"/>
                </a:solidFill>
                <a:latin typeface="Arial" panose="020B0604020202020204" pitchFamily="34" charset="0"/>
              </a:rPr>
              <a:t>  (O(N))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128554" y="255562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9" name="꺾인 연결선 58"/>
          <p:cNvCxnSpPr>
            <a:stCxn id="60" idx="0"/>
            <a:endCxn id="14" idx="0"/>
          </p:cNvCxnSpPr>
          <p:nvPr/>
        </p:nvCxnSpPr>
        <p:spPr bwMode="auto">
          <a:xfrm rot="16200000" flipV="1">
            <a:off x="4101375" y="715030"/>
            <a:ext cx="12153" cy="3669036"/>
          </a:xfrm>
          <a:prstGeom prst="bentConnector3">
            <a:avLst>
              <a:gd name="adj1" fmla="val 19810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직사각형 59"/>
          <p:cNvSpPr/>
          <p:nvPr/>
        </p:nvSpPr>
        <p:spPr bwMode="auto">
          <a:xfrm>
            <a:off x="5685779" y="255562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83521" y="2074411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이동</a:t>
            </a:r>
          </a:p>
        </p:txBody>
      </p:sp>
      <p:sp>
        <p:nvSpPr>
          <p:cNvPr id="65" name="오른쪽 화살표 64"/>
          <p:cNvSpPr/>
          <p:nvPr/>
        </p:nvSpPr>
        <p:spPr bwMode="auto">
          <a:xfrm>
            <a:off x="3471646" y="3296721"/>
            <a:ext cx="1369912" cy="914409"/>
          </a:xfrm>
          <a:prstGeom prst="rightArrow">
            <a:avLst>
              <a:gd name="adj1" fmla="val 50000"/>
              <a:gd name="adj2" fmla="val 557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최소값찾기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>
                <a:solidFill>
                  <a:schemeClr val="bg1"/>
                </a:solidFill>
                <a:latin typeface="Arial" panose="020B0604020202020204" pitchFamily="34" charset="0"/>
              </a:rPr>
              <a:t>  (O(N))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121952" y="352432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7" name="꺾인 연결선 66"/>
          <p:cNvCxnSpPr>
            <a:stCxn id="71" idx="0"/>
            <a:endCxn id="15" idx="0"/>
          </p:cNvCxnSpPr>
          <p:nvPr/>
        </p:nvCxnSpPr>
        <p:spPr bwMode="auto">
          <a:xfrm rot="16200000" flipH="1" flipV="1">
            <a:off x="3482490" y="597567"/>
            <a:ext cx="83348" cy="5936857"/>
          </a:xfrm>
          <a:prstGeom prst="bentConnector3">
            <a:avLst>
              <a:gd name="adj1" fmla="val -2742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직사각형 67"/>
          <p:cNvSpPr/>
          <p:nvPr/>
        </p:nvSpPr>
        <p:spPr bwMode="auto">
          <a:xfrm>
            <a:off x="5679177" y="352432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76919" y="3043110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이동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6236402" y="352432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오른쪽 화살표 72"/>
          <p:cNvSpPr/>
          <p:nvPr/>
        </p:nvSpPr>
        <p:spPr bwMode="auto">
          <a:xfrm>
            <a:off x="3471646" y="4358237"/>
            <a:ext cx="1369912" cy="914409"/>
          </a:xfrm>
          <a:prstGeom prst="rightArrow">
            <a:avLst>
              <a:gd name="adj1" fmla="val 50000"/>
              <a:gd name="adj2" fmla="val 557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최소값찾기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>
                <a:solidFill>
                  <a:schemeClr val="bg1"/>
                </a:solidFill>
                <a:latin typeface="Arial" panose="020B0604020202020204" pitchFamily="34" charset="0"/>
              </a:rPr>
              <a:t>  (O(N))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121952" y="4585839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5" name="꺾인 연결선 74"/>
          <p:cNvCxnSpPr>
            <a:stCxn id="79" idx="0"/>
          </p:cNvCxnSpPr>
          <p:nvPr/>
        </p:nvCxnSpPr>
        <p:spPr bwMode="auto">
          <a:xfrm rot="16200000" flipH="1" flipV="1">
            <a:off x="3768458" y="1372412"/>
            <a:ext cx="84051" cy="6509495"/>
          </a:xfrm>
          <a:prstGeom prst="bentConnector4">
            <a:avLst>
              <a:gd name="adj1" fmla="val -271978"/>
              <a:gd name="adj2" fmla="val 1001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직사각형 75"/>
          <p:cNvSpPr/>
          <p:nvPr/>
        </p:nvSpPr>
        <p:spPr bwMode="auto">
          <a:xfrm>
            <a:off x="5679177" y="4585839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6919" y="4104626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이동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6236402" y="4585838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6809041" y="4585135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오른쪽 화살표 81"/>
          <p:cNvSpPr/>
          <p:nvPr/>
        </p:nvSpPr>
        <p:spPr bwMode="auto">
          <a:xfrm>
            <a:off x="3491225" y="5442862"/>
            <a:ext cx="1369912" cy="914409"/>
          </a:xfrm>
          <a:prstGeom prst="rightArrow">
            <a:avLst>
              <a:gd name="adj1" fmla="val 50000"/>
              <a:gd name="adj2" fmla="val 557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최소값찾기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>
                <a:solidFill>
                  <a:schemeClr val="bg1"/>
                </a:solidFill>
                <a:latin typeface="Arial" panose="020B0604020202020204" pitchFamily="34" charset="0"/>
              </a:rPr>
              <a:t>  (O(N))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5141531" y="567046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4" name="꺾인 연결선 83"/>
          <p:cNvCxnSpPr>
            <a:stCxn id="89" idx="0"/>
          </p:cNvCxnSpPr>
          <p:nvPr/>
        </p:nvCxnSpPr>
        <p:spPr bwMode="auto">
          <a:xfrm rot="16200000" flipH="1" flipV="1">
            <a:off x="4074710" y="2171070"/>
            <a:ext cx="83346" cy="7082133"/>
          </a:xfrm>
          <a:prstGeom prst="bentConnector4">
            <a:avLst>
              <a:gd name="adj1" fmla="val -274278"/>
              <a:gd name="adj2" fmla="val 1008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직사각형 84"/>
          <p:cNvSpPr/>
          <p:nvPr/>
        </p:nvSpPr>
        <p:spPr bwMode="auto">
          <a:xfrm>
            <a:off x="5698756" y="567046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96498" y="5189251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이동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6255981" y="567046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828620" y="566976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7401259" y="567046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오른쪽 중괄호 91"/>
          <p:cNvSpPr/>
          <p:nvPr/>
        </p:nvSpPr>
        <p:spPr bwMode="auto">
          <a:xfrm>
            <a:off x="7888497" y="1534152"/>
            <a:ext cx="368061" cy="489405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21044" y="3725768"/>
            <a:ext cx="70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402133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33"/>
    </mc:Choice>
    <mc:Fallback xmlns="">
      <p:transition spd="slow" advTm="1717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99545" y="149771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69744" y="150033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39943" y="1502956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010142" y="1505579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580341" y="150820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9545" y="2532979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69744" y="253560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439943" y="2538225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016743" y="2543471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99545" y="360767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869744" y="361029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439943" y="3612916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94730" y="468498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69743" y="469023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99545" y="575705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38480" y="1005020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제자리 찾아 넣기</a:t>
            </a:r>
            <a:r>
              <a:rPr lang="en-US" altLang="ko-KR" sz="1200" dirty="0"/>
              <a:t>(O(N))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166067" y="4173747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O(N</a:t>
            </a:r>
            <a:r>
              <a:rPr lang="en-US" altLang="ko-KR" baseline="5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4083357" y="153415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6" name="꺾인 연결선 55"/>
          <p:cNvCxnSpPr>
            <a:stCxn id="44" idx="0"/>
            <a:endCxn id="5" idx="0"/>
          </p:cNvCxnSpPr>
          <p:nvPr/>
        </p:nvCxnSpPr>
        <p:spPr bwMode="auto">
          <a:xfrm rot="16200000" flipV="1">
            <a:off x="2429420" y="-375974"/>
            <a:ext cx="36443" cy="3783812"/>
          </a:xfrm>
          <a:prstGeom prst="bentConnector3">
            <a:avLst>
              <a:gd name="adj1" fmla="val 7272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직사각형 57"/>
          <p:cNvSpPr/>
          <p:nvPr/>
        </p:nvSpPr>
        <p:spPr bwMode="auto">
          <a:xfrm>
            <a:off x="4070380" y="2555625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9" name="꺾인 연결선 58"/>
          <p:cNvCxnSpPr>
            <a:stCxn id="58" idx="0"/>
            <a:endCxn id="10" idx="0"/>
          </p:cNvCxnSpPr>
          <p:nvPr/>
        </p:nvCxnSpPr>
        <p:spPr bwMode="auto">
          <a:xfrm rot="16200000" flipV="1">
            <a:off x="2429830" y="658884"/>
            <a:ext cx="22646" cy="3770835"/>
          </a:xfrm>
          <a:prstGeom prst="bentConnector3">
            <a:avLst>
              <a:gd name="adj1" fmla="val 11094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직사각형 59"/>
          <p:cNvSpPr/>
          <p:nvPr/>
        </p:nvSpPr>
        <p:spPr bwMode="auto">
          <a:xfrm>
            <a:off x="4627605" y="2555625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063778" y="352432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7" name="꺾인 연결선 66"/>
          <p:cNvCxnSpPr>
            <a:stCxn id="71" idx="0"/>
            <a:endCxn id="15" idx="0"/>
          </p:cNvCxnSpPr>
          <p:nvPr/>
        </p:nvCxnSpPr>
        <p:spPr bwMode="auto">
          <a:xfrm rot="16200000" flipH="1" flipV="1">
            <a:off x="2953403" y="1126654"/>
            <a:ext cx="83347" cy="4878683"/>
          </a:xfrm>
          <a:prstGeom prst="bentConnector3">
            <a:avLst>
              <a:gd name="adj1" fmla="val -2742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직사각형 67"/>
          <p:cNvSpPr/>
          <p:nvPr/>
        </p:nvSpPr>
        <p:spPr bwMode="auto">
          <a:xfrm>
            <a:off x="4621003" y="352432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178228" y="352432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063778" y="458584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5" name="꺾인 연결선 74"/>
          <p:cNvCxnSpPr>
            <a:stCxn id="74" idx="0"/>
            <a:endCxn id="21" idx="0"/>
          </p:cNvCxnSpPr>
          <p:nvPr/>
        </p:nvCxnSpPr>
        <p:spPr bwMode="auto">
          <a:xfrm rot="16200000" flipH="1" flipV="1">
            <a:off x="2385872" y="2750888"/>
            <a:ext cx="99144" cy="3769048"/>
          </a:xfrm>
          <a:prstGeom prst="bentConnector3">
            <a:avLst>
              <a:gd name="adj1" fmla="val -23057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직사각형 75"/>
          <p:cNvSpPr/>
          <p:nvPr/>
        </p:nvSpPr>
        <p:spPr bwMode="auto">
          <a:xfrm>
            <a:off x="4621003" y="458584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178228" y="4585839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750867" y="4585136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083357" y="5670465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4" name="꺾인 연결선 83"/>
          <p:cNvCxnSpPr>
            <a:stCxn id="85" idx="0"/>
            <a:endCxn id="25" idx="0"/>
          </p:cNvCxnSpPr>
          <p:nvPr/>
        </p:nvCxnSpPr>
        <p:spPr bwMode="auto">
          <a:xfrm rot="16200000" flipH="1" flipV="1">
            <a:off x="2682960" y="3543239"/>
            <a:ext cx="86587" cy="4341037"/>
          </a:xfrm>
          <a:prstGeom prst="bentConnector3">
            <a:avLst>
              <a:gd name="adj1" fmla="val -2640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직사각형 84"/>
          <p:cNvSpPr/>
          <p:nvPr/>
        </p:nvSpPr>
        <p:spPr bwMode="auto">
          <a:xfrm>
            <a:off x="4640582" y="5670465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5197807" y="567046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770446" y="5669761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6343085" y="5670465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오른쪽 중괄호 91"/>
          <p:cNvSpPr/>
          <p:nvPr/>
        </p:nvSpPr>
        <p:spPr bwMode="auto">
          <a:xfrm>
            <a:off x="6830323" y="1534153"/>
            <a:ext cx="368061" cy="489405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262870" y="3725769"/>
            <a:ext cx="70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회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03989" y="2038650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제자리 찾아 넣기</a:t>
            </a:r>
            <a:r>
              <a:rPr lang="en-US" altLang="ko-KR" sz="1200" dirty="0"/>
              <a:t>(O(N))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738480" y="3060122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제자리 찾아 넣기</a:t>
            </a:r>
            <a:r>
              <a:rPr lang="en-US" altLang="ko-KR" sz="1200" dirty="0"/>
              <a:t>(O(N))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719018" y="4092139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제자리 찾아 넣기</a:t>
            </a:r>
            <a:r>
              <a:rPr lang="en-US" altLang="ko-KR" sz="1200" dirty="0"/>
              <a:t>(O(N))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755557" y="5189481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제자리 찾아 넣기</a:t>
            </a:r>
            <a:r>
              <a:rPr lang="en-US" altLang="ko-KR" sz="1200" dirty="0"/>
              <a:t>(O(N))</a:t>
            </a:r>
            <a:endParaRPr lang="ko-KR" altLang="en-US" sz="1200" dirty="0"/>
          </a:p>
        </p:txBody>
      </p:sp>
      <p:sp>
        <p:nvSpPr>
          <p:cNvPr id="30" name="폭발 1 29"/>
          <p:cNvSpPr/>
          <p:nvPr/>
        </p:nvSpPr>
        <p:spPr bwMode="auto">
          <a:xfrm>
            <a:off x="6233920" y="1485995"/>
            <a:ext cx="1698325" cy="1259456"/>
          </a:xfrm>
          <a:prstGeom prst="irregularSeal1">
            <a:avLst/>
          </a:prstGeom>
          <a:gradFill>
            <a:gsLst>
              <a:gs pos="0">
                <a:srgbClr val="FF0000"/>
              </a:gs>
              <a:gs pos="47000">
                <a:srgbClr val="FF000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dirty="0">
                <a:latin typeface="Arial" panose="020B0604020202020204" pitchFamily="34" charset="0"/>
              </a:rPr>
              <a:t>정말</a:t>
            </a:r>
            <a:r>
              <a:rPr kumimoji="0" lang="en-US" altLang="ko-KR" sz="1800" dirty="0"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952322" y="1002856"/>
            <a:ext cx="2948403" cy="2089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이진검색으로 제자리 찾아 넣기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(O(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logN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))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928789" y="2074396"/>
            <a:ext cx="2948403" cy="2089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이진검색으로 제자리 찾아 넣기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(O(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logN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))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952321" y="3066327"/>
            <a:ext cx="2948403" cy="2089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이진검색으로 제자리 찾아 넣기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(O(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logN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))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975853" y="4112166"/>
            <a:ext cx="2948403" cy="2089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이진검색으로 제자리 찾아 넣기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(O(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logN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))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999385" y="5202114"/>
            <a:ext cx="2948403" cy="2089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이진검색으로 제자리 찾아 넣기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(O(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logN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))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121506" y="4164168"/>
            <a:ext cx="1540861" cy="5675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O(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NlogN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4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132"/>
    </mc:Choice>
    <mc:Fallback xmlns="">
      <p:transition spd="slow" advTm="3051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72" grpId="0" animBg="1"/>
      <p:bldP spid="80" grpId="0" animBg="1"/>
      <p:bldP spid="81" grpId="0" animBg="1"/>
      <p:bldP spid="90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퀵정렬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12483"/>
              </p:ext>
            </p:extLst>
          </p:nvPr>
        </p:nvGraphicFramePr>
        <p:xfrm>
          <a:off x="615357" y="2369429"/>
          <a:ext cx="7550980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4342" y="1225899"/>
            <a:ext cx="59170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1600" dirty="0" err="1"/>
              <a:t>기준값</a:t>
            </a:r>
            <a:r>
              <a:rPr lang="en-US" altLang="ko-KR" sz="1600" dirty="0"/>
              <a:t>(pivot)</a:t>
            </a:r>
            <a:r>
              <a:rPr lang="ko-KR" altLang="en-US" sz="1600" dirty="0"/>
              <a:t> 설정</a:t>
            </a:r>
            <a:endParaRPr lang="en-US" altLang="ko-KR" sz="1600" dirty="0"/>
          </a:p>
          <a:p>
            <a:pPr marL="457200" indent="-457200" algn="l">
              <a:buAutoNum type="arabicPeriod"/>
            </a:pPr>
            <a:r>
              <a:rPr lang="ko-KR" altLang="en-US" sz="1600" dirty="0" err="1"/>
              <a:t>기준값보다</a:t>
            </a:r>
            <a:r>
              <a:rPr lang="ko-KR" altLang="en-US" sz="1600" dirty="0"/>
              <a:t> 작은 값은 왼쪽으로</a:t>
            </a:r>
            <a:r>
              <a:rPr lang="en-US" altLang="ko-KR" sz="1600" dirty="0"/>
              <a:t>, </a:t>
            </a:r>
            <a:r>
              <a:rPr lang="ko-KR" altLang="en-US" sz="1600" dirty="0"/>
              <a:t>큰 값은 오른쪽으로 이동</a:t>
            </a:r>
            <a:endParaRPr lang="en-US" altLang="ko-KR" sz="1600" dirty="0"/>
          </a:p>
          <a:p>
            <a:pPr marL="457200" indent="-457200" algn="l">
              <a:buAutoNum type="arabicPeriod"/>
            </a:pPr>
            <a:r>
              <a:rPr lang="ko-KR" altLang="en-US" sz="1600" dirty="0" err="1"/>
              <a:t>기준값을</a:t>
            </a:r>
            <a:r>
              <a:rPr lang="ko-KR" altLang="en-US" sz="1600" dirty="0"/>
              <a:t> 중심으로 왼쪽 값들끼리 </a:t>
            </a:r>
            <a:r>
              <a:rPr lang="ko-KR" altLang="en-US" sz="1600" dirty="0" err="1"/>
              <a:t>퀵정렬</a:t>
            </a:r>
            <a:r>
              <a:rPr lang="ko-KR" altLang="en-US" sz="1600" dirty="0"/>
              <a:t> 반복 </a:t>
            </a:r>
            <a:r>
              <a:rPr lang="en-US" altLang="ko-KR" sz="1600" dirty="0"/>
              <a:t>and</a:t>
            </a:r>
          </a:p>
          <a:p>
            <a:pPr algn="l"/>
            <a:r>
              <a:rPr lang="en-US" altLang="ko-KR" sz="1600" dirty="0"/>
              <a:t>                               </a:t>
            </a:r>
            <a:r>
              <a:rPr lang="ko-KR" altLang="en-US" sz="1600" dirty="0"/>
              <a:t>오른쪽 값들끼리 </a:t>
            </a:r>
            <a:r>
              <a:rPr lang="ko-KR" altLang="en-US" sz="1600" dirty="0" err="1"/>
              <a:t>퀵정렬</a:t>
            </a:r>
            <a:r>
              <a:rPr lang="ko-KR" altLang="en-US" sz="1600" dirty="0"/>
              <a:t> 반복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74557" y="274069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ko-KR" altLang="en-US" sz="1400" dirty="0"/>
              <a:t> </a:t>
            </a:r>
            <a:r>
              <a:rPr lang="en-US" altLang="ko-KR" sz="1400" dirty="0"/>
              <a:t>: 49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86680"/>
              </p:ext>
            </p:extLst>
          </p:nvPr>
        </p:nvGraphicFramePr>
        <p:xfrm>
          <a:off x="615356" y="3151470"/>
          <a:ext cx="7550980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883" y="3536784"/>
            <a:ext cx="779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LP</a:t>
            </a:r>
            <a:r>
              <a:rPr lang="ko-KR" altLang="en-US" sz="1400" dirty="0"/>
              <a:t> </a:t>
            </a:r>
            <a:r>
              <a:rPr lang="en-US" altLang="ko-KR" sz="1400" dirty="0"/>
              <a:t>: 24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23271" y="359111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RP</a:t>
            </a:r>
            <a:r>
              <a:rPr lang="ko-KR" altLang="en-US" sz="1400" dirty="0"/>
              <a:t> </a:t>
            </a:r>
            <a:r>
              <a:rPr lang="en-US" altLang="ko-KR" sz="1400" dirty="0"/>
              <a:t>: 74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40675"/>
              </p:ext>
            </p:extLst>
          </p:nvPr>
        </p:nvGraphicFramePr>
        <p:xfrm>
          <a:off x="4390846" y="3919048"/>
          <a:ext cx="3775490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22634"/>
              </p:ext>
            </p:extLst>
          </p:nvPr>
        </p:nvGraphicFramePr>
        <p:xfrm>
          <a:off x="547781" y="3919048"/>
          <a:ext cx="3775490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4843"/>
              </p:ext>
            </p:extLst>
          </p:nvPr>
        </p:nvGraphicFramePr>
        <p:xfrm>
          <a:off x="369500" y="4686626"/>
          <a:ext cx="1887745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6033" y="4347263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LLP</a:t>
            </a:r>
            <a:r>
              <a:rPr lang="ko-KR" altLang="en-US" sz="1400" dirty="0"/>
              <a:t> </a:t>
            </a:r>
            <a:r>
              <a:rPr lang="en-US" altLang="ko-KR" sz="1400" dirty="0"/>
              <a:t>: 13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249810" y="438549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LRP</a:t>
            </a:r>
            <a:r>
              <a:rPr lang="ko-KR" altLang="en-US" sz="1400" dirty="0"/>
              <a:t> </a:t>
            </a:r>
            <a:r>
              <a:rPr lang="en-US" altLang="ko-KR" sz="1400" dirty="0"/>
              <a:t>: 33</a:t>
            </a:r>
            <a:endParaRPr lang="ko-KR" altLang="en-US" sz="14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76281"/>
              </p:ext>
            </p:extLst>
          </p:nvPr>
        </p:nvGraphicFramePr>
        <p:xfrm>
          <a:off x="2324820" y="4686625"/>
          <a:ext cx="1887745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55715"/>
              </p:ext>
            </p:extLst>
          </p:nvPr>
        </p:nvGraphicFramePr>
        <p:xfrm>
          <a:off x="4304581" y="4682312"/>
          <a:ext cx="1887745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94280"/>
              </p:ext>
            </p:extLst>
          </p:nvPr>
        </p:nvGraphicFramePr>
        <p:xfrm>
          <a:off x="6257467" y="4677999"/>
          <a:ext cx="1887745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385787" y="434726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RLP</a:t>
            </a:r>
            <a:r>
              <a:rPr lang="ko-KR" altLang="en-US" sz="1400" dirty="0"/>
              <a:t> </a:t>
            </a:r>
            <a:r>
              <a:rPr lang="en-US" altLang="ko-KR" sz="1400" dirty="0"/>
              <a:t>: 63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40712" y="4376847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RRP</a:t>
            </a:r>
            <a:r>
              <a:rPr lang="ko-KR" altLang="en-US" sz="1400" dirty="0"/>
              <a:t> </a:t>
            </a:r>
            <a:r>
              <a:rPr lang="en-US" altLang="ko-KR" sz="1400" dirty="0"/>
              <a:t>: 87</a:t>
            </a:r>
            <a:endParaRPr lang="ko-KR" altLang="en-US" sz="14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22435"/>
              </p:ext>
            </p:extLst>
          </p:nvPr>
        </p:nvGraphicFramePr>
        <p:xfrm>
          <a:off x="171460" y="5355180"/>
          <a:ext cx="1132647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2674" y="506312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6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05894"/>
              </p:ext>
            </p:extLst>
          </p:nvPr>
        </p:nvGraphicFramePr>
        <p:xfrm>
          <a:off x="1385667" y="5355180"/>
          <a:ext cx="755098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8776"/>
              </p:ext>
            </p:extLst>
          </p:nvPr>
        </p:nvGraphicFramePr>
        <p:xfrm>
          <a:off x="2225257" y="5358055"/>
          <a:ext cx="755098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45042"/>
              </p:ext>
            </p:extLst>
          </p:nvPr>
        </p:nvGraphicFramePr>
        <p:xfrm>
          <a:off x="3065091" y="5358055"/>
          <a:ext cx="1132647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46893"/>
              </p:ext>
            </p:extLst>
          </p:nvPr>
        </p:nvGraphicFramePr>
        <p:xfrm>
          <a:off x="4267984" y="5358055"/>
          <a:ext cx="1132647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9404"/>
              </p:ext>
            </p:extLst>
          </p:nvPr>
        </p:nvGraphicFramePr>
        <p:xfrm>
          <a:off x="5438886" y="5358055"/>
          <a:ext cx="755098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45560"/>
              </p:ext>
            </p:extLst>
          </p:nvPr>
        </p:nvGraphicFramePr>
        <p:xfrm>
          <a:off x="6259752" y="5355180"/>
          <a:ext cx="1132647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28417"/>
              </p:ext>
            </p:extLst>
          </p:nvPr>
        </p:nvGraphicFramePr>
        <p:xfrm>
          <a:off x="7430654" y="5355180"/>
          <a:ext cx="755098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302543" y="5081421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17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06413" y="5063125"/>
            <a:ext cx="351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27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7563" y="5067945"/>
            <a:ext cx="351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44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18867" y="5063125"/>
            <a:ext cx="351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57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28452" y="5079217"/>
            <a:ext cx="351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67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72176" y="5063125"/>
            <a:ext cx="351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83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01365" y="5076922"/>
            <a:ext cx="351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93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83117"/>
              </p:ext>
            </p:extLst>
          </p:nvPr>
        </p:nvGraphicFramePr>
        <p:xfrm>
          <a:off x="97209" y="6013670"/>
          <a:ext cx="755098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74"/>
              </p:ext>
            </p:extLst>
          </p:nvPr>
        </p:nvGraphicFramePr>
        <p:xfrm>
          <a:off x="917610" y="6013670"/>
          <a:ext cx="346907" cy="29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20096" y="572256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3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71002" y="5730427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37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99692"/>
              </p:ext>
            </p:extLst>
          </p:nvPr>
        </p:nvGraphicFramePr>
        <p:xfrm>
          <a:off x="1356519" y="6023348"/>
          <a:ext cx="755098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07641"/>
              </p:ext>
            </p:extLst>
          </p:nvPr>
        </p:nvGraphicFramePr>
        <p:xfrm>
          <a:off x="2202436" y="6030342"/>
          <a:ext cx="755098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5747"/>
              </p:ext>
            </p:extLst>
          </p:nvPr>
        </p:nvGraphicFramePr>
        <p:xfrm>
          <a:off x="3885542" y="6038204"/>
          <a:ext cx="346907" cy="29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45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6783"/>
              </p:ext>
            </p:extLst>
          </p:nvPr>
        </p:nvGraphicFramePr>
        <p:xfrm>
          <a:off x="3051357" y="6038204"/>
          <a:ext cx="755098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7553197" y="2798453"/>
            <a:ext cx="641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O(N)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551705" y="3609481"/>
            <a:ext cx="641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O(N)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588582" y="4377267"/>
            <a:ext cx="641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O(N)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694366" y="5042697"/>
            <a:ext cx="58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O(N)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643607" y="5728950"/>
            <a:ext cx="641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O(N)</a:t>
            </a:r>
            <a:endParaRPr lang="ko-KR" altLang="en-US" sz="1600" dirty="0"/>
          </a:p>
        </p:txBody>
      </p:sp>
      <p:sp>
        <p:nvSpPr>
          <p:cNvPr id="89" name="오른쪽 중괄호 88"/>
          <p:cNvSpPr/>
          <p:nvPr/>
        </p:nvSpPr>
        <p:spPr bwMode="auto">
          <a:xfrm>
            <a:off x="8155734" y="2906829"/>
            <a:ext cx="368061" cy="3646371"/>
          </a:xfrm>
          <a:prstGeom prst="rightBrace">
            <a:avLst>
              <a:gd name="adj1" fmla="val 7239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0447"/>
              </p:ext>
            </p:extLst>
          </p:nvPr>
        </p:nvGraphicFramePr>
        <p:xfrm>
          <a:off x="4306280" y="6044702"/>
          <a:ext cx="1132647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24364"/>
              </p:ext>
            </p:extLst>
          </p:nvPr>
        </p:nvGraphicFramePr>
        <p:xfrm>
          <a:off x="5477182" y="6044702"/>
          <a:ext cx="755098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07298"/>
              </p:ext>
            </p:extLst>
          </p:nvPr>
        </p:nvGraphicFramePr>
        <p:xfrm>
          <a:off x="6298048" y="6041827"/>
          <a:ext cx="1132647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50032"/>
              </p:ext>
            </p:extLst>
          </p:nvPr>
        </p:nvGraphicFramePr>
        <p:xfrm>
          <a:off x="7468950" y="6041827"/>
          <a:ext cx="755098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8474043" y="453938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logN</a:t>
            </a:r>
            <a:r>
              <a:rPr lang="ko-KR" altLang="en-US" sz="1400" dirty="0"/>
              <a:t>회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8305582" y="4890100"/>
            <a:ext cx="797681" cy="3153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O(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NlogN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왼쪽 화살표 설명선 98"/>
          <p:cNvSpPr/>
          <p:nvPr/>
        </p:nvSpPr>
        <p:spPr bwMode="auto">
          <a:xfrm>
            <a:off x="4267983" y="1198449"/>
            <a:ext cx="3124415" cy="262291"/>
          </a:xfrm>
          <a:prstGeom prst="leftArrowCallout">
            <a:avLst>
              <a:gd name="adj1" fmla="val 29385"/>
              <a:gd name="adj2" fmla="val 50000"/>
              <a:gd name="adj3" fmla="val 49119"/>
              <a:gd name="adj4" fmla="val 92838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400" dirty="0"/>
              <a:t>어떻게</a:t>
            </a:r>
            <a:r>
              <a:rPr lang="en-US" altLang="ko-KR" sz="1400" dirty="0"/>
              <a:t> </a:t>
            </a:r>
            <a:r>
              <a:rPr lang="ko-KR" altLang="en-US" sz="1400" dirty="0"/>
              <a:t>설정하는가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00" name="왼쪽 화살표 설명선 99"/>
          <p:cNvSpPr/>
          <p:nvPr/>
        </p:nvSpPr>
        <p:spPr bwMode="auto">
          <a:xfrm>
            <a:off x="6623671" y="1546072"/>
            <a:ext cx="2407486" cy="262291"/>
          </a:xfrm>
          <a:prstGeom prst="leftArrowCallout">
            <a:avLst>
              <a:gd name="adj1" fmla="val 29385"/>
              <a:gd name="adj2" fmla="val 50000"/>
              <a:gd name="adj3" fmla="val 49119"/>
              <a:gd name="adj4" fmla="val 92838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400" dirty="0"/>
              <a:t>어떻게</a:t>
            </a:r>
            <a:r>
              <a:rPr lang="en-US" altLang="ko-KR" sz="1400" dirty="0"/>
              <a:t> </a:t>
            </a:r>
            <a:r>
              <a:rPr lang="ko-KR" altLang="en-US" sz="1400" dirty="0"/>
              <a:t>이동시키나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63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071"/>
    </mc:Choice>
    <mc:Fallback xmlns="">
      <p:transition spd="slow" advTm="853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7" grpId="0"/>
      <p:bldP spid="18" grpId="0"/>
      <p:bldP spid="23" grpId="0"/>
      <p:bldP spid="24" grpId="0"/>
      <p:bldP spid="26" grpId="0"/>
      <p:bldP spid="42" grpId="0"/>
      <p:bldP spid="53" grpId="0"/>
      <p:bldP spid="54" grpId="0"/>
      <p:bldP spid="55" grpId="0"/>
      <p:bldP spid="56" grpId="0"/>
      <p:bldP spid="57" grpId="0"/>
      <p:bldP spid="58" grpId="0"/>
      <p:bldP spid="67" grpId="0"/>
      <p:bldP spid="70" grpId="0"/>
      <p:bldP spid="84" grpId="0"/>
      <p:bldP spid="85" grpId="0"/>
      <p:bldP spid="86" grpId="0"/>
      <p:bldP spid="87" grpId="0"/>
      <p:bldP spid="88" grpId="0"/>
      <p:bldP spid="89" grpId="0" animBg="1"/>
      <p:bldP spid="94" grpId="0"/>
      <p:bldP spid="95" grpId="0" animBg="1"/>
      <p:bldP spid="99" grpId="0" animBg="1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퀵정렬</a:t>
            </a:r>
            <a:r>
              <a:rPr lang="ko-KR" altLang="en-US" dirty="0"/>
              <a:t> </a:t>
            </a:r>
            <a:r>
              <a:rPr lang="ko-KR" altLang="en-US" dirty="0" err="1"/>
              <a:t>기준값을</a:t>
            </a:r>
            <a:r>
              <a:rPr lang="ko-KR" altLang="en-US" dirty="0"/>
              <a:t> 잘못 설정하면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23713"/>
              </p:ext>
            </p:extLst>
          </p:nvPr>
        </p:nvGraphicFramePr>
        <p:xfrm>
          <a:off x="564476" y="1782832"/>
          <a:ext cx="7550980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1977" y="2230113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93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369" y="2950187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89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02316" y="2211856"/>
            <a:ext cx="641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O(N)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500824" y="2971125"/>
            <a:ext cx="641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O(N)</a:t>
            </a:r>
            <a:endParaRPr lang="ko-KR" altLang="en-US" sz="1600" dirty="0"/>
          </a:p>
        </p:txBody>
      </p:sp>
      <p:sp>
        <p:nvSpPr>
          <p:cNvPr id="89" name="오른쪽 중괄호 88"/>
          <p:cNvSpPr/>
          <p:nvPr/>
        </p:nvSpPr>
        <p:spPr bwMode="auto">
          <a:xfrm>
            <a:off x="8104853" y="2320232"/>
            <a:ext cx="368061" cy="3646371"/>
          </a:xfrm>
          <a:prstGeom prst="rightBrace">
            <a:avLst>
              <a:gd name="adj1" fmla="val 7239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53005" y="3952788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N</a:t>
            </a:r>
            <a:r>
              <a:rPr lang="ko-KR" altLang="en-US" sz="1400" b="1" dirty="0">
                <a:solidFill>
                  <a:srgbClr val="FFC000"/>
                </a:solidFill>
              </a:rPr>
              <a:t>회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8464999" y="4270254"/>
            <a:ext cx="596001" cy="3153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O(N</a:t>
            </a:r>
            <a:r>
              <a:rPr kumimoji="0" lang="en-US" altLang="ko-KR" sz="1200" b="0" i="0" u="none" strike="noStrike" cap="none" normalizeH="0" baseline="5000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31916"/>
              </p:ext>
            </p:extLst>
          </p:nvPr>
        </p:nvGraphicFramePr>
        <p:xfrm>
          <a:off x="559416" y="2544901"/>
          <a:ext cx="7550980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13539"/>
              </p:ext>
            </p:extLst>
          </p:nvPr>
        </p:nvGraphicFramePr>
        <p:xfrm>
          <a:off x="544629" y="3271606"/>
          <a:ext cx="7550980" cy="2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75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 bwMode="auto">
          <a:xfrm>
            <a:off x="3962400" y="3858883"/>
            <a:ext cx="115019" cy="1150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3962400" y="4085907"/>
            <a:ext cx="115019" cy="1150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3962400" y="4312931"/>
            <a:ext cx="115019" cy="1150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962400" y="4539955"/>
            <a:ext cx="115019" cy="1150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3962400" y="4766979"/>
            <a:ext cx="115019" cy="1150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3962400" y="4994003"/>
            <a:ext cx="115019" cy="1150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3962400" y="5221027"/>
            <a:ext cx="115019" cy="1150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775072" y="5773947"/>
            <a:ext cx="7119668" cy="46582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퀵정렬은</a:t>
            </a:r>
            <a:r>
              <a:rPr kumimoji="0" lang="ko-KR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ko-KR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O(</a:t>
            </a:r>
            <a:r>
              <a:rPr kumimoji="0" lang="en-US" altLang="ko-KR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NlogN</a:t>
            </a:r>
            <a:r>
              <a:rPr kumimoji="0" lang="en-US" altLang="ko-KR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kumimoji="0" lang="ko-KR" alt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을 보장하지 않는다</a:t>
            </a:r>
            <a:r>
              <a:rPr kumimoji="0" lang="en-US" altLang="ko-KR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14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914"/>
    </mc:Choice>
    <mc:Fallback xmlns="">
      <p:transition spd="slow" advTm="6819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4" grpId="0"/>
      <p:bldP spid="85" grpId="0"/>
      <p:bldP spid="89" grpId="0" animBg="1"/>
      <p:bldP spid="94" grpId="0"/>
      <p:bldP spid="95" grpId="0" animBg="1"/>
      <p:bldP spid="3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1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정렬방법 선택시 고려사항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folHlink"/>
              </a:buClr>
              <a:buFont typeface="Wingdings" pitchFamily="2" charset="2"/>
              <a:buNone/>
            </a:pPr>
            <a:endParaRPr lang="en-US" altLang="ko-KR" dirty="0">
              <a:solidFill>
                <a:srgbClr val="000000"/>
              </a:solidFill>
              <a:ea typeface="새굴림" pitchFamily="18" charset="-127"/>
            </a:endParaRPr>
          </a:p>
          <a:p>
            <a:r>
              <a:rPr lang="ko-KR" altLang="en-US" sz="2400" dirty="0"/>
              <a:t>정렬 대상이 되는 데이터 양</a:t>
            </a:r>
          </a:p>
          <a:p>
            <a:r>
              <a:rPr lang="ko-KR" altLang="en-US" sz="2400" dirty="0"/>
              <a:t>데이터들의 초기 배열 상태 </a:t>
            </a:r>
          </a:p>
          <a:p>
            <a:r>
              <a:rPr lang="ko-KR" altLang="en-US" sz="2400" dirty="0" err="1"/>
              <a:t>키값의</a:t>
            </a:r>
            <a:r>
              <a:rPr lang="ko-KR" altLang="en-US" sz="2400" dirty="0"/>
              <a:t> 분포 형태 </a:t>
            </a:r>
          </a:p>
          <a:p>
            <a:r>
              <a:rPr lang="ko-KR" altLang="en-US" sz="2400" dirty="0"/>
              <a:t>정렬에 사용되는 기억공간</a:t>
            </a:r>
          </a:p>
          <a:p>
            <a:r>
              <a:rPr lang="ko-KR" altLang="en-US" sz="2400"/>
              <a:t>실행시간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34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352"/>
    </mc:Choice>
    <mc:Fallback xmlns="">
      <p:transition spd="slow" advTm="4483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A1478-E41B-841B-4844-BDDDC41E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81FFBA3-CE76-1AB5-F84C-4EBBD58C5D90}"/>
              </a:ext>
            </a:extLst>
          </p:cNvPr>
          <p:cNvSpPr txBox="1">
            <a:spLocks/>
          </p:cNvSpPr>
          <p:nvPr/>
        </p:nvSpPr>
        <p:spPr bwMode="auto">
          <a:xfrm>
            <a:off x="685800" y="14478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중간고사 </a:t>
            </a:r>
            <a:r>
              <a:rPr kumimoji="0" lang="en-US" altLang="ko-KR" dirty="0"/>
              <a:t>– </a:t>
            </a:r>
            <a:r>
              <a:rPr kumimoji="0" lang="ko-KR" altLang="en-US" dirty="0"/>
              <a:t>프로그래밍 시험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일시 </a:t>
            </a:r>
            <a:r>
              <a:rPr kumimoji="0" lang="en-US" altLang="ko-KR" dirty="0"/>
              <a:t>: 6</a:t>
            </a:r>
            <a:r>
              <a:rPr kumimoji="0" lang="ko-KR" altLang="en-US" dirty="0"/>
              <a:t>월 </a:t>
            </a:r>
            <a:r>
              <a:rPr kumimoji="0" lang="en-US" altLang="ko-KR" dirty="0"/>
              <a:t>2</a:t>
            </a:r>
            <a:r>
              <a:rPr kumimoji="0" lang="ko-KR" altLang="en-US" dirty="0"/>
              <a:t>일</a:t>
            </a:r>
            <a:r>
              <a:rPr kumimoji="0" lang="en-US" altLang="ko-KR" dirty="0"/>
              <a:t>, 6</a:t>
            </a:r>
            <a:r>
              <a:rPr kumimoji="0" lang="ko-KR" altLang="en-US" dirty="0"/>
              <a:t>월 </a:t>
            </a:r>
            <a:r>
              <a:rPr kumimoji="0" lang="en-US" altLang="ko-KR" dirty="0"/>
              <a:t>5</a:t>
            </a:r>
            <a:r>
              <a:rPr kumimoji="0" lang="ko-KR" altLang="en-US" dirty="0"/>
              <a:t>일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채점 방식 </a:t>
            </a:r>
            <a:endParaRPr kumimoji="0"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ko-KR" sz="2400" dirty="0"/>
              <a:t>    	</a:t>
            </a:r>
            <a:r>
              <a:rPr kumimoji="0" lang="en-US" altLang="ko-KR" sz="2000" dirty="0"/>
              <a:t>- </a:t>
            </a:r>
            <a:r>
              <a:rPr kumimoji="0" lang="ko-KR" altLang="en-US" sz="2000" dirty="0"/>
              <a:t>주어진 문제 중 취득 점수가 높은 </a:t>
            </a:r>
            <a:r>
              <a:rPr kumimoji="0" lang="en-US" altLang="ko-KR" sz="2000" dirty="0"/>
              <a:t>2</a:t>
            </a:r>
            <a:r>
              <a:rPr kumimoji="0" lang="ko-KR" altLang="en-US" sz="2000" dirty="0"/>
              <a:t>문제 점수의 합</a:t>
            </a:r>
            <a:endParaRPr kumimoji="0" lang="en-US" altLang="ko-KR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ko-KR" sz="2000" dirty="0"/>
              <a:t>    	- 2</a:t>
            </a:r>
            <a:r>
              <a:rPr kumimoji="0" lang="ko-KR" altLang="en-US" sz="2000" dirty="0"/>
              <a:t>문제 </a:t>
            </a:r>
            <a:r>
              <a:rPr kumimoji="0" lang="ko-KR" altLang="en-US" sz="2000" dirty="0">
                <a:solidFill>
                  <a:srgbClr val="FF0000"/>
                </a:solidFill>
              </a:rPr>
              <a:t>모두</a:t>
            </a:r>
            <a:r>
              <a:rPr kumimoji="0" lang="ko-KR" altLang="en-US" sz="2000" dirty="0"/>
              <a:t> 연결리스트 또는 트리 문제를 풀어야 </a:t>
            </a:r>
            <a:r>
              <a:rPr kumimoji="0" lang="en-US" altLang="ko-KR" sz="2000" dirty="0"/>
              <a:t>F </a:t>
            </a:r>
            <a:r>
              <a:rPr kumimoji="0" lang="ko-KR" altLang="en-US" sz="2000" dirty="0"/>
              <a:t>면제</a:t>
            </a:r>
            <a:endParaRPr kumimoji="0" lang="en-US" altLang="ko-KR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ko-KR" sz="2400" dirty="0"/>
              <a:t>    </a:t>
            </a:r>
            <a:endParaRPr kumimoji="0" lang="en-US" altLang="ko-KR" dirty="0"/>
          </a:p>
          <a:p>
            <a:r>
              <a:rPr kumimoji="0" lang="ko-KR" altLang="en-US" dirty="0"/>
              <a:t>기말고사 </a:t>
            </a:r>
            <a:r>
              <a:rPr kumimoji="0" lang="en-US" altLang="ko-KR" dirty="0"/>
              <a:t>– </a:t>
            </a:r>
            <a:r>
              <a:rPr kumimoji="0" lang="ko-KR" altLang="en-US" dirty="0"/>
              <a:t>이론 시험</a:t>
            </a:r>
            <a:r>
              <a:rPr kumimoji="0" lang="en-US" altLang="ko-KR" dirty="0"/>
              <a:t>(</a:t>
            </a:r>
            <a:r>
              <a:rPr kumimoji="0" lang="ko-KR" altLang="en-US" dirty="0"/>
              <a:t>온라인</a:t>
            </a:r>
            <a:r>
              <a:rPr kumimoji="0" lang="en-US" altLang="ko-KR" dirty="0"/>
              <a:t>)</a:t>
            </a:r>
          </a:p>
          <a:p>
            <a:pPr lvl="1"/>
            <a:r>
              <a:rPr kumimoji="0" lang="ko-KR" altLang="en-US" dirty="0"/>
              <a:t>일시 </a:t>
            </a:r>
            <a:r>
              <a:rPr kumimoji="0" lang="en-US" altLang="ko-KR" dirty="0"/>
              <a:t>: 6</a:t>
            </a:r>
            <a:r>
              <a:rPr kumimoji="0" lang="ko-KR" altLang="en-US" dirty="0"/>
              <a:t>월 </a:t>
            </a:r>
            <a:r>
              <a:rPr kumimoji="0" lang="en-US" altLang="ko-KR" dirty="0"/>
              <a:t>19</a:t>
            </a:r>
            <a:r>
              <a:rPr kumimoji="0" lang="ko-KR" altLang="en-US" dirty="0"/>
              <a:t>일</a:t>
            </a:r>
            <a:r>
              <a:rPr kumimoji="0" lang="en-US" altLang="ko-KR" dirty="0"/>
              <a:t>(</a:t>
            </a:r>
            <a:r>
              <a:rPr kumimoji="0" lang="ko-KR" altLang="en-US" dirty="0"/>
              <a:t>월</a:t>
            </a:r>
            <a:r>
              <a:rPr kumimoji="0" lang="en-US" altLang="ko-KR" dirty="0"/>
              <a:t>)</a:t>
            </a:r>
            <a:r>
              <a:rPr kumimoji="0" lang="ko-KR" altLang="en-US" dirty="0"/>
              <a:t> </a:t>
            </a:r>
            <a:r>
              <a:rPr kumimoji="0" lang="en-US" altLang="ko-KR"/>
              <a:t>1 </a:t>
            </a:r>
            <a:r>
              <a:rPr kumimoji="0" lang="ko-KR" altLang="en-US" dirty="0"/>
              <a:t>교시 예정</a:t>
            </a:r>
            <a:r>
              <a:rPr kumimoji="0" lang="en-US" altLang="ko-KR" dirty="0"/>
              <a:t>(</a:t>
            </a:r>
            <a:r>
              <a:rPr kumimoji="0" lang="ko-KR" altLang="en-US" dirty="0"/>
              <a:t>미정</a:t>
            </a:r>
            <a:r>
              <a:rPr kumimoji="0" lang="en-US" altLang="ko-KR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0"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kumimoji="0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3185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.2|63.2|4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5.3|129.8|213.8|73.8|16.9|42.1|89.3|2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7|88.2|36.7|12.1|16.7|1.1|101"/>
</p:tagLst>
</file>

<file path=ppt/theme/theme1.xml><?xml version="1.0" encoding="utf-8"?>
<a:theme xmlns:a="http://schemas.openxmlformats.org/drawingml/2006/main" name="테마1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F530F538-1293-4F1C-AF07-6B08DEA69A26}" vid="{3F8FC5DF-D37F-49F3-84FC-2E1FCAE83D07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9762</TotalTime>
  <Words>709</Words>
  <Application>Microsoft Office PowerPoint</Application>
  <PresentationFormat>화면 슬라이드 쇼(4:3)</PresentationFormat>
  <Paragraphs>380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굴림</vt:lpstr>
      <vt:lpstr>Arial</vt:lpstr>
      <vt:lpstr>Wingdings</vt:lpstr>
      <vt:lpstr>테마1</vt:lpstr>
      <vt:lpstr>정렬</vt:lpstr>
      <vt:lpstr>정렬</vt:lpstr>
      <vt:lpstr>버블 정렬</vt:lpstr>
      <vt:lpstr>선택 정렬</vt:lpstr>
      <vt:lpstr>삽입 정렬</vt:lpstr>
      <vt:lpstr>퀵정렬</vt:lpstr>
      <vt:lpstr>퀵정렬 기준값을 잘못 설정하면?</vt:lpstr>
      <vt:lpstr>정렬방법 선택시 고려사항</vt:lpstr>
      <vt:lpstr>시험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136</cp:revision>
  <dcterms:created xsi:type="dcterms:W3CDTF">2007-03-04T09:35:15Z</dcterms:created>
  <dcterms:modified xsi:type="dcterms:W3CDTF">2023-06-01T02:31:51Z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