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345" r:id="rId2"/>
    <p:sldId id="317" r:id="rId3"/>
    <p:sldId id="322" r:id="rId4"/>
    <p:sldId id="350" r:id="rId5"/>
    <p:sldId id="351" r:id="rId6"/>
    <p:sldId id="352" r:id="rId7"/>
    <p:sldId id="321" r:id="rId8"/>
    <p:sldId id="326" r:id="rId9"/>
    <p:sldId id="328" r:id="rId10"/>
    <p:sldId id="339" r:id="rId11"/>
    <p:sldId id="340" r:id="rId12"/>
    <p:sldId id="341" r:id="rId13"/>
    <p:sldId id="337" r:id="rId14"/>
    <p:sldId id="338" r:id="rId15"/>
    <p:sldId id="353" r:id="rId16"/>
    <p:sldId id="344" r:id="rId17"/>
    <p:sldId id="327" r:id="rId18"/>
    <p:sldId id="333" r:id="rId19"/>
    <p:sldId id="335" r:id="rId20"/>
    <p:sldId id="343" r:id="rId21"/>
    <p:sldId id="342" r:id="rId22"/>
    <p:sldId id="330" r:id="rId23"/>
    <p:sldId id="334" r:id="rId24"/>
    <p:sldId id="329" r:id="rId2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1C1C1C"/>
    <a:srgbClr val="FFFFCC"/>
    <a:srgbClr val="FF99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1" d="100"/>
          <a:sy n="181" d="100"/>
        </p:scale>
        <p:origin x="1262" y="1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B32161-E61B-4996-B212-8810394BF1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2437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D83719-2286-4907-A57C-0A4B03535FB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1553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C2781-2832-452C-9B9D-6F36A76DF8B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56658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2D5C220-C0BF-4350-8E09-1C24E8AFF693}" type="slidenum">
              <a:rPr lang="en-US" altLang="ko-KR" sz="1200" smtClean="0"/>
              <a:pPr eaLnBrk="1" hangingPunct="1"/>
              <a:t>13</a:t>
            </a:fld>
            <a:endParaRPr lang="en-US" altLang="ko-KR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34765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CE16456B-1ED9-485A-81FF-0A8A66C6CA19}" type="slidenum">
              <a:rPr lang="en-US" altLang="ko-KR" sz="1200" smtClean="0"/>
              <a:pPr eaLnBrk="1" hangingPunct="1"/>
              <a:t>14</a:t>
            </a:fld>
            <a:endParaRPr lang="en-US" altLang="ko-KR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954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5A9AD92E-E885-4AB2-919A-A20E17F48EC4}" type="slidenum">
              <a:rPr lang="en-US" altLang="ko-KR" sz="1200" smtClean="0"/>
              <a:pPr eaLnBrk="1" hangingPunct="1"/>
              <a:t>16</a:t>
            </a:fld>
            <a:endParaRPr lang="en-US" altLang="ko-KR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199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457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5930900" y="6384925"/>
            <a:ext cx="2895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124200" y="6477000"/>
            <a:ext cx="18288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8D581E84-51AF-495B-B049-D6B50999B29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873375" y="4038600"/>
            <a:ext cx="5584825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  <a:endParaRPr lang="en-US" altLang="ko-KR" noProof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2819400" y="3276600"/>
            <a:ext cx="57912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103044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 advAuto="0"/>
      <p:bldP spid="3074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79DDB8-1859-48D1-A634-96089DA950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38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62750" y="457200"/>
            <a:ext cx="2076450" cy="5562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6076950" cy="5562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D204E6-3055-41D1-B00D-58C85ABEAAA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3113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6934200" cy="563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33400" y="1295400"/>
            <a:ext cx="8305800" cy="4724400"/>
          </a:xfr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04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971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1769454D-0297-4950-8043-4E052DE009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356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D622DC-1DCD-40FC-B8C1-9BC2C526A8D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050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8059F-71B8-4411-B4D9-27463CEF01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311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767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0767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87E55-1226-4C54-AC5A-92719EA6324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598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C0E5-2C99-4D06-8446-EB8D00A5C5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530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C5105-654A-4D35-B976-9AEC3911A3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12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D4DEF9-B8E0-4146-BE48-5E6F58AB0D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267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825F75-FFD8-494B-A6CB-424E8DF5D7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252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500835-F895-4370-97A1-7415FE12B87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672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30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304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5943600" y="63246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971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fld id="{1769454D-0297-4950-8043-4E052DE0094B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828800" y="457200"/>
            <a:ext cx="6934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149796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680" y="4365104"/>
            <a:ext cx="5767388" cy="1368425"/>
          </a:xfrm>
        </p:spPr>
        <p:txBody>
          <a:bodyPr/>
          <a:lstStyle/>
          <a:p>
            <a:pPr algn="r"/>
            <a:r>
              <a:rPr lang="ko-KR" altLang="en-US" dirty="0"/>
              <a:t>한국공학대학교</a:t>
            </a:r>
          </a:p>
          <a:p>
            <a:pPr algn="r"/>
            <a:r>
              <a:rPr lang="ko-KR" altLang="en-US" dirty="0"/>
              <a:t>게임공학과</a:t>
            </a:r>
          </a:p>
          <a:p>
            <a:pPr algn="r"/>
            <a:r>
              <a:rPr lang="ko-KR" altLang="en-US" dirty="0"/>
              <a:t>장 지 </a:t>
            </a:r>
            <a:r>
              <a:rPr lang="ko-KR" altLang="en-US" dirty="0" err="1"/>
              <a:t>웅</a:t>
            </a:r>
            <a:endParaRPr lang="ko-KR" alt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892" y="3276600"/>
            <a:ext cx="6577136" cy="682625"/>
          </a:xfrm>
        </p:spPr>
        <p:txBody>
          <a:bodyPr/>
          <a:lstStyle/>
          <a:p>
            <a:r>
              <a:rPr lang="ko-KR" altLang="en-US"/>
              <a:t>연결리스트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2412"/>
    </mc:Choice>
    <mc:Fallback xmlns="">
      <p:transition spd="slow" advTm="38241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연결리스트</a:t>
            </a:r>
            <a:r>
              <a:rPr lang="ko-KR" altLang="en-US" dirty="0"/>
              <a:t> 만들기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628535" y="1325286"/>
            <a:ext cx="7579974" cy="507088"/>
            <a:chOff x="665624" y="4008984"/>
            <a:chExt cx="7579974" cy="792162"/>
          </a:xfrm>
        </p:grpSpPr>
        <p:grpSp>
          <p:nvGrpSpPr>
            <p:cNvPr id="39" name="그룹 38"/>
            <p:cNvGrpSpPr/>
            <p:nvPr/>
          </p:nvGrpSpPr>
          <p:grpSpPr>
            <a:xfrm>
              <a:off x="1330449" y="4008984"/>
              <a:ext cx="6915149" cy="792162"/>
              <a:chOff x="1187525" y="2399725"/>
              <a:chExt cx="6915149" cy="792162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1187525" y="2399725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45</a:t>
                </a:r>
              </a:p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10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779912" y="2399725"/>
                <a:ext cx="3457575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…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2052712" y="2399725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95</a:t>
                </a:r>
              </a:p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20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2917899" y="2399725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15</a:t>
                </a:r>
              </a:p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30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7237487" y="2399725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35</a:t>
                </a:r>
              </a:p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100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6372300" y="2399725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47</a:t>
                </a:r>
              </a:p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97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65624" y="4008984"/>
              <a:ext cx="455574" cy="576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err="1"/>
                <a:t>hp</a:t>
              </a:r>
              <a:endParaRPr lang="ko-KR" altLang="en-US" sz="1800" dirty="0"/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409500" y="1938678"/>
            <a:ext cx="2148636" cy="627404"/>
            <a:chOff x="409500" y="1938678"/>
            <a:chExt cx="2148636" cy="627404"/>
          </a:xfrm>
        </p:grpSpPr>
        <p:sp>
          <p:nvSpPr>
            <p:cNvPr id="78" name="직사각형 77"/>
            <p:cNvSpPr/>
            <p:nvPr/>
          </p:nvSpPr>
          <p:spPr bwMode="auto">
            <a:xfrm>
              <a:off x="976332" y="2083927"/>
              <a:ext cx="287338" cy="27721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직선 화살표 연결선 82"/>
            <p:cNvCxnSpPr>
              <a:stCxn id="78" idx="3"/>
            </p:cNvCxnSpPr>
            <p:nvPr/>
          </p:nvCxnSpPr>
          <p:spPr bwMode="auto">
            <a:xfrm>
              <a:off x="1263670" y="2222536"/>
              <a:ext cx="259607" cy="6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409500" y="1938678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/>
                <a:t>hpp</a:t>
              </a:r>
              <a:r>
                <a:rPr lang="en-US" altLang="ko-KR" sz="2000" dirty="0"/>
                <a:t> </a:t>
              </a:r>
              <a:endParaRPr lang="ko-KR" altLang="en-US" sz="2000" dirty="0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1540336" y="2049937"/>
              <a:ext cx="1017800" cy="516145"/>
              <a:chOff x="7527946" y="2576920"/>
              <a:chExt cx="1478753" cy="792162"/>
            </a:xfrm>
          </p:grpSpPr>
          <p:sp>
            <p:nvSpPr>
              <p:cNvPr id="74" name="직사각형 73"/>
              <p:cNvSpPr/>
              <p:nvPr/>
            </p:nvSpPr>
            <p:spPr bwMode="auto">
              <a:xfrm>
                <a:off x="7527946" y="2576920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35</a:t>
                </a:r>
              </a:p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100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 bwMode="auto">
              <a:xfrm>
                <a:off x="8377779" y="2576920"/>
                <a:ext cx="254345" cy="79216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9" name="꺾인 연결선 68"/>
              <p:cNvCxnSpPr/>
              <p:nvPr/>
            </p:nvCxnSpPr>
            <p:spPr bwMode="auto">
              <a:xfrm>
                <a:off x="8488107" y="2948025"/>
                <a:ext cx="408263" cy="288032"/>
              </a:xfrm>
              <a:prstGeom prst="bentConnector3">
                <a:avLst>
                  <a:gd name="adj1" fmla="val 94795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0" name="직선 연결선 69"/>
              <p:cNvCxnSpPr/>
              <p:nvPr/>
            </p:nvCxnSpPr>
            <p:spPr bwMode="auto">
              <a:xfrm>
                <a:off x="8776139" y="3236057"/>
                <a:ext cx="23056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" name="직선 연결선 70"/>
              <p:cNvCxnSpPr/>
              <p:nvPr/>
            </p:nvCxnSpPr>
            <p:spPr bwMode="auto">
              <a:xfrm>
                <a:off x="8833779" y="3308065"/>
                <a:ext cx="11528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60" name="그룹 159"/>
          <p:cNvGrpSpPr/>
          <p:nvPr/>
        </p:nvGrpSpPr>
        <p:grpSpPr>
          <a:xfrm>
            <a:off x="369187" y="2724747"/>
            <a:ext cx="3239184" cy="648621"/>
            <a:chOff x="369187" y="2724747"/>
            <a:chExt cx="3239184" cy="648621"/>
          </a:xfrm>
        </p:grpSpPr>
        <p:sp>
          <p:nvSpPr>
            <p:cNvPr id="101" name="직사각형 100"/>
            <p:cNvSpPr/>
            <p:nvPr/>
          </p:nvSpPr>
          <p:spPr bwMode="auto">
            <a:xfrm>
              <a:off x="959273" y="2891213"/>
              <a:ext cx="287338" cy="27721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직선 화살표 연결선 101"/>
            <p:cNvCxnSpPr>
              <a:stCxn id="101" idx="3"/>
            </p:cNvCxnSpPr>
            <p:nvPr/>
          </p:nvCxnSpPr>
          <p:spPr bwMode="auto">
            <a:xfrm>
              <a:off x="1246611" y="3029822"/>
              <a:ext cx="259607" cy="6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69187" y="2724747"/>
              <a:ext cx="6415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/>
                <a:t>hpp</a:t>
              </a:r>
              <a:endParaRPr lang="ko-KR" altLang="en-US" sz="2000" dirty="0"/>
            </a:p>
          </p:txBody>
        </p:sp>
        <p:sp>
          <p:nvSpPr>
            <p:cNvPr id="105" name="직사각형 104"/>
            <p:cNvSpPr/>
            <p:nvPr/>
          </p:nvSpPr>
          <p:spPr bwMode="auto">
            <a:xfrm>
              <a:off x="1523273" y="2857223"/>
              <a:ext cx="595493" cy="51614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8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47</a:t>
              </a:r>
            </a:p>
            <a:p>
              <a:pPr algn="ctr">
                <a:defRPr/>
              </a:pPr>
              <a:r>
                <a:rPr lang="en-US" altLang="ko-KR" sz="1800" dirty="0">
                  <a:solidFill>
                    <a:srgbClr val="FF0000"/>
                  </a:solidFill>
                </a:rPr>
                <a:t>97</a:t>
              </a:r>
              <a:endParaRPr lang="ko-KR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 bwMode="auto">
            <a:xfrm>
              <a:off x="2108198" y="2857223"/>
              <a:ext cx="175061" cy="51614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grpSp>
          <p:nvGrpSpPr>
            <p:cNvPr id="110" name="그룹 109"/>
            <p:cNvGrpSpPr/>
            <p:nvPr/>
          </p:nvGrpSpPr>
          <p:grpSpPr>
            <a:xfrm>
              <a:off x="2590571" y="2851210"/>
              <a:ext cx="1017800" cy="516145"/>
              <a:chOff x="7527946" y="2576920"/>
              <a:chExt cx="1478753" cy="792162"/>
            </a:xfrm>
          </p:grpSpPr>
          <p:sp>
            <p:nvSpPr>
              <p:cNvPr id="111" name="직사각형 110"/>
              <p:cNvSpPr/>
              <p:nvPr/>
            </p:nvSpPr>
            <p:spPr bwMode="auto">
              <a:xfrm>
                <a:off x="7527946" y="2576920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35</a:t>
                </a:r>
              </a:p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100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 bwMode="auto">
              <a:xfrm>
                <a:off x="8377779" y="2576920"/>
                <a:ext cx="254345" cy="79216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13" name="꺾인 연결선 112"/>
              <p:cNvCxnSpPr/>
              <p:nvPr/>
            </p:nvCxnSpPr>
            <p:spPr bwMode="auto">
              <a:xfrm>
                <a:off x="8488107" y="2948025"/>
                <a:ext cx="408263" cy="288032"/>
              </a:xfrm>
              <a:prstGeom prst="bentConnector3">
                <a:avLst>
                  <a:gd name="adj1" fmla="val 94795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4" name="직선 연결선 113"/>
              <p:cNvCxnSpPr/>
              <p:nvPr/>
            </p:nvCxnSpPr>
            <p:spPr bwMode="auto">
              <a:xfrm>
                <a:off x="8776139" y="3236057"/>
                <a:ext cx="23056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5" name="직선 연결선 114"/>
              <p:cNvCxnSpPr/>
              <p:nvPr/>
            </p:nvCxnSpPr>
            <p:spPr bwMode="auto">
              <a:xfrm>
                <a:off x="8833779" y="3308065"/>
                <a:ext cx="11528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16" name="직선 화살표 연결선 115"/>
            <p:cNvCxnSpPr>
              <a:stCxn id="106" idx="3"/>
              <a:endCxn id="111" idx="1"/>
            </p:cNvCxnSpPr>
            <p:nvPr/>
          </p:nvCxnSpPr>
          <p:spPr bwMode="auto">
            <a:xfrm flipV="1">
              <a:off x="2283259" y="3109283"/>
              <a:ext cx="307312" cy="60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2" name="그룹 161"/>
          <p:cNvGrpSpPr/>
          <p:nvPr/>
        </p:nvGrpSpPr>
        <p:grpSpPr>
          <a:xfrm>
            <a:off x="356309" y="3498654"/>
            <a:ext cx="4318700" cy="649960"/>
            <a:chOff x="356309" y="3498654"/>
            <a:chExt cx="4318700" cy="649960"/>
          </a:xfrm>
        </p:grpSpPr>
        <p:sp>
          <p:nvSpPr>
            <p:cNvPr id="121" name="TextBox 120"/>
            <p:cNvSpPr txBox="1"/>
            <p:nvPr/>
          </p:nvSpPr>
          <p:spPr>
            <a:xfrm>
              <a:off x="356309" y="3498654"/>
              <a:ext cx="6415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/>
                <a:t>hpp</a:t>
              </a:r>
              <a:endParaRPr lang="ko-KR" altLang="en-US" sz="2000" dirty="0"/>
            </a:p>
          </p:txBody>
        </p:sp>
        <p:grpSp>
          <p:nvGrpSpPr>
            <p:cNvPr id="161" name="그룹 160"/>
            <p:cNvGrpSpPr/>
            <p:nvPr/>
          </p:nvGrpSpPr>
          <p:grpSpPr>
            <a:xfrm>
              <a:off x="959273" y="3626061"/>
              <a:ext cx="3715736" cy="522553"/>
              <a:chOff x="959273" y="3626061"/>
              <a:chExt cx="3715736" cy="522553"/>
            </a:xfrm>
          </p:grpSpPr>
          <p:sp>
            <p:nvSpPr>
              <p:cNvPr id="119" name="직사각형 118"/>
              <p:cNvSpPr/>
              <p:nvPr/>
            </p:nvSpPr>
            <p:spPr bwMode="auto">
              <a:xfrm>
                <a:off x="959273" y="3660051"/>
                <a:ext cx="287338" cy="27721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0" name="직선 화살표 연결선 119"/>
              <p:cNvCxnSpPr>
                <a:stCxn id="119" idx="3"/>
              </p:cNvCxnSpPr>
              <p:nvPr/>
            </p:nvCxnSpPr>
            <p:spPr bwMode="auto">
              <a:xfrm>
                <a:off x="1246611" y="3798660"/>
                <a:ext cx="259607" cy="6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직사각형 121"/>
              <p:cNvSpPr/>
              <p:nvPr/>
            </p:nvSpPr>
            <p:spPr bwMode="auto">
              <a:xfrm>
                <a:off x="1523273" y="3626061"/>
                <a:ext cx="595493" cy="516145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 sz="1800" dirty="0">
                  <a:solidFill>
                    <a:srgbClr val="FF0000"/>
                  </a:solidFill>
                </a:endParaRPr>
              </a:p>
              <a:p>
                <a:pPr algn="ctr">
                  <a:defRPr/>
                </a:pPr>
                <a:endParaRPr lang="ko-KR" altLang="en-US" sz="1800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3" name="직사각형 122"/>
              <p:cNvSpPr/>
              <p:nvPr/>
            </p:nvSpPr>
            <p:spPr bwMode="auto">
              <a:xfrm>
                <a:off x="2108198" y="3626061"/>
                <a:ext cx="175061" cy="51614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24" name="그룹 123"/>
              <p:cNvGrpSpPr/>
              <p:nvPr/>
            </p:nvGrpSpPr>
            <p:grpSpPr>
              <a:xfrm>
                <a:off x="3657209" y="3626061"/>
                <a:ext cx="1017800" cy="516145"/>
                <a:chOff x="7527946" y="2576920"/>
                <a:chExt cx="1478753" cy="792162"/>
              </a:xfrm>
            </p:grpSpPr>
            <p:sp>
              <p:nvSpPr>
                <p:cNvPr id="125" name="직사각형 124"/>
                <p:cNvSpPr/>
                <p:nvPr/>
              </p:nvSpPr>
              <p:spPr bwMode="auto">
                <a:xfrm>
                  <a:off x="7527946" y="2576920"/>
                  <a:ext cx="865187" cy="792162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35</a:t>
                  </a:r>
                </a:p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rgbClr val="FF0000"/>
                      </a:solidFill>
                    </a:rPr>
                    <a:t>100</a:t>
                  </a:r>
                  <a:endParaRPr lang="ko-KR" altLang="en-US" sz="1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6" name="직사각형 125"/>
                <p:cNvSpPr/>
                <p:nvPr/>
              </p:nvSpPr>
              <p:spPr bwMode="auto">
                <a:xfrm>
                  <a:off x="8377779" y="2576920"/>
                  <a:ext cx="254345" cy="792162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1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27" name="꺾인 연결선 126"/>
                <p:cNvCxnSpPr/>
                <p:nvPr/>
              </p:nvCxnSpPr>
              <p:spPr bwMode="auto">
                <a:xfrm>
                  <a:off x="8488107" y="2948025"/>
                  <a:ext cx="408263" cy="288032"/>
                </a:xfrm>
                <a:prstGeom prst="bentConnector3">
                  <a:avLst>
                    <a:gd name="adj1" fmla="val 94795"/>
                  </a:avLst>
                </a:prstGeom>
                <a:solidFill>
                  <a:schemeClr val="accent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8" name="직선 연결선 127"/>
                <p:cNvCxnSpPr/>
                <p:nvPr/>
              </p:nvCxnSpPr>
              <p:spPr bwMode="auto">
                <a:xfrm>
                  <a:off x="8776139" y="3236057"/>
                  <a:ext cx="23056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9" name="직선 연결선 128"/>
                <p:cNvCxnSpPr/>
                <p:nvPr/>
              </p:nvCxnSpPr>
              <p:spPr bwMode="auto">
                <a:xfrm>
                  <a:off x="8833779" y="3308065"/>
                  <a:ext cx="11528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30" name="직선 화살표 연결선 129"/>
              <p:cNvCxnSpPr>
                <a:stCxn id="123" idx="3"/>
                <a:endCxn id="132" idx="1"/>
              </p:cNvCxnSpPr>
              <p:nvPr/>
            </p:nvCxnSpPr>
            <p:spPr bwMode="auto">
              <a:xfrm>
                <a:off x="2283259" y="3884134"/>
                <a:ext cx="298545" cy="640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2" name="직사각형 131"/>
              <p:cNvSpPr/>
              <p:nvPr/>
            </p:nvSpPr>
            <p:spPr bwMode="auto">
              <a:xfrm>
                <a:off x="2581804" y="3632469"/>
                <a:ext cx="595493" cy="516145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47</a:t>
                </a:r>
              </a:p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97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3" name="직사각형 132"/>
              <p:cNvSpPr/>
              <p:nvPr/>
            </p:nvSpPr>
            <p:spPr bwMode="auto">
              <a:xfrm>
                <a:off x="3166729" y="3632469"/>
                <a:ext cx="175061" cy="51614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4" name="직선 화살표 연결선 133"/>
              <p:cNvCxnSpPr>
                <a:stCxn id="133" idx="3"/>
                <a:endCxn id="125" idx="1"/>
              </p:cNvCxnSpPr>
              <p:nvPr/>
            </p:nvCxnSpPr>
            <p:spPr bwMode="auto">
              <a:xfrm flipV="1">
                <a:off x="3341790" y="3884134"/>
                <a:ext cx="315419" cy="640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37" name="그룹 136"/>
          <p:cNvGrpSpPr/>
          <p:nvPr/>
        </p:nvGrpSpPr>
        <p:grpSpPr>
          <a:xfrm>
            <a:off x="485281" y="5291917"/>
            <a:ext cx="8088131" cy="794622"/>
            <a:chOff x="-593280" y="2537972"/>
            <a:chExt cx="10668469" cy="1095490"/>
          </a:xfrm>
        </p:grpSpPr>
        <p:grpSp>
          <p:nvGrpSpPr>
            <p:cNvPr id="138" name="그룹 137"/>
            <p:cNvGrpSpPr/>
            <p:nvPr/>
          </p:nvGrpSpPr>
          <p:grpSpPr>
            <a:xfrm>
              <a:off x="-593280" y="2537972"/>
              <a:ext cx="10293895" cy="1095490"/>
              <a:chOff x="-354363" y="4781432"/>
              <a:chExt cx="10293895" cy="1095490"/>
            </a:xfrm>
          </p:grpSpPr>
          <p:grpSp>
            <p:nvGrpSpPr>
              <p:cNvPr id="142" name="그룹 38"/>
              <p:cNvGrpSpPr>
                <a:grpSpLocks/>
              </p:cNvGrpSpPr>
              <p:nvPr/>
            </p:nvGrpSpPr>
            <p:grpSpPr bwMode="auto">
              <a:xfrm>
                <a:off x="338929" y="4946152"/>
                <a:ext cx="9600603" cy="930770"/>
                <a:chOff x="338920" y="4946203"/>
                <a:chExt cx="9601497" cy="931069"/>
              </a:xfrm>
            </p:grpSpPr>
            <p:sp>
              <p:nvSpPr>
                <p:cNvPr id="144" name="직사각형 143"/>
                <p:cNvSpPr/>
                <p:nvPr/>
              </p:nvSpPr>
              <p:spPr>
                <a:xfrm>
                  <a:off x="8836136" y="5084855"/>
                  <a:ext cx="865268" cy="792417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35</a:t>
                  </a:r>
                </a:p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rgbClr val="FF0000"/>
                      </a:solidFill>
                    </a:rPr>
                    <a:t>100</a:t>
                  </a:r>
                  <a:endParaRPr lang="ko-KR" altLang="en-US" sz="1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5" name="직사각형 144"/>
                <p:cNvSpPr/>
                <p:nvPr/>
              </p:nvSpPr>
              <p:spPr>
                <a:xfrm>
                  <a:off x="9686048" y="5084855"/>
                  <a:ext cx="254369" cy="792417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6" name="직사각형 145"/>
                <p:cNvSpPr/>
                <p:nvPr/>
              </p:nvSpPr>
              <p:spPr>
                <a:xfrm>
                  <a:off x="971600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45</a:t>
                  </a:r>
                </a:p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rgbClr val="FF0000"/>
                      </a:solidFill>
                    </a:rPr>
                    <a:t>10</a:t>
                  </a:r>
                  <a:endParaRPr lang="ko-KR" altLang="en-US" sz="1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7" name="직사각형 146"/>
                <p:cNvSpPr/>
                <p:nvPr/>
              </p:nvSpPr>
              <p:spPr>
                <a:xfrm>
                  <a:off x="1835280" y="5084856"/>
                  <a:ext cx="288952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직사각형 147"/>
                <p:cNvSpPr/>
                <p:nvPr/>
              </p:nvSpPr>
              <p:spPr>
                <a:xfrm>
                  <a:off x="338920" y="4946203"/>
                  <a:ext cx="343728" cy="344563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직사각형 148"/>
                <p:cNvSpPr/>
                <p:nvPr/>
              </p:nvSpPr>
              <p:spPr>
                <a:xfrm>
                  <a:off x="2700549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95</a:t>
                  </a:r>
                </a:p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rgbClr val="FF0000"/>
                      </a:solidFill>
                    </a:rPr>
                    <a:t>20</a:t>
                  </a:r>
                  <a:endParaRPr lang="ko-KR" altLang="en-US" sz="1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0" name="직사각형 149"/>
                <p:cNvSpPr/>
                <p:nvPr/>
              </p:nvSpPr>
              <p:spPr>
                <a:xfrm>
                  <a:off x="3564230" y="5084856"/>
                  <a:ext cx="287364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직사각형 150"/>
                <p:cNvSpPr/>
                <p:nvPr/>
              </p:nvSpPr>
              <p:spPr>
                <a:xfrm>
                  <a:off x="4356465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15</a:t>
                  </a:r>
                </a:p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rgbClr val="FF0000"/>
                      </a:solidFill>
                    </a:rPr>
                    <a:t>30</a:t>
                  </a:r>
                  <a:endParaRPr lang="ko-KR" altLang="en-US" sz="1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2" name="직사각형 151"/>
                <p:cNvSpPr/>
                <p:nvPr/>
              </p:nvSpPr>
              <p:spPr>
                <a:xfrm>
                  <a:off x="5220146" y="5084856"/>
                  <a:ext cx="287365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3" name="직선 화살표 연결선 152"/>
                <p:cNvCxnSpPr/>
                <p:nvPr/>
              </p:nvCxnSpPr>
              <p:spPr>
                <a:xfrm>
                  <a:off x="610300" y="5071143"/>
                  <a:ext cx="361299" cy="14365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직선 화살표 연결선 153"/>
                <p:cNvCxnSpPr>
                  <a:stCxn id="147" idx="3"/>
                  <a:endCxn id="149" idx="1"/>
                </p:cNvCxnSpPr>
                <p:nvPr/>
              </p:nvCxnSpPr>
              <p:spPr>
                <a:xfrm>
                  <a:off x="2124232" y="5481858"/>
                  <a:ext cx="57631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직선 화살표 연결선 154"/>
                <p:cNvCxnSpPr>
                  <a:stCxn id="150" idx="3"/>
                  <a:endCxn id="151" idx="1"/>
                </p:cNvCxnSpPr>
                <p:nvPr/>
              </p:nvCxnSpPr>
              <p:spPr>
                <a:xfrm>
                  <a:off x="3851593" y="5481858"/>
                  <a:ext cx="50487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직선 화살표 연결선 155"/>
                <p:cNvCxnSpPr/>
                <p:nvPr/>
              </p:nvCxnSpPr>
              <p:spPr>
                <a:xfrm>
                  <a:off x="5507511" y="5445333"/>
                  <a:ext cx="50487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화살표 연결선 156"/>
                <p:cNvCxnSpPr/>
                <p:nvPr/>
              </p:nvCxnSpPr>
              <p:spPr>
                <a:xfrm>
                  <a:off x="8332851" y="5516792"/>
                  <a:ext cx="50328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TextBox 142"/>
              <p:cNvSpPr txBox="1"/>
              <p:nvPr/>
            </p:nvSpPr>
            <p:spPr>
              <a:xfrm>
                <a:off x="-354363" y="4781432"/>
                <a:ext cx="784868" cy="509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 dirty="0" err="1"/>
                  <a:t>hpp</a:t>
                </a:r>
                <a:endParaRPr lang="ko-KR" altLang="en-US" sz="1800" dirty="0"/>
              </a:p>
            </p:txBody>
          </p:sp>
        </p:grpSp>
        <p:cxnSp>
          <p:nvCxnSpPr>
            <p:cNvPr id="139" name="꺾인 연결선 138"/>
            <p:cNvCxnSpPr/>
            <p:nvPr/>
          </p:nvCxnSpPr>
          <p:spPr bwMode="auto">
            <a:xfrm>
              <a:off x="9556597" y="3212405"/>
              <a:ext cx="408263" cy="288032"/>
            </a:xfrm>
            <a:prstGeom prst="bentConnector3">
              <a:avLst>
                <a:gd name="adj1" fmla="val 94795"/>
              </a:avLst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직선 연결선 139"/>
            <p:cNvCxnSpPr/>
            <p:nvPr/>
          </p:nvCxnSpPr>
          <p:spPr bwMode="auto">
            <a:xfrm>
              <a:off x="9844630" y="3500437"/>
              <a:ext cx="23055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직선 연결선 140"/>
            <p:cNvCxnSpPr/>
            <p:nvPr/>
          </p:nvCxnSpPr>
          <p:spPr bwMode="auto">
            <a:xfrm>
              <a:off x="9902270" y="3572445"/>
              <a:ext cx="11528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1336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연결리스트</a:t>
            </a:r>
            <a:r>
              <a:rPr lang="ko-KR" altLang="en-US" dirty="0"/>
              <a:t> 만들기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730132" y="2266018"/>
            <a:ext cx="1134672" cy="456855"/>
            <a:chOff x="730132" y="2266018"/>
            <a:chExt cx="1134672" cy="456855"/>
          </a:xfrm>
        </p:grpSpPr>
        <p:sp>
          <p:nvSpPr>
            <p:cNvPr id="28" name="직사각형 27"/>
            <p:cNvSpPr/>
            <p:nvPr/>
          </p:nvSpPr>
          <p:spPr bwMode="auto">
            <a:xfrm>
              <a:off x="1264950" y="2445656"/>
              <a:ext cx="287338" cy="27721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직선 화살표 연결선 32"/>
            <p:cNvCxnSpPr/>
            <p:nvPr/>
          </p:nvCxnSpPr>
          <p:spPr bwMode="auto">
            <a:xfrm flipV="1">
              <a:off x="1516172" y="2590806"/>
              <a:ext cx="247516" cy="115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30132" y="2266018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err="1"/>
                <a:t>hpp</a:t>
              </a:r>
              <a:endParaRPr lang="ko-KR" altLang="en-US" sz="1800" dirty="0"/>
            </a:p>
          </p:txBody>
        </p:sp>
        <p:grpSp>
          <p:nvGrpSpPr>
            <p:cNvPr id="5" name="그룹 4"/>
            <p:cNvGrpSpPr/>
            <p:nvPr/>
          </p:nvGrpSpPr>
          <p:grpSpPr>
            <a:xfrm rot="5400000">
              <a:off x="1713520" y="2566341"/>
              <a:ext cx="230560" cy="72008"/>
              <a:chOff x="8929331" y="5371273"/>
              <a:chExt cx="230560" cy="72008"/>
            </a:xfrm>
          </p:grpSpPr>
          <p:cxnSp>
            <p:nvCxnSpPr>
              <p:cNvPr id="48" name="직선 연결선 47"/>
              <p:cNvCxnSpPr/>
              <p:nvPr/>
            </p:nvCxnSpPr>
            <p:spPr bwMode="auto">
              <a:xfrm>
                <a:off x="8929331" y="5371273"/>
                <a:ext cx="23056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직선 연결선 48"/>
              <p:cNvCxnSpPr/>
              <p:nvPr/>
            </p:nvCxnSpPr>
            <p:spPr bwMode="auto">
              <a:xfrm>
                <a:off x="8986971" y="5443281"/>
                <a:ext cx="11528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6" name="TextBox 5"/>
          <p:cNvSpPr txBox="1"/>
          <p:nvPr/>
        </p:nvSpPr>
        <p:spPr>
          <a:xfrm>
            <a:off x="6179432" y="2406140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FFFF00"/>
                </a:solidFill>
              </a:rPr>
              <a:t>hpp</a:t>
            </a:r>
            <a:r>
              <a:rPr lang="en-US" altLang="ko-KR" sz="1800" dirty="0">
                <a:solidFill>
                  <a:srgbClr val="FFFF00"/>
                </a:solidFill>
              </a:rPr>
              <a:t> = NULL;</a:t>
            </a:r>
            <a:endParaRPr lang="ko-KR" altLang="en-US" sz="1800" dirty="0">
              <a:solidFill>
                <a:srgbClr val="FFFF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206566" y="2704923"/>
            <a:ext cx="2316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FFFF00"/>
                </a:solidFill>
              </a:rPr>
              <a:t>new = </a:t>
            </a:r>
            <a:r>
              <a:rPr lang="en-US" altLang="ko-KR" sz="1800" dirty="0" err="1">
                <a:solidFill>
                  <a:srgbClr val="FFFF00"/>
                </a:solidFill>
              </a:rPr>
              <a:t>malloc</a:t>
            </a:r>
            <a:r>
              <a:rPr lang="en-US" altLang="ko-KR" sz="1800" dirty="0">
                <a:solidFill>
                  <a:srgbClr val="FFFF00"/>
                </a:solidFill>
              </a:rPr>
              <a:t>(…);</a:t>
            </a:r>
          </a:p>
          <a:p>
            <a:r>
              <a:rPr lang="en-US" altLang="ko-KR" sz="1800" dirty="0">
                <a:solidFill>
                  <a:srgbClr val="FFFF00"/>
                </a:solidFill>
              </a:rPr>
              <a:t>new-&gt;</a:t>
            </a:r>
            <a:r>
              <a:rPr lang="en-US" altLang="ko-KR" sz="1800" dirty="0" err="1">
                <a:solidFill>
                  <a:srgbClr val="FFFF00"/>
                </a:solidFill>
              </a:rPr>
              <a:t>hp</a:t>
            </a:r>
            <a:r>
              <a:rPr lang="en-US" altLang="ko-KR" sz="1800" dirty="0">
                <a:solidFill>
                  <a:srgbClr val="FFFF00"/>
                </a:solidFill>
              </a:rPr>
              <a:t> = 100;</a:t>
            </a:r>
          </a:p>
          <a:p>
            <a:r>
              <a:rPr lang="en-US" altLang="ko-KR" sz="1800" dirty="0">
                <a:solidFill>
                  <a:srgbClr val="FFFF00"/>
                </a:solidFill>
              </a:rPr>
              <a:t>new-&gt;</a:t>
            </a:r>
            <a:r>
              <a:rPr lang="en-US" altLang="ko-KR" sz="1800" dirty="0" err="1">
                <a:solidFill>
                  <a:srgbClr val="FFFF00"/>
                </a:solidFill>
              </a:rPr>
              <a:t>mp</a:t>
            </a:r>
            <a:r>
              <a:rPr lang="en-US" altLang="ko-KR" sz="1800" dirty="0">
                <a:solidFill>
                  <a:srgbClr val="FFFF00"/>
                </a:solidFill>
              </a:rPr>
              <a:t> = 35;</a:t>
            </a:r>
          </a:p>
          <a:p>
            <a:r>
              <a:rPr lang="en-US" altLang="ko-KR" sz="1800" dirty="0">
                <a:solidFill>
                  <a:srgbClr val="FFFF00"/>
                </a:solidFill>
              </a:rPr>
              <a:t>new-&gt;next = NULL;</a:t>
            </a:r>
            <a:endParaRPr lang="ko-KR" altLang="en-US" sz="1800" dirty="0">
              <a:solidFill>
                <a:srgbClr val="FFFF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22081" y="4218955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FFFF00"/>
                </a:solidFill>
              </a:rPr>
              <a:t>hpp</a:t>
            </a:r>
            <a:r>
              <a:rPr lang="en-US" altLang="ko-KR" sz="1800" dirty="0">
                <a:solidFill>
                  <a:srgbClr val="FFFF00"/>
                </a:solidFill>
              </a:rPr>
              <a:t> = new;</a:t>
            </a:r>
            <a:endParaRPr lang="ko-KR" altLang="en-US" sz="1800" dirty="0">
              <a:solidFill>
                <a:srgbClr val="FFFF00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198053" y="5826753"/>
            <a:ext cx="2165811" cy="658179"/>
            <a:chOff x="392325" y="1907899"/>
            <a:chExt cx="2165811" cy="658179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976332" y="2083927"/>
              <a:ext cx="287338" cy="27721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직선 화살표 연결선 66"/>
            <p:cNvCxnSpPr>
              <a:stCxn id="58" idx="3"/>
            </p:cNvCxnSpPr>
            <p:nvPr/>
          </p:nvCxnSpPr>
          <p:spPr bwMode="auto">
            <a:xfrm>
              <a:off x="1263670" y="2222536"/>
              <a:ext cx="259607" cy="6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92325" y="1907899"/>
              <a:ext cx="6415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/>
                <a:t>hpp</a:t>
              </a:r>
              <a:endParaRPr lang="ko-KR" altLang="en-US" sz="2000" dirty="0"/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1540336" y="2049934"/>
              <a:ext cx="1017800" cy="516144"/>
              <a:chOff x="7527946" y="2576920"/>
              <a:chExt cx="1478753" cy="792162"/>
            </a:xfrm>
          </p:grpSpPr>
          <p:sp>
            <p:nvSpPr>
              <p:cNvPr id="70" name="직사각형 69"/>
              <p:cNvSpPr/>
              <p:nvPr/>
            </p:nvSpPr>
            <p:spPr bwMode="auto">
              <a:xfrm>
                <a:off x="7527946" y="2576920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35</a:t>
                </a:r>
              </a:p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100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 bwMode="auto">
              <a:xfrm>
                <a:off x="8377779" y="2576920"/>
                <a:ext cx="254345" cy="79216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2" name="꺾인 연결선 71"/>
              <p:cNvCxnSpPr/>
              <p:nvPr/>
            </p:nvCxnSpPr>
            <p:spPr bwMode="auto">
              <a:xfrm>
                <a:off x="8488107" y="2948025"/>
                <a:ext cx="408263" cy="288032"/>
              </a:xfrm>
              <a:prstGeom prst="bentConnector3">
                <a:avLst>
                  <a:gd name="adj1" fmla="val 94795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3" name="직선 연결선 72"/>
              <p:cNvCxnSpPr/>
              <p:nvPr/>
            </p:nvCxnSpPr>
            <p:spPr bwMode="auto">
              <a:xfrm>
                <a:off x="8776139" y="3236057"/>
                <a:ext cx="23056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4" name="직선 연결선 73"/>
              <p:cNvCxnSpPr/>
              <p:nvPr/>
            </p:nvCxnSpPr>
            <p:spPr bwMode="auto">
              <a:xfrm>
                <a:off x="8833779" y="3308065"/>
                <a:ext cx="11528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" name="그룹 11"/>
          <p:cNvGrpSpPr/>
          <p:nvPr/>
        </p:nvGrpSpPr>
        <p:grpSpPr>
          <a:xfrm>
            <a:off x="1999164" y="2715206"/>
            <a:ext cx="2190418" cy="569780"/>
            <a:chOff x="1999164" y="2715206"/>
            <a:chExt cx="2190418" cy="569780"/>
          </a:xfrm>
        </p:grpSpPr>
        <p:grpSp>
          <p:nvGrpSpPr>
            <p:cNvPr id="9" name="그룹 8"/>
            <p:cNvGrpSpPr/>
            <p:nvPr/>
          </p:nvGrpSpPr>
          <p:grpSpPr>
            <a:xfrm>
              <a:off x="1999164" y="2715206"/>
              <a:ext cx="1833480" cy="569780"/>
              <a:chOff x="1999164" y="2715206"/>
              <a:chExt cx="1833480" cy="569780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3053093" y="2806909"/>
                <a:ext cx="779551" cy="478077"/>
                <a:chOff x="2064256" y="3052494"/>
                <a:chExt cx="1152525" cy="639148"/>
              </a:xfrm>
            </p:grpSpPr>
            <p:sp>
              <p:nvSpPr>
                <p:cNvPr id="26" name="직사각형 25"/>
                <p:cNvSpPr/>
                <p:nvPr/>
              </p:nvSpPr>
              <p:spPr bwMode="auto">
                <a:xfrm>
                  <a:off x="2064256" y="3052495"/>
                  <a:ext cx="863599" cy="639147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35</a:t>
                  </a:r>
                </a:p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rgbClr val="FF0000"/>
                      </a:solidFill>
                    </a:rPr>
                    <a:t>100</a:t>
                  </a:r>
                  <a:endParaRPr lang="ko-KR" altLang="en-US" sz="1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 bwMode="auto">
                <a:xfrm>
                  <a:off x="2927855" y="3052494"/>
                  <a:ext cx="288926" cy="639148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0" name="직사각형 49"/>
              <p:cNvSpPr/>
              <p:nvPr/>
            </p:nvSpPr>
            <p:spPr bwMode="auto">
              <a:xfrm>
                <a:off x="2564532" y="2811592"/>
                <a:ext cx="287338" cy="27721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직선 화살표 연결선 50"/>
              <p:cNvCxnSpPr>
                <a:stCxn id="50" idx="3"/>
              </p:cNvCxnSpPr>
              <p:nvPr/>
            </p:nvCxnSpPr>
            <p:spPr bwMode="auto">
              <a:xfrm flipV="1">
                <a:off x="2851870" y="2950200"/>
                <a:ext cx="201223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1999164" y="2715206"/>
                <a:ext cx="62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 dirty="0"/>
                  <a:t>new</a:t>
                </a:r>
                <a:endParaRPr lang="ko-KR" altLang="en-US" sz="1800" dirty="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832644" y="3045947"/>
              <a:ext cx="356938" cy="234589"/>
              <a:chOff x="3995936" y="5732917"/>
              <a:chExt cx="356938" cy="234589"/>
            </a:xfrm>
          </p:grpSpPr>
          <p:cxnSp>
            <p:nvCxnSpPr>
              <p:cNvPr id="79" name="꺾인 연결선 78"/>
              <p:cNvCxnSpPr/>
              <p:nvPr/>
            </p:nvCxnSpPr>
            <p:spPr bwMode="auto">
              <a:xfrm>
                <a:off x="3995936" y="5732917"/>
                <a:ext cx="281000" cy="187671"/>
              </a:xfrm>
              <a:prstGeom prst="bentConnector3">
                <a:avLst>
                  <a:gd name="adj1" fmla="val 94795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" name="직선 연결선 79"/>
              <p:cNvCxnSpPr/>
              <p:nvPr/>
            </p:nvCxnSpPr>
            <p:spPr bwMode="auto">
              <a:xfrm>
                <a:off x="4194184" y="5920588"/>
                <a:ext cx="15869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직선 연결선 80"/>
              <p:cNvCxnSpPr/>
              <p:nvPr/>
            </p:nvCxnSpPr>
            <p:spPr bwMode="auto">
              <a:xfrm>
                <a:off x="4233856" y="5967506"/>
                <a:ext cx="79345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3" name="그룹 12"/>
          <p:cNvGrpSpPr/>
          <p:nvPr/>
        </p:nvGrpSpPr>
        <p:grpSpPr>
          <a:xfrm>
            <a:off x="736325" y="4227372"/>
            <a:ext cx="3379242" cy="569780"/>
            <a:chOff x="736325" y="4227372"/>
            <a:chExt cx="3379242" cy="569780"/>
          </a:xfrm>
        </p:grpSpPr>
        <p:grpSp>
          <p:nvGrpSpPr>
            <p:cNvPr id="10" name="그룹 9"/>
            <p:cNvGrpSpPr/>
            <p:nvPr/>
          </p:nvGrpSpPr>
          <p:grpSpPr>
            <a:xfrm>
              <a:off x="736325" y="4227372"/>
              <a:ext cx="3022304" cy="569780"/>
              <a:chOff x="736325" y="3933014"/>
              <a:chExt cx="3022304" cy="569780"/>
            </a:xfrm>
          </p:grpSpPr>
          <p:sp>
            <p:nvSpPr>
              <p:cNvPr id="54" name="직사각형 53"/>
              <p:cNvSpPr/>
              <p:nvPr/>
            </p:nvSpPr>
            <p:spPr bwMode="auto">
              <a:xfrm>
                <a:off x="1264950" y="4221088"/>
                <a:ext cx="287338" cy="27721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직선 화살표 연결선 54"/>
              <p:cNvCxnSpPr/>
              <p:nvPr/>
            </p:nvCxnSpPr>
            <p:spPr bwMode="auto">
              <a:xfrm flipV="1">
                <a:off x="1516172" y="4359696"/>
                <a:ext cx="1436309" cy="1808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736325" y="4024717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 dirty="0" err="1"/>
                  <a:t>hpp</a:t>
                </a:r>
                <a:endParaRPr lang="ko-KR" altLang="en-US" sz="1800" dirty="0"/>
              </a:p>
            </p:txBody>
          </p:sp>
          <p:grpSp>
            <p:nvGrpSpPr>
              <p:cNvPr id="60" name="그룹 59"/>
              <p:cNvGrpSpPr/>
              <p:nvPr/>
            </p:nvGrpSpPr>
            <p:grpSpPr>
              <a:xfrm>
                <a:off x="2979078" y="4024717"/>
                <a:ext cx="779551" cy="478077"/>
                <a:chOff x="2064256" y="3052494"/>
                <a:chExt cx="1152525" cy="639148"/>
              </a:xfrm>
            </p:grpSpPr>
            <p:sp>
              <p:nvSpPr>
                <p:cNvPr id="65" name="직사각형 64"/>
                <p:cNvSpPr/>
                <p:nvPr/>
              </p:nvSpPr>
              <p:spPr bwMode="auto">
                <a:xfrm>
                  <a:off x="2064256" y="3052495"/>
                  <a:ext cx="863599" cy="639147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35</a:t>
                  </a:r>
                </a:p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rgbClr val="FF0000"/>
                      </a:solidFill>
                    </a:rPr>
                    <a:t>100</a:t>
                  </a:r>
                  <a:endParaRPr lang="ko-KR" altLang="en-US" sz="1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6" name="직사각형 65"/>
                <p:cNvSpPr/>
                <p:nvPr/>
              </p:nvSpPr>
              <p:spPr bwMode="auto">
                <a:xfrm>
                  <a:off x="2927855" y="3052494"/>
                  <a:ext cx="288926" cy="639148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1" name="직사각형 60"/>
              <p:cNvSpPr/>
              <p:nvPr/>
            </p:nvSpPr>
            <p:spPr bwMode="auto">
              <a:xfrm>
                <a:off x="2490517" y="4029400"/>
                <a:ext cx="287338" cy="27721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2" name="직선 화살표 연결선 61"/>
              <p:cNvCxnSpPr>
                <a:stCxn id="61" idx="3"/>
              </p:cNvCxnSpPr>
              <p:nvPr/>
            </p:nvCxnSpPr>
            <p:spPr bwMode="auto">
              <a:xfrm flipV="1">
                <a:off x="2777855" y="4168008"/>
                <a:ext cx="201223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1925149" y="3933014"/>
                <a:ext cx="62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 dirty="0"/>
                  <a:t>new</a:t>
                </a:r>
                <a:endParaRPr lang="ko-KR" altLang="en-US" sz="1800" dirty="0"/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3758629" y="4536759"/>
              <a:ext cx="356938" cy="234589"/>
              <a:chOff x="3995936" y="5732917"/>
              <a:chExt cx="356938" cy="234589"/>
            </a:xfrm>
          </p:grpSpPr>
          <p:cxnSp>
            <p:nvCxnSpPr>
              <p:cNvPr id="87" name="꺾인 연결선 86"/>
              <p:cNvCxnSpPr/>
              <p:nvPr/>
            </p:nvCxnSpPr>
            <p:spPr bwMode="auto">
              <a:xfrm>
                <a:off x="3995936" y="5732917"/>
                <a:ext cx="281000" cy="187671"/>
              </a:xfrm>
              <a:prstGeom prst="bentConnector3">
                <a:avLst>
                  <a:gd name="adj1" fmla="val 94795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8" name="직선 연결선 87"/>
              <p:cNvCxnSpPr/>
              <p:nvPr/>
            </p:nvCxnSpPr>
            <p:spPr bwMode="auto">
              <a:xfrm>
                <a:off x="4194184" y="5920588"/>
                <a:ext cx="15869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9" name="직선 연결선 88"/>
              <p:cNvCxnSpPr/>
              <p:nvPr/>
            </p:nvCxnSpPr>
            <p:spPr bwMode="auto">
              <a:xfrm>
                <a:off x="4233856" y="5967506"/>
                <a:ext cx="79345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37E4E40-955D-BD16-CDF2-C1501342353C}"/>
              </a:ext>
            </a:extLst>
          </p:cNvPr>
          <p:cNvGrpSpPr/>
          <p:nvPr/>
        </p:nvGrpSpPr>
        <p:grpSpPr>
          <a:xfrm>
            <a:off x="628535" y="1325286"/>
            <a:ext cx="7579974" cy="507088"/>
            <a:chOff x="665624" y="4008984"/>
            <a:chExt cx="7579974" cy="79216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73A5E1B-9E17-34AC-AE6A-12A67CDF981D}"/>
                </a:ext>
              </a:extLst>
            </p:cNvPr>
            <p:cNvGrpSpPr/>
            <p:nvPr/>
          </p:nvGrpSpPr>
          <p:grpSpPr>
            <a:xfrm>
              <a:off x="1330449" y="4008984"/>
              <a:ext cx="6915149" cy="792162"/>
              <a:chOff x="1187525" y="2399725"/>
              <a:chExt cx="6915149" cy="792162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1BE51A4-0E2F-FEE3-A2B6-C14D2B8C68DA}"/>
                  </a:ext>
                </a:extLst>
              </p:cNvPr>
              <p:cNvSpPr/>
              <p:nvPr/>
            </p:nvSpPr>
            <p:spPr>
              <a:xfrm>
                <a:off x="1187525" y="2399725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45</a:t>
                </a:r>
              </a:p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10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2C92E7B-2EBC-CE66-79A1-6116D5B2CAB3}"/>
                  </a:ext>
                </a:extLst>
              </p:cNvPr>
              <p:cNvSpPr/>
              <p:nvPr/>
            </p:nvSpPr>
            <p:spPr>
              <a:xfrm>
                <a:off x="3779912" y="2399725"/>
                <a:ext cx="3457575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…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81B645A-B01E-F6FE-21B6-4DC6B152EA5A}"/>
                  </a:ext>
                </a:extLst>
              </p:cNvPr>
              <p:cNvSpPr/>
              <p:nvPr/>
            </p:nvSpPr>
            <p:spPr>
              <a:xfrm>
                <a:off x="2052712" y="2399725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95</a:t>
                </a:r>
              </a:p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20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C4AA840-7B2B-FB20-FEB2-AF07FE1E997D}"/>
                  </a:ext>
                </a:extLst>
              </p:cNvPr>
              <p:cNvSpPr/>
              <p:nvPr/>
            </p:nvSpPr>
            <p:spPr>
              <a:xfrm>
                <a:off x="2917899" y="2399725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15</a:t>
                </a:r>
              </a:p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30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757CFF3-F18C-FCB8-0923-93C5CFFC4FAC}"/>
                  </a:ext>
                </a:extLst>
              </p:cNvPr>
              <p:cNvSpPr/>
              <p:nvPr/>
            </p:nvSpPr>
            <p:spPr>
              <a:xfrm>
                <a:off x="7237487" y="2399725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35</a:t>
                </a:r>
              </a:p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100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B00B0A0-0D20-53C8-A945-B86248C60595}"/>
                  </a:ext>
                </a:extLst>
              </p:cNvPr>
              <p:cNvSpPr/>
              <p:nvPr/>
            </p:nvSpPr>
            <p:spPr>
              <a:xfrm>
                <a:off x="6372300" y="2399725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47</a:t>
                </a:r>
              </a:p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97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95B3A3-4BE2-D347-7B23-C4E825DA8700}"/>
                </a:ext>
              </a:extLst>
            </p:cNvPr>
            <p:cNvSpPr txBox="1"/>
            <p:nvPr/>
          </p:nvSpPr>
          <p:spPr>
            <a:xfrm>
              <a:off x="665624" y="4008984"/>
              <a:ext cx="455574" cy="576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err="1"/>
                <a:t>hp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829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3" grpId="0"/>
      <p:bldP spid="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연결리스트</a:t>
            </a:r>
            <a:r>
              <a:rPr lang="ko-KR" altLang="en-US" dirty="0"/>
              <a:t> 만들기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196096" y="2706789"/>
            <a:ext cx="2108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FFFF00"/>
                </a:solidFill>
              </a:rPr>
              <a:t>new = </a:t>
            </a:r>
            <a:r>
              <a:rPr lang="en-US" altLang="ko-KR" sz="1800" dirty="0" err="1">
                <a:solidFill>
                  <a:srgbClr val="FFFF00"/>
                </a:solidFill>
              </a:rPr>
              <a:t>malloc</a:t>
            </a:r>
            <a:r>
              <a:rPr lang="en-US" altLang="ko-KR" sz="1800" dirty="0">
                <a:solidFill>
                  <a:srgbClr val="FFFF00"/>
                </a:solidFill>
              </a:rPr>
              <a:t>(…);</a:t>
            </a:r>
          </a:p>
          <a:p>
            <a:r>
              <a:rPr lang="en-US" altLang="ko-KR" sz="1800" dirty="0">
                <a:solidFill>
                  <a:srgbClr val="FFFF00"/>
                </a:solidFill>
              </a:rPr>
              <a:t>new-&gt;</a:t>
            </a:r>
            <a:r>
              <a:rPr lang="en-US" altLang="ko-KR" sz="1800" dirty="0" err="1">
                <a:solidFill>
                  <a:srgbClr val="FFFF00"/>
                </a:solidFill>
              </a:rPr>
              <a:t>hp</a:t>
            </a:r>
            <a:r>
              <a:rPr lang="en-US" altLang="ko-KR" sz="1800" dirty="0">
                <a:solidFill>
                  <a:srgbClr val="FFFF00"/>
                </a:solidFill>
              </a:rPr>
              <a:t> = 97;</a:t>
            </a:r>
          </a:p>
          <a:p>
            <a:r>
              <a:rPr lang="en-US" altLang="ko-KR" sz="1800" dirty="0">
                <a:solidFill>
                  <a:srgbClr val="FFFF00"/>
                </a:solidFill>
              </a:rPr>
              <a:t>new-&gt;</a:t>
            </a:r>
            <a:r>
              <a:rPr lang="en-US" altLang="ko-KR" sz="1800" dirty="0" err="1">
                <a:solidFill>
                  <a:srgbClr val="FFFF00"/>
                </a:solidFill>
              </a:rPr>
              <a:t>mp</a:t>
            </a:r>
            <a:r>
              <a:rPr lang="en-US" altLang="ko-KR" sz="1800" dirty="0">
                <a:solidFill>
                  <a:srgbClr val="FFFF00"/>
                </a:solidFill>
              </a:rPr>
              <a:t> = 47;</a:t>
            </a:r>
            <a:endParaRPr lang="ko-KR" altLang="en-US" sz="1800" dirty="0">
              <a:solidFill>
                <a:srgbClr val="FFFF00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156893" y="5805264"/>
            <a:ext cx="3137798" cy="643524"/>
            <a:chOff x="470573" y="2729844"/>
            <a:chExt cx="3137798" cy="643524"/>
          </a:xfrm>
        </p:grpSpPr>
        <p:sp>
          <p:nvSpPr>
            <p:cNvPr id="75" name="직사각형 74"/>
            <p:cNvSpPr/>
            <p:nvPr/>
          </p:nvSpPr>
          <p:spPr bwMode="auto">
            <a:xfrm>
              <a:off x="959273" y="2891213"/>
              <a:ext cx="287338" cy="27721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직선 화살표 연결선 75"/>
            <p:cNvCxnSpPr>
              <a:stCxn id="75" idx="3"/>
            </p:cNvCxnSpPr>
            <p:nvPr/>
          </p:nvCxnSpPr>
          <p:spPr bwMode="auto">
            <a:xfrm>
              <a:off x="1246611" y="3029822"/>
              <a:ext cx="259607" cy="6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470573" y="2729844"/>
              <a:ext cx="4860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/>
                <a:t>hp</a:t>
              </a:r>
              <a:endParaRPr lang="ko-KR" altLang="en-US" sz="2000" dirty="0"/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1523273" y="2857223"/>
              <a:ext cx="595493" cy="51614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8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47</a:t>
              </a:r>
            </a:p>
            <a:p>
              <a:pPr algn="ctr">
                <a:defRPr/>
              </a:pPr>
              <a:r>
                <a:rPr lang="en-US" altLang="ko-KR" sz="1800" dirty="0">
                  <a:solidFill>
                    <a:srgbClr val="FF0000"/>
                  </a:solidFill>
                </a:rPr>
                <a:t>97</a:t>
              </a:r>
              <a:endParaRPr lang="ko-KR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2108198" y="2857223"/>
              <a:ext cx="175061" cy="51614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2590571" y="2851210"/>
              <a:ext cx="1017800" cy="516145"/>
              <a:chOff x="7527946" y="2576920"/>
              <a:chExt cx="1478753" cy="792162"/>
            </a:xfrm>
          </p:grpSpPr>
          <p:sp>
            <p:nvSpPr>
              <p:cNvPr id="82" name="직사각형 81"/>
              <p:cNvSpPr/>
              <p:nvPr/>
            </p:nvSpPr>
            <p:spPr bwMode="auto">
              <a:xfrm>
                <a:off x="7527946" y="2576920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35</a:t>
                </a:r>
              </a:p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100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 bwMode="auto">
              <a:xfrm>
                <a:off x="8377779" y="2576920"/>
                <a:ext cx="254345" cy="79216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4" name="꺾인 연결선 83"/>
              <p:cNvCxnSpPr/>
              <p:nvPr/>
            </p:nvCxnSpPr>
            <p:spPr bwMode="auto">
              <a:xfrm>
                <a:off x="8488107" y="2948025"/>
                <a:ext cx="408263" cy="288032"/>
              </a:xfrm>
              <a:prstGeom prst="bentConnector3">
                <a:avLst>
                  <a:gd name="adj1" fmla="val 94795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5" name="직선 연결선 84"/>
              <p:cNvCxnSpPr/>
              <p:nvPr/>
            </p:nvCxnSpPr>
            <p:spPr bwMode="auto">
              <a:xfrm>
                <a:off x="8776139" y="3236057"/>
                <a:ext cx="23056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직선 연결선 85"/>
              <p:cNvCxnSpPr/>
              <p:nvPr/>
            </p:nvCxnSpPr>
            <p:spPr bwMode="auto">
              <a:xfrm>
                <a:off x="8833779" y="3308065"/>
                <a:ext cx="11528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81" name="직선 화살표 연결선 80"/>
            <p:cNvCxnSpPr>
              <a:stCxn id="79" idx="3"/>
              <a:endCxn id="82" idx="1"/>
            </p:cNvCxnSpPr>
            <p:nvPr/>
          </p:nvCxnSpPr>
          <p:spPr bwMode="auto">
            <a:xfrm flipV="1">
              <a:off x="2283259" y="3109283"/>
              <a:ext cx="307312" cy="60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8" name="TextBox 87"/>
          <p:cNvSpPr txBox="1"/>
          <p:nvPr/>
        </p:nvSpPr>
        <p:spPr>
          <a:xfrm>
            <a:off x="6182187" y="1959294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FFFF00"/>
                </a:solidFill>
              </a:rPr>
              <a:t>hpp</a:t>
            </a:r>
            <a:r>
              <a:rPr lang="en-US" altLang="ko-KR" sz="1800" dirty="0">
                <a:solidFill>
                  <a:srgbClr val="FFFF00"/>
                </a:solidFill>
              </a:rPr>
              <a:t> = new;</a:t>
            </a:r>
            <a:endParaRPr lang="ko-KR" altLang="en-US" sz="1800" dirty="0">
              <a:solidFill>
                <a:srgbClr val="FFFF00"/>
              </a:solidFill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796431" y="1967711"/>
            <a:ext cx="3379242" cy="569780"/>
            <a:chOff x="736325" y="4227372"/>
            <a:chExt cx="3379242" cy="569780"/>
          </a:xfrm>
        </p:grpSpPr>
        <p:grpSp>
          <p:nvGrpSpPr>
            <p:cNvPr id="90" name="그룹 89"/>
            <p:cNvGrpSpPr/>
            <p:nvPr/>
          </p:nvGrpSpPr>
          <p:grpSpPr>
            <a:xfrm>
              <a:off x="736325" y="4227372"/>
              <a:ext cx="3022304" cy="569780"/>
              <a:chOff x="736325" y="3933014"/>
              <a:chExt cx="3022304" cy="569780"/>
            </a:xfrm>
          </p:grpSpPr>
          <p:sp>
            <p:nvSpPr>
              <p:cNvPr id="95" name="직사각형 94"/>
              <p:cNvSpPr/>
              <p:nvPr/>
            </p:nvSpPr>
            <p:spPr bwMode="auto">
              <a:xfrm>
                <a:off x="1264950" y="4221088"/>
                <a:ext cx="287338" cy="27721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6" name="직선 화살표 연결선 95"/>
              <p:cNvCxnSpPr/>
              <p:nvPr/>
            </p:nvCxnSpPr>
            <p:spPr bwMode="auto">
              <a:xfrm flipV="1">
                <a:off x="1516172" y="4359696"/>
                <a:ext cx="1436309" cy="18082"/>
              </a:xfrm>
              <a:prstGeom prst="straightConnector1">
                <a:avLst/>
              </a:prstGeom>
              <a:ln w="9525">
                <a:solidFill>
                  <a:schemeClr val="tx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736325" y="4024717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 dirty="0" err="1"/>
                  <a:t>hpp</a:t>
                </a:r>
                <a:endParaRPr lang="ko-KR" altLang="en-US" sz="1800" dirty="0"/>
              </a:p>
            </p:txBody>
          </p:sp>
          <p:grpSp>
            <p:nvGrpSpPr>
              <p:cNvPr id="98" name="그룹 97"/>
              <p:cNvGrpSpPr/>
              <p:nvPr/>
            </p:nvGrpSpPr>
            <p:grpSpPr>
              <a:xfrm>
                <a:off x="2979078" y="4024717"/>
                <a:ext cx="779551" cy="478077"/>
                <a:chOff x="2064256" y="3052494"/>
                <a:chExt cx="1152525" cy="639148"/>
              </a:xfrm>
            </p:grpSpPr>
            <p:sp>
              <p:nvSpPr>
                <p:cNvPr id="102" name="직사각형 101"/>
                <p:cNvSpPr/>
                <p:nvPr/>
              </p:nvSpPr>
              <p:spPr bwMode="auto">
                <a:xfrm>
                  <a:off x="2064256" y="3052495"/>
                  <a:ext cx="863599" cy="639147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35</a:t>
                  </a:r>
                </a:p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rgbClr val="FF0000"/>
                      </a:solidFill>
                    </a:rPr>
                    <a:t>100</a:t>
                  </a:r>
                  <a:endParaRPr lang="ko-KR" altLang="en-US" sz="1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3" name="직사각형 102"/>
                <p:cNvSpPr/>
                <p:nvPr/>
              </p:nvSpPr>
              <p:spPr bwMode="auto">
                <a:xfrm>
                  <a:off x="2927855" y="3052494"/>
                  <a:ext cx="288926" cy="639148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9" name="직사각형 98"/>
              <p:cNvSpPr/>
              <p:nvPr/>
            </p:nvSpPr>
            <p:spPr bwMode="auto">
              <a:xfrm>
                <a:off x="2490517" y="4029400"/>
                <a:ext cx="287338" cy="27721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0" name="직선 화살표 연결선 99"/>
              <p:cNvCxnSpPr>
                <a:stCxn id="99" idx="3"/>
              </p:cNvCxnSpPr>
              <p:nvPr/>
            </p:nvCxnSpPr>
            <p:spPr bwMode="auto">
              <a:xfrm flipV="1">
                <a:off x="2777855" y="4168008"/>
                <a:ext cx="201223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1"/>
              <p:nvPr/>
            </p:nvSpPr>
            <p:spPr>
              <a:xfrm>
                <a:off x="1925149" y="3933014"/>
                <a:ext cx="62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 dirty="0"/>
                  <a:t>new</a:t>
                </a:r>
                <a:endParaRPr lang="ko-KR" altLang="en-US" sz="1800" dirty="0"/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3758629" y="4536759"/>
              <a:ext cx="356938" cy="234589"/>
              <a:chOff x="3995936" y="5732917"/>
              <a:chExt cx="356938" cy="234589"/>
            </a:xfrm>
          </p:grpSpPr>
          <p:cxnSp>
            <p:nvCxnSpPr>
              <p:cNvPr id="92" name="꺾인 연결선 91"/>
              <p:cNvCxnSpPr/>
              <p:nvPr/>
            </p:nvCxnSpPr>
            <p:spPr bwMode="auto">
              <a:xfrm>
                <a:off x="3995936" y="5732917"/>
                <a:ext cx="281000" cy="187671"/>
              </a:xfrm>
              <a:prstGeom prst="bentConnector3">
                <a:avLst>
                  <a:gd name="adj1" fmla="val 94795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3" name="직선 연결선 92"/>
              <p:cNvCxnSpPr/>
              <p:nvPr/>
            </p:nvCxnSpPr>
            <p:spPr bwMode="auto">
              <a:xfrm>
                <a:off x="4194184" y="5920588"/>
                <a:ext cx="15869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4" name="직선 연결선 93"/>
              <p:cNvCxnSpPr/>
              <p:nvPr/>
            </p:nvCxnSpPr>
            <p:spPr bwMode="auto">
              <a:xfrm>
                <a:off x="4233856" y="5967506"/>
                <a:ext cx="79345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3" name="그룹 2"/>
          <p:cNvGrpSpPr/>
          <p:nvPr/>
        </p:nvGrpSpPr>
        <p:grpSpPr>
          <a:xfrm>
            <a:off x="1999164" y="2715206"/>
            <a:ext cx="2176509" cy="569780"/>
            <a:chOff x="1999164" y="2715206"/>
            <a:chExt cx="2176509" cy="569780"/>
          </a:xfrm>
        </p:grpSpPr>
        <p:grpSp>
          <p:nvGrpSpPr>
            <p:cNvPr id="9" name="그룹 8"/>
            <p:cNvGrpSpPr/>
            <p:nvPr/>
          </p:nvGrpSpPr>
          <p:grpSpPr>
            <a:xfrm>
              <a:off x="1999164" y="2715206"/>
              <a:ext cx="1833480" cy="569780"/>
              <a:chOff x="1999164" y="2715206"/>
              <a:chExt cx="1833480" cy="569780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3053093" y="2806909"/>
                <a:ext cx="779551" cy="478077"/>
                <a:chOff x="2064256" y="3052494"/>
                <a:chExt cx="1152525" cy="639148"/>
              </a:xfrm>
            </p:grpSpPr>
            <p:sp>
              <p:nvSpPr>
                <p:cNvPr id="26" name="직사각형 25"/>
                <p:cNvSpPr/>
                <p:nvPr/>
              </p:nvSpPr>
              <p:spPr bwMode="auto">
                <a:xfrm>
                  <a:off x="2064256" y="3052495"/>
                  <a:ext cx="863599" cy="639147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47</a:t>
                  </a:r>
                </a:p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rgbClr val="FF0000"/>
                      </a:solidFill>
                    </a:rPr>
                    <a:t>97</a:t>
                  </a:r>
                  <a:endParaRPr lang="ko-KR" altLang="en-US" sz="1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 bwMode="auto">
                <a:xfrm>
                  <a:off x="2927855" y="3052494"/>
                  <a:ext cx="288926" cy="639148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0" name="직사각형 49"/>
              <p:cNvSpPr/>
              <p:nvPr/>
            </p:nvSpPr>
            <p:spPr bwMode="auto">
              <a:xfrm>
                <a:off x="2564532" y="2811592"/>
                <a:ext cx="287338" cy="27721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직선 화살표 연결선 50"/>
              <p:cNvCxnSpPr>
                <a:stCxn id="50" idx="3"/>
              </p:cNvCxnSpPr>
              <p:nvPr/>
            </p:nvCxnSpPr>
            <p:spPr bwMode="auto">
              <a:xfrm flipV="1">
                <a:off x="2851870" y="2950200"/>
                <a:ext cx="201223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1999164" y="2715206"/>
                <a:ext cx="62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 dirty="0"/>
                  <a:t>new</a:t>
                </a:r>
                <a:endParaRPr lang="ko-KR" altLang="en-US" sz="1800" dirty="0"/>
              </a:p>
            </p:txBody>
          </p:sp>
        </p:grpSp>
        <p:cxnSp>
          <p:nvCxnSpPr>
            <p:cNvPr id="104" name="꺾인 연결선 103"/>
            <p:cNvCxnSpPr/>
            <p:nvPr/>
          </p:nvCxnSpPr>
          <p:spPr bwMode="auto">
            <a:xfrm>
              <a:off x="3818735" y="3040617"/>
              <a:ext cx="281000" cy="187671"/>
            </a:xfrm>
            <a:prstGeom prst="bentConnector3">
              <a:avLst>
                <a:gd name="adj1" fmla="val 94795"/>
              </a:avLst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직선 연결선 104"/>
            <p:cNvCxnSpPr/>
            <p:nvPr/>
          </p:nvCxnSpPr>
          <p:spPr bwMode="auto">
            <a:xfrm>
              <a:off x="4016983" y="3228288"/>
              <a:ext cx="15869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직선 연결선 105"/>
            <p:cNvCxnSpPr/>
            <p:nvPr/>
          </p:nvCxnSpPr>
          <p:spPr bwMode="auto">
            <a:xfrm>
              <a:off x="4056655" y="3275206"/>
              <a:ext cx="7934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" name="그룹 12"/>
          <p:cNvGrpSpPr/>
          <p:nvPr/>
        </p:nvGrpSpPr>
        <p:grpSpPr>
          <a:xfrm>
            <a:off x="861002" y="3720695"/>
            <a:ext cx="3365306" cy="1406951"/>
            <a:chOff x="861002" y="3720695"/>
            <a:chExt cx="3365306" cy="1406951"/>
          </a:xfrm>
        </p:grpSpPr>
        <p:sp>
          <p:nvSpPr>
            <p:cNvPr id="113" name="직사각형 112"/>
            <p:cNvSpPr/>
            <p:nvPr/>
          </p:nvSpPr>
          <p:spPr bwMode="auto">
            <a:xfrm>
              <a:off x="1389627" y="3917066"/>
              <a:ext cx="287338" cy="27721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4" name="직선 화살표 연결선 113"/>
            <p:cNvCxnSpPr/>
            <p:nvPr/>
          </p:nvCxnSpPr>
          <p:spPr bwMode="auto">
            <a:xfrm>
              <a:off x="1640849" y="4073756"/>
              <a:ext cx="421885" cy="55730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861002" y="3720695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err="1"/>
                <a:t>hpp</a:t>
              </a:r>
              <a:endParaRPr lang="ko-KR" altLang="en-US" sz="1800" dirty="0"/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3089817" y="3890432"/>
              <a:ext cx="779551" cy="478077"/>
              <a:chOff x="2043652" y="3279417"/>
              <a:chExt cx="1152526" cy="639148"/>
            </a:xfrm>
          </p:grpSpPr>
          <p:sp>
            <p:nvSpPr>
              <p:cNvPr id="120" name="직사각형 119"/>
              <p:cNvSpPr/>
              <p:nvPr/>
            </p:nvSpPr>
            <p:spPr bwMode="auto">
              <a:xfrm>
                <a:off x="2043652" y="3279418"/>
                <a:ext cx="863599" cy="639147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35</a:t>
                </a:r>
              </a:p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100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1" name="직사각형 120"/>
              <p:cNvSpPr/>
              <p:nvPr/>
            </p:nvSpPr>
            <p:spPr bwMode="auto">
              <a:xfrm>
                <a:off x="2907252" y="3279417"/>
                <a:ext cx="288926" cy="639148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3869370" y="4108115"/>
              <a:ext cx="356938" cy="234589"/>
              <a:chOff x="3982000" y="5902653"/>
              <a:chExt cx="356938" cy="234589"/>
            </a:xfrm>
          </p:grpSpPr>
          <p:cxnSp>
            <p:nvCxnSpPr>
              <p:cNvPr id="110" name="꺾인 연결선 109"/>
              <p:cNvCxnSpPr/>
              <p:nvPr/>
            </p:nvCxnSpPr>
            <p:spPr bwMode="auto">
              <a:xfrm>
                <a:off x="3982000" y="5902653"/>
                <a:ext cx="281000" cy="187671"/>
              </a:xfrm>
              <a:prstGeom prst="bentConnector3">
                <a:avLst>
                  <a:gd name="adj1" fmla="val 94795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1" name="직선 연결선 110"/>
              <p:cNvCxnSpPr/>
              <p:nvPr/>
            </p:nvCxnSpPr>
            <p:spPr bwMode="auto">
              <a:xfrm>
                <a:off x="4180248" y="6090324"/>
                <a:ext cx="15869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" name="직선 연결선 111"/>
              <p:cNvCxnSpPr/>
              <p:nvPr/>
            </p:nvCxnSpPr>
            <p:spPr bwMode="auto">
              <a:xfrm>
                <a:off x="4219920" y="6137242"/>
                <a:ext cx="79345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3" name="그룹 122"/>
            <p:cNvGrpSpPr/>
            <p:nvPr/>
          </p:nvGrpSpPr>
          <p:grpSpPr>
            <a:xfrm>
              <a:off x="974479" y="4557866"/>
              <a:ext cx="1833480" cy="569780"/>
              <a:chOff x="1999164" y="2715206"/>
              <a:chExt cx="1833480" cy="569780"/>
            </a:xfrm>
          </p:grpSpPr>
          <p:grpSp>
            <p:nvGrpSpPr>
              <p:cNvPr id="127" name="그룹 126"/>
              <p:cNvGrpSpPr/>
              <p:nvPr/>
            </p:nvGrpSpPr>
            <p:grpSpPr>
              <a:xfrm>
                <a:off x="3053093" y="2806909"/>
                <a:ext cx="779551" cy="478077"/>
                <a:chOff x="2064256" y="3052494"/>
                <a:chExt cx="1152525" cy="639148"/>
              </a:xfrm>
            </p:grpSpPr>
            <p:sp>
              <p:nvSpPr>
                <p:cNvPr id="131" name="직사각형 130"/>
                <p:cNvSpPr/>
                <p:nvPr/>
              </p:nvSpPr>
              <p:spPr bwMode="auto">
                <a:xfrm>
                  <a:off x="2064256" y="3052495"/>
                  <a:ext cx="863599" cy="639147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47</a:t>
                  </a:r>
                </a:p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rgbClr val="FF0000"/>
                      </a:solidFill>
                    </a:rPr>
                    <a:t>97</a:t>
                  </a:r>
                  <a:endParaRPr lang="ko-KR" altLang="en-US" sz="1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2" name="직사각형 131"/>
                <p:cNvSpPr/>
                <p:nvPr/>
              </p:nvSpPr>
              <p:spPr bwMode="auto">
                <a:xfrm>
                  <a:off x="2927855" y="3052494"/>
                  <a:ext cx="288926" cy="639148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8" name="직사각형 127"/>
              <p:cNvSpPr/>
              <p:nvPr/>
            </p:nvSpPr>
            <p:spPr bwMode="auto">
              <a:xfrm>
                <a:off x="2564532" y="2811592"/>
                <a:ext cx="287338" cy="27721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9" name="직선 화살표 연결선 128"/>
              <p:cNvCxnSpPr>
                <a:stCxn id="128" idx="3"/>
              </p:cNvCxnSpPr>
              <p:nvPr/>
            </p:nvCxnSpPr>
            <p:spPr bwMode="auto">
              <a:xfrm flipV="1">
                <a:off x="2851870" y="2950200"/>
                <a:ext cx="201223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/>
              <p:cNvSpPr txBox="1"/>
              <p:nvPr/>
            </p:nvSpPr>
            <p:spPr>
              <a:xfrm>
                <a:off x="1999164" y="2715206"/>
                <a:ext cx="62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 dirty="0"/>
                  <a:t>new</a:t>
                </a:r>
                <a:endParaRPr lang="ko-KR" altLang="en-US" sz="1800" dirty="0"/>
              </a:p>
            </p:txBody>
          </p:sp>
        </p:grpSp>
        <p:cxnSp>
          <p:nvCxnSpPr>
            <p:cNvPr id="133" name="직선 화살표 연결선 132"/>
            <p:cNvCxnSpPr>
              <a:stCxn id="132" idx="3"/>
              <a:endCxn id="120" idx="1"/>
            </p:cNvCxnSpPr>
            <p:nvPr/>
          </p:nvCxnSpPr>
          <p:spPr bwMode="auto">
            <a:xfrm flipV="1">
              <a:off x="2807959" y="4129471"/>
              <a:ext cx="281858" cy="75913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extBox 133"/>
          <p:cNvSpPr txBox="1"/>
          <p:nvPr/>
        </p:nvSpPr>
        <p:spPr>
          <a:xfrm>
            <a:off x="6196095" y="3834121"/>
            <a:ext cx="215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FFFF00"/>
                </a:solidFill>
              </a:rPr>
              <a:t>hpp</a:t>
            </a:r>
            <a:r>
              <a:rPr lang="en-US" altLang="ko-KR" sz="1800" dirty="0">
                <a:solidFill>
                  <a:srgbClr val="FFFF00"/>
                </a:solidFill>
              </a:rPr>
              <a:t> = new;</a:t>
            </a:r>
          </a:p>
          <a:p>
            <a:r>
              <a:rPr lang="en-US" altLang="ko-KR" sz="1800" dirty="0">
                <a:solidFill>
                  <a:srgbClr val="FFFF00"/>
                </a:solidFill>
              </a:rPr>
              <a:t>new-&gt;next = </a:t>
            </a:r>
            <a:r>
              <a:rPr lang="en-US" altLang="ko-KR" sz="1800" dirty="0" err="1">
                <a:solidFill>
                  <a:srgbClr val="FFFF00"/>
                </a:solidFill>
              </a:rPr>
              <a:t>hpp</a:t>
            </a:r>
            <a:r>
              <a:rPr lang="en-US" altLang="ko-KR" sz="1800" dirty="0">
                <a:solidFill>
                  <a:srgbClr val="FFFF00"/>
                </a:solidFill>
              </a:rPr>
              <a:t>;</a:t>
            </a:r>
            <a:endParaRPr lang="ko-KR" altLang="en-US" sz="1800" dirty="0">
              <a:solidFill>
                <a:srgbClr val="FFFF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208077" y="4514557"/>
            <a:ext cx="215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FFFF00"/>
                </a:solidFill>
              </a:rPr>
              <a:t>new-&gt;next = </a:t>
            </a:r>
            <a:r>
              <a:rPr lang="en-US" altLang="ko-KR" sz="1800" dirty="0" err="1">
                <a:solidFill>
                  <a:srgbClr val="FFFF00"/>
                </a:solidFill>
              </a:rPr>
              <a:t>hpp</a:t>
            </a:r>
            <a:r>
              <a:rPr lang="en-US" altLang="ko-KR" sz="1800" dirty="0">
                <a:solidFill>
                  <a:srgbClr val="FFFF00"/>
                </a:solidFill>
              </a:rPr>
              <a:t>;</a:t>
            </a:r>
            <a:endParaRPr lang="ko-KR" altLang="en-US" sz="1800" dirty="0">
              <a:solidFill>
                <a:srgbClr val="FFFF00"/>
              </a:solidFill>
            </a:endParaRPr>
          </a:p>
          <a:p>
            <a:r>
              <a:rPr lang="en-US" altLang="ko-KR" sz="1800" dirty="0" err="1">
                <a:solidFill>
                  <a:srgbClr val="FFFF00"/>
                </a:solidFill>
              </a:rPr>
              <a:t>hpp</a:t>
            </a:r>
            <a:r>
              <a:rPr lang="en-US" altLang="ko-KR" sz="1800" dirty="0">
                <a:solidFill>
                  <a:srgbClr val="FFFF00"/>
                </a:solidFill>
              </a:rPr>
              <a:t> = new;</a:t>
            </a:r>
          </a:p>
        </p:txBody>
      </p:sp>
      <p:sp>
        <p:nvSpPr>
          <p:cNvPr id="14" name="곱셈 기호 13"/>
          <p:cNvSpPr/>
          <p:nvPr/>
        </p:nvSpPr>
        <p:spPr bwMode="auto">
          <a:xfrm>
            <a:off x="6586486" y="3630119"/>
            <a:ext cx="1080120" cy="1095025"/>
          </a:xfrm>
          <a:prstGeom prst="mathMultiply">
            <a:avLst>
              <a:gd name="adj1" fmla="val 1079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971A818-5C7F-E094-D17A-06D1A3E63317}"/>
              </a:ext>
            </a:extLst>
          </p:cNvPr>
          <p:cNvGrpSpPr/>
          <p:nvPr/>
        </p:nvGrpSpPr>
        <p:grpSpPr>
          <a:xfrm>
            <a:off x="628535" y="1325286"/>
            <a:ext cx="7579974" cy="507088"/>
            <a:chOff x="665624" y="4008984"/>
            <a:chExt cx="7579974" cy="79216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9F6067E-9B23-52FB-6661-4464EBB9550A}"/>
                </a:ext>
              </a:extLst>
            </p:cNvPr>
            <p:cNvGrpSpPr/>
            <p:nvPr/>
          </p:nvGrpSpPr>
          <p:grpSpPr>
            <a:xfrm>
              <a:off x="1330449" y="4008984"/>
              <a:ext cx="6915149" cy="792162"/>
              <a:chOff x="1187525" y="2399725"/>
              <a:chExt cx="6915149" cy="792162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50D0359-75EF-8487-1775-F9B3312BB551}"/>
                  </a:ext>
                </a:extLst>
              </p:cNvPr>
              <p:cNvSpPr/>
              <p:nvPr/>
            </p:nvSpPr>
            <p:spPr>
              <a:xfrm>
                <a:off x="1187525" y="2399725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45</a:t>
                </a:r>
              </a:p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10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1897DBF-30FD-667A-583F-FCCEB940FC4A}"/>
                  </a:ext>
                </a:extLst>
              </p:cNvPr>
              <p:cNvSpPr/>
              <p:nvPr/>
            </p:nvSpPr>
            <p:spPr>
              <a:xfrm>
                <a:off x="3779912" y="2399725"/>
                <a:ext cx="3457575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…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85CBE0F-B00C-362F-0827-4E9ACACE1BEA}"/>
                  </a:ext>
                </a:extLst>
              </p:cNvPr>
              <p:cNvSpPr/>
              <p:nvPr/>
            </p:nvSpPr>
            <p:spPr>
              <a:xfrm>
                <a:off x="2052712" y="2399725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95</a:t>
                </a:r>
              </a:p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20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1FBA130-8C1E-D2FE-9F1E-81527A9F0B9C}"/>
                  </a:ext>
                </a:extLst>
              </p:cNvPr>
              <p:cNvSpPr/>
              <p:nvPr/>
            </p:nvSpPr>
            <p:spPr>
              <a:xfrm>
                <a:off x="2917899" y="2399725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15</a:t>
                </a:r>
              </a:p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30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A64DCDC-50E1-1FA2-31F8-7731DCFE1F41}"/>
                  </a:ext>
                </a:extLst>
              </p:cNvPr>
              <p:cNvSpPr/>
              <p:nvPr/>
            </p:nvSpPr>
            <p:spPr>
              <a:xfrm>
                <a:off x="7237487" y="2399725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35</a:t>
                </a:r>
              </a:p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100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BABA03B2-E8FE-728E-EAA2-466FBCEF2625}"/>
                  </a:ext>
                </a:extLst>
              </p:cNvPr>
              <p:cNvSpPr/>
              <p:nvPr/>
            </p:nvSpPr>
            <p:spPr>
              <a:xfrm>
                <a:off x="6372300" y="2399725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47</a:t>
                </a:r>
              </a:p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97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9D90C60-B250-E121-9E06-E8424EACCC7E}"/>
                </a:ext>
              </a:extLst>
            </p:cNvPr>
            <p:cNvSpPr txBox="1"/>
            <p:nvPr/>
          </p:nvSpPr>
          <p:spPr>
            <a:xfrm>
              <a:off x="665624" y="4008984"/>
              <a:ext cx="455574" cy="576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err="1"/>
                <a:t>hp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0823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34" grpId="0"/>
      <p:bldP spid="135" grpId="0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/>
              <a:t>DS7 : 4</a:t>
            </a:r>
            <a:r>
              <a:rPr lang="ko-KR" altLang="en-US" dirty="0"/>
              <a:t>월 </a:t>
            </a:r>
            <a:r>
              <a:rPr lang="en-US" altLang="ko-KR" dirty="0"/>
              <a:t>14</a:t>
            </a:r>
            <a:r>
              <a:rPr lang="ko-KR" altLang="en-US" dirty="0"/>
              <a:t>일</a:t>
            </a:r>
            <a:r>
              <a:rPr lang="en-US" altLang="ko-KR" dirty="0"/>
              <a:t>, 17</a:t>
            </a:r>
            <a:r>
              <a:rPr lang="ko-KR" altLang="en-US" dirty="0"/>
              <a:t>일</a:t>
            </a:r>
            <a:r>
              <a:rPr lang="ko-KR" altLang="en-US" sz="3200" dirty="0"/>
              <a:t> 실습문제</a:t>
            </a:r>
            <a:endParaRPr lang="en-US" altLang="ko-KR" sz="32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6792"/>
            <a:ext cx="8305800" cy="4463008"/>
          </a:xfrm>
        </p:spPr>
        <p:txBody>
          <a:bodyPr/>
          <a:lstStyle/>
          <a:p>
            <a:pPr marL="533400" indent="-533400" eaLnBrk="1" hangingPunct="1"/>
            <a:r>
              <a:rPr lang="en-US" altLang="ko-KR" sz="2000" dirty="0">
                <a:latin typeface="Arial" pitchFamily="34" charset="0"/>
              </a:rPr>
              <a:t>“</a:t>
            </a:r>
            <a:r>
              <a:rPr lang="ko-KR" altLang="en-US" sz="2000" dirty="0" err="1"/>
              <a:t>오목</a:t>
            </a:r>
            <a:r>
              <a:rPr lang="ko-KR" altLang="en-US" sz="2000" dirty="0" err="1">
                <a:latin typeface="Arial" pitchFamily="34" charset="0"/>
              </a:rPr>
              <a:t>”</a:t>
            </a:r>
            <a:r>
              <a:rPr lang="ko-KR" altLang="en-US" sz="2000" dirty="0" err="1"/>
              <a:t>에서</a:t>
            </a:r>
            <a:r>
              <a:rPr lang="ko-KR" altLang="en-US" sz="2000" dirty="0"/>
              <a:t> 다음 기능을 구현하라</a:t>
            </a:r>
            <a:r>
              <a:rPr lang="en-US" altLang="ko-KR" sz="2000" dirty="0"/>
              <a:t>.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ko-KR" altLang="en-US" sz="2000" dirty="0"/>
              <a:t>오목판의 모든 가로</a:t>
            </a:r>
            <a:r>
              <a:rPr lang="en-US" altLang="ko-KR" sz="2000" dirty="0"/>
              <a:t>, </a:t>
            </a:r>
            <a:r>
              <a:rPr lang="ko-KR" altLang="en-US" sz="2000" dirty="0"/>
              <a:t>세로줄에 대하여 </a:t>
            </a:r>
            <a:r>
              <a:rPr lang="ko-KR" altLang="en-US" sz="2000" dirty="0" err="1"/>
              <a:t>흰돌의</a:t>
            </a:r>
            <a:r>
              <a:rPr lang="ko-KR" altLang="en-US" sz="2000" dirty="0"/>
              <a:t> 개수와 </a:t>
            </a:r>
            <a:r>
              <a:rPr lang="ko-KR" altLang="en-US" sz="2000" dirty="0" err="1"/>
              <a:t>검은돌의</a:t>
            </a:r>
            <a:r>
              <a:rPr lang="ko-KR" altLang="en-US" sz="2000" dirty="0"/>
              <a:t> 개수를 출력하라</a:t>
            </a:r>
            <a:r>
              <a:rPr lang="en-US" altLang="ko-KR" sz="2000" dirty="0"/>
              <a:t>.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ko-KR" altLang="en-US" sz="2000" dirty="0"/>
              <a:t>오목판의 모든 가로</a:t>
            </a:r>
            <a:r>
              <a:rPr lang="en-US" altLang="ko-KR" sz="2000" dirty="0"/>
              <a:t>,</a:t>
            </a:r>
            <a:r>
              <a:rPr lang="ko-KR" altLang="en-US" sz="2000" dirty="0"/>
              <a:t>세로줄에 대하여 그 줄에서 가장 많이 연속으로 놓여진 돌의 종류와 개수를 출력하라</a:t>
            </a:r>
            <a:r>
              <a:rPr lang="en-US" altLang="ko-KR" sz="2000" dirty="0"/>
              <a:t>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ko-KR" altLang="en-US" sz="2000" dirty="0"/>
              <a:t>오목판의 모든 대각선 줄에 대하여 그 줄에서 가장 많이 연속으로 놓여진 돌의 종류와 개수를 출력하라</a:t>
            </a:r>
            <a:r>
              <a:rPr lang="en-US" altLang="ko-KR" sz="2000" dirty="0"/>
              <a:t>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ko-KR" sz="2000" dirty="0"/>
              <a:t>2</a:t>
            </a:r>
            <a:r>
              <a:rPr lang="ko-KR" altLang="en-US" sz="2000" dirty="0"/>
              <a:t>번에서 모든 가로 줄에 대해서는 가장 많이 연속으로 놓여진 돌들의 위치를 좌표</a:t>
            </a:r>
            <a:r>
              <a:rPr lang="en-US" altLang="ko-KR" sz="2000" dirty="0"/>
              <a:t>(</a:t>
            </a:r>
            <a:r>
              <a:rPr lang="ko-KR" altLang="en-US" sz="2000" dirty="0"/>
              <a:t>또는 다른 모양</a:t>
            </a:r>
            <a:r>
              <a:rPr lang="en-US" altLang="ko-KR" sz="2000" dirty="0"/>
              <a:t>)</a:t>
            </a:r>
            <a:r>
              <a:rPr lang="ko-KR" altLang="en-US" sz="2000" dirty="0"/>
              <a:t>로 표시하라</a:t>
            </a:r>
            <a:r>
              <a:rPr lang="en-US" altLang="ko-KR" sz="2000" dirty="0"/>
              <a:t>.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endParaRPr lang="en-US" altLang="ko-KR" sz="2000" dirty="0"/>
          </a:p>
        </p:txBody>
      </p:sp>
      <p:grpSp>
        <p:nvGrpSpPr>
          <p:cNvPr id="2" name="그룹 1"/>
          <p:cNvGrpSpPr/>
          <p:nvPr/>
        </p:nvGrpSpPr>
        <p:grpSpPr>
          <a:xfrm>
            <a:off x="4932040" y="4365104"/>
            <a:ext cx="3512068" cy="2325551"/>
            <a:chOff x="708864" y="4250097"/>
            <a:chExt cx="3512068" cy="2325551"/>
          </a:xfrm>
        </p:grpSpPr>
        <p:sp>
          <p:nvSpPr>
            <p:cNvPr id="4" name="타원 3"/>
            <p:cNvSpPr/>
            <p:nvPr/>
          </p:nvSpPr>
          <p:spPr bwMode="auto">
            <a:xfrm>
              <a:off x="1187624" y="5013176"/>
              <a:ext cx="914400" cy="914400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연속</a:t>
              </a:r>
              <a:endParaRPr kumimoji="0" lang="en-US" altLang="ko-KR" sz="12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없음</a:t>
              </a:r>
              <a:endPara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>
                  <a:solidFill>
                    <a:schemeClr val="bg1"/>
                  </a:solidFill>
                  <a:latin typeface="Arial" panose="020B0604020202020204" pitchFamily="34" charset="0"/>
                </a:rPr>
                <a:t>0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타원 4"/>
            <p:cNvSpPr/>
            <p:nvPr/>
          </p:nvSpPr>
          <p:spPr bwMode="auto">
            <a:xfrm>
              <a:off x="2756248" y="4293096"/>
              <a:ext cx="914400" cy="914400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검은돌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연속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타원 5"/>
            <p:cNvSpPr/>
            <p:nvPr/>
          </p:nvSpPr>
          <p:spPr bwMode="auto">
            <a:xfrm>
              <a:off x="2756783" y="5661248"/>
              <a:ext cx="914400" cy="914400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흰</a:t>
              </a: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돌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연속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7" name="직선 화살표 연결선 6"/>
            <p:cNvCxnSpPr>
              <a:stCxn id="4" idx="7"/>
            </p:cNvCxnSpPr>
            <p:nvPr/>
          </p:nvCxnSpPr>
          <p:spPr bwMode="auto">
            <a:xfrm flipV="1">
              <a:off x="1968113" y="4869160"/>
              <a:ext cx="788135" cy="27792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직선 화살표 연결선 7"/>
            <p:cNvCxnSpPr>
              <a:endCxn id="6" idx="2"/>
            </p:cNvCxnSpPr>
            <p:nvPr/>
          </p:nvCxnSpPr>
          <p:spPr bwMode="auto">
            <a:xfrm>
              <a:off x="1991207" y="5748304"/>
              <a:ext cx="765576" cy="370144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TextBox 8"/>
            <p:cNvSpPr txBox="1"/>
            <p:nvPr/>
          </p:nvSpPr>
          <p:spPr>
            <a:xfrm>
              <a:off x="2163421" y="4669461"/>
              <a:ext cx="324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B</a:t>
              </a:r>
              <a:endParaRPr lang="ko-KR" alt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35096" y="5609232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W</a:t>
              </a:r>
              <a:endParaRPr lang="ko-KR" altLang="en-US" sz="1600" dirty="0"/>
            </a:p>
          </p:txBody>
        </p:sp>
        <p:cxnSp>
          <p:nvCxnSpPr>
            <p:cNvPr id="11" name="직선 화살표 연결선 10"/>
            <p:cNvCxnSpPr/>
            <p:nvPr/>
          </p:nvCxnSpPr>
          <p:spPr bwMode="auto">
            <a:xfrm>
              <a:off x="3141773" y="5208022"/>
              <a:ext cx="0" cy="45322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직선 화살표 연결선 11"/>
            <p:cNvCxnSpPr/>
            <p:nvPr/>
          </p:nvCxnSpPr>
          <p:spPr bwMode="auto">
            <a:xfrm>
              <a:off x="3275856" y="5207496"/>
              <a:ext cx="0" cy="45322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TextBox 12"/>
            <p:cNvSpPr txBox="1"/>
            <p:nvPr/>
          </p:nvSpPr>
          <p:spPr>
            <a:xfrm>
              <a:off x="2831234" y="5264832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W</a:t>
              </a:r>
              <a:endParaRPr lang="ko-KR" alt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42866" y="5264832"/>
              <a:ext cx="324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B</a:t>
              </a:r>
              <a:endParaRPr lang="ko-KR" altLang="en-US" sz="1600" dirty="0"/>
            </a:p>
          </p:txBody>
        </p:sp>
        <p:cxnSp>
          <p:nvCxnSpPr>
            <p:cNvPr id="15" name="직선 화살표 연결선 14"/>
            <p:cNvCxnSpPr/>
            <p:nvPr/>
          </p:nvCxnSpPr>
          <p:spPr bwMode="auto">
            <a:xfrm flipV="1">
              <a:off x="2055849" y="4981369"/>
              <a:ext cx="788135" cy="27792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Box 15"/>
            <p:cNvSpPr txBox="1"/>
            <p:nvPr/>
          </p:nvSpPr>
          <p:spPr>
            <a:xfrm>
              <a:off x="2384900" y="5029389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S</a:t>
              </a:r>
              <a:endParaRPr lang="ko-KR" altLang="en-US" sz="1600" dirty="0"/>
            </a:p>
          </p:txBody>
        </p:sp>
        <p:cxnSp>
          <p:nvCxnSpPr>
            <p:cNvPr id="17" name="직선 화살표 연결선 16"/>
            <p:cNvCxnSpPr/>
            <p:nvPr/>
          </p:nvCxnSpPr>
          <p:spPr bwMode="auto">
            <a:xfrm>
              <a:off x="1901607" y="5835252"/>
              <a:ext cx="844840" cy="38424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TextBox 17"/>
            <p:cNvSpPr txBox="1"/>
            <p:nvPr/>
          </p:nvSpPr>
          <p:spPr>
            <a:xfrm>
              <a:off x="2101208" y="5955060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S</a:t>
              </a:r>
              <a:endParaRPr lang="ko-KR" altLang="en-US" sz="1600" dirty="0"/>
            </a:p>
          </p:txBody>
        </p:sp>
        <p:cxnSp>
          <p:nvCxnSpPr>
            <p:cNvPr id="19" name="구부러진 연결선 18"/>
            <p:cNvCxnSpPr>
              <a:stCxn id="5" idx="6"/>
              <a:endCxn id="5" idx="7"/>
            </p:cNvCxnSpPr>
            <p:nvPr/>
          </p:nvCxnSpPr>
          <p:spPr bwMode="auto">
            <a:xfrm flipH="1" flipV="1">
              <a:off x="3536737" y="4427007"/>
              <a:ext cx="133911" cy="323289"/>
            </a:xfrm>
            <a:prstGeom prst="curvedConnector4">
              <a:avLst>
                <a:gd name="adj1" fmla="val -170710"/>
                <a:gd name="adj2" fmla="val 12985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구부러진 연결선 19"/>
            <p:cNvCxnSpPr/>
            <p:nvPr/>
          </p:nvCxnSpPr>
          <p:spPr bwMode="auto">
            <a:xfrm flipH="1" flipV="1">
              <a:off x="3567955" y="5812790"/>
              <a:ext cx="133911" cy="323289"/>
            </a:xfrm>
            <a:prstGeom prst="curvedConnector4">
              <a:avLst>
                <a:gd name="adj1" fmla="val -170710"/>
                <a:gd name="adj2" fmla="val 12985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Box 20"/>
            <p:cNvSpPr txBox="1"/>
            <p:nvPr/>
          </p:nvSpPr>
          <p:spPr>
            <a:xfrm>
              <a:off x="3851920" y="4250097"/>
              <a:ext cx="324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B</a:t>
              </a:r>
              <a:endParaRPr lang="ko-KR" alt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51920" y="5704834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W</a:t>
              </a:r>
              <a:endParaRPr lang="ko-KR" altLang="en-US" sz="1600" dirty="0"/>
            </a:p>
          </p:txBody>
        </p:sp>
        <p:cxnSp>
          <p:nvCxnSpPr>
            <p:cNvPr id="23" name="구부러진 연결선 22"/>
            <p:cNvCxnSpPr>
              <a:stCxn id="4" idx="1"/>
              <a:endCxn id="4" idx="2"/>
            </p:cNvCxnSpPr>
            <p:nvPr/>
          </p:nvCxnSpPr>
          <p:spPr bwMode="auto">
            <a:xfrm rot="16200000" flipH="1" flipV="1">
              <a:off x="1092935" y="5241775"/>
              <a:ext cx="323289" cy="133911"/>
            </a:xfrm>
            <a:prstGeom prst="curvedConnector4">
              <a:avLst>
                <a:gd name="adj1" fmla="val -24708"/>
                <a:gd name="adj2" fmla="val 27071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Box 23"/>
            <p:cNvSpPr txBox="1"/>
            <p:nvPr/>
          </p:nvSpPr>
          <p:spPr>
            <a:xfrm>
              <a:off x="708864" y="4917639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S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257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2625"/>
    </mc:Choice>
    <mc:Fallback xmlns="">
      <p:transition spd="slow" advTm="80262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DS</a:t>
            </a:r>
            <a:r>
              <a:rPr lang="en-US" altLang="ko-KR" sz="3200" dirty="0"/>
              <a:t>8 : 4</a:t>
            </a:r>
            <a:r>
              <a:rPr lang="ko-KR" altLang="en-US" sz="3200" dirty="0"/>
              <a:t>월 </a:t>
            </a:r>
            <a:r>
              <a:rPr lang="en-US" altLang="ko-KR" sz="3200" dirty="0"/>
              <a:t>21</a:t>
            </a:r>
            <a:r>
              <a:rPr lang="ko-KR" altLang="en-US" sz="3200" dirty="0"/>
              <a:t>일</a:t>
            </a:r>
            <a:r>
              <a:rPr lang="en-US" altLang="ko-KR" sz="3200" dirty="0"/>
              <a:t>, 24</a:t>
            </a:r>
            <a:r>
              <a:rPr lang="ko-KR" altLang="en-US" sz="3200" dirty="0"/>
              <a:t>일 실습 문제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500" y="1268760"/>
            <a:ext cx="9001000" cy="558924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 err="1"/>
              <a:t>MakeUL</a:t>
            </a:r>
            <a:r>
              <a:rPr lang="en-US" altLang="ko-KR" sz="2000" dirty="0"/>
              <a:t>()</a:t>
            </a:r>
            <a:r>
              <a:rPr lang="ko-KR" altLang="en-US" sz="2000" dirty="0"/>
              <a:t>을 미리 작성하여 </a:t>
            </a:r>
            <a:r>
              <a:rPr lang="en-US" altLang="ko-KR" sz="2000" dirty="0" err="1"/>
              <a:t>eclass</a:t>
            </a:r>
            <a:r>
              <a:rPr lang="ko-KR" altLang="en-US" sz="2000" dirty="0"/>
              <a:t>에 업로드 한 후 시험에 참여한다</a:t>
            </a:r>
            <a:r>
              <a:rPr lang="en-US" altLang="ko-KR" sz="20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/>
              <a:t>   (</a:t>
            </a:r>
            <a:r>
              <a:rPr lang="en-US" altLang="ko-KR" sz="2000" dirty="0" err="1"/>
              <a:t>MakeUL</a:t>
            </a:r>
            <a:r>
              <a:rPr lang="en-US" altLang="ko-KR" sz="2000" dirty="0"/>
              <a:t>() : 1</a:t>
            </a:r>
            <a:r>
              <a:rPr lang="ko-KR" altLang="en-US" sz="2000" dirty="0"/>
              <a:t>차원 배열로 </a:t>
            </a:r>
            <a:r>
              <a:rPr lang="en-US" altLang="ko-KR" sz="2000" dirty="0"/>
              <a:t>‘</a:t>
            </a:r>
            <a:r>
              <a:rPr lang="ko-KR" altLang="en-US" sz="2000" dirty="0" err="1"/>
              <a:t>유닛리스트</a:t>
            </a:r>
            <a:r>
              <a:rPr lang="en-US" altLang="ko-KR" sz="2000" dirty="0"/>
              <a:t>’</a:t>
            </a:r>
            <a:r>
              <a:rPr lang="ko-KR" altLang="en-US" sz="2000" dirty="0"/>
              <a:t>를 만드는 함수</a:t>
            </a:r>
            <a:r>
              <a:rPr lang="en-US" altLang="ko-KR" sz="2000" dirty="0"/>
              <a:t>, </a:t>
            </a:r>
            <a:r>
              <a:rPr lang="ko-KR" altLang="en-US" sz="2000" dirty="0"/>
              <a:t>이 때</a:t>
            </a:r>
            <a:r>
              <a:rPr lang="en-US" altLang="ko-KR" sz="2000" dirty="0"/>
              <a:t>, </a:t>
            </a:r>
            <a:r>
              <a:rPr lang="ko-KR" altLang="en-US" sz="2000" dirty="0"/>
              <a:t>초기 유닛들의 </a:t>
            </a:r>
            <a:r>
              <a:rPr lang="en-US" altLang="ko-KR" sz="2000" dirty="0"/>
              <a:t>HP</a:t>
            </a:r>
            <a:r>
              <a:rPr lang="ko-KR" altLang="en-US" sz="2000" dirty="0"/>
              <a:t>는 다음 장에 표시한 대로 설정한다</a:t>
            </a:r>
            <a:r>
              <a:rPr lang="en-US" altLang="ko-KR" sz="20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000" dirty="0"/>
              <a:t>시험시간에는 업로드한 파일을 다운로드하고 </a:t>
            </a:r>
            <a:r>
              <a:rPr lang="ko-KR" altLang="en-US" sz="2000" dirty="0" err="1"/>
              <a:t>뒷</a:t>
            </a:r>
            <a:r>
              <a:rPr lang="ko-KR" altLang="en-US" sz="2000" dirty="0"/>
              <a:t> 부분에 이어서 다음 프로그램을 작성하여 제출한다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000" dirty="0" err="1"/>
              <a:t>유닛리스트란</a:t>
            </a:r>
            <a:r>
              <a:rPr lang="en-US" altLang="ko-KR" sz="2000" dirty="0"/>
              <a:t>? </a:t>
            </a:r>
            <a:r>
              <a:rPr lang="ko-KR" altLang="en-US" sz="2000" dirty="0"/>
              <a:t>초기 상태를 포함하여 종족과 관련없이 모든 생성된 유닛들의 현재 정보가 저장된 </a:t>
            </a:r>
            <a:r>
              <a:rPr lang="en-US" altLang="ko-KR" sz="2000" dirty="0"/>
              <a:t>1</a:t>
            </a:r>
            <a:r>
              <a:rPr lang="ko-KR" altLang="en-US" sz="2000" dirty="0"/>
              <a:t>차원 배열</a:t>
            </a:r>
            <a:r>
              <a:rPr lang="en-US" altLang="ko-KR" sz="2000" dirty="0"/>
              <a:t>. </a:t>
            </a:r>
            <a:r>
              <a:rPr lang="ko-KR" altLang="en-US" sz="2000" dirty="0"/>
              <a:t>죽은 유닛의 경우 위치 좌표가 </a:t>
            </a:r>
            <a:r>
              <a:rPr lang="en-US" altLang="ko-KR" sz="2000" dirty="0"/>
              <a:t>-1,-1</a:t>
            </a:r>
            <a:r>
              <a:rPr lang="ko-KR" altLang="en-US" sz="2000" dirty="0"/>
              <a:t>로 표현됨</a:t>
            </a:r>
            <a:endParaRPr lang="en-US" altLang="ko-KR" sz="2000" dirty="0"/>
          </a:p>
          <a:p>
            <a:pPr eaLnBrk="1" hangingPunct="1"/>
            <a:endParaRPr lang="en-US" altLang="ko-KR" dirty="0"/>
          </a:p>
          <a:p>
            <a:pPr>
              <a:lnSpc>
                <a:spcPct val="140000"/>
              </a:lnSpc>
            </a:pPr>
            <a:r>
              <a:rPr lang="ko-KR" altLang="en-US" sz="2400" dirty="0"/>
              <a:t>배열로 만들어진 </a:t>
            </a:r>
            <a:r>
              <a:rPr lang="ko-KR" altLang="en-US" sz="2400" dirty="0" err="1"/>
              <a:t>유닛리스트</a:t>
            </a:r>
            <a:r>
              <a:rPr lang="en-US" altLang="ko-KR" sz="2400" dirty="0"/>
              <a:t>(UL_AR)</a:t>
            </a:r>
            <a:r>
              <a:rPr lang="ko-KR" altLang="en-US" sz="2400" dirty="0"/>
              <a:t>에 저장된 데이터를 단일 환형 연결리스트 구조</a:t>
            </a:r>
            <a:r>
              <a:rPr lang="en-US" altLang="ko-KR" sz="2400" dirty="0"/>
              <a:t>(UL_SL)</a:t>
            </a:r>
            <a:r>
              <a:rPr lang="ko-KR" altLang="en-US" sz="2400" dirty="0"/>
              <a:t>로 바꾸어 저장하는 함수  </a:t>
            </a:r>
            <a:r>
              <a:rPr lang="en-US" altLang="ko-KR" sz="2400" dirty="0" err="1"/>
              <a:t>MakeUL_SL</a:t>
            </a:r>
            <a:r>
              <a:rPr lang="en-US" altLang="ko-KR" sz="2400" dirty="0"/>
              <a:t>()</a:t>
            </a:r>
            <a:r>
              <a:rPr lang="ko-KR" altLang="en-US" sz="2400" dirty="0"/>
              <a:t>을 구현하라</a:t>
            </a:r>
            <a:r>
              <a:rPr lang="en-US" altLang="ko-KR" sz="24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2400" dirty="0"/>
              <a:t>UL_SL</a:t>
            </a:r>
            <a:r>
              <a:rPr lang="ko-KR" altLang="en-US" sz="2400" dirty="0"/>
              <a:t>을 사용하여 다음 기능을 구현하라</a:t>
            </a:r>
            <a:r>
              <a:rPr lang="en-US" altLang="ko-KR" sz="2400" dirty="0"/>
              <a:t>.</a:t>
            </a:r>
          </a:p>
          <a:p>
            <a:pPr lvl="1">
              <a:lnSpc>
                <a:spcPct val="140000"/>
              </a:lnSpc>
            </a:pPr>
            <a:r>
              <a:rPr lang="en-US" altLang="ko-KR" dirty="0" err="1"/>
              <a:t>ShowUL_SL</a:t>
            </a:r>
            <a:r>
              <a:rPr lang="en-US" altLang="ko-KR" dirty="0"/>
              <a:t>() : UL_SL</a:t>
            </a:r>
            <a:r>
              <a:rPr lang="ko-KR" altLang="en-US" dirty="0"/>
              <a:t>의 모든 유닛을 순서대로 출력하는 함수</a:t>
            </a:r>
            <a:r>
              <a:rPr lang="en-US" altLang="ko-KR" dirty="0"/>
              <a:t>.</a:t>
            </a:r>
          </a:p>
          <a:p>
            <a:pPr lvl="1">
              <a:lnSpc>
                <a:spcPct val="140000"/>
              </a:lnSpc>
            </a:pPr>
            <a:r>
              <a:rPr lang="en-US" altLang="ko-KR" dirty="0" err="1"/>
              <a:t>SelectUL_SL</a:t>
            </a:r>
            <a:r>
              <a:rPr lang="en-US" altLang="ko-KR" dirty="0"/>
              <a:t>() : UL_SL</a:t>
            </a:r>
            <a:r>
              <a:rPr lang="ko-KR" altLang="en-US" dirty="0"/>
              <a:t>에서 주어진 좌표에 위치한 유닛을 찾아 모든 정보를 출력하는 함수</a:t>
            </a:r>
            <a:r>
              <a:rPr lang="en-US" altLang="ko-KR" dirty="0"/>
              <a:t>.</a:t>
            </a:r>
          </a:p>
          <a:p>
            <a:pPr lvl="1">
              <a:lnSpc>
                <a:spcPct val="140000"/>
              </a:lnSpc>
            </a:pPr>
            <a:r>
              <a:rPr lang="en-US" altLang="ko-KR" dirty="0" err="1"/>
              <a:t>ProduceUL_SL</a:t>
            </a:r>
            <a:r>
              <a:rPr lang="en-US" altLang="ko-KR" dirty="0"/>
              <a:t>() : </a:t>
            </a:r>
            <a:r>
              <a:rPr lang="ko-KR" altLang="en-US" dirty="0"/>
              <a:t>새로운 유닛을 </a:t>
            </a:r>
            <a:r>
              <a:rPr lang="en-US" altLang="ko-KR" dirty="0"/>
              <a:t>UL_SL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삽입하는 함수</a:t>
            </a:r>
            <a:r>
              <a:rPr lang="en-US" altLang="ko-KR" dirty="0"/>
              <a:t>. </a:t>
            </a:r>
            <a:r>
              <a:rPr lang="ko-KR" altLang="en-US" dirty="0"/>
              <a:t>삽입할 자리에 대한 조건 없음</a:t>
            </a:r>
            <a:r>
              <a:rPr lang="en-US" altLang="ko-KR" dirty="0"/>
              <a:t>. </a:t>
            </a:r>
            <a:r>
              <a:rPr lang="ko-KR" altLang="en-US" dirty="0"/>
              <a:t>새로운 유닛의 모든 정보는 입력 받음</a:t>
            </a:r>
            <a:r>
              <a:rPr lang="en-US" altLang="ko-KR" dirty="0"/>
              <a:t>. </a:t>
            </a:r>
          </a:p>
          <a:p>
            <a:pPr lvl="1">
              <a:lnSpc>
                <a:spcPct val="140000"/>
              </a:lnSpc>
            </a:pPr>
            <a:r>
              <a:rPr lang="en-US" altLang="ko-KR" dirty="0" err="1"/>
              <a:t>DestroyUL_SL</a:t>
            </a:r>
            <a:r>
              <a:rPr lang="en-US" altLang="ko-KR" dirty="0"/>
              <a:t>() : UL_SL</a:t>
            </a:r>
            <a:r>
              <a:rPr lang="ko-KR" altLang="en-US" dirty="0"/>
              <a:t>에서 주어진 좌표에 위치한 유닛을 찾아 삭제함</a:t>
            </a:r>
            <a:r>
              <a:rPr lang="en-US" altLang="ko-KR" dirty="0"/>
              <a:t>. </a:t>
            </a:r>
            <a:r>
              <a:rPr lang="ko-KR" altLang="en-US" dirty="0"/>
              <a:t>이 때 데이터만 삭제하지 않고 노드 전체를 삭제함</a:t>
            </a:r>
            <a:r>
              <a:rPr lang="en-US" altLang="ko-KR" dirty="0"/>
              <a:t>. </a:t>
            </a:r>
          </a:p>
          <a:p>
            <a:pPr lvl="1">
              <a:lnSpc>
                <a:spcPct val="140000"/>
              </a:lnSpc>
            </a:pPr>
            <a:r>
              <a:rPr lang="en-US" altLang="ko-KR" dirty="0" err="1"/>
              <a:t>FindWeakEnemyUL_SL</a:t>
            </a:r>
            <a:r>
              <a:rPr lang="en-US" altLang="ko-KR" dirty="0"/>
              <a:t>() : UL_SL</a:t>
            </a:r>
            <a:r>
              <a:rPr lang="ko-KR" altLang="en-US" dirty="0"/>
              <a:t>에서 </a:t>
            </a:r>
            <a:r>
              <a:rPr lang="ko-KR" altLang="en-US" sz="2400" dirty="0"/>
              <a:t>주어진 좌표로부터 주어진 거리 내에 있는 유닛들 중 가장 </a:t>
            </a:r>
            <a:r>
              <a:rPr lang="en-US" altLang="ko-KR" sz="2400" dirty="0"/>
              <a:t>HP</a:t>
            </a:r>
            <a:r>
              <a:rPr lang="ko-KR" altLang="en-US" sz="2400" dirty="0"/>
              <a:t>가 작은 적 유닛을 찾아 모든 정보를 출력하는 함수</a:t>
            </a:r>
            <a:r>
              <a:rPr lang="en-US" altLang="ko-KR" sz="2400" dirty="0"/>
              <a:t>.</a:t>
            </a:r>
            <a:endParaRPr lang="en-US" altLang="ko-KR" dirty="0"/>
          </a:p>
          <a:p>
            <a:pPr lvl="1">
              <a:lnSpc>
                <a:spcPct val="140000"/>
              </a:lnSpc>
            </a:pPr>
            <a:r>
              <a:rPr lang="en-US" altLang="ko-KR" dirty="0" err="1"/>
              <a:t>SortByIDUL_SL</a:t>
            </a:r>
            <a:r>
              <a:rPr lang="en-US" altLang="ko-KR" dirty="0"/>
              <a:t>() : UL_SL</a:t>
            </a:r>
            <a:r>
              <a:rPr lang="ko-KR" altLang="en-US" dirty="0"/>
              <a:t>에 있는 모든 유닛들을 </a:t>
            </a:r>
            <a:r>
              <a:rPr lang="en-US" altLang="ko-KR" dirty="0"/>
              <a:t>ID </a:t>
            </a:r>
            <a:r>
              <a:rPr lang="ko-KR" altLang="en-US" dirty="0"/>
              <a:t>순서</a:t>
            </a:r>
            <a:r>
              <a:rPr lang="en-US" altLang="ko-KR" dirty="0"/>
              <a:t>(</a:t>
            </a:r>
            <a:r>
              <a:rPr lang="ko-KR" altLang="en-US" dirty="0"/>
              <a:t>알파벳 순서</a:t>
            </a:r>
            <a:r>
              <a:rPr lang="en-US" altLang="ko-KR" dirty="0"/>
              <a:t>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정렬하는 함수</a:t>
            </a:r>
            <a:r>
              <a:rPr lang="en-US" altLang="ko-KR" dirty="0"/>
              <a:t>. </a:t>
            </a:r>
            <a:r>
              <a:rPr lang="ko-KR" altLang="en-US" dirty="0"/>
              <a:t>이 때 노드 자체를 이동해야 함</a:t>
            </a:r>
            <a:r>
              <a:rPr lang="en-US" altLang="ko-KR"/>
              <a:t>.</a:t>
            </a:r>
            <a:endParaRPr lang="en-US" altLang="ko-KR" dirty="0"/>
          </a:p>
          <a:p>
            <a:pPr lvl="2" eaLnBrk="1" hangingPunct="1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75127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88FF0-9ED1-D55F-BA0F-5CCD9DDD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 상태</a:t>
            </a:r>
            <a:r>
              <a:rPr lang="en-US" altLang="ko-KR" dirty="0"/>
              <a:t>(</a:t>
            </a:r>
            <a:r>
              <a:rPr lang="ko-KR" altLang="en-US" dirty="0"/>
              <a:t>괄호안은 해당 유닛의 </a:t>
            </a:r>
            <a:r>
              <a:rPr lang="en-US" altLang="ko-KR" dirty="0"/>
              <a:t>HP)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48C5CE-BC3B-0FB3-7CEA-9471B4E8109D}"/>
              </a:ext>
            </a:extLst>
          </p:cNvPr>
          <p:cNvSpPr/>
          <p:nvPr/>
        </p:nvSpPr>
        <p:spPr bwMode="auto">
          <a:xfrm>
            <a:off x="1115616" y="1772816"/>
            <a:ext cx="6552728" cy="49685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M(25)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M(20)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M(30)V(80)V(75)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T(120)M(15)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T(50)M(30)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M(27)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dirty="0">
              <a:solidFill>
                <a:schemeClr val="accent4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dirty="0">
              <a:solidFill>
                <a:schemeClr val="accent4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dirty="0">
              <a:solidFill>
                <a:schemeClr val="accent4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dirty="0">
              <a:solidFill>
                <a:schemeClr val="accent4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(50)H</a:t>
            </a: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(45)H(40)D</a:t>
            </a: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(20)H(15)D</a:t>
            </a: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(30)H(70)Q(35)Q</a:t>
            </a: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(47)H</a:t>
            </a: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(37)H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5D57449E-21ED-73FC-CF8B-3F6DF6CF45B5}"/>
              </a:ext>
            </a:extLst>
          </p:cNvPr>
          <p:cNvSpPr/>
          <p:nvPr/>
        </p:nvSpPr>
        <p:spPr bwMode="auto">
          <a:xfrm>
            <a:off x="7730660" y="1743882"/>
            <a:ext cx="432048" cy="4968551"/>
          </a:xfrm>
          <a:prstGeom prst="rightBrace">
            <a:avLst>
              <a:gd name="adj1" fmla="val 131717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8B0D1-11AB-9A79-DFCD-2C3904BE9D52}"/>
              </a:ext>
            </a:extLst>
          </p:cNvPr>
          <p:cNvSpPr txBox="1"/>
          <p:nvPr/>
        </p:nvSpPr>
        <p:spPr>
          <a:xfrm>
            <a:off x="8142590" y="4074268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20</a:t>
            </a:r>
            <a:endParaRPr lang="ko-KR" altLang="en-US" dirty="0"/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BA7F3905-E3C2-53FC-2D82-B8C207DD17A3}"/>
              </a:ext>
            </a:extLst>
          </p:cNvPr>
          <p:cNvSpPr/>
          <p:nvPr/>
        </p:nvSpPr>
        <p:spPr bwMode="auto">
          <a:xfrm rot="16200000">
            <a:off x="4238379" y="-1709987"/>
            <a:ext cx="307202" cy="6552728"/>
          </a:xfrm>
          <a:prstGeom prst="rightBrace">
            <a:avLst>
              <a:gd name="adj1" fmla="val 131717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389345-0E2C-A6A9-55FD-08A12C9FB6DC}"/>
              </a:ext>
            </a:extLst>
          </p:cNvPr>
          <p:cNvSpPr txBox="1"/>
          <p:nvPr/>
        </p:nvSpPr>
        <p:spPr>
          <a:xfrm>
            <a:off x="4182150" y="1104998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92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336"/>
    </mc:Choice>
    <mc:Fallback xmlns="">
      <p:transition spd="slow" advTm="26733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DS9 : 4</a:t>
            </a:r>
            <a:r>
              <a:rPr lang="ko-KR" altLang="en-US" dirty="0"/>
              <a:t>월 </a:t>
            </a:r>
            <a:r>
              <a:rPr lang="en-US" altLang="ko-KR" dirty="0"/>
              <a:t>28</a:t>
            </a:r>
            <a:r>
              <a:rPr lang="ko-KR" altLang="en-US" dirty="0"/>
              <a:t>일</a:t>
            </a:r>
            <a:r>
              <a:rPr lang="en-US" altLang="ko-KR" dirty="0"/>
              <a:t>, 5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</a:t>
            </a:r>
            <a:r>
              <a:rPr lang="ko-KR" altLang="en-US" sz="3200" dirty="0"/>
              <a:t>실습문제</a:t>
            </a:r>
            <a:endParaRPr lang="en-US" altLang="ko-KR" sz="32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ko-KR" dirty="0">
                <a:latin typeface="Arial" charset="0"/>
              </a:rPr>
              <a:t>“</a:t>
            </a:r>
            <a:r>
              <a:rPr lang="ko-KR" altLang="en-US" dirty="0">
                <a:latin typeface="Arial" charset="0"/>
              </a:rPr>
              <a:t>오목</a:t>
            </a:r>
            <a:r>
              <a:rPr lang="en-US" altLang="ko-KR" dirty="0">
                <a:latin typeface="Arial" charset="0"/>
              </a:rPr>
              <a:t>”</a:t>
            </a:r>
            <a:r>
              <a:rPr lang="ko-KR" altLang="en-US" dirty="0"/>
              <a:t>에서 다음 기능을 구현하라</a:t>
            </a:r>
            <a:r>
              <a:rPr lang="en-US" altLang="ko-KR" dirty="0"/>
              <a:t>.</a:t>
            </a:r>
          </a:p>
          <a:p>
            <a:pPr marL="533400" indent="-533400" eaLnBrk="1" hangingPunct="1"/>
            <a:endParaRPr lang="en-US" altLang="ko-KR" dirty="0"/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ko-KR" altLang="en-US" sz="2400" dirty="0"/>
              <a:t>현재 상태를 저장하여 파일로 만드는 기능을 구현하라</a:t>
            </a:r>
            <a:r>
              <a:rPr lang="en-US" altLang="ko-KR" sz="2400" dirty="0"/>
              <a:t>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ko-KR" altLang="en-US" sz="2400" dirty="0"/>
              <a:t>저장 파일을 </a:t>
            </a:r>
            <a:r>
              <a:rPr lang="ko-KR" altLang="en-US" sz="2400" dirty="0" err="1"/>
              <a:t>읽어들여</a:t>
            </a:r>
            <a:r>
              <a:rPr lang="ko-KR" altLang="en-US" sz="2400" dirty="0"/>
              <a:t> 오목을 계속 둘 수 있는 기능을 구현하라</a:t>
            </a:r>
            <a:r>
              <a:rPr lang="en-US" altLang="ko-KR" sz="2400" dirty="0"/>
              <a:t>.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ko-KR" sz="2400" dirty="0"/>
              <a:t>U</a:t>
            </a:r>
            <a:r>
              <a:rPr lang="ko-KR" altLang="en-US" sz="2400" dirty="0"/>
              <a:t>를 누르면 한 수씩 </a:t>
            </a:r>
            <a:r>
              <a:rPr lang="en-US" altLang="ko-KR" sz="2400" dirty="0"/>
              <a:t>“</a:t>
            </a:r>
            <a:r>
              <a:rPr lang="ko-KR" altLang="en-US" sz="2400" dirty="0"/>
              <a:t>무르기</a:t>
            </a:r>
            <a:r>
              <a:rPr lang="en-US" altLang="ko-KR" sz="2400" dirty="0"/>
              <a:t>＂</a:t>
            </a:r>
            <a:r>
              <a:rPr lang="ko-KR" altLang="en-US" sz="2400" dirty="0"/>
              <a:t>가 수행되도록 하는 기능을 </a:t>
            </a:r>
            <a:r>
              <a:rPr lang="ko-KR" altLang="en-US" sz="2400" dirty="0" err="1"/>
              <a:t>스택</a:t>
            </a:r>
            <a:r>
              <a:rPr lang="ko-KR" altLang="en-US" sz="2400" dirty="0"/>
              <a:t> 또는 큐를 이용하여 구현하라</a:t>
            </a:r>
            <a:r>
              <a:rPr lang="en-US" altLang="ko-KR" sz="2400" dirty="0"/>
              <a:t>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ko-KR" sz="2400" dirty="0"/>
              <a:t>R</a:t>
            </a:r>
            <a:r>
              <a:rPr lang="ko-KR" altLang="en-US" sz="2400" dirty="0"/>
              <a:t>을 누르면 </a:t>
            </a:r>
            <a:r>
              <a:rPr lang="en-US" altLang="ko-KR" sz="2400" dirty="0"/>
              <a:t>“</a:t>
            </a:r>
            <a:r>
              <a:rPr lang="ko-KR" altLang="en-US" sz="2400" dirty="0"/>
              <a:t>무르기</a:t>
            </a:r>
            <a:r>
              <a:rPr lang="en-US" altLang="ko-KR" sz="2400" dirty="0"/>
              <a:t>＂</a:t>
            </a:r>
            <a:r>
              <a:rPr lang="ko-KR" altLang="en-US" sz="2400" dirty="0"/>
              <a:t>가 한 수씩 취소되도록 하는 기능을 </a:t>
            </a:r>
            <a:r>
              <a:rPr lang="ko-KR" altLang="en-US" sz="2400" dirty="0" err="1"/>
              <a:t>스택</a:t>
            </a:r>
            <a:r>
              <a:rPr lang="ko-KR" altLang="en-US" sz="2400" dirty="0"/>
              <a:t> 또는 큐를 이용하여 구현하라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5073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연결리스트에서의 검색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488424" y="1340769"/>
            <a:ext cx="8280920" cy="720079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단일 연결리스트</a:t>
            </a:r>
            <a:r>
              <a:rPr lang="en-US" altLang="ko-KR" sz="2000" dirty="0"/>
              <a:t>, </a:t>
            </a:r>
            <a:r>
              <a:rPr lang="ko-KR" altLang="en-US" sz="2000" dirty="0"/>
              <a:t>이중 연결리스트</a:t>
            </a:r>
            <a:endParaRPr lang="en-US" altLang="ko-KR" sz="2000" dirty="0"/>
          </a:p>
          <a:p>
            <a:pPr algn="ctr"/>
            <a:r>
              <a:rPr lang="ko-KR" altLang="en-US" sz="2000" dirty="0"/>
              <a:t>배열에서와 동일한 방식으로 할 수 있는가</a:t>
            </a:r>
            <a:r>
              <a:rPr lang="en-US" altLang="ko-KR" sz="2000" dirty="0"/>
              <a:t>?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42718" y="2343374"/>
            <a:ext cx="7579974" cy="1769461"/>
            <a:chOff x="642718" y="2343374"/>
            <a:chExt cx="7579974" cy="1769461"/>
          </a:xfrm>
        </p:grpSpPr>
        <p:grpSp>
          <p:nvGrpSpPr>
            <p:cNvPr id="38" name="그룹 37"/>
            <p:cNvGrpSpPr/>
            <p:nvPr/>
          </p:nvGrpSpPr>
          <p:grpSpPr>
            <a:xfrm>
              <a:off x="642718" y="2343374"/>
              <a:ext cx="7579974" cy="792162"/>
              <a:chOff x="665624" y="4008984"/>
              <a:chExt cx="7579974" cy="792162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1330449" y="4008984"/>
                <a:ext cx="6915149" cy="792162"/>
                <a:chOff x="1187525" y="2399725"/>
                <a:chExt cx="6915149" cy="792162"/>
              </a:xfrm>
            </p:grpSpPr>
            <p:sp>
              <p:nvSpPr>
                <p:cNvPr id="41" name="직사각형 40"/>
                <p:cNvSpPr/>
                <p:nvPr/>
              </p:nvSpPr>
              <p:spPr>
                <a:xfrm>
                  <a:off x="1187525" y="2399725"/>
                  <a:ext cx="865187" cy="792162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45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10</a:t>
                  </a:r>
                  <a:endParaRPr lang="ko-KR" altLang="en-US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3779912" y="2399725"/>
                  <a:ext cx="3457575" cy="792162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…</a:t>
                  </a:r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2052712" y="2399725"/>
                  <a:ext cx="865187" cy="792162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95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20</a:t>
                  </a:r>
                  <a:endParaRPr lang="ko-KR" altLang="en-US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2917899" y="2399725"/>
                  <a:ext cx="865187" cy="792162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15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30</a:t>
                  </a:r>
                  <a:endParaRPr lang="ko-KR" altLang="en-US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7237487" y="2399725"/>
                  <a:ext cx="865187" cy="792162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35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100</a:t>
                  </a:r>
                  <a:endParaRPr lang="ko-KR" altLang="en-US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665624" y="4008984"/>
                <a:ext cx="6351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mp</a:t>
                </a:r>
                <a:endParaRPr lang="ko-KR" altLang="en-US" dirty="0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1429652" y="3097172"/>
              <a:ext cx="333937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err="1">
                  <a:latin typeface="+mn-lt"/>
                </a:rPr>
                <a:t>int</a:t>
              </a:r>
              <a:r>
                <a:rPr lang="en-US" altLang="ko-KR" sz="2000" b="1" dirty="0">
                  <a:latin typeface="+mn-lt"/>
                </a:rPr>
                <a:t> </a:t>
              </a:r>
              <a:r>
                <a:rPr lang="en-US" altLang="ko-KR" sz="2000" b="1" dirty="0" err="1">
                  <a:latin typeface="+mn-lt"/>
                </a:rPr>
                <a:t>i</a:t>
              </a:r>
              <a:r>
                <a:rPr lang="en-US" altLang="ko-KR" sz="2000" b="1" dirty="0">
                  <a:latin typeface="+mn-lt"/>
                </a:rPr>
                <a:t>;</a:t>
              </a:r>
            </a:p>
            <a:p>
              <a:r>
                <a:rPr lang="en-US" altLang="ko-KR" sz="2000" b="1" dirty="0">
                  <a:latin typeface="+mn-lt"/>
                </a:rPr>
                <a:t>for(</a:t>
              </a:r>
              <a:r>
                <a:rPr lang="en-US" altLang="ko-KR" sz="2000" b="1" dirty="0" err="1">
                  <a:latin typeface="+mn-lt"/>
                </a:rPr>
                <a:t>i</a:t>
              </a:r>
              <a:r>
                <a:rPr lang="en-US" altLang="ko-KR" sz="2000" b="1" dirty="0">
                  <a:latin typeface="+mn-lt"/>
                </a:rPr>
                <a:t>=0; </a:t>
              </a:r>
              <a:r>
                <a:rPr lang="en-US" altLang="ko-KR" sz="2000" b="1" dirty="0" err="1">
                  <a:latin typeface="+mn-lt"/>
                </a:rPr>
                <a:t>i</a:t>
              </a:r>
              <a:r>
                <a:rPr lang="en-US" altLang="ko-KR" sz="2000" b="1" dirty="0">
                  <a:latin typeface="+mn-lt"/>
                </a:rPr>
                <a:t>&lt;</a:t>
              </a:r>
              <a:r>
                <a:rPr lang="en-US" altLang="ko-KR" sz="2000" b="1" dirty="0" err="1">
                  <a:latin typeface="+mn-lt"/>
                </a:rPr>
                <a:t>numOfData</a:t>
              </a:r>
              <a:r>
                <a:rPr lang="en-US" altLang="ko-KR" sz="2000" b="1" dirty="0">
                  <a:latin typeface="+mn-lt"/>
                </a:rPr>
                <a:t>; </a:t>
              </a:r>
              <a:r>
                <a:rPr lang="en-US" altLang="ko-KR" sz="2000" b="1" dirty="0" err="1">
                  <a:latin typeface="+mn-lt"/>
                </a:rPr>
                <a:t>i</a:t>
              </a:r>
              <a:r>
                <a:rPr lang="en-US" altLang="ko-KR" sz="2000" b="1" dirty="0">
                  <a:latin typeface="+mn-lt"/>
                </a:rPr>
                <a:t>++)</a:t>
              </a:r>
            </a:p>
            <a:p>
              <a:r>
                <a:rPr lang="en-US" altLang="ko-KR" sz="2000" b="1" dirty="0">
                  <a:latin typeface="+mn-lt"/>
                </a:rPr>
                <a:t>    </a:t>
              </a:r>
              <a:r>
                <a:rPr lang="ko-KR" altLang="en-US" sz="2000" b="1" dirty="0">
                  <a:latin typeface="+mn-lt"/>
                </a:rPr>
                <a:t>찾으면 </a:t>
              </a:r>
              <a:r>
                <a:rPr lang="en-US" altLang="ko-KR" sz="2000" b="1" dirty="0" err="1">
                  <a:latin typeface="+mn-lt"/>
                </a:rPr>
                <a:t>mp</a:t>
              </a:r>
              <a:r>
                <a:rPr lang="en-US" altLang="ko-KR" sz="2000" b="1" dirty="0">
                  <a:latin typeface="+mn-lt"/>
                </a:rPr>
                <a:t>[</a:t>
              </a:r>
              <a:r>
                <a:rPr lang="en-US" altLang="ko-KR" sz="2000" b="1" dirty="0" err="1">
                  <a:latin typeface="+mn-lt"/>
                </a:rPr>
                <a:t>i</a:t>
              </a:r>
              <a:r>
                <a:rPr lang="en-US" altLang="ko-KR" sz="2000" b="1" dirty="0">
                  <a:latin typeface="+mn-lt"/>
                </a:rPr>
                <a:t>]</a:t>
              </a:r>
              <a:r>
                <a:rPr lang="ko-KR" altLang="en-US" sz="2000" b="1" dirty="0">
                  <a:latin typeface="+mn-lt"/>
                </a:rPr>
                <a:t>를 출력</a:t>
              </a:r>
              <a:r>
                <a:rPr lang="en-US" altLang="ko-KR" sz="2000" b="1" dirty="0">
                  <a:latin typeface="+mn-lt"/>
                </a:rPr>
                <a:t>; </a:t>
              </a:r>
              <a:endParaRPr lang="ko-KR" altLang="en-US" sz="2000" b="1" dirty="0">
                <a:latin typeface="+mn-lt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04867" y="3910339"/>
            <a:ext cx="8602624" cy="1512996"/>
            <a:chOff x="160376" y="2120466"/>
            <a:chExt cx="8602624" cy="1512996"/>
          </a:xfrm>
        </p:grpSpPr>
        <p:grpSp>
          <p:nvGrpSpPr>
            <p:cNvPr id="18" name="그룹 17"/>
            <p:cNvGrpSpPr/>
            <p:nvPr/>
          </p:nvGrpSpPr>
          <p:grpSpPr>
            <a:xfrm>
              <a:off x="160376" y="2120466"/>
              <a:ext cx="8228049" cy="1512996"/>
              <a:chOff x="399293" y="4363926"/>
              <a:chExt cx="8228049" cy="1512996"/>
            </a:xfrm>
          </p:grpSpPr>
          <p:grpSp>
            <p:nvGrpSpPr>
              <p:cNvPr id="22" name="그룹 38"/>
              <p:cNvGrpSpPr>
                <a:grpSpLocks/>
              </p:cNvGrpSpPr>
              <p:nvPr/>
            </p:nvGrpSpPr>
            <p:grpSpPr bwMode="auto">
              <a:xfrm>
                <a:off x="971550" y="4520330"/>
                <a:ext cx="7655792" cy="1356592"/>
                <a:chOff x="971600" y="4520244"/>
                <a:chExt cx="7656505" cy="1357028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7523824" y="5013395"/>
                  <a:ext cx="865268" cy="792417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35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100</a:t>
                  </a:r>
                  <a:endParaRPr lang="ko-KR" altLang="en-US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8373736" y="5013395"/>
                  <a:ext cx="254369" cy="792417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971600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45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10</a:t>
                  </a:r>
                  <a:endParaRPr lang="ko-KR" altLang="en-US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1835280" y="5084856"/>
                  <a:ext cx="288952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971600" y="4520244"/>
                  <a:ext cx="287365" cy="27730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2700549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95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20</a:t>
                  </a:r>
                  <a:endParaRPr lang="ko-KR" altLang="en-US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3564230" y="5084856"/>
                  <a:ext cx="287364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4356465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15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30</a:t>
                  </a:r>
                  <a:endParaRPr lang="ko-KR" altLang="en-US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5220146" y="5084856"/>
                  <a:ext cx="287365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3" name="직선 화살표 연결선 32"/>
                <p:cNvCxnSpPr>
                  <a:stCxn id="28" idx="2"/>
                </p:cNvCxnSpPr>
                <p:nvPr/>
              </p:nvCxnSpPr>
              <p:spPr>
                <a:xfrm>
                  <a:off x="1115282" y="4797550"/>
                  <a:ext cx="72239" cy="28730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화살표 연결선 33"/>
                <p:cNvCxnSpPr>
                  <a:stCxn id="27" idx="3"/>
                  <a:endCxn id="29" idx="1"/>
                </p:cNvCxnSpPr>
                <p:nvPr/>
              </p:nvCxnSpPr>
              <p:spPr>
                <a:xfrm>
                  <a:off x="2124232" y="5481858"/>
                  <a:ext cx="57631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화살표 연결선 34"/>
                <p:cNvCxnSpPr>
                  <a:stCxn id="30" idx="3"/>
                  <a:endCxn id="31" idx="1"/>
                </p:cNvCxnSpPr>
                <p:nvPr/>
              </p:nvCxnSpPr>
              <p:spPr>
                <a:xfrm>
                  <a:off x="3851593" y="5481858"/>
                  <a:ext cx="50487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화살표 연결선 35"/>
                <p:cNvCxnSpPr/>
                <p:nvPr/>
              </p:nvCxnSpPr>
              <p:spPr>
                <a:xfrm>
                  <a:off x="5507511" y="5445333"/>
                  <a:ext cx="50487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화살표 연결선 36"/>
                <p:cNvCxnSpPr/>
                <p:nvPr/>
              </p:nvCxnSpPr>
              <p:spPr>
                <a:xfrm>
                  <a:off x="7020539" y="5445333"/>
                  <a:ext cx="50328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/>
              <p:cNvSpPr txBox="1"/>
              <p:nvPr/>
            </p:nvSpPr>
            <p:spPr>
              <a:xfrm>
                <a:off x="399293" y="4363926"/>
                <a:ext cx="6351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mp</a:t>
                </a:r>
                <a:endParaRPr lang="ko-KR" altLang="en-US" dirty="0"/>
              </a:p>
            </p:txBody>
          </p:sp>
        </p:grpSp>
        <p:cxnSp>
          <p:nvCxnSpPr>
            <p:cNvPr id="19" name="꺾인 연결선 18"/>
            <p:cNvCxnSpPr/>
            <p:nvPr/>
          </p:nvCxnSpPr>
          <p:spPr bwMode="auto">
            <a:xfrm>
              <a:off x="8244408" y="3140968"/>
              <a:ext cx="408263" cy="288032"/>
            </a:xfrm>
            <a:prstGeom prst="bentConnector3">
              <a:avLst>
                <a:gd name="adj1" fmla="val 94795"/>
              </a:avLst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직선 연결선 19"/>
            <p:cNvCxnSpPr/>
            <p:nvPr/>
          </p:nvCxnSpPr>
          <p:spPr bwMode="auto">
            <a:xfrm>
              <a:off x="8532440" y="3429000"/>
              <a:ext cx="23056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직선 연결선 20"/>
            <p:cNvCxnSpPr/>
            <p:nvPr/>
          </p:nvCxnSpPr>
          <p:spPr bwMode="auto">
            <a:xfrm>
              <a:off x="8590080" y="3501008"/>
              <a:ext cx="11528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7" name="TextBox 46"/>
          <p:cNvSpPr txBox="1"/>
          <p:nvPr/>
        </p:nvSpPr>
        <p:spPr>
          <a:xfrm>
            <a:off x="1547664" y="5543171"/>
            <a:ext cx="49023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lt"/>
              </a:rPr>
              <a:t>Node *p;</a:t>
            </a:r>
          </a:p>
          <a:p>
            <a:r>
              <a:rPr lang="en-US" altLang="ko-KR" sz="2000" b="1" dirty="0">
                <a:latin typeface="+mn-lt"/>
              </a:rPr>
              <a:t>for(</a:t>
            </a:r>
            <a:r>
              <a:rPr lang="en-US" altLang="ko-KR" sz="2000" b="1" dirty="0">
                <a:solidFill>
                  <a:srgbClr val="FF0000"/>
                </a:solidFill>
                <a:latin typeface="+mn-lt"/>
              </a:rPr>
              <a:t>p=</a:t>
            </a:r>
            <a:r>
              <a:rPr lang="en-US" altLang="ko-KR" sz="2000" b="1" dirty="0" err="1">
                <a:solidFill>
                  <a:srgbClr val="FF0000"/>
                </a:solidFill>
                <a:latin typeface="+mn-lt"/>
              </a:rPr>
              <a:t>mp</a:t>
            </a:r>
            <a:r>
              <a:rPr lang="en-US" altLang="ko-KR" sz="2000" b="1" dirty="0">
                <a:solidFill>
                  <a:srgbClr val="FF0000"/>
                </a:solidFill>
                <a:latin typeface="+mn-lt"/>
              </a:rPr>
              <a:t>; p-&gt;next != NULL; p=p-&gt;next</a:t>
            </a:r>
            <a:r>
              <a:rPr lang="en-US" altLang="ko-KR" sz="2000" b="1" dirty="0">
                <a:latin typeface="+mn-lt"/>
              </a:rPr>
              <a:t>)</a:t>
            </a:r>
          </a:p>
          <a:p>
            <a:r>
              <a:rPr lang="en-US" altLang="ko-KR" sz="2000" b="1" dirty="0">
                <a:latin typeface="+mn-lt"/>
              </a:rPr>
              <a:t>    </a:t>
            </a:r>
            <a:r>
              <a:rPr lang="ko-KR" altLang="en-US" sz="2000" b="1" dirty="0">
                <a:latin typeface="+mn-lt"/>
              </a:rPr>
              <a:t>찾으면 </a:t>
            </a:r>
            <a:r>
              <a:rPr lang="en-US" altLang="ko-KR" sz="2000" b="1" dirty="0">
                <a:latin typeface="+mn-lt"/>
              </a:rPr>
              <a:t>*p</a:t>
            </a:r>
            <a:r>
              <a:rPr lang="ko-KR" altLang="en-US" sz="2000" b="1" dirty="0">
                <a:latin typeface="+mn-lt"/>
              </a:rPr>
              <a:t>를 출력</a:t>
            </a:r>
            <a:r>
              <a:rPr lang="en-US" altLang="ko-KR" sz="2000" b="1" dirty="0">
                <a:latin typeface="+mn-lt"/>
              </a:rPr>
              <a:t>; </a:t>
            </a:r>
            <a:endParaRPr lang="ko-KR" alt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226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연결리스트에서의 검색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488424" y="1340769"/>
            <a:ext cx="8280920" cy="720079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환형 연결리스트</a:t>
            </a:r>
            <a:endParaRPr lang="en-US" altLang="ko-KR" sz="2000" dirty="0"/>
          </a:p>
          <a:p>
            <a:pPr algn="ctr"/>
            <a:r>
              <a:rPr lang="ko-KR" altLang="en-US" sz="2000" dirty="0"/>
              <a:t>단일 연결리스트에서와 어떻게 다른가</a:t>
            </a:r>
            <a:r>
              <a:rPr lang="en-US" altLang="ko-KR" sz="2000" dirty="0"/>
              <a:t>?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25490" y="2060848"/>
            <a:ext cx="9002229" cy="1205713"/>
            <a:chOff x="-239229" y="2427749"/>
            <a:chExt cx="9002229" cy="1205713"/>
          </a:xfrm>
        </p:grpSpPr>
        <p:grpSp>
          <p:nvGrpSpPr>
            <p:cNvPr id="18" name="그룹 17"/>
            <p:cNvGrpSpPr/>
            <p:nvPr/>
          </p:nvGrpSpPr>
          <p:grpSpPr>
            <a:xfrm>
              <a:off x="-239229" y="2427749"/>
              <a:ext cx="8627654" cy="1205713"/>
              <a:chOff x="-312" y="4671209"/>
              <a:chExt cx="8627654" cy="1205713"/>
            </a:xfrm>
          </p:grpSpPr>
          <p:grpSp>
            <p:nvGrpSpPr>
              <p:cNvPr id="22" name="그룹 38"/>
              <p:cNvGrpSpPr>
                <a:grpSpLocks/>
              </p:cNvGrpSpPr>
              <p:nvPr/>
            </p:nvGrpSpPr>
            <p:grpSpPr bwMode="auto">
              <a:xfrm>
                <a:off x="486287" y="4791011"/>
                <a:ext cx="8141055" cy="1085911"/>
                <a:chOff x="486292" y="4791012"/>
                <a:chExt cx="8141813" cy="1086260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7523824" y="5013395"/>
                  <a:ext cx="865268" cy="792417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35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100</a:t>
                  </a:r>
                  <a:endParaRPr lang="ko-KR" altLang="en-US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8373736" y="5013395"/>
                  <a:ext cx="254369" cy="792417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971600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45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10</a:t>
                  </a:r>
                  <a:endParaRPr lang="ko-KR" altLang="en-US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1835280" y="5084856"/>
                  <a:ext cx="288952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486292" y="4791012"/>
                  <a:ext cx="215515" cy="222384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2700549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95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20</a:t>
                  </a:r>
                  <a:endParaRPr lang="ko-KR" altLang="en-US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3564230" y="5084856"/>
                  <a:ext cx="287364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4356465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15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30</a:t>
                  </a:r>
                  <a:endParaRPr lang="ko-KR" altLang="en-US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5220146" y="5084856"/>
                  <a:ext cx="287365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3" name="직선 화살표 연결선 32"/>
                <p:cNvCxnSpPr/>
                <p:nvPr/>
              </p:nvCxnSpPr>
              <p:spPr>
                <a:xfrm>
                  <a:off x="686178" y="4988570"/>
                  <a:ext cx="232045" cy="14441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화살표 연결선 33"/>
                <p:cNvCxnSpPr>
                  <a:stCxn id="27" idx="3"/>
                  <a:endCxn id="29" idx="1"/>
                </p:cNvCxnSpPr>
                <p:nvPr/>
              </p:nvCxnSpPr>
              <p:spPr>
                <a:xfrm>
                  <a:off x="2124232" y="5481858"/>
                  <a:ext cx="57631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화살표 연결선 34"/>
                <p:cNvCxnSpPr>
                  <a:stCxn id="30" idx="3"/>
                  <a:endCxn id="31" idx="1"/>
                </p:cNvCxnSpPr>
                <p:nvPr/>
              </p:nvCxnSpPr>
              <p:spPr>
                <a:xfrm>
                  <a:off x="3851593" y="5481858"/>
                  <a:ext cx="50487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화살표 연결선 35"/>
                <p:cNvCxnSpPr/>
                <p:nvPr/>
              </p:nvCxnSpPr>
              <p:spPr>
                <a:xfrm>
                  <a:off x="5507511" y="5445333"/>
                  <a:ext cx="50487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화살표 연결선 36"/>
                <p:cNvCxnSpPr/>
                <p:nvPr/>
              </p:nvCxnSpPr>
              <p:spPr>
                <a:xfrm>
                  <a:off x="7020539" y="5445333"/>
                  <a:ext cx="50328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/>
              <p:cNvSpPr txBox="1"/>
              <p:nvPr/>
            </p:nvSpPr>
            <p:spPr>
              <a:xfrm>
                <a:off x="-312" y="4671209"/>
                <a:ext cx="546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hp</a:t>
                </a:r>
                <a:endParaRPr lang="ko-KR" altLang="en-US" dirty="0"/>
              </a:p>
            </p:txBody>
          </p:sp>
        </p:grpSp>
        <p:cxnSp>
          <p:nvCxnSpPr>
            <p:cNvPr id="19" name="꺾인 연결선 18"/>
            <p:cNvCxnSpPr/>
            <p:nvPr/>
          </p:nvCxnSpPr>
          <p:spPr bwMode="auto">
            <a:xfrm>
              <a:off x="8244408" y="3140968"/>
              <a:ext cx="408263" cy="288032"/>
            </a:xfrm>
            <a:prstGeom prst="bentConnector3">
              <a:avLst>
                <a:gd name="adj1" fmla="val 94795"/>
              </a:avLst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직선 연결선 19"/>
            <p:cNvCxnSpPr/>
            <p:nvPr/>
          </p:nvCxnSpPr>
          <p:spPr bwMode="auto">
            <a:xfrm>
              <a:off x="8532440" y="3429000"/>
              <a:ext cx="23056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직선 연결선 20"/>
            <p:cNvCxnSpPr/>
            <p:nvPr/>
          </p:nvCxnSpPr>
          <p:spPr bwMode="auto">
            <a:xfrm>
              <a:off x="8590080" y="3501008"/>
              <a:ext cx="11528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7" name="TextBox 46"/>
          <p:cNvSpPr txBox="1"/>
          <p:nvPr/>
        </p:nvSpPr>
        <p:spPr>
          <a:xfrm>
            <a:off x="1561191" y="3301055"/>
            <a:ext cx="48317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lt"/>
              </a:rPr>
              <a:t>Node *p;</a:t>
            </a:r>
          </a:p>
          <a:p>
            <a:r>
              <a:rPr lang="en-US" altLang="ko-KR" sz="2000" b="1" dirty="0">
                <a:latin typeface="+mn-lt"/>
              </a:rPr>
              <a:t>for(p=</a:t>
            </a:r>
            <a:r>
              <a:rPr lang="en-US" altLang="ko-KR" sz="2000" b="1" dirty="0" err="1">
                <a:latin typeface="+mn-lt"/>
              </a:rPr>
              <a:t>hp</a:t>
            </a:r>
            <a:r>
              <a:rPr lang="en-US" altLang="ko-KR" sz="2000" b="1" dirty="0">
                <a:latin typeface="+mn-lt"/>
              </a:rPr>
              <a:t>; p-&gt;next != </a:t>
            </a:r>
            <a:r>
              <a:rPr lang="en-US" altLang="ko-KR" sz="2000" b="1" dirty="0">
                <a:solidFill>
                  <a:srgbClr val="FF0000"/>
                </a:solidFill>
                <a:latin typeface="+mn-lt"/>
              </a:rPr>
              <a:t>NULL</a:t>
            </a:r>
            <a:r>
              <a:rPr lang="en-US" altLang="ko-KR" sz="2000" b="1" dirty="0">
                <a:latin typeface="+mn-lt"/>
              </a:rPr>
              <a:t>; p=p-&gt;next)</a:t>
            </a:r>
          </a:p>
          <a:p>
            <a:r>
              <a:rPr lang="en-US" altLang="ko-KR" sz="2000" b="1" dirty="0">
                <a:latin typeface="+mn-lt"/>
              </a:rPr>
              <a:t>    </a:t>
            </a:r>
            <a:r>
              <a:rPr lang="ko-KR" altLang="en-US" sz="2000" b="1" dirty="0">
                <a:latin typeface="+mn-lt"/>
              </a:rPr>
              <a:t>찾으면 </a:t>
            </a:r>
            <a:r>
              <a:rPr lang="en-US" altLang="ko-KR" sz="2000" b="1" dirty="0">
                <a:latin typeface="+mn-lt"/>
              </a:rPr>
              <a:t>*p</a:t>
            </a:r>
            <a:r>
              <a:rPr lang="ko-KR" altLang="en-US" sz="2000" b="1" dirty="0">
                <a:latin typeface="+mn-lt"/>
              </a:rPr>
              <a:t>를 출력</a:t>
            </a:r>
            <a:r>
              <a:rPr lang="en-US" altLang="ko-KR" sz="2000" b="1" dirty="0">
                <a:latin typeface="+mn-lt"/>
              </a:rPr>
              <a:t>; </a:t>
            </a:r>
            <a:endParaRPr lang="ko-KR" altLang="en-US" sz="2000" b="1" dirty="0">
              <a:latin typeface="+mn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617778" y="5762906"/>
            <a:ext cx="44598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lt"/>
              </a:rPr>
              <a:t>Node *p;</a:t>
            </a:r>
          </a:p>
          <a:p>
            <a:r>
              <a:rPr lang="en-US" altLang="ko-KR" sz="2000" b="1" dirty="0">
                <a:latin typeface="+mn-lt"/>
              </a:rPr>
              <a:t>for(p=</a:t>
            </a:r>
            <a:r>
              <a:rPr lang="en-US" altLang="ko-KR" sz="2000" b="1" dirty="0" err="1">
                <a:latin typeface="+mn-lt"/>
              </a:rPr>
              <a:t>hp</a:t>
            </a:r>
            <a:r>
              <a:rPr lang="en-US" altLang="ko-KR" sz="2000" b="1" dirty="0">
                <a:latin typeface="+mn-lt"/>
              </a:rPr>
              <a:t>; p-&gt;next != </a:t>
            </a:r>
            <a:r>
              <a:rPr lang="en-US" altLang="ko-KR" sz="2000" b="1" dirty="0" err="1">
                <a:solidFill>
                  <a:srgbClr val="FF0000"/>
                </a:solidFill>
                <a:latin typeface="+mn-lt"/>
              </a:rPr>
              <a:t>hp</a:t>
            </a:r>
            <a:r>
              <a:rPr lang="en-US" altLang="ko-KR" sz="2000" b="1" dirty="0">
                <a:latin typeface="+mn-lt"/>
              </a:rPr>
              <a:t>; p=p-&gt;next)</a:t>
            </a:r>
          </a:p>
          <a:p>
            <a:r>
              <a:rPr lang="en-US" altLang="ko-KR" sz="2000" b="1" dirty="0">
                <a:latin typeface="+mn-lt"/>
              </a:rPr>
              <a:t>    </a:t>
            </a:r>
            <a:r>
              <a:rPr lang="ko-KR" altLang="en-US" sz="2000" b="1" dirty="0">
                <a:latin typeface="+mn-lt"/>
              </a:rPr>
              <a:t>찾으면 </a:t>
            </a:r>
            <a:r>
              <a:rPr lang="en-US" altLang="ko-KR" sz="2000" b="1" dirty="0">
                <a:latin typeface="+mn-lt"/>
              </a:rPr>
              <a:t>*p</a:t>
            </a:r>
            <a:r>
              <a:rPr lang="ko-KR" altLang="en-US" sz="2000" b="1" dirty="0">
                <a:latin typeface="+mn-lt"/>
              </a:rPr>
              <a:t>를 출력</a:t>
            </a:r>
            <a:r>
              <a:rPr lang="en-US" altLang="ko-KR" sz="2000" b="1" dirty="0">
                <a:latin typeface="+mn-lt"/>
              </a:rPr>
              <a:t>; </a:t>
            </a:r>
            <a:endParaRPr lang="ko-KR" altLang="en-US" sz="2000" b="1" dirty="0">
              <a:latin typeface="+mn-lt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7850" y="4143641"/>
            <a:ext cx="8627654" cy="1205713"/>
            <a:chOff x="67850" y="4143641"/>
            <a:chExt cx="8627654" cy="1205713"/>
          </a:xfrm>
        </p:grpSpPr>
        <p:grpSp>
          <p:nvGrpSpPr>
            <p:cNvPr id="49" name="그룹 48"/>
            <p:cNvGrpSpPr/>
            <p:nvPr/>
          </p:nvGrpSpPr>
          <p:grpSpPr>
            <a:xfrm>
              <a:off x="67850" y="4143641"/>
              <a:ext cx="8627654" cy="1205713"/>
              <a:chOff x="-312" y="4671209"/>
              <a:chExt cx="8627654" cy="1205713"/>
            </a:xfrm>
          </p:grpSpPr>
          <p:grpSp>
            <p:nvGrpSpPr>
              <p:cNvPr id="53" name="그룹 38"/>
              <p:cNvGrpSpPr>
                <a:grpSpLocks/>
              </p:cNvGrpSpPr>
              <p:nvPr/>
            </p:nvGrpSpPr>
            <p:grpSpPr bwMode="auto">
              <a:xfrm>
                <a:off x="486287" y="4791011"/>
                <a:ext cx="8141055" cy="1085911"/>
                <a:chOff x="486292" y="4791012"/>
                <a:chExt cx="8141813" cy="1086260"/>
              </a:xfrm>
            </p:grpSpPr>
            <p:sp>
              <p:nvSpPr>
                <p:cNvPr id="55" name="직사각형 54"/>
                <p:cNvSpPr/>
                <p:nvPr/>
              </p:nvSpPr>
              <p:spPr>
                <a:xfrm>
                  <a:off x="7523824" y="5013395"/>
                  <a:ext cx="865268" cy="792417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35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100</a:t>
                  </a:r>
                  <a:endParaRPr lang="ko-KR" altLang="en-US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8373736" y="5013395"/>
                  <a:ext cx="254369" cy="792417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971600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45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10</a:t>
                  </a:r>
                  <a:endParaRPr lang="ko-KR" altLang="en-US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1835280" y="5084856"/>
                  <a:ext cx="288952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486292" y="4791012"/>
                  <a:ext cx="215515" cy="222384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2700549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95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20</a:t>
                  </a:r>
                  <a:endParaRPr lang="ko-KR" altLang="en-US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3564230" y="5084856"/>
                  <a:ext cx="287364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4356465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15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30</a:t>
                  </a:r>
                  <a:endParaRPr lang="ko-KR" altLang="en-US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>
                  <a:off x="5220146" y="5084856"/>
                  <a:ext cx="287365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4" name="직선 화살표 연결선 63"/>
                <p:cNvCxnSpPr/>
                <p:nvPr/>
              </p:nvCxnSpPr>
              <p:spPr>
                <a:xfrm>
                  <a:off x="686178" y="4988570"/>
                  <a:ext cx="232045" cy="14441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화살표 연결선 64"/>
                <p:cNvCxnSpPr>
                  <a:stCxn id="58" idx="3"/>
                  <a:endCxn id="60" idx="1"/>
                </p:cNvCxnSpPr>
                <p:nvPr/>
              </p:nvCxnSpPr>
              <p:spPr>
                <a:xfrm>
                  <a:off x="2124232" y="5481858"/>
                  <a:ext cx="57631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화살표 연결선 65"/>
                <p:cNvCxnSpPr>
                  <a:stCxn id="61" idx="3"/>
                  <a:endCxn id="62" idx="1"/>
                </p:cNvCxnSpPr>
                <p:nvPr/>
              </p:nvCxnSpPr>
              <p:spPr>
                <a:xfrm>
                  <a:off x="3851593" y="5481858"/>
                  <a:ext cx="50487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화살표 연결선 66"/>
                <p:cNvCxnSpPr/>
                <p:nvPr/>
              </p:nvCxnSpPr>
              <p:spPr>
                <a:xfrm>
                  <a:off x="5507511" y="5445333"/>
                  <a:ext cx="50487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화살표 연결선 67"/>
                <p:cNvCxnSpPr/>
                <p:nvPr/>
              </p:nvCxnSpPr>
              <p:spPr>
                <a:xfrm>
                  <a:off x="7020539" y="5445333"/>
                  <a:ext cx="50328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TextBox 53"/>
              <p:cNvSpPr txBox="1"/>
              <p:nvPr/>
            </p:nvSpPr>
            <p:spPr>
              <a:xfrm>
                <a:off x="-312" y="4671209"/>
                <a:ext cx="546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hp</a:t>
                </a:r>
                <a:endParaRPr lang="ko-KR" altLang="en-US" dirty="0"/>
              </a:p>
            </p:txBody>
          </p:sp>
        </p:grpSp>
        <p:cxnSp>
          <p:nvCxnSpPr>
            <p:cNvPr id="12" name="꺾인 연결선 11"/>
            <p:cNvCxnSpPr/>
            <p:nvPr/>
          </p:nvCxnSpPr>
          <p:spPr bwMode="auto">
            <a:xfrm rot="5400000">
              <a:off x="4984203" y="1740210"/>
              <a:ext cx="71437" cy="7096820"/>
            </a:xfrm>
            <a:prstGeom prst="bentConnector3">
              <a:avLst>
                <a:gd name="adj1" fmla="val 42000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사각형 설명선 14"/>
          <p:cNvSpPr/>
          <p:nvPr/>
        </p:nvSpPr>
        <p:spPr bwMode="auto">
          <a:xfrm>
            <a:off x="6325467" y="5723602"/>
            <a:ext cx="2370037" cy="690430"/>
          </a:xfrm>
          <a:prstGeom prst="wedgeRectCallout">
            <a:avLst>
              <a:gd name="adj1" fmla="val -56609"/>
              <a:gd name="adj2" fmla="val 75744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마지막 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노드를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찾는 조건만 다르다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34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연결리스트에서의 삭제</a:t>
            </a: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6228184" y="579317"/>
            <a:ext cx="280831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삭제할 노드를 찾는다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연결을 조정한다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370406" y="1904375"/>
            <a:ext cx="7513962" cy="718743"/>
            <a:chOff x="-733005" y="2544213"/>
            <a:chExt cx="10808194" cy="1102958"/>
          </a:xfrm>
        </p:grpSpPr>
        <p:grpSp>
          <p:nvGrpSpPr>
            <p:cNvPr id="56" name="그룹 55"/>
            <p:cNvGrpSpPr/>
            <p:nvPr/>
          </p:nvGrpSpPr>
          <p:grpSpPr>
            <a:xfrm>
              <a:off x="-733005" y="2544213"/>
              <a:ext cx="10433620" cy="1102958"/>
              <a:chOff x="-494088" y="4787673"/>
              <a:chExt cx="10433620" cy="1102958"/>
            </a:xfrm>
          </p:grpSpPr>
          <p:grpSp>
            <p:nvGrpSpPr>
              <p:cNvPr id="60" name="그룹 38"/>
              <p:cNvGrpSpPr>
                <a:grpSpLocks/>
              </p:cNvGrpSpPr>
              <p:nvPr/>
            </p:nvGrpSpPr>
            <p:grpSpPr bwMode="auto">
              <a:xfrm>
                <a:off x="338929" y="4946155"/>
                <a:ext cx="9600603" cy="944476"/>
                <a:chOff x="338920" y="4946203"/>
                <a:chExt cx="9601497" cy="944779"/>
              </a:xfrm>
            </p:grpSpPr>
            <p:sp>
              <p:nvSpPr>
                <p:cNvPr id="62" name="직사각형 61"/>
                <p:cNvSpPr/>
                <p:nvPr/>
              </p:nvSpPr>
              <p:spPr>
                <a:xfrm>
                  <a:off x="8836136" y="5084855"/>
                  <a:ext cx="865268" cy="792417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rgbClr val="FF0000"/>
                      </a:solidFill>
                    </a:rPr>
                    <a:t>35</a:t>
                  </a:r>
                </a:p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100</a:t>
                  </a:r>
                  <a:endParaRPr lang="ko-KR" altLang="en-U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>
                  <a:off x="9686048" y="5084855"/>
                  <a:ext cx="254369" cy="792417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>
                  <a:off x="971600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rgbClr val="FF0000"/>
                      </a:solidFill>
                    </a:rPr>
                    <a:t>45</a:t>
                  </a:r>
                </a:p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10</a:t>
                  </a:r>
                  <a:endParaRPr lang="ko-KR" altLang="en-U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1835280" y="5084856"/>
                  <a:ext cx="288952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338920" y="4946203"/>
                  <a:ext cx="343728" cy="344563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2700549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rgbClr val="FF0000"/>
                      </a:solidFill>
                    </a:rPr>
                    <a:t>95</a:t>
                  </a:r>
                </a:p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20</a:t>
                  </a:r>
                  <a:endParaRPr lang="ko-KR" altLang="en-U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3564230" y="5084856"/>
                  <a:ext cx="287364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직사각형 68"/>
                <p:cNvSpPr/>
                <p:nvPr/>
              </p:nvSpPr>
              <p:spPr>
                <a:xfrm>
                  <a:off x="4356465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rgbClr val="FF0000"/>
                      </a:solidFill>
                    </a:rPr>
                    <a:t>15</a:t>
                  </a:r>
                </a:p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30</a:t>
                  </a:r>
                  <a:endParaRPr lang="ko-KR" altLang="en-U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5220146" y="5084856"/>
                  <a:ext cx="287365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1" name="직선 화살표 연결선 70"/>
                <p:cNvCxnSpPr/>
                <p:nvPr/>
              </p:nvCxnSpPr>
              <p:spPr>
                <a:xfrm>
                  <a:off x="610300" y="5071143"/>
                  <a:ext cx="361299" cy="14365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화살표 연결선 71"/>
                <p:cNvCxnSpPr>
                  <a:stCxn id="65" idx="3"/>
                  <a:endCxn id="67" idx="1"/>
                </p:cNvCxnSpPr>
                <p:nvPr/>
              </p:nvCxnSpPr>
              <p:spPr>
                <a:xfrm>
                  <a:off x="2124232" y="5481858"/>
                  <a:ext cx="57631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화살표 연결선 72"/>
                <p:cNvCxnSpPr>
                  <a:stCxn id="68" idx="3"/>
                  <a:endCxn id="69" idx="1"/>
                </p:cNvCxnSpPr>
                <p:nvPr/>
              </p:nvCxnSpPr>
              <p:spPr>
                <a:xfrm>
                  <a:off x="3851593" y="5481858"/>
                  <a:ext cx="50487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화살표 연결선 74"/>
                <p:cNvCxnSpPr/>
                <p:nvPr/>
              </p:nvCxnSpPr>
              <p:spPr>
                <a:xfrm>
                  <a:off x="5507511" y="5445333"/>
                  <a:ext cx="50487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화살표 연결선 86"/>
                <p:cNvCxnSpPr/>
                <p:nvPr/>
              </p:nvCxnSpPr>
              <p:spPr>
                <a:xfrm>
                  <a:off x="8332851" y="5516792"/>
                  <a:ext cx="50328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직사각형 164"/>
                <p:cNvSpPr/>
                <p:nvPr/>
              </p:nvSpPr>
              <p:spPr>
                <a:xfrm>
                  <a:off x="6034110" y="5098565"/>
                  <a:ext cx="863680" cy="792417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rgbClr val="FF0000"/>
                      </a:solidFill>
                    </a:rPr>
                    <a:t>65</a:t>
                  </a:r>
                </a:p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40</a:t>
                  </a:r>
                  <a:endParaRPr lang="ko-KR" altLang="en-U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cxnSp>
              <p:nvCxnSpPr>
                <p:cNvPr id="166" name="직선 화살표 연결선 165"/>
                <p:cNvCxnSpPr/>
                <p:nvPr/>
              </p:nvCxnSpPr>
              <p:spPr>
                <a:xfrm>
                  <a:off x="7185156" y="5459043"/>
                  <a:ext cx="50487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직사각형 166"/>
                <p:cNvSpPr/>
                <p:nvPr/>
              </p:nvSpPr>
              <p:spPr>
                <a:xfrm>
                  <a:off x="6895772" y="5098565"/>
                  <a:ext cx="287364" cy="792414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1" name="TextBox 60"/>
              <p:cNvSpPr txBox="1"/>
              <p:nvPr/>
            </p:nvSpPr>
            <p:spPr>
              <a:xfrm>
                <a:off x="-494088" y="4787673"/>
                <a:ext cx="952750" cy="5667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 dirty="0" err="1"/>
                  <a:t>mpp</a:t>
                </a:r>
                <a:endParaRPr lang="ko-KR" altLang="en-US" sz="1800" dirty="0"/>
              </a:p>
            </p:txBody>
          </p:sp>
        </p:grpSp>
        <p:cxnSp>
          <p:nvCxnSpPr>
            <p:cNvPr id="57" name="꺾인 연결선 56"/>
            <p:cNvCxnSpPr/>
            <p:nvPr/>
          </p:nvCxnSpPr>
          <p:spPr bwMode="auto">
            <a:xfrm>
              <a:off x="9556597" y="3212405"/>
              <a:ext cx="408263" cy="288032"/>
            </a:xfrm>
            <a:prstGeom prst="bentConnector3">
              <a:avLst>
                <a:gd name="adj1" fmla="val 94795"/>
              </a:avLst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직선 연결선 57"/>
            <p:cNvCxnSpPr/>
            <p:nvPr/>
          </p:nvCxnSpPr>
          <p:spPr bwMode="auto">
            <a:xfrm>
              <a:off x="9844630" y="3500437"/>
              <a:ext cx="23055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직선 연결선 58"/>
            <p:cNvCxnSpPr/>
            <p:nvPr/>
          </p:nvCxnSpPr>
          <p:spPr bwMode="auto">
            <a:xfrm>
              <a:off x="9902270" y="3572445"/>
              <a:ext cx="11528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9" name="TextBox 88"/>
          <p:cNvSpPr txBox="1"/>
          <p:nvPr/>
        </p:nvSpPr>
        <p:spPr>
          <a:xfrm>
            <a:off x="1389330" y="2623115"/>
            <a:ext cx="4576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+mn-lt"/>
              </a:rPr>
              <a:t>for(p=</a:t>
            </a:r>
            <a:r>
              <a:rPr lang="en-US" altLang="ko-KR" sz="1800" b="1" dirty="0" err="1">
                <a:latin typeface="+mn-lt"/>
              </a:rPr>
              <a:t>mpp</a:t>
            </a:r>
            <a:r>
              <a:rPr lang="en-US" altLang="ko-KR" sz="1800" b="1" dirty="0">
                <a:latin typeface="+mn-lt"/>
              </a:rPr>
              <a:t>; p-&gt;next != NULL; p=p-&gt;next)</a:t>
            </a:r>
          </a:p>
          <a:p>
            <a:r>
              <a:rPr lang="en-US" altLang="ko-KR" sz="1800" b="1" dirty="0">
                <a:latin typeface="+mn-lt"/>
              </a:rPr>
              <a:t>    if(p-&gt;</a:t>
            </a:r>
            <a:r>
              <a:rPr lang="en-US" altLang="ko-KR" sz="1800" b="1" dirty="0" err="1">
                <a:latin typeface="+mn-lt"/>
              </a:rPr>
              <a:t>mp</a:t>
            </a:r>
            <a:r>
              <a:rPr lang="en-US" altLang="ko-KR" sz="1800" b="1" dirty="0">
                <a:latin typeface="+mn-lt"/>
              </a:rPr>
              <a:t> == target) break;</a:t>
            </a:r>
            <a:endParaRPr lang="ko-KR" altLang="en-US" sz="1800" b="1" dirty="0">
              <a:latin typeface="+mn-lt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48389" y="3285911"/>
            <a:ext cx="7535979" cy="1037465"/>
            <a:chOff x="452334" y="2616331"/>
            <a:chExt cx="7535979" cy="1037465"/>
          </a:xfrm>
        </p:grpSpPr>
        <p:grpSp>
          <p:nvGrpSpPr>
            <p:cNvPr id="90" name="그룹 89"/>
            <p:cNvGrpSpPr/>
            <p:nvPr/>
          </p:nvGrpSpPr>
          <p:grpSpPr>
            <a:xfrm>
              <a:off x="452334" y="2925807"/>
              <a:ext cx="7535979" cy="727989"/>
              <a:chOff x="-764674" y="2539296"/>
              <a:chExt cx="10839863" cy="1117147"/>
            </a:xfrm>
          </p:grpSpPr>
          <p:grpSp>
            <p:nvGrpSpPr>
              <p:cNvPr id="91" name="그룹 90"/>
              <p:cNvGrpSpPr/>
              <p:nvPr/>
            </p:nvGrpSpPr>
            <p:grpSpPr>
              <a:xfrm>
                <a:off x="-764674" y="2539296"/>
                <a:ext cx="10465289" cy="1117147"/>
                <a:chOff x="-525757" y="4782756"/>
                <a:chExt cx="10465289" cy="1117147"/>
              </a:xfrm>
            </p:grpSpPr>
            <p:grpSp>
              <p:nvGrpSpPr>
                <p:cNvPr id="95" name="그룹 38"/>
                <p:cNvGrpSpPr>
                  <a:grpSpLocks/>
                </p:cNvGrpSpPr>
                <p:nvPr/>
              </p:nvGrpSpPr>
              <p:grpSpPr bwMode="auto">
                <a:xfrm>
                  <a:off x="338929" y="4946154"/>
                  <a:ext cx="9600603" cy="953749"/>
                  <a:chOff x="338920" y="4946203"/>
                  <a:chExt cx="9601497" cy="954055"/>
                </a:xfrm>
              </p:grpSpPr>
              <p:sp>
                <p:nvSpPr>
                  <p:cNvPr id="97" name="직사각형 96"/>
                  <p:cNvSpPr/>
                  <p:nvPr/>
                </p:nvSpPr>
                <p:spPr>
                  <a:xfrm>
                    <a:off x="8836136" y="5084855"/>
                    <a:ext cx="865268" cy="792417"/>
                  </a:xfrm>
                  <a:prstGeom prst="rect">
                    <a:avLst/>
                  </a:prstGeom>
                  <a:solidFill>
                    <a:srgbClr val="FFFF99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800" dirty="0">
                        <a:solidFill>
                          <a:srgbClr val="FF0000"/>
                        </a:solidFill>
                      </a:rPr>
                      <a:t>35</a:t>
                    </a:r>
                  </a:p>
                  <a:p>
                    <a:pPr algn="ctr">
                      <a:defRPr/>
                    </a:pPr>
                    <a:r>
                      <a:rPr lang="en-US" altLang="ko-KR" sz="18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rPr>
                      <a:t>100</a:t>
                    </a:r>
                    <a:endParaRPr lang="ko-KR" altLang="en-US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98" name="직사각형 97"/>
                  <p:cNvSpPr/>
                  <p:nvPr/>
                </p:nvSpPr>
                <p:spPr>
                  <a:xfrm>
                    <a:off x="9686048" y="5084855"/>
                    <a:ext cx="254369" cy="792417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 sz="11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99" name="직사각형 98"/>
                  <p:cNvSpPr/>
                  <p:nvPr/>
                </p:nvSpPr>
                <p:spPr>
                  <a:xfrm>
                    <a:off x="971600" y="5084856"/>
                    <a:ext cx="863680" cy="792416"/>
                  </a:xfrm>
                  <a:prstGeom prst="rect">
                    <a:avLst/>
                  </a:prstGeom>
                  <a:solidFill>
                    <a:srgbClr val="FFFF99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800" dirty="0">
                        <a:solidFill>
                          <a:srgbClr val="FF0000"/>
                        </a:solidFill>
                      </a:rPr>
                      <a:t>45</a:t>
                    </a:r>
                  </a:p>
                  <a:p>
                    <a:pPr algn="ctr">
                      <a:defRPr/>
                    </a:pPr>
                    <a:r>
                      <a:rPr lang="en-US" altLang="ko-KR" sz="18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rPr>
                      <a:t>10</a:t>
                    </a:r>
                    <a:endParaRPr lang="ko-KR" altLang="en-US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100" name="직사각형 99"/>
                  <p:cNvSpPr/>
                  <p:nvPr/>
                </p:nvSpPr>
                <p:spPr>
                  <a:xfrm>
                    <a:off x="1835280" y="5084856"/>
                    <a:ext cx="288952" cy="792416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 sz="1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1" name="직사각형 100"/>
                  <p:cNvSpPr/>
                  <p:nvPr/>
                </p:nvSpPr>
                <p:spPr>
                  <a:xfrm>
                    <a:off x="338920" y="4946203"/>
                    <a:ext cx="343728" cy="344563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 sz="1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2" name="직사각형 101"/>
                  <p:cNvSpPr/>
                  <p:nvPr/>
                </p:nvSpPr>
                <p:spPr>
                  <a:xfrm>
                    <a:off x="2700549" y="5084856"/>
                    <a:ext cx="863680" cy="792416"/>
                  </a:xfrm>
                  <a:prstGeom prst="rect">
                    <a:avLst/>
                  </a:prstGeom>
                  <a:solidFill>
                    <a:srgbClr val="FFFF99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800" dirty="0">
                        <a:solidFill>
                          <a:srgbClr val="FF0000"/>
                        </a:solidFill>
                      </a:rPr>
                      <a:t>95</a:t>
                    </a:r>
                  </a:p>
                  <a:p>
                    <a:pPr algn="ctr">
                      <a:defRPr/>
                    </a:pPr>
                    <a:r>
                      <a:rPr lang="en-US" altLang="ko-KR" sz="18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rPr>
                      <a:t>20</a:t>
                    </a:r>
                    <a:endParaRPr lang="ko-KR" altLang="en-US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105" name="직사각형 104"/>
                  <p:cNvSpPr/>
                  <p:nvPr/>
                </p:nvSpPr>
                <p:spPr>
                  <a:xfrm>
                    <a:off x="3564230" y="5084856"/>
                    <a:ext cx="287364" cy="792416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 sz="1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" name="직사각형 105"/>
                  <p:cNvSpPr/>
                  <p:nvPr/>
                </p:nvSpPr>
                <p:spPr>
                  <a:xfrm>
                    <a:off x="4356465" y="5084856"/>
                    <a:ext cx="863680" cy="792416"/>
                  </a:xfrm>
                  <a:prstGeom prst="rect">
                    <a:avLst/>
                  </a:prstGeom>
                  <a:solidFill>
                    <a:srgbClr val="FFFF99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800" dirty="0">
                        <a:solidFill>
                          <a:srgbClr val="FF0000"/>
                        </a:solidFill>
                      </a:rPr>
                      <a:t>15</a:t>
                    </a:r>
                  </a:p>
                  <a:p>
                    <a:pPr algn="ctr">
                      <a:defRPr/>
                    </a:pPr>
                    <a:r>
                      <a:rPr lang="en-US" altLang="ko-KR" sz="18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rPr>
                      <a:t>30</a:t>
                    </a:r>
                    <a:endParaRPr lang="ko-KR" altLang="en-US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107" name="직사각형 106"/>
                  <p:cNvSpPr/>
                  <p:nvPr/>
                </p:nvSpPr>
                <p:spPr>
                  <a:xfrm>
                    <a:off x="5220146" y="5084856"/>
                    <a:ext cx="287365" cy="792416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 sz="18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08" name="직선 화살표 연결선 107"/>
                  <p:cNvCxnSpPr/>
                  <p:nvPr/>
                </p:nvCxnSpPr>
                <p:spPr>
                  <a:xfrm>
                    <a:off x="610300" y="5071143"/>
                    <a:ext cx="361299" cy="14365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직선 화살표 연결선 108"/>
                  <p:cNvCxnSpPr>
                    <a:stCxn id="100" idx="3"/>
                    <a:endCxn id="102" idx="1"/>
                  </p:cNvCxnSpPr>
                  <p:nvPr/>
                </p:nvCxnSpPr>
                <p:spPr>
                  <a:xfrm>
                    <a:off x="2124232" y="5481858"/>
                    <a:ext cx="57631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직선 화살표 연결선 109"/>
                  <p:cNvCxnSpPr>
                    <a:stCxn id="105" idx="3"/>
                    <a:endCxn id="106" idx="1"/>
                  </p:cNvCxnSpPr>
                  <p:nvPr/>
                </p:nvCxnSpPr>
                <p:spPr>
                  <a:xfrm>
                    <a:off x="3851593" y="5481858"/>
                    <a:ext cx="504872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화살표 연결선 110"/>
                  <p:cNvCxnSpPr/>
                  <p:nvPr/>
                </p:nvCxnSpPr>
                <p:spPr>
                  <a:xfrm>
                    <a:off x="5507511" y="5445333"/>
                    <a:ext cx="504872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화살표 연결선 111"/>
                  <p:cNvCxnSpPr/>
                  <p:nvPr/>
                </p:nvCxnSpPr>
                <p:spPr>
                  <a:xfrm>
                    <a:off x="8332851" y="5516792"/>
                    <a:ext cx="503285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8" name="직사각형 167"/>
                  <p:cNvSpPr/>
                  <p:nvPr/>
                </p:nvSpPr>
                <p:spPr>
                  <a:xfrm>
                    <a:off x="6019186" y="5107841"/>
                    <a:ext cx="863680" cy="792417"/>
                  </a:xfrm>
                  <a:prstGeom prst="rect">
                    <a:avLst/>
                  </a:prstGeom>
                  <a:solidFill>
                    <a:srgbClr val="FFFF99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800" dirty="0">
                        <a:solidFill>
                          <a:srgbClr val="FF0000"/>
                        </a:solidFill>
                      </a:rPr>
                      <a:t>65</a:t>
                    </a:r>
                  </a:p>
                  <a:p>
                    <a:pPr algn="ctr">
                      <a:defRPr/>
                    </a:pPr>
                    <a:r>
                      <a:rPr lang="en-US" altLang="ko-KR" sz="18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rPr>
                      <a:t>40</a:t>
                    </a:r>
                    <a:endParaRPr lang="ko-KR" altLang="en-US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169" name="직사각형 168"/>
                  <p:cNvSpPr/>
                  <p:nvPr/>
                </p:nvSpPr>
                <p:spPr>
                  <a:xfrm>
                    <a:off x="6882868" y="5107841"/>
                    <a:ext cx="287364" cy="792417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 sz="18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0" name="직선 화살표 연결선 169"/>
                  <p:cNvCxnSpPr/>
                  <p:nvPr/>
                </p:nvCxnSpPr>
                <p:spPr>
                  <a:xfrm>
                    <a:off x="7170233" y="5468319"/>
                    <a:ext cx="504872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6" name="TextBox 95"/>
                <p:cNvSpPr txBox="1"/>
                <p:nvPr/>
              </p:nvSpPr>
              <p:spPr>
                <a:xfrm>
                  <a:off x="-525757" y="4782756"/>
                  <a:ext cx="952750" cy="5667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800" dirty="0" err="1"/>
                    <a:t>mpp</a:t>
                  </a:r>
                  <a:endParaRPr lang="ko-KR" altLang="en-US" sz="1800" dirty="0"/>
                </a:p>
              </p:txBody>
            </p:sp>
          </p:grpSp>
          <p:cxnSp>
            <p:nvCxnSpPr>
              <p:cNvPr id="92" name="꺾인 연결선 91"/>
              <p:cNvCxnSpPr/>
              <p:nvPr/>
            </p:nvCxnSpPr>
            <p:spPr bwMode="auto">
              <a:xfrm>
                <a:off x="9556597" y="3212405"/>
                <a:ext cx="408263" cy="288032"/>
              </a:xfrm>
              <a:prstGeom prst="bentConnector3">
                <a:avLst>
                  <a:gd name="adj1" fmla="val 94795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3" name="직선 연결선 92"/>
              <p:cNvCxnSpPr/>
              <p:nvPr/>
            </p:nvCxnSpPr>
            <p:spPr bwMode="auto">
              <a:xfrm>
                <a:off x="9844630" y="3500437"/>
                <a:ext cx="230559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4" name="직선 연결선 93"/>
              <p:cNvCxnSpPr/>
              <p:nvPr/>
            </p:nvCxnSpPr>
            <p:spPr bwMode="auto">
              <a:xfrm>
                <a:off x="9902270" y="3572445"/>
                <a:ext cx="11528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13" name="직사각형 112"/>
            <p:cNvSpPr/>
            <p:nvPr/>
          </p:nvSpPr>
          <p:spPr bwMode="auto">
            <a:xfrm>
              <a:off x="3773889" y="2733499"/>
              <a:ext cx="238941" cy="22446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14" name="직선 화살표 연결선 113"/>
            <p:cNvCxnSpPr>
              <a:stCxn id="113" idx="2"/>
            </p:cNvCxnSpPr>
            <p:nvPr/>
          </p:nvCxnSpPr>
          <p:spPr bwMode="auto">
            <a:xfrm>
              <a:off x="3893360" y="2957961"/>
              <a:ext cx="2488" cy="1580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3474430" y="2616331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p</a:t>
              </a:r>
              <a:endParaRPr lang="ko-KR" altLang="en-US" sz="18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48389" y="4718948"/>
            <a:ext cx="7535979" cy="1223774"/>
            <a:chOff x="348389" y="4718948"/>
            <a:chExt cx="7535979" cy="1223774"/>
          </a:xfrm>
        </p:grpSpPr>
        <p:grpSp>
          <p:nvGrpSpPr>
            <p:cNvPr id="119" name="그룹 118"/>
            <p:cNvGrpSpPr/>
            <p:nvPr/>
          </p:nvGrpSpPr>
          <p:grpSpPr>
            <a:xfrm>
              <a:off x="348389" y="4718948"/>
              <a:ext cx="7535979" cy="1032029"/>
              <a:chOff x="452334" y="2606793"/>
              <a:chExt cx="7535979" cy="1032029"/>
            </a:xfrm>
          </p:grpSpPr>
          <p:grpSp>
            <p:nvGrpSpPr>
              <p:cNvPr id="120" name="그룹 119"/>
              <p:cNvGrpSpPr/>
              <p:nvPr/>
            </p:nvGrpSpPr>
            <p:grpSpPr>
              <a:xfrm>
                <a:off x="452334" y="2929010"/>
                <a:ext cx="7535979" cy="709812"/>
                <a:chOff x="-764674" y="2544210"/>
                <a:chExt cx="10839863" cy="1089253"/>
              </a:xfrm>
            </p:grpSpPr>
            <p:grpSp>
              <p:nvGrpSpPr>
                <p:cNvPr id="125" name="그룹 124"/>
                <p:cNvGrpSpPr/>
                <p:nvPr/>
              </p:nvGrpSpPr>
              <p:grpSpPr>
                <a:xfrm>
                  <a:off x="-764674" y="2544210"/>
                  <a:ext cx="10465289" cy="1089253"/>
                  <a:chOff x="-525757" y="4787670"/>
                  <a:chExt cx="10465289" cy="1089253"/>
                </a:xfrm>
              </p:grpSpPr>
              <p:grpSp>
                <p:nvGrpSpPr>
                  <p:cNvPr id="140" name="그룹 38"/>
                  <p:cNvGrpSpPr>
                    <a:grpSpLocks/>
                  </p:cNvGrpSpPr>
                  <p:nvPr/>
                </p:nvGrpSpPr>
                <p:grpSpPr bwMode="auto">
                  <a:xfrm>
                    <a:off x="338929" y="4946152"/>
                    <a:ext cx="9600603" cy="930771"/>
                    <a:chOff x="338920" y="4946203"/>
                    <a:chExt cx="9601497" cy="931070"/>
                  </a:xfrm>
                </p:grpSpPr>
                <p:sp>
                  <p:nvSpPr>
                    <p:cNvPr id="142" name="직사각형 141"/>
                    <p:cNvSpPr/>
                    <p:nvPr/>
                  </p:nvSpPr>
                  <p:spPr>
                    <a:xfrm>
                      <a:off x="8836136" y="5084855"/>
                      <a:ext cx="865268" cy="792417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8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100</a:t>
                      </a:r>
                      <a:endParaRPr lang="ko-KR" altLang="en-US" sz="18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3" name="직사각형 142"/>
                    <p:cNvSpPr/>
                    <p:nvPr/>
                  </p:nvSpPr>
                  <p:spPr>
                    <a:xfrm>
                      <a:off x="9686048" y="5084855"/>
                      <a:ext cx="254369" cy="792417"/>
                    </a:xfrm>
                    <a:prstGeom prst="rect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45" name="직사각형 144"/>
                    <p:cNvSpPr/>
                    <p:nvPr/>
                  </p:nvSpPr>
                  <p:spPr>
                    <a:xfrm>
                      <a:off x="971600" y="5084856"/>
                      <a:ext cx="863680" cy="792416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45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8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10</a:t>
                      </a:r>
                      <a:endParaRPr lang="ko-KR" altLang="en-US" sz="18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9" name="직사각형 148"/>
                    <p:cNvSpPr/>
                    <p:nvPr/>
                  </p:nvSpPr>
                  <p:spPr>
                    <a:xfrm>
                      <a:off x="1835280" y="5084856"/>
                      <a:ext cx="288952" cy="792416"/>
                    </a:xfrm>
                    <a:prstGeom prst="rect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0" name="직사각형 149"/>
                    <p:cNvSpPr/>
                    <p:nvPr/>
                  </p:nvSpPr>
                  <p:spPr>
                    <a:xfrm>
                      <a:off x="338920" y="4946203"/>
                      <a:ext cx="343728" cy="344563"/>
                    </a:xfrm>
                    <a:prstGeom prst="rect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1" name="직사각형 150"/>
                    <p:cNvSpPr/>
                    <p:nvPr/>
                  </p:nvSpPr>
                  <p:spPr>
                    <a:xfrm>
                      <a:off x="2700549" y="5084856"/>
                      <a:ext cx="863680" cy="792416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95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8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20</a:t>
                      </a:r>
                      <a:endParaRPr lang="ko-KR" altLang="en-US" sz="18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52" name="직사각형 151"/>
                    <p:cNvSpPr/>
                    <p:nvPr/>
                  </p:nvSpPr>
                  <p:spPr>
                    <a:xfrm>
                      <a:off x="3564230" y="5084856"/>
                      <a:ext cx="287364" cy="792416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3" name="직사각형 152"/>
                    <p:cNvSpPr/>
                    <p:nvPr/>
                  </p:nvSpPr>
                  <p:spPr>
                    <a:xfrm>
                      <a:off x="4356465" y="5084856"/>
                      <a:ext cx="863680" cy="792416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8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30</a:t>
                      </a:r>
                      <a:endParaRPr lang="ko-KR" altLang="en-US" sz="18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54" name="직사각형 153"/>
                    <p:cNvSpPr/>
                    <p:nvPr/>
                  </p:nvSpPr>
                  <p:spPr>
                    <a:xfrm>
                      <a:off x="5220146" y="5084856"/>
                      <a:ext cx="287365" cy="792416"/>
                    </a:xfrm>
                    <a:prstGeom prst="rect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55" name="직선 화살표 연결선 154"/>
                    <p:cNvCxnSpPr/>
                    <p:nvPr/>
                  </p:nvCxnSpPr>
                  <p:spPr>
                    <a:xfrm>
                      <a:off x="610300" y="5071143"/>
                      <a:ext cx="361299" cy="143653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8" name="직선 화살표 연결선 157"/>
                    <p:cNvCxnSpPr/>
                    <p:nvPr/>
                  </p:nvCxnSpPr>
                  <p:spPr>
                    <a:xfrm>
                      <a:off x="5507511" y="5445333"/>
                      <a:ext cx="504872" cy="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9" name="직선 화살표 연결선 158"/>
                    <p:cNvCxnSpPr/>
                    <p:nvPr/>
                  </p:nvCxnSpPr>
                  <p:spPr>
                    <a:xfrm>
                      <a:off x="8332851" y="5516792"/>
                      <a:ext cx="503285" cy="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1" name="직사각형 170"/>
                    <p:cNvSpPr/>
                    <p:nvPr/>
                  </p:nvSpPr>
                  <p:spPr>
                    <a:xfrm>
                      <a:off x="6019185" y="5084856"/>
                      <a:ext cx="863680" cy="792417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65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8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40</a:t>
                      </a:r>
                      <a:endParaRPr lang="ko-KR" altLang="en-US" sz="18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72" name="직사각형 171"/>
                    <p:cNvSpPr/>
                    <p:nvPr/>
                  </p:nvSpPr>
                  <p:spPr>
                    <a:xfrm>
                      <a:off x="6882867" y="5084856"/>
                      <a:ext cx="287364" cy="792417"/>
                    </a:xfrm>
                    <a:prstGeom prst="rect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73" name="직선 화살표 연결선 172"/>
                    <p:cNvCxnSpPr/>
                    <p:nvPr/>
                  </p:nvCxnSpPr>
                  <p:spPr>
                    <a:xfrm>
                      <a:off x="7170231" y="5445334"/>
                      <a:ext cx="504872" cy="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4" name="직선 화살표 연결선 173"/>
                    <p:cNvCxnSpPr>
                      <a:endCxn id="151" idx="1"/>
                    </p:cNvCxnSpPr>
                    <p:nvPr/>
                  </p:nvCxnSpPr>
                  <p:spPr>
                    <a:xfrm flipV="1">
                      <a:off x="2124232" y="5481064"/>
                      <a:ext cx="576317" cy="23034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-525757" y="4787670"/>
                    <a:ext cx="952750" cy="5667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800" dirty="0" err="1"/>
                      <a:t>mpp</a:t>
                    </a:r>
                    <a:endParaRPr lang="ko-KR" altLang="en-US" sz="1800" dirty="0"/>
                  </a:p>
                </p:txBody>
              </p:sp>
            </p:grpSp>
            <p:cxnSp>
              <p:nvCxnSpPr>
                <p:cNvPr id="127" name="꺾인 연결선 126"/>
                <p:cNvCxnSpPr/>
                <p:nvPr/>
              </p:nvCxnSpPr>
              <p:spPr bwMode="auto">
                <a:xfrm>
                  <a:off x="9556597" y="3212405"/>
                  <a:ext cx="408263" cy="288032"/>
                </a:xfrm>
                <a:prstGeom prst="bentConnector3">
                  <a:avLst>
                    <a:gd name="adj1" fmla="val 94795"/>
                  </a:avLst>
                </a:prstGeom>
                <a:solidFill>
                  <a:schemeClr val="accent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9" name="직선 연결선 128"/>
                <p:cNvCxnSpPr/>
                <p:nvPr/>
              </p:nvCxnSpPr>
              <p:spPr bwMode="auto">
                <a:xfrm>
                  <a:off x="9844630" y="3500437"/>
                  <a:ext cx="230559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1" name="직선 연결선 130"/>
                <p:cNvCxnSpPr/>
                <p:nvPr/>
              </p:nvCxnSpPr>
              <p:spPr bwMode="auto">
                <a:xfrm>
                  <a:off x="9902270" y="3572445"/>
                  <a:ext cx="11528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21" name="직사각형 120"/>
              <p:cNvSpPr/>
              <p:nvPr/>
            </p:nvSpPr>
            <p:spPr bwMode="auto">
              <a:xfrm>
                <a:off x="3773889" y="2723961"/>
                <a:ext cx="238941" cy="22446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2" name="직선 화살표 연결선 121"/>
              <p:cNvCxnSpPr>
                <a:stCxn id="121" idx="2"/>
              </p:cNvCxnSpPr>
              <p:nvPr/>
            </p:nvCxnSpPr>
            <p:spPr bwMode="auto">
              <a:xfrm>
                <a:off x="3893360" y="2948423"/>
                <a:ext cx="2488" cy="1580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/>
              <p:cNvSpPr txBox="1"/>
              <p:nvPr/>
            </p:nvSpPr>
            <p:spPr>
              <a:xfrm>
                <a:off x="3474430" y="2606793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 dirty="0"/>
                  <a:t>p</a:t>
                </a:r>
                <a:endParaRPr lang="ko-KR" altLang="en-US" sz="1800" dirty="0"/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3312637" y="5264867"/>
              <a:ext cx="1691411" cy="677855"/>
              <a:chOff x="2257687" y="3146667"/>
              <a:chExt cx="1714161" cy="677855"/>
            </a:xfrm>
          </p:grpSpPr>
          <p:sp>
            <p:nvSpPr>
              <p:cNvPr id="161" name="원호 160"/>
              <p:cNvSpPr/>
              <p:nvPr/>
            </p:nvSpPr>
            <p:spPr bwMode="auto">
              <a:xfrm>
                <a:off x="2257687" y="3416511"/>
                <a:ext cx="144016" cy="144016"/>
              </a:xfrm>
              <a:prstGeom prst="arc">
                <a:avLst/>
              </a:prstGeom>
              <a:noFill/>
              <a:ln w="9525" cap="flat" cmpd="sng" algn="ctr">
                <a:solidFill>
                  <a:srgbClr val="FFCC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2" name="원호 161"/>
              <p:cNvSpPr/>
              <p:nvPr/>
            </p:nvSpPr>
            <p:spPr bwMode="auto">
              <a:xfrm flipH="1">
                <a:off x="3800790" y="3426927"/>
                <a:ext cx="171058" cy="144016"/>
              </a:xfrm>
              <a:prstGeom prst="arc">
                <a:avLst/>
              </a:prstGeom>
              <a:noFill/>
              <a:ln w="9525" cap="flat" cmpd="sng" algn="ctr">
                <a:solidFill>
                  <a:srgbClr val="FFCC66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3" name="원호 162"/>
              <p:cNvSpPr/>
              <p:nvPr/>
            </p:nvSpPr>
            <p:spPr bwMode="auto">
              <a:xfrm flipV="1">
                <a:off x="2401703" y="3146667"/>
                <a:ext cx="1399086" cy="677855"/>
              </a:xfrm>
              <a:prstGeom prst="arc">
                <a:avLst>
                  <a:gd name="adj1" fmla="val 10805489"/>
                  <a:gd name="adj2" fmla="val 0"/>
                </a:avLst>
              </a:prstGeom>
              <a:noFill/>
              <a:ln w="9525" cap="flat" cmpd="sng" algn="ctr">
                <a:solidFill>
                  <a:srgbClr val="FFCC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64" name="TextBox 163"/>
          <p:cNvSpPr txBox="1"/>
          <p:nvPr/>
        </p:nvSpPr>
        <p:spPr>
          <a:xfrm>
            <a:off x="5713479" y="593998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+mn-lt"/>
              </a:rPr>
              <a:t>??? = p-&gt;next;</a:t>
            </a:r>
            <a:endParaRPr lang="ko-KR" altLang="en-US" sz="1800" b="1" dirty="0">
              <a:latin typeface="+mn-lt"/>
            </a:endParaRPr>
          </a:p>
        </p:txBody>
      </p:sp>
      <p:sp>
        <p:nvSpPr>
          <p:cNvPr id="175" name="폭발 1 174"/>
          <p:cNvSpPr/>
          <p:nvPr/>
        </p:nvSpPr>
        <p:spPr bwMode="auto">
          <a:xfrm>
            <a:off x="6272688" y="3830048"/>
            <a:ext cx="2786127" cy="2270314"/>
          </a:xfrm>
          <a:prstGeom prst="irregularSeal1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어떻게 해결할까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6" name="모서리가 둥근 직사각형 175"/>
          <p:cNvSpPr/>
          <p:nvPr/>
        </p:nvSpPr>
        <p:spPr bwMode="auto">
          <a:xfrm>
            <a:off x="213534" y="1491419"/>
            <a:ext cx="1977044" cy="3503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400" dirty="0" err="1">
                <a:latin typeface="Arial" panose="020B0604020202020204" pitchFamily="34" charset="0"/>
              </a:rPr>
              <a:t>mp</a:t>
            </a:r>
            <a:r>
              <a:rPr kumimoji="0" lang="ko-KR" altLang="en-US" sz="1400" dirty="0">
                <a:latin typeface="Arial" panose="020B0604020202020204" pitchFamily="34" charset="0"/>
              </a:rPr>
              <a:t>가 </a:t>
            </a:r>
            <a:r>
              <a:rPr kumimoji="0" lang="en-US" altLang="ko-KR" sz="1400" dirty="0">
                <a:latin typeface="Arial" panose="020B0604020202020204" pitchFamily="34" charset="0"/>
              </a:rPr>
              <a:t>30</a:t>
            </a:r>
            <a:r>
              <a:rPr kumimoji="0" lang="ko-KR" altLang="en-US" sz="1400" dirty="0">
                <a:latin typeface="Arial" panose="020B0604020202020204" pitchFamily="34" charset="0"/>
              </a:rPr>
              <a:t>인 노드 삭제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60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7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 올 내용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268760"/>
            <a:ext cx="81868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LOLDic</a:t>
            </a:r>
            <a:r>
              <a:rPr lang="ko-KR" altLang="en-US" dirty="0"/>
              <a:t>에서 다음 </a:t>
            </a:r>
            <a:r>
              <a:rPr lang="en-US" altLang="ko-KR" dirty="0"/>
              <a:t>6</a:t>
            </a:r>
            <a:r>
              <a:rPr lang="ko-KR" altLang="en-US" dirty="0"/>
              <a:t>가지 정보를 </a:t>
            </a:r>
            <a:endParaRPr lang="en-US" altLang="ko-KR" dirty="0"/>
          </a:p>
          <a:p>
            <a:r>
              <a:rPr lang="en-US" altLang="ko-KR" dirty="0"/>
              <a:t>                          </a:t>
            </a:r>
            <a:r>
              <a:rPr lang="ko-KR" altLang="en-US" dirty="0"/>
              <a:t>구조체형 배열형태로 관리한다고 하자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name, </a:t>
            </a:r>
            <a:r>
              <a:rPr lang="en-US" altLang="ko-KR" dirty="0" err="1"/>
              <a:t>hp</a:t>
            </a:r>
            <a:r>
              <a:rPr lang="en-US" altLang="ko-KR" dirty="0"/>
              <a:t>, </a:t>
            </a:r>
            <a:r>
              <a:rPr lang="en-US" altLang="ko-KR" dirty="0" err="1"/>
              <a:t>mp</a:t>
            </a:r>
            <a:r>
              <a:rPr lang="en-US" altLang="ko-KR" dirty="0"/>
              <a:t>, speed, range, position(top, mid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95536" y="2762381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/>
              <a:t>hp</a:t>
            </a:r>
            <a:r>
              <a:rPr lang="en-US" altLang="ko-KR" sz="2800" dirty="0"/>
              <a:t> </a:t>
            </a:r>
            <a:r>
              <a:rPr lang="ko-KR" altLang="en-US" sz="2800" dirty="0"/>
              <a:t>크기 순서대로 쉽게 액세스하는 방법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95536" y="3638674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/>
              <a:t>mp</a:t>
            </a:r>
            <a:r>
              <a:rPr lang="en-US" altLang="ko-KR" sz="2800" dirty="0"/>
              <a:t> </a:t>
            </a:r>
            <a:r>
              <a:rPr lang="ko-KR" altLang="en-US" sz="2800" dirty="0"/>
              <a:t>크기 순서대로 쉽게 액세스하는 방법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95536" y="4514967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위의 두 가지가 모두 쉽게 되는 방법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5359185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문제는 무엇인가</a:t>
            </a:r>
            <a:r>
              <a:rPr lang="en-US" altLang="ko-KR" sz="2800" dirty="0"/>
              <a:t>? </a:t>
            </a:r>
            <a:r>
              <a:rPr lang="ko-KR" altLang="en-US" sz="2800" dirty="0"/>
              <a:t>해결책은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9146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연결리스트에서의 삭제</a:t>
            </a: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6186997" y="374047"/>
            <a:ext cx="2808312" cy="94829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삭제할 노드의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1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앞노드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찾는다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연결을 조정한다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728275" y="1802209"/>
            <a:ext cx="7516133" cy="747974"/>
            <a:chOff x="-736128" y="2499356"/>
            <a:chExt cx="10811317" cy="1147815"/>
          </a:xfrm>
        </p:grpSpPr>
        <p:grpSp>
          <p:nvGrpSpPr>
            <p:cNvPr id="56" name="그룹 55"/>
            <p:cNvGrpSpPr/>
            <p:nvPr/>
          </p:nvGrpSpPr>
          <p:grpSpPr>
            <a:xfrm>
              <a:off x="-736128" y="2499356"/>
              <a:ext cx="10436743" cy="1147815"/>
              <a:chOff x="-497211" y="4742816"/>
              <a:chExt cx="10436743" cy="1147815"/>
            </a:xfrm>
          </p:grpSpPr>
          <p:grpSp>
            <p:nvGrpSpPr>
              <p:cNvPr id="60" name="그룹 38"/>
              <p:cNvGrpSpPr>
                <a:grpSpLocks/>
              </p:cNvGrpSpPr>
              <p:nvPr/>
            </p:nvGrpSpPr>
            <p:grpSpPr bwMode="auto">
              <a:xfrm>
                <a:off x="338929" y="4946155"/>
                <a:ext cx="9600603" cy="944476"/>
                <a:chOff x="338920" y="4946203"/>
                <a:chExt cx="9601497" cy="944779"/>
              </a:xfrm>
            </p:grpSpPr>
            <p:sp>
              <p:nvSpPr>
                <p:cNvPr id="62" name="직사각형 61"/>
                <p:cNvSpPr/>
                <p:nvPr/>
              </p:nvSpPr>
              <p:spPr>
                <a:xfrm>
                  <a:off x="8836136" y="5084855"/>
                  <a:ext cx="865268" cy="792417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rgbClr val="FF0000"/>
                      </a:solidFill>
                    </a:rPr>
                    <a:t>35</a:t>
                  </a:r>
                </a:p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100</a:t>
                  </a:r>
                  <a:endParaRPr lang="ko-KR" altLang="en-U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>
                  <a:off x="9686048" y="5084855"/>
                  <a:ext cx="254369" cy="792417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>
                  <a:off x="971600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rgbClr val="FF0000"/>
                      </a:solidFill>
                    </a:rPr>
                    <a:t>45</a:t>
                  </a:r>
                </a:p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10</a:t>
                  </a:r>
                  <a:endParaRPr lang="ko-KR" altLang="en-U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1835280" y="5084856"/>
                  <a:ext cx="288952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338920" y="4946203"/>
                  <a:ext cx="343728" cy="344563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2700549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rgbClr val="FF0000"/>
                      </a:solidFill>
                    </a:rPr>
                    <a:t>95</a:t>
                  </a:r>
                </a:p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20</a:t>
                  </a:r>
                  <a:endParaRPr lang="ko-KR" altLang="en-U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3564230" y="5084856"/>
                  <a:ext cx="287364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직사각형 68"/>
                <p:cNvSpPr/>
                <p:nvPr/>
              </p:nvSpPr>
              <p:spPr>
                <a:xfrm>
                  <a:off x="4356465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rgbClr val="FF0000"/>
                      </a:solidFill>
                    </a:rPr>
                    <a:t>15</a:t>
                  </a:r>
                </a:p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30</a:t>
                  </a:r>
                  <a:endParaRPr lang="ko-KR" altLang="en-U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5220146" y="5084856"/>
                  <a:ext cx="287365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1" name="직선 화살표 연결선 70"/>
                <p:cNvCxnSpPr/>
                <p:nvPr/>
              </p:nvCxnSpPr>
              <p:spPr>
                <a:xfrm>
                  <a:off x="610300" y="5071143"/>
                  <a:ext cx="361299" cy="14365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화살표 연결선 71"/>
                <p:cNvCxnSpPr>
                  <a:stCxn id="65" idx="3"/>
                  <a:endCxn id="67" idx="1"/>
                </p:cNvCxnSpPr>
                <p:nvPr/>
              </p:nvCxnSpPr>
              <p:spPr>
                <a:xfrm>
                  <a:off x="2124232" y="5481858"/>
                  <a:ext cx="57631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화살표 연결선 72"/>
                <p:cNvCxnSpPr>
                  <a:stCxn id="68" idx="3"/>
                  <a:endCxn id="69" idx="1"/>
                </p:cNvCxnSpPr>
                <p:nvPr/>
              </p:nvCxnSpPr>
              <p:spPr>
                <a:xfrm>
                  <a:off x="3851593" y="5481858"/>
                  <a:ext cx="50487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화살표 연결선 74"/>
                <p:cNvCxnSpPr/>
                <p:nvPr/>
              </p:nvCxnSpPr>
              <p:spPr>
                <a:xfrm>
                  <a:off x="5507511" y="5445333"/>
                  <a:ext cx="50487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화살표 연결선 86"/>
                <p:cNvCxnSpPr/>
                <p:nvPr/>
              </p:nvCxnSpPr>
              <p:spPr>
                <a:xfrm>
                  <a:off x="8332851" y="5516792"/>
                  <a:ext cx="50328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직사각형 164"/>
                <p:cNvSpPr/>
                <p:nvPr/>
              </p:nvSpPr>
              <p:spPr>
                <a:xfrm>
                  <a:off x="6034110" y="5098565"/>
                  <a:ext cx="863680" cy="792417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rgbClr val="FF0000"/>
                      </a:solidFill>
                    </a:rPr>
                    <a:t>65</a:t>
                  </a:r>
                </a:p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40</a:t>
                  </a:r>
                  <a:endParaRPr lang="ko-KR" altLang="en-U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cxnSp>
              <p:nvCxnSpPr>
                <p:cNvPr id="166" name="직선 화살표 연결선 165"/>
                <p:cNvCxnSpPr/>
                <p:nvPr/>
              </p:nvCxnSpPr>
              <p:spPr>
                <a:xfrm>
                  <a:off x="7185156" y="5459043"/>
                  <a:ext cx="50487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직사각형 166"/>
                <p:cNvSpPr/>
                <p:nvPr/>
              </p:nvSpPr>
              <p:spPr>
                <a:xfrm>
                  <a:off x="6895772" y="5098565"/>
                  <a:ext cx="287364" cy="792414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1" name="TextBox 60"/>
              <p:cNvSpPr txBox="1"/>
              <p:nvPr/>
            </p:nvSpPr>
            <p:spPr>
              <a:xfrm>
                <a:off x="-497211" y="4742816"/>
                <a:ext cx="952750" cy="5667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 dirty="0" err="1"/>
                  <a:t>mpp</a:t>
                </a:r>
                <a:endParaRPr lang="ko-KR" altLang="en-US" sz="1800" dirty="0"/>
              </a:p>
            </p:txBody>
          </p:sp>
        </p:grpSp>
        <p:cxnSp>
          <p:nvCxnSpPr>
            <p:cNvPr id="57" name="꺾인 연결선 56"/>
            <p:cNvCxnSpPr/>
            <p:nvPr/>
          </p:nvCxnSpPr>
          <p:spPr bwMode="auto">
            <a:xfrm>
              <a:off x="9556597" y="3212405"/>
              <a:ext cx="408263" cy="288032"/>
            </a:xfrm>
            <a:prstGeom prst="bentConnector3">
              <a:avLst>
                <a:gd name="adj1" fmla="val 94795"/>
              </a:avLst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직선 연결선 57"/>
            <p:cNvCxnSpPr/>
            <p:nvPr/>
          </p:nvCxnSpPr>
          <p:spPr bwMode="auto">
            <a:xfrm>
              <a:off x="9844630" y="3500437"/>
              <a:ext cx="23055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직선 연결선 58"/>
            <p:cNvCxnSpPr/>
            <p:nvPr/>
          </p:nvCxnSpPr>
          <p:spPr bwMode="auto">
            <a:xfrm>
              <a:off x="9902270" y="3572445"/>
              <a:ext cx="11528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9" name="TextBox 88"/>
          <p:cNvSpPr txBox="1"/>
          <p:nvPr/>
        </p:nvSpPr>
        <p:spPr>
          <a:xfrm>
            <a:off x="1749370" y="2550180"/>
            <a:ext cx="4512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+mn-lt"/>
              </a:rPr>
              <a:t>for(p=</a:t>
            </a:r>
            <a:r>
              <a:rPr lang="en-US" altLang="ko-KR" sz="1800" b="1" dirty="0" err="1">
                <a:latin typeface="+mn-lt"/>
              </a:rPr>
              <a:t>hpp</a:t>
            </a:r>
            <a:r>
              <a:rPr lang="en-US" altLang="ko-KR" sz="1800" b="1" dirty="0">
                <a:latin typeface="+mn-lt"/>
              </a:rPr>
              <a:t>; </a:t>
            </a:r>
            <a:r>
              <a:rPr lang="en-US" altLang="ko-KR" sz="1800" b="1" dirty="0">
                <a:solidFill>
                  <a:srgbClr val="FFC000"/>
                </a:solidFill>
                <a:latin typeface="+mn-lt"/>
              </a:rPr>
              <a:t>p-&gt;next </a:t>
            </a:r>
            <a:r>
              <a:rPr lang="en-US" altLang="ko-KR" sz="1800" b="1" dirty="0">
                <a:latin typeface="+mn-lt"/>
              </a:rPr>
              <a:t>!= NULL; p=p-&gt;next)</a:t>
            </a:r>
          </a:p>
          <a:p>
            <a:r>
              <a:rPr lang="en-US" altLang="ko-KR" sz="1800" b="1" dirty="0">
                <a:latin typeface="+mn-lt"/>
              </a:rPr>
              <a:t>    if(</a:t>
            </a:r>
            <a:r>
              <a:rPr lang="en-US" altLang="ko-KR" sz="1800" b="1" dirty="0">
                <a:solidFill>
                  <a:srgbClr val="FFC000"/>
                </a:solidFill>
                <a:latin typeface="+mn-lt"/>
              </a:rPr>
              <a:t>p-&gt;next-&gt;</a:t>
            </a:r>
            <a:r>
              <a:rPr lang="en-US" altLang="ko-KR" sz="1800" b="1" dirty="0" err="1">
                <a:solidFill>
                  <a:srgbClr val="FFC000"/>
                </a:solidFill>
                <a:latin typeface="+mn-lt"/>
              </a:rPr>
              <a:t>mp</a:t>
            </a:r>
            <a:r>
              <a:rPr lang="en-US" altLang="ko-KR" sz="1800" b="1" dirty="0">
                <a:solidFill>
                  <a:srgbClr val="FFC000"/>
                </a:solidFill>
                <a:latin typeface="+mn-lt"/>
              </a:rPr>
              <a:t> </a:t>
            </a:r>
            <a:r>
              <a:rPr lang="en-US" altLang="ko-KR" sz="1800" b="1" dirty="0">
                <a:latin typeface="+mn-lt"/>
              </a:rPr>
              <a:t>== target) break;</a:t>
            </a:r>
            <a:endParaRPr lang="ko-KR" altLang="en-US" sz="1800" b="1" dirty="0">
              <a:latin typeface="+mn-lt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14360" y="3194916"/>
            <a:ext cx="7530048" cy="1055527"/>
            <a:chOff x="458265" y="2598271"/>
            <a:chExt cx="7530048" cy="1055527"/>
          </a:xfrm>
        </p:grpSpPr>
        <p:grpSp>
          <p:nvGrpSpPr>
            <p:cNvPr id="90" name="그룹 89"/>
            <p:cNvGrpSpPr/>
            <p:nvPr/>
          </p:nvGrpSpPr>
          <p:grpSpPr>
            <a:xfrm>
              <a:off x="458265" y="2929012"/>
              <a:ext cx="7530048" cy="724786"/>
              <a:chOff x="-756143" y="2544212"/>
              <a:chExt cx="10831332" cy="1112231"/>
            </a:xfrm>
          </p:grpSpPr>
          <p:grpSp>
            <p:nvGrpSpPr>
              <p:cNvPr id="91" name="그룹 90"/>
              <p:cNvGrpSpPr/>
              <p:nvPr/>
            </p:nvGrpSpPr>
            <p:grpSpPr>
              <a:xfrm>
                <a:off x="-756143" y="2544212"/>
                <a:ext cx="10456758" cy="1112231"/>
                <a:chOff x="-517226" y="4787672"/>
                <a:chExt cx="10456758" cy="1112231"/>
              </a:xfrm>
            </p:grpSpPr>
            <p:grpSp>
              <p:nvGrpSpPr>
                <p:cNvPr id="95" name="그룹 38"/>
                <p:cNvGrpSpPr>
                  <a:grpSpLocks/>
                </p:cNvGrpSpPr>
                <p:nvPr/>
              </p:nvGrpSpPr>
              <p:grpSpPr bwMode="auto">
                <a:xfrm>
                  <a:off x="338929" y="4946154"/>
                  <a:ext cx="9600603" cy="953749"/>
                  <a:chOff x="338920" y="4946203"/>
                  <a:chExt cx="9601497" cy="954055"/>
                </a:xfrm>
              </p:grpSpPr>
              <p:sp>
                <p:nvSpPr>
                  <p:cNvPr id="97" name="직사각형 96"/>
                  <p:cNvSpPr/>
                  <p:nvPr/>
                </p:nvSpPr>
                <p:spPr>
                  <a:xfrm>
                    <a:off x="8836136" y="5084855"/>
                    <a:ext cx="865268" cy="792417"/>
                  </a:xfrm>
                  <a:prstGeom prst="rect">
                    <a:avLst/>
                  </a:prstGeom>
                  <a:solidFill>
                    <a:srgbClr val="FFFF99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800" dirty="0">
                        <a:solidFill>
                          <a:srgbClr val="FF0000"/>
                        </a:solidFill>
                      </a:rPr>
                      <a:t>35</a:t>
                    </a:r>
                  </a:p>
                  <a:p>
                    <a:pPr algn="ctr">
                      <a:defRPr/>
                    </a:pPr>
                    <a:r>
                      <a:rPr lang="en-US" altLang="ko-KR" sz="18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rPr>
                      <a:t>100</a:t>
                    </a:r>
                    <a:endParaRPr lang="ko-KR" altLang="en-US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98" name="직사각형 97"/>
                  <p:cNvSpPr/>
                  <p:nvPr/>
                </p:nvSpPr>
                <p:spPr>
                  <a:xfrm>
                    <a:off x="9686048" y="5084855"/>
                    <a:ext cx="254369" cy="792417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 sz="11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99" name="직사각형 98"/>
                  <p:cNvSpPr/>
                  <p:nvPr/>
                </p:nvSpPr>
                <p:spPr>
                  <a:xfrm>
                    <a:off x="971600" y="5084856"/>
                    <a:ext cx="863680" cy="792416"/>
                  </a:xfrm>
                  <a:prstGeom prst="rect">
                    <a:avLst/>
                  </a:prstGeom>
                  <a:solidFill>
                    <a:srgbClr val="FFFF99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800" dirty="0">
                        <a:solidFill>
                          <a:srgbClr val="FF0000"/>
                        </a:solidFill>
                      </a:rPr>
                      <a:t>45</a:t>
                    </a:r>
                  </a:p>
                  <a:p>
                    <a:pPr algn="ctr">
                      <a:defRPr/>
                    </a:pPr>
                    <a:r>
                      <a:rPr lang="en-US" altLang="ko-KR" sz="18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rPr>
                      <a:t>10</a:t>
                    </a:r>
                    <a:endParaRPr lang="ko-KR" altLang="en-US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100" name="직사각형 99"/>
                  <p:cNvSpPr/>
                  <p:nvPr/>
                </p:nvSpPr>
                <p:spPr>
                  <a:xfrm>
                    <a:off x="1835280" y="5084856"/>
                    <a:ext cx="288952" cy="792416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 sz="1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1" name="직사각형 100"/>
                  <p:cNvSpPr/>
                  <p:nvPr/>
                </p:nvSpPr>
                <p:spPr>
                  <a:xfrm>
                    <a:off x="338920" y="4946203"/>
                    <a:ext cx="343728" cy="344563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 sz="1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2" name="직사각형 101"/>
                  <p:cNvSpPr/>
                  <p:nvPr/>
                </p:nvSpPr>
                <p:spPr>
                  <a:xfrm>
                    <a:off x="2700549" y="5084856"/>
                    <a:ext cx="863680" cy="792416"/>
                  </a:xfrm>
                  <a:prstGeom prst="rect">
                    <a:avLst/>
                  </a:prstGeom>
                  <a:solidFill>
                    <a:srgbClr val="FFFF99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800" dirty="0">
                        <a:solidFill>
                          <a:srgbClr val="FF0000"/>
                        </a:solidFill>
                      </a:rPr>
                      <a:t>95</a:t>
                    </a:r>
                  </a:p>
                  <a:p>
                    <a:pPr algn="ctr">
                      <a:defRPr/>
                    </a:pPr>
                    <a:r>
                      <a:rPr lang="en-US" altLang="ko-KR" sz="18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rPr>
                      <a:t>20</a:t>
                    </a:r>
                    <a:endParaRPr lang="ko-KR" altLang="en-US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105" name="직사각형 104"/>
                  <p:cNvSpPr/>
                  <p:nvPr/>
                </p:nvSpPr>
                <p:spPr>
                  <a:xfrm>
                    <a:off x="3564230" y="5084856"/>
                    <a:ext cx="287364" cy="792416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 sz="1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" name="직사각형 105"/>
                  <p:cNvSpPr/>
                  <p:nvPr/>
                </p:nvSpPr>
                <p:spPr>
                  <a:xfrm>
                    <a:off x="4356465" y="5084856"/>
                    <a:ext cx="863680" cy="792416"/>
                  </a:xfrm>
                  <a:prstGeom prst="rect">
                    <a:avLst/>
                  </a:prstGeom>
                  <a:solidFill>
                    <a:srgbClr val="FFFF99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800" dirty="0">
                        <a:solidFill>
                          <a:srgbClr val="FF0000"/>
                        </a:solidFill>
                      </a:rPr>
                      <a:t>15</a:t>
                    </a:r>
                  </a:p>
                  <a:p>
                    <a:pPr algn="ctr">
                      <a:defRPr/>
                    </a:pPr>
                    <a:r>
                      <a:rPr lang="en-US" altLang="ko-KR" sz="18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rPr>
                      <a:t>30</a:t>
                    </a:r>
                    <a:endParaRPr lang="ko-KR" altLang="en-US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107" name="직사각형 106"/>
                  <p:cNvSpPr/>
                  <p:nvPr/>
                </p:nvSpPr>
                <p:spPr>
                  <a:xfrm>
                    <a:off x="5220146" y="5084856"/>
                    <a:ext cx="287365" cy="792416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 sz="18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08" name="직선 화살표 연결선 107"/>
                  <p:cNvCxnSpPr/>
                  <p:nvPr/>
                </p:nvCxnSpPr>
                <p:spPr>
                  <a:xfrm>
                    <a:off x="610300" y="5071143"/>
                    <a:ext cx="361299" cy="14365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직선 화살표 연결선 108"/>
                  <p:cNvCxnSpPr>
                    <a:stCxn id="100" idx="3"/>
                    <a:endCxn id="102" idx="1"/>
                  </p:cNvCxnSpPr>
                  <p:nvPr/>
                </p:nvCxnSpPr>
                <p:spPr>
                  <a:xfrm>
                    <a:off x="2124232" y="5481858"/>
                    <a:ext cx="57631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직선 화살표 연결선 109"/>
                  <p:cNvCxnSpPr>
                    <a:stCxn id="105" idx="3"/>
                    <a:endCxn id="106" idx="1"/>
                  </p:cNvCxnSpPr>
                  <p:nvPr/>
                </p:nvCxnSpPr>
                <p:spPr>
                  <a:xfrm>
                    <a:off x="3851593" y="5481858"/>
                    <a:ext cx="504872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화살표 연결선 110"/>
                  <p:cNvCxnSpPr/>
                  <p:nvPr/>
                </p:nvCxnSpPr>
                <p:spPr>
                  <a:xfrm>
                    <a:off x="5507511" y="5445333"/>
                    <a:ext cx="504872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화살표 연결선 111"/>
                  <p:cNvCxnSpPr/>
                  <p:nvPr/>
                </p:nvCxnSpPr>
                <p:spPr>
                  <a:xfrm>
                    <a:off x="8332851" y="5516792"/>
                    <a:ext cx="503285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8" name="직사각형 167"/>
                  <p:cNvSpPr/>
                  <p:nvPr/>
                </p:nvSpPr>
                <p:spPr>
                  <a:xfrm>
                    <a:off x="6019186" y="5107841"/>
                    <a:ext cx="863680" cy="792417"/>
                  </a:xfrm>
                  <a:prstGeom prst="rect">
                    <a:avLst/>
                  </a:prstGeom>
                  <a:solidFill>
                    <a:srgbClr val="FFFF99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800" dirty="0">
                        <a:solidFill>
                          <a:srgbClr val="FF0000"/>
                        </a:solidFill>
                      </a:rPr>
                      <a:t>65</a:t>
                    </a:r>
                  </a:p>
                  <a:p>
                    <a:pPr algn="ctr">
                      <a:defRPr/>
                    </a:pPr>
                    <a:r>
                      <a:rPr lang="en-US" altLang="ko-KR" sz="18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rPr>
                      <a:t>40</a:t>
                    </a:r>
                    <a:endParaRPr lang="ko-KR" altLang="en-US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169" name="직사각형 168"/>
                  <p:cNvSpPr/>
                  <p:nvPr/>
                </p:nvSpPr>
                <p:spPr>
                  <a:xfrm>
                    <a:off x="6882868" y="5107841"/>
                    <a:ext cx="287364" cy="792417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 sz="18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0" name="직선 화살표 연결선 169"/>
                  <p:cNvCxnSpPr/>
                  <p:nvPr/>
                </p:nvCxnSpPr>
                <p:spPr>
                  <a:xfrm>
                    <a:off x="7170233" y="5468319"/>
                    <a:ext cx="504872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6" name="TextBox 95"/>
                <p:cNvSpPr txBox="1"/>
                <p:nvPr/>
              </p:nvSpPr>
              <p:spPr>
                <a:xfrm>
                  <a:off x="-517226" y="4787672"/>
                  <a:ext cx="952750" cy="5667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800" dirty="0" err="1"/>
                    <a:t>mpp</a:t>
                  </a:r>
                  <a:endParaRPr lang="ko-KR" altLang="en-US" sz="1800" dirty="0"/>
                </a:p>
              </p:txBody>
            </p:sp>
          </p:grpSp>
          <p:cxnSp>
            <p:nvCxnSpPr>
              <p:cNvPr id="92" name="꺾인 연결선 91"/>
              <p:cNvCxnSpPr/>
              <p:nvPr/>
            </p:nvCxnSpPr>
            <p:spPr bwMode="auto">
              <a:xfrm>
                <a:off x="9556597" y="3212405"/>
                <a:ext cx="408263" cy="288032"/>
              </a:xfrm>
              <a:prstGeom prst="bentConnector3">
                <a:avLst>
                  <a:gd name="adj1" fmla="val 94795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3" name="직선 연결선 92"/>
              <p:cNvCxnSpPr/>
              <p:nvPr/>
            </p:nvCxnSpPr>
            <p:spPr bwMode="auto">
              <a:xfrm>
                <a:off x="9844630" y="3500437"/>
                <a:ext cx="230559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4" name="직선 연결선 93"/>
              <p:cNvCxnSpPr/>
              <p:nvPr/>
            </p:nvCxnSpPr>
            <p:spPr bwMode="auto">
              <a:xfrm>
                <a:off x="9902270" y="3572445"/>
                <a:ext cx="11528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13" name="직사각형 112"/>
            <p:cNvSpPr/>
            <p:nvPr/>
          </p:nvSpPr>
          <p:spPr bwMode="auto">
            <a:xfrm>
              <a:off x="2647684" y="2715439"/>
              <a:ext cx="238941" cy="22446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14" name="직선 화살표 연결선 113"/>
            <p:cNvCxnSpPr>
              <a:stCxn id="113" idx="2"/>
            </p:cNvCxnSpPr>
            <p:nvPr/>
          </p:nvCxnSpPr>
          <p:spPr bwMode="auto">
            <a:xfrm>
              <a:off x="2767155" y="2939901"/>
              <a:ext cx="2488" cy="1580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2348225" y="2598271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p</a:t>
              </a:r>
              <a:endParaRPr lang="ko-KR" altLang="en-US" sz="1800" dirty="0"/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5783920" y="5857339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+mn-lt"/>
              </a:rPr>
              <a:t>p-&gt;next = p-&gt;next-&gt;next;</a:t>
            </a:r>
            <a:endParaRPr lang="ko-KR" altLang="en-US" sz="1800" b="1" dirty="0">
              <a:latin typeface="+mn-lt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758394" y="4715298"/>
            <a:ext cx="7558022" cy="1220136"/>
            <a:chOff x="326346" y="4722586"/>
            <a:chExt cx="7558022" cy="1220136"/>
          </a:xfrm>
        </p:grpSpPr>
        <p:grpSp>
          <p:nvGrpSpPr>
            <p:cNvPr id="104" name="그룹 103"/>
            <p:cNvGrpSpPr/>
            <p:nvPr/>
          </p:nvGrpSpPr>
          <p:grpSpPr>
            <a:xfrm>
              <a:off x="326346" y="4722586"/>
              <a:ext cx="7558022" cy="1028390"/>
              <a:chOff x="430291" y="2610431"/>
              <a:chExt cx="7558022" cy="1028390"/>
            </a:xfrm>
          </p:grpSpPr>
          <p:grpSp>
            <p:nvGrpSpPr>
              <p:cNvPr id="126" name="그룹 125"/>
              <p:cNvGrpSpPr/>
              <p:nvPr/>
            </p:nvGrpSpPr>
            <p:grpSpPr>
              <a:xfrm>
                <a:off x="430291" y="2925431"/>
                <a:ext cx="7558022" cy="713390"/>
                <a:chOff x="-796381" y="2538719"/>
                <a:chExt cx="10871570" cy="1094744"/>
              </a:xfrm>
            </p:grpSpPr>
            <p:grpSp>
              <p:nvGrpSpPr>
                <p:cNvPr id="133" name="그룹 132"/>
                <p:cNvGrpSpPr/>
                <p:nvPr/>
              </p:nvGrpSpPr>
              <p:grpSpPr>
                <a:xfrm>
                  <a:off x="-796381" y="2538719"/>
                  <a:ext cx="10496996" cy="1094744"/>
                  <a:chOff x="-557464" y="4782179"/>
                  <a:chExt cx="10496996" cy="1094744"/>
                </a:xfrm>
              </p:grpSpPr>
              <p:grpSp>
                <p:nvGrpSpPr>
                  <p:cNvPr id="137" name="그룹 38"/>
                  <p:cNvGrpSpPr>
                    <a:grpSpLocks/>
                  </p:cNvGrpSpPr>
                  <p:nvPr/>
                </p:nvGrpSpPr>
                <p:grpSpPr bwMode="auto">
                  <a:xfrm>
                    <a:off x="338929" y="4946152"/>
                    <a:ext cx="9600603" cy="930771"/>
                    <a:chOff x="338920" y="4946203"/>
                    <a:chExt cx="9601497" cy="931070"/>
                  </a:xfrm>
                </p:grpSpPr>
                <p:sp>
                  <p:nvSpPr>
                    <p:cNvPr id="139" name="직사각형 138"/>
                    <p:cNvSpPr/>
                    <p:nvPr/>
                  </p:nvSpPr>
                  <p:spPr>
                    <a:xfrm>
                      <a:off x="8836136" y="5084855"/>
                      <a:ext cx="865268" cy="792417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8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100</a:t>
                      </a:r>
                      <a:endParaRPr lang="ko-KR" altLang="en-US" sz="18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4" name="직사각형 143"/>
                    <p:cNvSpPr/>
                    <p:nvPr/>
                  </p:nvSpPr>
                  <p:spPr>
                    <a:xfrm>
                      <a:off x="9686048" y="5084855"/>
                      <a:ext cx="254369" cy="792417"/>
                    </a:xfrm>
                    <a:prstGeom prst="rect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46" name="직사각형 145"/>
                    <p:cNvSpPr/>
                    <p:nvPr/>
                  </p:nvSpPr>
                  <p:spPr>
                    <a:xfrm>
                      <a:off x="971600" y="5084856"/>
                      <a:ext cx="863680" cy="792416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45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8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10</a:t>
                      </a:r>
                      <a:endParaRPr lang="ko-KR" altLang="en-US" sz="18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7" name="직사각형 146"/>
                    <p:cNvSpPr/>
                    <p:nvPr/>
                  </p:nvSpPr>
                  <p:spPr>
                    <a:xfrm>
                      <a:off x="1835280" y="5084856"/>
                      <a:ext cx="288952" cy="792416"/>
                    </a:xfrm>
                    <a:prstGeom prst="rect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8" name="직사각형 147"/>
                    <p:cNvSpPr/>
                    <p:nvPr/>
                  </p:nvSpPr>
                  <p:spPr>
                    <a:xfrm>
                      <a:off x="338920" y="4946203"/>
                      <a:ext cx="343728" cy="344563"/>
                    </a:xfrm>
                    <a:prstGeom prst="rect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6" name="직사각형 155"/>
                    <p:cNvSpPr/>
                    <p:nvPr/>
                  </p:nvSpPr>
                  <p:spPr>
                    <a:xfrm>
                      <a:off x="2700549" y="5084856"/>
                      <a:ext cx="863680" cy="792416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95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8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20</a:t>
                      </a:r>
                      <a:endParaRPr lang="ko-KR" altLang="en-US" sz="18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57" name="직사각형 156"/>
                    <p:cNvSpPr/>
                    <p:nvPr/>
                  </p:nvSpPr>
                  <p:spPr>
                    <a:xfrm>
                      <a:off x="3564230" y="5084856"/>
                      <a:ext cx="287364" cy="792416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5" name="직사각형 174"/>
                    <p:cNvSpPr/>
                    <p:nvPr/>
                  </p:nvSpPr>
                  <p:spPr>
                    <a:xfrm>
                      <a:off x="4356465" y="5084856"/>
                      <a:ext cx="863680" cy="792416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8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30</a:t>
                      </a:r>
                      <a:endParaRPr lang="ko-KR" altLang="en-US" sz="18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76" name="직사각형 175"/>
                    <p:cNvSpPr/>
                    <p:nvPr/>
                  </p:nvSpPr>
                  <p:spPr>
                    <a:xfrm>
                      <a:off x="5220146" y="5084856"/>
                      <a:ext cx="287365" cy="792416"/>
                    </a:xfrm>
                    <a:prstGeom prst="rect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77" name="직선 화살표 연결선 176"/>
                    <p:cNvCxnSpPr/>
                    <p:nvPr/>
                  </p:nvCxnSpPr>
                  <p:spPr>
                    <a:xfrm>
                      <a:off x="610300" y="5071143"/>
                      <a:ext cx="361299" cy="143653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8" name="직선 화살표 연결선 177"/>
                    <p:cNvCxnSpPr/>
                    <p:nvPr/>
                  </p:nvCxnSpPr>
                  <p:spPr>
                    <a:xfrm>
                      <a:off x="5507511" y="5445333"/>
                      <a:ext cx="504872" cy="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9" name="직선 화살표 연결선 178"/>
                    <p:cNvCxnSpPr/>
                    <p:nvPr/>
                  </p:nvCxnSpPr>
                  <p:spPr>
                    <a:xfrm>
                      <a:off x="8332851" y="5516792"/>
                      <a:ext cx="503285" cy="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0" name="직사각형 179"/>
                    <p:cNvSpPr/>
                    <p:nvPr/>
                  </p:nvSpPr>
                  <p:spPr>
                    <a:xfrm>
                      <a:off x="6019185" y="5084856"/>
                      <a:ext cx="863680" cy="792417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65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8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40</a:t>
                      </a:r>
                      <a:endParaRPr lang="ko-KR" altLang="en-US" sz="18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81" name="직사각형 180"/>
                    <p:cNvSpPr/>
                    <p:nvPr/>
                  </p:nvSpPr>
                  <p:spPr>
                    <a:xfrm>
                      <a:off x="6882867" y="5084856"/>
                      <a:ext cx="287364" cy="792417"/>
                    </a:xfrm>
                    <a:prstGeom prst="rect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82" name="직선 화살표 연결선 181"/>
                    <p:cNvCxnSpPr/>
                    <p:nvPr/>
                  </p:nvCxnSpPr>
                  <p:spPr>
                    <a:xfrm>
                      <a:off x="7170231" y="5445334"/>
                      <a:ext cx="504872" cy="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3" name="직선 화살표 연결선 182"/>
                    <p:cNvCxnSpPr>
                      <a:endCxn id="156" idx="1"/>
                    </p:cNvCxnSpPr>
                    <p:nvPr/>
                  </p:nvCxnSpPr>
                  <p:spPr>
                    <a:xfrm flipV="1">
                      <a:off x="2124232" y="5481064"/>
                      <a:ext cx="576317" cy="23034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-557464" y="4782179"/>
                    <a:ext cx="952750" cy="5667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800" dirty="0" err="1"/>
                      <a:t>mpp</a:t>
                    </a:r>
                    <a:endParaRPr lang="ko-KR" altLang="en-US" sz="1800" dirty="0"/>
                  </a:p>
                </p:txBody>
              </p:sp>
            </p:grpSp>
            <p:cxnSp>
              <p:nvCxnSpPr>
                <p:cNvPr id="134" name="꺾인 연결선 133"/>
                <p:cNvCxnSpPr/>
                <p:nvPr/>
              </p:nvCxnSpPr>
              <p:spPr bwMode="auto">
                <a:xfrm>
                  <a:off x="9556597" y="3212405"/>
                  <a:ext cx="408263" cy="288032"/>
                </a:xfrm>
                <a:prstGeom prst="bentConnector3">
                  <a:avLst>
                    <a:gd name="adj1" fmla="val 94795"/>
                  </a:avLst>
                </a:prstGeom>
                <a:solidFill>
                  <a:schemeClr val="accent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5" name="직선 연결선 134"/>
                <p:cNvCxnSpPr/>
                <p:nvPr/>
              </p:nvCxnSpPr>
              <p:spPr bwMode="auto">
                <a:xfrm>
                  <a:off x="9844630" y="3500437"/>
                  <a:ext cx="230559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6" name="직선 연결선 135"/>
                <p:cNvCxnSpPr/>
                <p:nvPr/>
              </p:nvCxnSpPr>
              <p:spPr bwMode="auto">
                <a:xfrm>
                  <a:off x="9902270" y="3572445"/>
                  <a:ext cx="11528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28" name="직사각형 127"/>
              <p:cNvSpPr/>
              <p:nvPr/>
            </p:nvSpPr>
            <p:spPr bwMode="auto">
              <a:xfrm>
                <a:off x="2658144" y="2727599"/>
                <a:ext cx="238941" cy="22446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0" name="직선 화살표 연결선 129"/>
              <p:cNvCxnSpPr>
                <a:stCxn id="128" idx="2"/>
              </p:cNvCxnSpPr>
              <p:nvPr/>
            </p:nvCxnSpPr>
            <p:spPr bwMode="auto">
              <a:xfrm>
                <a:off x="2777615" y="2952061"/>
                <a:ext cx="2488" cy="1580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TextBox 131"/>
              <p:cNvSpPr txBox="1"/>
              <p:nvPr/>
            </p:nvSpPr>
            <p:spPr>
              <a:xfrm>
                <a:off x="2358685" y="2610431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 dirty="0"/>
                  <a:t>p</a:t>
                </a:r>
                <a:endParaRPr lang="ko-KR" altLang="en-US" sz="1800" dirty="0"/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3312637" y="5264867"/>
              <a:ext cx="1691411" cy="677855"/>
              <a:chOff x="2257687" y="3146667"/>
              <a:chExt cx="1714161" cy="677855"/>
            </a:xfrm>
          </p:grpSpPr>
          <p:sp>
            <p:nvSpPr>
              <p:cNvPr id="117" name="원호 116"/>
              <p:cNvSpPr/>
              <p:nvPr/>
            </p:nvSpPr>
            <p:spPr bwMode="auto">
              <a:xfrm>
                <a:off x="2257687" y="3416511"/>
                <a:ext cx="144016" cy="144016"/>
              </a:xfrm>
              <a:prstGeom prst="arc">
                <a:avLst/>
              </a:prstGeom>
              <a:noFill/>
              <a:ln w="9525" cap="flat" cmpd="sng" algn="ctr">
                <a:solidFill>
                  <a:srgbClr val="FFCC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" name="원호 117"/>
              <p:cNvSpPr/>
              <p:nvPr/>
            </p:nvSpPr>
            <p:spPr bwMode="auto">
              <a:xfrm flipH="1">
                <a:off x="3800790" y="3426927"/>
                <a:ext cx="171058" cy="144016"/>
              </a:xfrm>
              <a:prstGeom prst="arc">
                <a:avLst/>
              </a:prstGeom>
              <a:noFill/>
              <a:ln w="9525" cap="flat" cmpd="sng" algn="ctr">
                <a:solidFill>
                  <a:srgbClr val="FFCC66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3" name="원호 122"/>
              <p:cNvSpPr/>
              <p:nvPr/>
            </p:nvSpPr>
            <p:spPr bwMode="auto">
              <a:xfrm flipV="1">
                <a:off x="2401703" y="3146667"/>
                <a:ext cx="1399086" cy="677855"/>
              </a:xfrm>
              <a:prstGeom prst="arc">
                <a:avLst>
                  <a:gd name="adj1" fmla="val 10805489"/>
                  <a:gd name="adj2" fmla="val 0"/>
                </a:avLst>
              </a:prstGeom>
              <a:noFill/>
              <a:ln w="9525" cap="flat" cmpd="sng" algn="ctr">
                <a:solidFill>
                  <a:srgbClr val="FFCC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84" name="모서리가 둥근 직사각형 183"/>
          <p:cNvSpPr/>
          <p:nvPr/>
        </p:nvSpPr>
        <p:spPr bwMode="auto">
          <a:xfrm>
            <a:off x="107504" y="1364000"/>
            <a:ext cx="2016224" cy="3503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400" dirty="0" err="1">
                <a:latin typeface="Arial" panose="020B0604020202020204" pitchFamily="34" charset="0"/>
              </a:rPr>
              <a:t>mp</a:t>
            </a:r>
            <a:r>
              <a:rPr kumimoji="0" lang="ko-KR" altLang="en-US" sz="1400" dirty="0">
                <a:latin typeface="Arial" panose="020B0604020202020204" pitchFamily="34" charset="0"/>
              </a:rPr>
              <a:t>가 </a:t>
            </a:r>
            <a:r>
              <a:rPr kumimoji="0" lang="en-US" altLang="ko-KR" sz="1400" dirty="0">
                <a:latin typeface="Arial" panose="020B0604020202020204" pitchFamily="34" charset="0"/>
              </a:rPr>
              <a:t>30</a:t>
            </a:r>
            <a:r>
              <a:rPr kumimoji="0" lang="ko-KR" altLang="en-US" sz="1400" dirty="0">
                <a:latin typeface="Arial" panose="020B0604020202020204" pitchFamily="34" charset="0"/>
              </a:rPr>
              <a:t>인 노드 삭제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5" name="폭발 1 184"/>
          <p:cNvSpPr/>
          <p:nvPr/>
        </p:nvSpPr>
        <p:spPr bwMode="auto">
          <a:xfrm>
            <a:off x="5836870" y="3106071"/>
            <a:ext cx="2786127" cy="2935934"/>
          </a:xfrm>
          <a:prstGeom prst="irregularSeal1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맨 앞 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노드가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삭제될 때는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5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8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연결리스트에서의 삭제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99101" y="5508936"/>
            <a:ext cx="8280920" cy="771744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단일 연결리스트 </a:t>
            </a:r>
            <a:r>
              <a:rPr lang="en-US" altLang="ko-KR" sz="2000" dirty="0"/>
              <a:t>VS  </a:t>
            </a:r>
            <a:r>
              <a:rPr lang="ko-KR" altLang="en-US" sz="2000" dirty="0"/>
              <a:t>이중 연결리스트</a:t>
            </a:r>
            <a:endParaRPr lang="en-US" altLang="ko-KR" sz="2000" dirty="0"/>
          </a:p>
        </p:txBody>
      </p:sp>
      <p:grpSp>
        <p:nvGrpSpPr>
          <p:cNvPr id="76" name="그룹 75"/>
          <p:cNvGrpSpPr/>
          <p:nvPr/>
        </p:nvGrpSpPr>
        <p:grpSpPr>
          <a:xfrm>
            <a:off x="703744" y="3101604"/>
            <a:ext cx="8055455" cy="849335"/>
            <a:chOff x="608743" y="3140968"/>
            <a:chExt cx="8055455" cy="849335"/>
          </a:xfrm>
        </p:grpSpPr>
        <p:sp>
          <p:nvSpPr>
            <p:cNvPr id="28" name="직사각형 27"/>
            <p:cNvSpPr/>
            <p:nvPr/>
          </p:nvSpPr>
          <p:spPr bwMode="auto">
            <a:xfrm>
              <a:off x="7331527" y="3317824"/>
              <a:ext cx="779717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  35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  100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8097407" y="3317824"/>
              <a:ext cx="229219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1427133" y="3372559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   45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   10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2205420" y="3372559"/>
              <a:ext cx="260383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1084817" y="3223246"/>
              <a:ext cx="191543" cy="14931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2985138" y="3372559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   95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   20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3763425" y="3372559"/>
              <a:ext cx="258952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4477331" y="3372559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   15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   30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5255618" y="3372559"/>
              <a:ext cx="258953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/>
            <p:cNvCxnSpPr/>
            <p:nvPr/>
          </p:nvCxnSpPr>
          <p:spPr bwMode="auto">
            <a:xfrm>
              <a:off x="1257634" y="3372559"/>
              <a:ext cx="196802" cy="822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 bwMode="auto">
            <a:xfrm>
              <a:off x="2465802" y="3610101"/>
              <a:ext cx="5193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 bwMode="auto">
            <a:xfrm>
              <a:off x="4022376" y="3628918"/>
              <a:ext cx="4549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 bwMode="auto">
            <a:xfrm>
              <a:off x="5514571" y="3623719"/>
              <a:ext cx="4549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 bwMode="auto">
            <a:xfrm>
              <a:off x="6878003" y="3598780"/>
              <a:ext cx="4535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08743" y="3140968"/>
              <a:ext cx="5613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/>
                <a:t>mp</a:t>
              </a:r>
              <a:endParaRPr lang="ko-KR" altLang="en-US" sz="2000" dirty="0"/>
            </a:p>
          </p:txBody>
        </p:sp>
        <p:cxnSp>
          <p:nvCxnSpPr>
            <p:cNvPr id="23" name="꺾인 연결선 22"/>
            <p:cNvCxnSpPr/>
            <p:nvPr/>
          </p:nvCxnSpPr>
          <p:spPr bwMode="auto">
            <a:xfrm>
              <a:off x="8196837" y="3602158"/>
              <a:ext cx="367932" cy="220683"/>
            </a:xfrm>
            <a:prstGeom prst="bentConnector3">
              <a:avLst>
                <a:gd name="adj1" fmla="val 94795"/>
              </a:avLst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직선 연결선 23"/>
            <p:cNvCxnSpPr/>
            <p:nvPr/>
          </p:nvCxnSpPr>
          <p:spPr bwMode="auto">
            <a:xfrm>
              <a:off x="8456415" y="3822841"/>
              <a:ext cx="20778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직선 연결선 24"/>
            <p:cNvCxnSpPr/>
            <p:nvPr/>
          </p:nvCxnSpPr>
          <p:spPr bwMode="auto">
            <a:xfrm>
              <a:off x="8508360" y="3878012"/>
              <a:ext cx="1038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직사각형 73"/>
            <p:cNvSpPr/>
            <p:nvPr/>
          </p:nvSpPr>
          <p:spPr bwMode="auto">
            <a:xfrm>
              <a:off x="1427132" y="3374138"/>
              <a:ext cx="260383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2983744" y="3373754"/>
              <a:ext cx="258952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4489738" y="3372559"/>
              <a:ext cx="258953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7331468" y="3318257"/>
              <a:ext cx="229219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80" name="직선 화살표 연결선 79"/>
            <p:cNvCxnSpPr/>
            <p:nvPr/>
          </p:nvCxnSpPr>
          <p:spPr bwMode="auto">
            <a:xfrm>
              <a:off x="2465802" y="3756308"/>
              <a:ext cx="519336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 bwMode="auto">
            <a:xfrm>
              <a:off x="3990185" y="3775125"/>
              <a:ext cx="519336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 bwMode="auto">
            <a:xfrm>
              <a:off x="5482380" y="3770744"/>
              <a:ext cx="519336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 bwMode="auto">
            <a:xfrm>
              <a:off x="6812132" y="3737043"/>
              <a:ext cx="519336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꺾인 연결선 83"/>
            <p:cNvCxnSpPr/>
            <p:nvPr/>
          </p:nvCxnSpPr>
          <p:spPr bwMode="auto">
            <a:xfrm rot="10800000" flipV="1">
              <a:off x="998740" y="3712499"/>
              <a:ext cx="414883" cy="212260"/>
            </a:xfrm>
            <a:prstGeom prst="bentConnector3">
              <a:avLst>
                <a:gd name="adj1" fmla="val 100091"/>
              </a:avLst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직선 연결선 84"/>
            <p:cNvCxnSpPr/>
            <p:nvPr/>
          </p:nvCxnSpPr>
          <p:spPr bwMode="auto">
            <a:xfrm>
              <a:off x="892483" y="3935132"/>
              <a:ext cx="20778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직선 연결선 85"/>
            <p:cNvCxnSpPr/>
            <p:nvPr/>
          </p:nvCxnSpPr>
          <p:spPr bwMode="auto">
            <a:xfrm>
              <a:off x="944428" y="3990303"/>
              <a:ext cx="1038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" name="폭발 1 21"/>
          <p:cNvSpPr/>
          <p:nvPr/>
        </p:nvSpPr>
        <p:spPr bwMode="auto">
          <a:xfrm>
            <a:off x="5755585" y="1484784"/>
            <a:ext cx="2786127" cy="2935934"/>
          </a:xfrm>
          <a:prstGeom prst="irregularSeal1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맨 앞 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노드가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삭제될 때는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51798" y="1308899"/>
            <a:ext cx="8055455" cy="838526"/>
            <a:chOff x="608743" y="3140968"/>
            <a:chExt cx="8055455" cy="838526"/>
          </a:xfrm>
        </p:grpSpPr>
        <p:sp>
          <p:nvSpPr>
            <p:cNvPr id="103" name="직사각형 102"/>
            <p:cNvSpPr/>
            <p:nvPr/>
          </p:nvSpPr>
          <p:spPr bwMode="auto">
            <a:xfrm>
              <a:off x="7331527" y="3317824"/>
              <a:ext cx="779717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35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100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 bwMode="auto">
            <a:xfrm>
              <a:off x="8097407" y="3317824"/>
              <a:ext cx="229219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 bwMode="auto">
            <a:xfrm>
              <a:off x="1427133" y="3372559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45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10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6" name="직사각형 125"/>
            <p:cNvSpPr/>
            <p:nvPr/>
          </p:nvSpPr>
          <p:spPr bwMode="auto">
            <a:xfrm>
              <a:off x="2205420" y="3372559"/>
              <a:ext cx="260383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/>
            <p:cNvSpPr/>
            <p:nvPr/>
          </p:nvSpPr>
          <p:spPr bwMode="auto">
            <a:xfrm>
              <a:off x="1084817" y="3223246"/>
              <a:ext cx="191543" cy="14931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 bwMode="auto">
            <a:xfrm>
              <a:off x="2985138" y="3372559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95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20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 bwMode="auto">
            <a:xfrm>
              <a:off x="3763425" y="3372559"/>
              <a:ext cx="258952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 bwMode="auto">
            <a:xfrm>
              <a:off x="4477331" y="3372559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15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30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5255618" y="3372559"/>
              <a:ext cx="258953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5" name="직선 화살표 연결선 134"/>
            <p:cNvCxnSpPr/>
            <p:nvPr/>
          </p:nvCxnSpPr>
          <p:spPr bwMode="auto">
            <a:xfrm>
              <a:off x="1257634" y="3372559"/>
              <a:ext cx="196802" cy="822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>
              <a:stCxn id="126" idx="3"/>
              <a:endCxn id="130" idx="1"/>
            </p:cNvCxnSpPr>
            <p:nvPr/>
          </p:nvCxnSpPr>
          <p:spPr bwMode="auto">
            <a:xfrm>
              <a:off x="2465802" y="3676634"/>
              <a:ext cx="5193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>
              <a:stCxn id="132" idx="3"/>
              <a:endCxn id="133" idx="1"/>
            </p:cNvCxnSpPr>
            <p:nvPr/>
          </p:nvCxnSpPr>
          <p:spPr bwMode="auto">
            <a:xfrm>
              <a:off x="4022376" y="3676634"/>
              <a:ext cx="4549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/>
            <p:cNvCxnSpPr/>
            <p:nvPr/>
          </p:nvCxnSpPr>
          <p:spPr bwMode="auto">
            <a:xfrm>
              <a:off x="5514571" y="3648658"/>
              <a:ext cx="4549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/>
            <p:cNvCxnSpPr/>
            <p:nvPr/>
          </p:nvCxnSpPr>
          <p:spPr bwMode="auto">
            <a:xfrm>
              <a:off x="6878003" y="3648658"/>
              <a:ext cx="4535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608743" y="3140968"/>
              <a:ext cx="5613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/>
                <a:t>mp</a:t>
              </a:r>
              <a:endParaRPr lang="ko-KR" altLang="en-US" sz="2000" dirty="0"/>
            </a:p>
          </p:txBody>
        </p:sp>
        <p:cxnSp>
          <p:nvCxnSpPr>
            <p:cNvPr id="146" name="꺾인 연결선 145"/>
            <p:cNvCxnSpPr/>
            <p:nvPr/>
          </p:nvCxnSpPr>
          <p:spPr bwMode="auto">
            <a:xfrm>
              <a:off x="8196837" y="3602158"/>
              <a:ext cx="367932" cy="220683"/>
            </a:xfrm>
            <a:prstGeom prst="bentConnector3">
              <a:avLst>
                <a:gd name="adj1" fmla="val 94795"/>
              </a:avLst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직선 연결선 146"/>
            <p:cNvCxnSpPr/>
            <p:nvPr/>
          </p:nvCxnSpPr>
          <p:spPr bwMode="auto">
            <a:xfrm>
              <a:off x="8456415" y="3822841"/>
              <a:ext cx="20778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직선 연결선 147"/>
            <p:cNvCxnSpPr/>
            <p:nvPr/>
          </p:nvCxnSpPr>
          <p:spPr bwMode="auto">
            <a:xfrm>
              <a:off x="8508360" y="3878012"/>
              <a:ext cx="1038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6954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단일연결리스트에서의 삽입</a:t>
            </a:r>
          </a:p>
        </p:txBody>
      </p:sp>
      <p:grpSp>
        <p:nvGrpSpPr>
          <p:cNvPr id="76" name="그룹 75"/>
          <p:cNvGrpSpPr/>
          <p:nvPr/>
        </p:nvGrpSpPr>
        <p:grpSpPr>
          <a:xfrm>
            <a:off x="428542" y="1580637"/>
            <a:ext cx="8235656" cy="1873408"/>
            <a:chOff x="428542" y="3097847"/>
            <a:chExt cx="8235656" cy="1873408"/>
          </a:xfrm>
        </p:grpSpPr>
        <p:sp>
          <p:nvSpPr>
            <p:cNvPr id="28" name="직사각형 27"/>
            <p:cNvSpPr/>
            <p:nvPr/>
          </p:nvSpPr>
          <p:spPr bwMode="auto">
            <a:xfrm>
              <a:off x="7331527" y="3317824"/>
              <a:ext cx="779717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35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100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8097407" y="3317824"/>
              <a:ext cx="229219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1427133" y="3372559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45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10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2205420" y="3372559"/>
              <a:ext cx="260383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1084817" y="3223246"/>
              <a:ext cx="191543" cy="14931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2985138" y="3372559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95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20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3763425" y="3372559"/>
              <a:ext cx="258952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4477331" y="3372559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15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30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5255618" y="3372559"/>
              <a:ext cx="258953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/>
            <p:cNvCxnSpPr/>
            <p:nvPr/>
          </p:nvCxnSpPr>
          <p:spPr bwMode="auto">
            <a:xfrm>
              <a:off x="1257634" y="3372559"/>
              <a:ext cx="196802" cy="822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31" idx="3"/>
              <a:endCxn id="33" idx="1"/>
            </p:cNvCxnSpPr>
            <p:nvPr/>
          </p:nvCxnSpPr>
          <p:spPr bwMode="auto">
            <a:xfrm>
              <a:off x="2465802" y="3676634"/>
              <a:ext cx="5193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34" idx="3"/>
              <a:endCxn id="35" idx="1"/>
            </p:cNvCxnSpPr>
            <p:nvPr/>
          </p:nvCxnSpPr>
          <p:spPr bwMode="auto">
            <a:xfrm>
              <a:off x="4022376" y="3676634"/>
              <a:ext cx="4549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 bwMode="auto">
            <a:xfrm>
              <a:off x="5514571" y="3648658"/>
              <a:ext cx="4549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 bwMode="auto">
            <a:xfrm>
              <a:off x="6878003" y="3648658"/>
              <a:ext cx="4535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 bwMode="auto">
            <a:xfrm>
              <a:off x="3732278" y="4262226"/>
              <a:ext cx="778286" cy="606934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75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25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4510565" y="4262226"/>
              <a:ext cx="258953" cy="60693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3317852" y="4494849"/>
              <a:ext cx="182718" cy="15259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직선 화살표 연결선 44"/>
            <p:cNvCxnSpPr>
              <a:stCxn id="44" idx="3"/>
            </p:cNvCxnSpPr>
            <p:nvPr/>
          </p:nvCxnSpPr>
          <p:spPr bwMode="auto">
            <a:xfrm flipV="1">
              <a:off x="3500570" y="4556009"/>
              <a:ext cx="231707" cy="151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28542" y="3097847"/>
              <a:ext cx="7168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/>
                <a:t>mpp</a:t>
              </a:r>
              <a:endParaRPr lang="ko-KR" alt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10077" y="4571145"/>
              <a:ext cx="671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new</a:t>
              </a:r>
              <a:endParaRPr lang="ko-KR" altLang="en-US" sz="2000" dirty="0"/>
            </a:p>
          </p:txBody>
        </p:sp>
        <p:cxnSp>
          <p:nvCxnSpPr>
            <p:cNvPr id="23" name="꺾인 연결선 22"/>
            <p:cNvCxnSpPr/>
            <p:nvPr/>
          </p:nvCxnSpPr>
          <p:spPr bwMode="auto">
            <a:xfrm>
              <a:off x="8196837" y="3602158"/>
              <a:ext cx="367932" cy="220683"/>
            </a:xfrm>
            <a:prstGeom prst="bentConnector3">
              <a:avLst>
                <a:gd name="adj1" fmla="val 94795"/>
              </a:avLst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직선 연결선 23"/>
            <p:cNvCxnSpPr/>
            <p:nvPr/>
          </p:nvCxnSpPr>
          <p:spPr bwMode="auto">
            <a:xfrm>
              <a:off x="8456415" y="3822841"/>
              <a:ext cx="20778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직선 연결선 24"/>
            <p:cNvCxnSpPr/>
            <p:nvPr/>
          </p:nvCxnSpPr>
          <p:spPr bwMode="auto">
            <a:xfrm>
              <a:off x="8508360" y="3878012"/>
              <a:ext cx="1038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5" name="그룹 74"/>
          <p:cNvGrpSpPr/>
          <p:nvPr/>
        </p:nvGrpSpPr>
        <p:grpSpPr>
          <a:xfrm>
            <a:off x="69922" y="3560975"/>
            <a:ext cx="9038582" cy="1327022"/>
            <a:chOff x="69922" y="4952113"/>
            <a:chExt cx="9038582" cy="1327022"/>
          </a:xfrm>
        </p:grpSpPr>
        <p:sp>
          <p:nvSpPr>
            <p:cNvPr id="55" name="직사각형 54"/>
            <p:cNvSpPr/>
            <p:nvPr/>
          </p:nvSpPr>
          <p:spPr bwMode="auto">
            <a:xfrm>
              <a:off x="7775833" y="5046691"/>
              <a:ext cx="779717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35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100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8541713" y="5046691"/>
              <a:ext cx="229219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948381" y="5101426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45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10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1726668" y="5101426"/>
              <a:ext cx="260383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606065" y="4952113"/>
              <a:ext cx="191543" cy="14931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2254486" y="5101426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95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20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3032773" y="5101426"/>
              <a:ext cx="258952" cy="60693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5004048" y="5101426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15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30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5782335" y="5101426"/>
              <a:ext cx="258953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직선 화살표 연결선 63"/>
            <p:cNvCxnSpPr/>
            <p:nvPr/>
          </p:nvCxnSpPr>
          <p:spPr bwMode="auto">
            <a:xfrm>
              <a:off x="778882" y="5101426"/>
              <a:ext cx="196802" cy="822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stCxn id="58" idx="3"/>
              <a:endCxn id="60" idx="1"/>
            </p:cNvCxnSpPr>
            <p:nvPr/>
          </p:nvCxnSpPr>
          <p:spPr bwMode="auto">
            <a:xfrm>
              <a:off x="1987051" y="5404894"/>
              <a:ext cx="26743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61" idx="3"/>
            </p:cNvCxnSpPr>
            <p:nvPr/>
          </p:nvCxnSpPr>
          <p:spPr bwMode="auto">
            <a:xfrm flipV="1">
              <a:off x="3291725" y="5404893"/>
              <a:ext cx="311909" cy="1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 bwMode="auto">
            <a:xfrm>
              <a:off x="6041288" y="5377525"/>
              <a:ext cx="4549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 bwMode="auto">
            <a:xfrm>
              <a:off x="7322309" y="5377525"/>
              <a:ext cx="4535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/>
            <p:cNvSpPr/>
            <p:nvPr/>
          </p:nvSpPr>
          <p:spPr bwMode="auto">
            <a:xfrm>
              <a:off x="3630934" y="5101426"/>
              <a:ext cx="778286" cy="606934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75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25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4409221" y="5101426"/>
              <a:ext cx="258953" cy="6069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3440178" y="6003547"/>
              <a:ext cx="182718" cy="15259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직선 화살표 연결선 71"/>
            <p:cNvCxnSpPr>
              <a:stCxn id="71" idx="0"/>
            </p:cNvCxnSpPr>
            <p:nvPr/>
          </p:nvCxnSpPr>
          <p:spPr bwMode="auto">
            <a:xfrm flipV="1">
              <a:off x="3531537" y="5716893"/>
              <a:ext cx="231887" cy="2866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9922" y="4968569"/>
              <a:ext cx="7168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/>
                <a:t>mpp</a:t>
              </a:r>
              <a:endParaRPr lang="ko-KR" alt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77874" y="5855146"/>
              <a:ext cx="671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new</a:t>
              </a:r>
              <a:endParaRPr lang="ko-KR" altLang="en-US" sz="2000" dirty="0"/>
            </a:p>
          </p:txBody>
        </p:sp>
        <p:cxnSp>
          <p:nvCxnSpPr>
            <p:cNvPr id="49" name="꺾인 연결선 48"/>
            <p:cNvCxnSpPr/>
            <p:nvPr/>
          </p:nvCxnSpPr>
          <p:spPr bwMode="auto">
            <a:xfrm>
              <a:off x="8641143" y="5331025"/>
              <a:ext cx="367932" cy="220683"/>
            </a:xfrm>
            <a:prstGeom prst="bentConnector3">
              <a:avLst>
                <a:gd name="adj1" fmla="val 94795"/>
              </a:avLst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직선 연결선 49"/>
            <p:cNvCxnSpPr/>
            <p:nvPr/>
          </p:nvCxnSpPr>
          <p:spPr bwMode="auto">
            <a:xfrm>
              <a:off x="8900721" y="5551708"/>
              <a:ext cx="20778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직선 연결선 50"/>
            <p:cNvCxnSpPr/>
            <p:nvPr/>
          </p:nvCxnSpPr>
          <p:spPr bwMode="auto">
            <a:xfrm>
              <a:off x="8952666" y="5606879"/>
              <a:ext cx="1038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직선 화살표 연결선 72"/>
            <p:cNvCxnSpPr>
              <a:stCxn id="70" idx="3"/>
            </p:cNvCxnSpPr>
            <p:nvPr/>
          </p:nvCxnSpPr>
          <p:spPr bwMode="auto">
            <a:xfrm>
              <a:off x="4668174" y="5404893"/>
              <a:ext cx="344740" cy="17862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직사각형 76"/>
            <p:cNvSpPr/>
            <p:nvPr/>
          </p:nvSpPr>
          <p:spPr bwMode="auto">
            <a:xfrm>
              <a:off x="2223097" y="6027426"/>
              <a:ext cx="182718" cy="15259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직선 화살표 연결선 77"/>
            <p:cNvCxnSpPr>
              <a:stCxn id="77" idx="0"/>
            </p:cNvCxnSpPr>
            <p:nvPr/>
          </p:nvCxnSpPr>
          <p:spPr bwMode="auto">
            <a:xfrm flipV="1">
              <a:off x="2314456" y="5740772"/>
              <a:ext cx="231887" cy="2866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360793" y="5879025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p</a:t>
              </a:r>
              <a:endParaRPr lang="ko-KR" altLang="en-US" sz="2000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5255617" y="4593322"/>
            <a:ext cx="2738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C000"/>
                </a:solidFill>
                <a:latin typeface="+mn-lt"/>
              </a:rPr>
              <a:t>new-&gt;next = p-&gt;next;</a:t>
            </a:r>
          </a:p>
          <a:p>
            <a:r>
              <a:rPr lang="en-US" altLang="ko-KR" sz="2000" b="1" dirty="0">
                <a:solidFill>
                  <a:srgbClr val="FFC000"/>
                </a:solidFill>
                <a:latin typeface="+mn-lt"/>
              </a:rPr>
              <a:t>p-&gt;next = new;</a:t>
            </a:r>
          </a:p>
        </p:txBody>
      </p:sp>
      <p:sp>
        <p:nvSpPr>
          <p:cNvPr id="80" name="직사각형 79"/>
          <p:cNvSpPr/>
          <p:nvPr/>
        </p:nvSpPr>
        <p:spPr bwMode="auto">
          <a:xfrm>
            <a:off x="2702302" y="2749310"/>
            <a:ext cx="182718" cy="1525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/>
          <p:cNvCxnSpPr>
            <a:stCxn id="80" idx="0"/>
          </p:cNvCxnSpPr>
          <p:nvPr/>
        </p:nvCxnSpPr>
        <p:spPr bwMode="auto">
          <a:xfrm flipV="1">
            <a:off x="2793661" y="2462656"/>
            <a:ext cx="231887" cy="286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839998" y="2600909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</a:t>
            </a:r>
            <a:endParaRPr lang="ko-KR" altLang="en-US" sz="2000" dirty="0"/>
          </a:p>
        </p:txBody>
      </p:sp>
      <p:sp>
        <p:nvSpPr>
          <p:cNvPr id="83" name="모서리가 둥근 직사각형 82"/>
          <p:cNvSpPr/>
          <p:nvPr/>
        </p:nvSpPr>
        <p:spPr bwMode="auto">
          <a:xfrm>
            <a:off x="6036903" y="1029353"/>
            <a:ext cx="3024336" cy="66697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1800">
                <a:latin typeface="Arial" panose="020B0604020202020204" pitchFamily="34" charset="0"/>
              </a:rPr>
              <a:t>삽입할</a:t>
            </a:r>
            <a:r>
              <a: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앞노드를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찾는다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연결을 조정한다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폭발 1 83"/>
          <p:cNvSpPr/>
          <p:nvPr/>
        </p:nvSpPr>
        <p:spPr bwMode="auto">
          <a:xfrm>
            <a:off x="6444959" y="4879388"/>
            <a:ext cx="2552852" cy="1860934"/>
          </a:xfrm>
          <a:prstGeom prst="irregularSeal1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순서 조심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!!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49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8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 연결리스트에서의 삽입</a:t>
            </a:r>
          </a:p>
        </p:txBody>
      </p:sp>
      <p:grpSp>
        <p:nvGrpSpPr>
          <p:cNvPr id="76" name="그룹 75"/>
          <p:cNvGrpSpPr/>
          <p:nvPr/>
        </p:nvGrpSpPr>
        <p:grpSpPr>
          <a:xfrm>
            <a:off x="449903" y="1124661"/>
            <a:ext cx="8168502" cy="1798291"/>
            <a:chOff x="495696" y="2903761"/>
            <a:chExt cx="8168502" cy="1969099"/>
          </a:xfrm>
        </p:grpSpPr>
        <p:sp>
          <p:nvSpPr>
            <p:cNvPr id="28" name="직사각형 27"/>
            <p:cNvSpPr/>
            <p:nvPr/>
          </p:nvSpPr>
          <p:spPr bwMode="auto">
            <a:xfrm>
              <a:off x="7331527" y="3317824"/>
              <a:ext cx="779717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  35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  100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8097407" y="3317824"/>
              <a:ext cx="229219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1427133" y="3372559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   45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   10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2205420" y="3372559"/>
              <a:ext cx="260383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1084817" y="3223246"/>
              <a:ext cx="191543" cy="14931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2985138" y="3372559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   95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   20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3763425" y="3372559"/>
              <a:ext cx="258952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4477331" y="3372559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   15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   30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5255618" y="3372559"/>
              <a:ext cx="258953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/>
            <p:cNvCxnSpPr/>
            <p:nvPr/>
          </p:nvCxnSpPr>
          <p:spPr bwMode="auto">
            <a:xfrm>
              <a:off x="1257634" y="3372559"/>
              <a:ext cx="196802" cy="822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 bwMode="auto">
            <a:xfrm>
              <a:off x="2465802" y="3610101"/>
              <a:ext cx="5193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 bwMode="auto">
            <a:xfrm>
              <a:off x="4022376" y="3628918"/>
              <a:ext cx="4549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 bwMode="auto">
            <a:xfrm>
              <a:off x="5514571" y="3623719"/>
              <a:ext cx="4549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 bwMode="auto">
            <a:xfrm>
              <a:off x="6878003" y="3598780"/>
              <a:ext cx="4535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 bwMode="auto">
            <a:xfrm>
              <a:off x="3732278" y="4262226"/>
              <a:ext cx="778286" cy="606934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  75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  25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4510565" y="4262226"/>
              <a:ext cx="258953" cy="60693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3293739" y="4262225"/>
              <a:ext cx="182718" cy="15259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직선 화살표 연결선 44"/>
            <p:cNvCxnSpPr>
              <a:stCxn id="44" idx="3"/>
            </p:cNvCxnSpPr>
            <p:nvPr/>
          </p:nvCxnSpPr>
          <p:spPr bwMode="auto">
            <a:xfrm>
              <a:off x="3476457" y="4338520"/>
              <a:ext cx="255820" cy="949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95696" y="3133326"/>
              <a:ext cx="716863" cy="4381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/>
                <a:t>mpp</a:t>
              </a:r>
              <a:endParaRPr lang="ko-KR" alt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31655" y="4318174"/>
              <a:ext cx="671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new</a:t>
              </a:r>
              <a:endParaRPr lang="ko-KR" altLang="en-US" sz="2000" dirty="0"/>
            </a:p>
          </p:txBody>
        </p:sp>
        <p:cxnSp>
          <p:nvCxnSpPr>
            <p:cNvPr id="23" name="꺾인 연결선 22"/>
            <p:cNvCxnSpPr/>
            <p:nvPr/>
          </p:nvCxnSpPr>
          <p:spPr bwMode="auto">
            <a:xfrm>
              <a:off x="8196837" y="3602158"/>
              <a:ext cx="367932" cy="220683"/>
            </a:xfrm>
            <a:prstGeom prst="bentConnector3">
              <a:avLst>
                <a:gd name="adj1" fmla="val 94795"/>
              </a:avLst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직선 연결선 23"/>
            <p:cNvCxnSpPr/>
            <p:nvPr/>
          </p:nvCxnSpPr>
          <p:spPr bwMode="auto">
            <a:xfrm>
              <a:off x="8456415" y="3822841"/>
              <a:ext cx="20778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직선 연결선 24"/>
            <p:cNvCxnSpPr/>
            <p:nvPr/>
          </p:nvCxnSpPr>
          <p:spPr bwMode="auto">
            <a:xfrm>
              <a:off x="8508360" y="3878012"/>
              <a:ext cx="1038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직사각형 73"/>
            <p:cNvSpPr/>
            <p:nvPr/>
          </p:nvSpPr>
          <p:spPr bwMode="auto">
            <a:xfrm>
              <a:off x="1427132" y="3374138"/>
              <a:ext cx="260383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2983744" y="3373754"/>
              <a:ext cx="258952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4489738" y="3372559"/>
              <a:ext cx="258953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7331468" y="3318257"/>
              <a:ext cx="229219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80" name="직선 화살표 연결선 79"/>
            <p:cNvCxnSpPr/>
            <p:nvPr/>
          </p:nvCxnSpPr>
          <p:spPr bwMode="auto">
            <a:xfrm>
              <a:off x="2465802" y="3756308"/>
              <a:ext cx="519336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 bwMode="auto">
            <a:xfrm>
              <a:off x="3990185" y="3775125"/>
              <a:ext cx="519336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 bwMode="auto">
            <a:xfrm>
              <a:off x="5482380" y="3770744"/>
              <a:ext cx="519336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 bwMode="auto">
            <a:xfrm>
              <a:off x="6812132" y="3737043"/>
              <a:ext cx="519336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꺾인 연결선 83"/>
            <p:cNvCxnSpPr/>
            <p:nvPr/>
          </p:nvCxnSpPr>
          <p:spPr bwMode="auto">
            <a:xfrm rot="10800000" flipV="1">
              <a:off x="998740" y="3712499"/>
              <a:ext cx="414883" cy="212260"/>
            </a:xfrm>
            <a:prstGeom prst="bentConnector3">
              <a:avLst>
                <a:gd name="adj1" fmla="val 100091"/>
              </a:avLst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직선 연결선 84"/>
            <p:cNvCxnSpPr/>
            <p:nvPr/>
          </p:nvCxnSpPr>
          <p:spPr bwMode="auto">
            <a:xfrm>
              <a:off x="892483" y="3935132"/>
              <a:ext cx="20778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직선 연결선 85"/>
            <p:cNvCxnSpPr/>
            <p:nvPr/>
          </p:nvCxnSpPr>
          <p:spPr bwMode="auto">
            <a:xfrm>
              <a:off x="944428" y="3990303"/>
              <a:ext cx="1038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직사각형 86"/>
            <p:cNvSpPr/>
            <p:nvPr/>
          </p:nvSpPr>
          <p:spPr bwMode="auto">
            <a:xfrm>
              <a:off x="3724839" y="4265926"/>
              <a:ext cx="258953" cy="60693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2955361" y="3062133"/>
              <a:ext cx="182718" cy="15259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직선 화살표 연결선 102"/>
            <p:cNvCxnSpPr>
              <a:stCxn id="88" idx="3"/>
            </p:cNvCxnSpPr>
            <p:nvPr/>
          </p:nvCxnSpPr>
          <p:spPr bwMode="auto">
            <a:xfrm>
              <a:off x="3138079" y="3138429"/>
              <a:ext cx="155660" cy="2264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2609283" y="2903761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p</a:t>
              </a:r>
              <a:endParaRPr lang="ko-KR" altLang="en-US" sz="2000" dirty="0"/>
            </a:p>
          </p:txBody>
        </p:sp>
      </p:grpSp>
      <p:sp>
        <p:nvSpPr>
          <p:cNvPr id="22" name="폭발 1 21"/>
          <p:cNvSpPr/>
          <p:nvPr/>
        </p:nvSpPr>
        <p:spPr bwMode="auto">
          <a:xfrm>
            <a:off x="6210148" y="3803012"/>
            <a:ext cx="2552852" cy="2935934"/>
          </a:xfrm>
          <a:prstGeom prst="irregularSeal1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맨 앞에 들어갈 때는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7197" y="3313759"/>
            <a:ext cx="9060934" cy="1288213"/>
            <a:chOff x="87197" y="3313759"/>
            <a:chExt cx="9060934" cy="1288213"/>
          </a:xfrm>
        </p:grpSpPr>
        <p:sp>
          <p:nvSpPr>
            <p:cNvPr id="89" name="직사각형 88"/>
            <p:cNvSpPr/>
            <p:nvPr/>
          </p:nvSpPr>
          <p:spPr bwMode="auto">
            <a:xfrm>
              <a:off x="7815460" y="3408337"/>
              <a:ext cx="779717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  35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  100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8581340" y="3408337"/>
              <a:ext cx="229219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 bwMode="auto">
            <a:xfrm>
              <a:off x="893513" y="3463072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   45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   10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1671800" y="3463072"/>
              <a:ext cx="260383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 bwMode="auto">
            <a:xfrm>
              <a:off x="551197" y="3313759"/>
              <a:ext cx="191543" cy="14931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2451518" y="3463072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   95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   20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3229805" y="3463072"/>
              <a:ext cx="258952" cy="60693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 bwMode="auto">
            <a:xfrm>
              <a:off x="5349632" y="3463072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   15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   30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6127919" y="3463072"/>
              <a:ext cx="258953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직선 화살표 연결선 97"/>
            <p:cNvCxnSpPr/>
            <p:nvPr/>
          </p:nvCxnSpPr>
          <p:spPr bwMode="auto">
            <a:xfrm>
              <a:off x="724014" y="3463072"/>
              <a:ext cx="196802" cy="822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/>
            <p:nvPr/>
          </p:nvCxnSpPr>
          <p:spPr bwMode="auto">
            <a:xfrm>
              <a:off x="1932182" y="3700614"/>
              <a:ext cx="5193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/>
            <p:nvPr/>
          </p:nvCxnSpPr>
          <p:spPr bwMode="auto">
            <a:xfrm>
              <a:off x="3488756" y="3719431"/>
              <a:ext cx="454954" cy="0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/>
            <p:nvPr/>
          </p:nvCxnSpPr>
          <p:spPr bwMode="auto">
            <a:xfrm>
              <a:off x="6386872" y="3714232"/>
              <a:ext cx="4549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/>
            <p:nvPr/>
          </p:nvCxnSpPr>
          <p:spPr bwMode="auto">
            <a:xfrm>
              <a:off x="7361936" y="3689293"/>
              <a:ext cx="4535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104"/>
            <p:cNvSpPr/>
            <p:nvPr/>
          </p:nvSpPr>
          <p:spPr bwMode="auto">
            <a:xfrm>
              <a:off x="3783415" y="4251294"/>
              <a:ext cx="182718" cy="15259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직선 화살표 연결선 105"/>
            <p:cNvCxnSpPr>
              <a:stCxn id="105" idx="3"/>
              <a:endCxn id="129" idx="2"/>
            </p:cNvCxnSpPr>
            <p:nvPr/>
          </p:nvCxnSpPr>
          <p:spPr bwMode="auto">
            <a:xfrm flipV="1">
              <a:off x="3966133" y="4071202"/>
              <a:ext cx="144755" cy="2563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87197" y="3313759"/>
              <a:ext cx="7168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/>
                <a:t>mpp</a:t>
              </a:r>
              <a:endParaRPr lang="ko-KR" altLang="en-US" sz="2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963807" y="4165683"/>
              <a:ext cx="671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new</a:t>
              </a:r>
              <a:endParaRPr lang="ko-KR" altLang="en-US" sz="2000" dirty="0"/>
            </a:p>
          </p:txBody>
        </p:sp>
        <p:cxnSp>
          <p:nvCxnSpPr>
            <p:cNvPr id="109" name="꺾인 연결선 108"/>
            <p:cNvCxnSpPr/>
            <p:nvPr/>
          </p:nvCxnSpPr>
          <p:spPr bwMode="auto">
            <a:xfrm>
              <a:off x="8680770" y="3692671"/>
              <a:ext cx="367932" cy="220683"/>
            </a:xfrm>
            <a:prstGeom prst="bentConnector3">
              <a:avLst>
                <a:gd name="adj1" fmla="val 94795"/>
              </a:avLst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" name="직선 연결선 109"/>
            <p:cNvCxnSpPr/>
            <p:nvPr/>
          </p:nvCxnSpPr>
          <p:spPr bwMode="auto">
            <a:xfrm>
              <a:off x="8940348" y="3913354"/>
              <a:ext cx="20778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" name="직선 연결선 110"/>
            <p:cNvCxnSpPr/>
            <p:nvPr/>
          </p:nvCxnSpPr>
          <p:spPr bwMode="auto">
            <a:xfrm>
              <a:off x="8992293" y="3968525"/>
              <a:ext cx="1038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2" name="직사각형 111"/>
            <p:cNvSpPr/>
            <p:nvPr/>
          </p:nvSpPr>
          <p:spPr bwMode="auto">
            <a:xfrm>
              <a:off x="893512" y="3464651"/>
              <a:ext cx="260383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 bwMode="auto">
            <a:xfrm>
              <a:off x="2450124" y="3464267"/>
              <a:ext cx="258952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 bwMode="auto">
            <a:xfrm>
              <a:off x="5362039" y="3463072"/>
              <a:ext cx="258953" cy="60693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 bwMode="auto">
            <a:xfrm>
              <a:off x="7815401" y="3408770"/>
              <a:ext cx="229219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16" name="직선 화살표 연결선 115"/>
            <p:cNvCxnSpPr/>
            <p:nvPr/>
          </p:nvCxnSpPr>
          <p:spPr bwMode="auto">
            <a:xfrm>
              <a:off x="1932182" y="3846821"/>
              <a:ext cx="519336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/>
            <p:nvPr/>
          </p:nvCxnSpPr>
          <p:spPr bwMode="auto">
            <a:xfrm>
              <a:off x="3456565" y="3865638"/>
              <a:ext cx="519336" cy="0"/>
            </a:xfrm>
            <a:prstGeom prst="straightConnector1">
              <a:avLst/>
            </a:prstGeom>
            <a:ln w="15875">
              <a:solidFill>
                <a:srgbClr val="FFC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/>
            <p:cNvCxnSpPr/>
            <p:nvPr/>
          </p:nvCxnSpPr>
          <p:spPr bwMode="auto">
            <a:xfrm>
              <a:off x="6354681" y="3861257"/>
              <a:ext cx="519336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/>
            <p:cNvCxnSpPr/>
            <p:nvPr/>
          </p:nvCxnSpPr>
          <p:spPr bwMode="auto">
            <a:xfrm>
              <a:off x="7296065" y="3827556"/>
              <a:ext cx="519336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꺾인 연결선 119"/>
            <p:cNvCxnSpPr/>
            <p:nvPr/>
          </p:nvCxnSpPr>
          <p:spPr bwMode="auto">
            <a:xfrm rot="10800000" flipV="1">
              <a:off x="465120" y="3803012"/>
              <a:ext cx="414883" cy="212260"/>
            </a:xfrm>
            <a:prstGeom prst="bentConnector3">
              <a:avLst>
                <a:gd name="adj1" fmla="val 100091"/>
              </a:avLst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1" name="직선 연결선 120"/>
            <p:cNvCxnSpPr/>
            <p:nvPr/>
          </p:nvCxnSpPr>
          <p:spPr bwMode="auto">
            <a:xfrm>
              <a:off x="358863" y="4025645"/>
              <a:ext cx="20778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2" name="직선 연결선 121"/>
            <p:cNvCxnSpPr/>
            <p:nvPr/>
          </p:nvCxnSpPr>
          <p:spPr bwMode="auto">
            <a:xfrm>
              <a:off x="410808" y="4080816"/>
              <a:ext cx="1038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4" name="직사각형 123"/>
            <p:cNvSpPr/>
            <p:nvPr/>
          </p:nvSpPr>
          <p:spPr bwMode="auto">
            <a:xfrm>
              <a:off x="3982806" y="3463072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   75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   25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27" name="직선 화살표 연결선 126"/>
            <p:cNvCxnSpPr/>
            <p:nvPr/>
          </p:nvCxnSpPr>
          <p:spPr bwMode="auto">
            <a:xfrm>
              <a:off x="4899659" y="3719431"/>
              <a:ext cx="454954" cy="0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직사각형 128"/>
            <p:cNvSpPr/>
            <p:nvPr/>
          </p:nvSpPr>
          <p:spPr bwMode="auto">
            <a:xfrm>
              <a:off x="3981412" y="3464267"/>
              <a:ext cx="258952" cy="60693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1" name="직선 화살표 연결선 130"/>
            <p:cNvCxnSpPr/>
            <p:nvPr/>
          </p:nvCxnSpPr>
          <p:spPr bwMode="auto">
            <a:xfrm>
              <a:off x="4987853" y="3865638"/>
              <a:ext cx="374186" cy="0"/>
            </a:xfrm>
            <a:prstGeom prst="straightConnector1">
              <a:avLst/>
            </a:prstGeom>
            <a:ln w="15875">
              <a:solidFill>
                <a:srgbClr val="FFC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직사각형 124"/>
            <p:cNvSpPr/>
            <p:nvPr/>
          </p:nvSpPr>
          <p:spPr bwMode="auto">
            <a:xfrm>
              <a:off x="4761093" y="3463072"/>
              <a:ext cx="258952" cy="60693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 bwMode="auto">
            <a:xfrm>
              <a:off x="2462460" y="4287473"/>
              <a:ext cx="182718" cy="15259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2" name="직선 화살표 연결선 131"/>
            <p:cNvCxnSpPr>
              <a:stCxn id="130" idx="3"/>
            </p:cNvCxnSpPr>
            <p:nvPr/>
          </p:nvCxnSpPr>
          <p:spPr bwMode="auto">
            <a:xfrm flipV="1">
              <a:off x="2645178" y="4107381"/>
              <a:ext cx="144755" cy="2563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2642852" y="4201862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p</a:t>
              </a:r>
              <a:endParaRPr lang="ko-KR" altLang="en-US" sz="2000" dirty="0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98204" y="4659631"/>
            <a:ext cx="31229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C000"/>
                </a:solidFill>
                <a:latin typeface="+mn-lt"/>
              </a:rPr>
              <a:t>new-&gt;next = p-&gt;next;</a:t>
            </a:r>
          </a:p>
          <a:p>
            <a:r>
              <a:rPr lang="en-US" altLang="ko-KR" sz="2000" b="1" dirty="0">
                <a:solidFill>
                  <a:srgbClr val="FFC000"/>
                </a:solidFill>
                <a:latin typeface="+mn-lt"/>
              </a:rPr>
              <a:t>new-&gt;</a:t>
            </a:r>
            <a:r>
              <a:rPr lang="en-US" altLang="ko-KR" sz="2000" b="1" dirty="0" err="1">
                <a:solidFill>
                  <a:srgbClr val="FFC000"/>
                </a:solidFill>
                <a:latin typeface="+mn-lt"/>
              </a:rPr>
              <a:t>prev</a:t>
            </a:r>
            <a:r>
              <a:rPr lang="en-US" altLang="ko-KR" sz="2000" b="1" dirty="0">
                <a:solidFill>
                  <a:srgbClr val="FFC000"/>
                </a:solidFill>
                <a:latin typeface="+mn-lt"/>
              </a:rPr>
              <a:t> = p;</a:t>
            </a:r>
          </a:p>
          <a:p>
            <a:r>
              <a:rPr lang="en-US" altLang="ko-KR" sz="2000" b="1" dirty="0">
                <a:solidFill>
                  <a:srgbClr val="FFC000"/>
                </a:solidFill>
                <a:latin typeface="+mn-lt"/>
              </a:rPr>
              <a:t>p-&gt;next = new;</a:t>
            </a:r>
          </a:p>
          <a:p>
            <a:r>
              <a:rPr lang="en-US" altLang="ko-KR" sz="2000" b="1" dirty="0">
                <a:solidFill>
                  <a:srgbClr val="FFC000"/>
                </a:solidFill>
                <a:latin typeface="+mn-lt"/>
              </a:rPr>
              <a:t>new-&gt;next-&gt;</a:t>
            </a:r>
            <a:r>
              <a:rPr lang="en-US" altLang="ko-KR" sz="2000" b="1" dirty="0" err="1">
                <a:solidFill>
                  <a:srgbClr val="FFC000"/>
                </a:solidFill>
                <a:latin typeface="+mn-lt"/>
              </a:rPr>
              <a:t>prev</a:t>
            </a:r>
            <a:r>
              <a:rPr lang="en-US" altLang="ko-KR" sz="2000" b="1" dirty="0">
                <a:solidFill>
                  <a:srgbClr val="FFC000"/>
                </a:solidFill>
                <a:latin typeface="+mn-lt"/>
              </a:rPr>
              <a:t> = new;</a:t>
            </a:r>
          </a:p>
        </p:txBody>
      </p:sp>
    </p:spTree>
    <p:extLst>
      <p:ext uri="{BB962C8B-B14F-4D97-AF65-F5344CB8AC3E}">
        <p14:creationId xmlns:p14="http://schemas.microsoft.com/office/powerpoint/2010/main" val="351501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6934200" cy="563563"/>
          </a:xfrm>
        </p:spPr>
        <p:txBody>
          <a:bodyPr/>
          <a:lstStyle/>
          <a:p>
            <a:r>
              <a:rPr lang="ko-KR" altLang="en-US" dirty="0"/>
              <a:t>환형 연결리스트에서의 삽입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459841" y="5606826"/>
            <a:ext cx="8280920" cy="826528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단일 환형 연결리스트 </a:t>
            </a:r>
            <a:r>
              <a:rPr lang="en-US" altLang="ko-KR" sz="2000" dirty="0"/>
              <a:t>VS  </a:t>
            </a:r>
            <a:r>
              <a:rPr lang="ko-KR" altLang="en-US" sz="2000" dirty="0"/>
              <a:t>이중 환형 연결리스트</a:t>
            </a:r>
            <a:endParaRPr lang="en-US" altLang="ko-KR" sz="2000" dirty="0"/>
          </a:p>
          <a:p>
            <a:pPr algn="ctr"/>
            <a:r>
              <a:rPr lang="ko-KR" altLang="en-US" sz="2000" dirty="0"/>
              <a:t>맨 앞에 넣을 때 어떻게 달라지는가</a:t>
            </a:r>
            <a:r>
              <a:rPr lang="en-US" altLang="ko-KR" sz="2000" dirty="0"/>
              <a:t>?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72573" y="1196752"/>
            <a:ext cx="7717883" cy="1728192"/>
            <a:chOff x="608743" y="3140968"/>
            <a:chExt cx="7717883" cy="1728192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7331527" y="3317824"/>
              <a:ext cx="779717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35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100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427133" y="3372559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45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10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2205420" y="3372559"/>
              <a:ext cx="260383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084817" y="3223246"/>
              <a:ext cx="191543" cy="14931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985138" y="3372559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95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20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3763425" y="3372559"/>
              <a:ext cx="258952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4477331" y="3372559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15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30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5255618" y="3372559"/>
              <a:ext cx="258953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 bwMode="auto">
            <a:xfrm>
              <a:off x="1257634" y="3372559"/>
              <a:ext cx="196802" cy="822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8" idx="3"/>
              <a:endCxn id="10" idx="1"/>
            </p:cNvCxnSpPr>
            <p:nvPr/>
          </p:nvCxnSpPr>
          <p:spPr bwMode="auto">
            <a:xfrm>
              <a:off x="2465802" y="3676634"/>
              <a:ext cx="5193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11" idx="3"/>
              <a:endCxn id="12" idx="1"/>
            </p:cNvCxnSpPr>
            <p:nvPr/>
          </p:nvCxnSpPr>
          <p:spPr bwMode="auto">
            <a:xfrm>
              <a:off x="4022376" y="3676634"/>
              <a:ext cx="4549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 bwMode="auto">
            <a:xfrm>
              <a:off x="5514571" y="3648658"/>
              <a:ext cx="4549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 bwMode="auto">
            <a:xfrm>
              <a:off x="6878003" y="3648658"/>
              <a:ext cx="4535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 bwMode="auto">
            <a:xfrm>
              <a:off x="3732278" y="4262226"/>
              <a:ext cx="778286" cy="606934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75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25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4510565" y="4262226"/>
              <a:ext cx="258953" cy="60693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3293739" y="4262225"/>
              <a:ext cx="182718" cy="15259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화살표 연결선 21"/>
            <p:cNvCxnSpPr>
              <a:stCxn id="21" idx="3"/>
            </p:cNvCxnSpPr>
            <p:nvPr/>
          </p:nvCxnSpPr>
          <p:spPr bwMode="auto">
            <a:xfrm>
              <a:off x="3476457" y="4338520"/>
              <a:ext cx="255820" cy="949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08743" y="3140968"/>
              <a:ext cx="5613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/>
                <a:t>mp</a:t>
              </a:r>
              <a:endParaRPr lang="ko-KR" altLang="en-US" sz="2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1655" y="4318174"/>
              <a:ext cx="671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new</a:t>
              </a:r>
              <a:endParaRPr lang="ko-KR" altLang="en-US" sz="2000" dirty="0"/>
            </a:p>
          </p:txBody>
        </p:sp>
        <p:cxnSp>
          <p:nvCxnSpPr>
            <p:cNvPr id="25" name="꺾인 연결선 24"/>
            <p:cNvCxnSpPr>
              <a:endCxn id="7" idx="2"/>
            </p:cNvCxnSpPr>
            <p:nvPr/>
          </p:nvCxnSpPr>
          <p:spPr bwMode="auto">
            <a:xfrm rot="10800000" flipV="1">
              <a:off x="1816277" y="3602158"/>
              <a:ext cx="6380561" cy="377336"/>
            </a:xfrm>
            <a:prstGeom prst="bentConnector4">
              <a:avLst>
                <a:gd name="adj1" fmla="val -211"/>
                <a:gd name="adj2" fmla="val 147365"/>
              </a:avLst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직사각형 5"/>
            <p:cNvSpPr/>
            <p:nvPr/>
          </p:nvSpPr>
          <p:spPr bwMode="auto">
            <a:xfrm>
              <a:off x="8097407" y="3317824"/>
              <a:ext cx="229219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20627" y="3451485"/>
            <a:ext cx="7717883" cy="1731892"/>
            <a:chOff x="608743" y="3140968"/>
            <a:chExt cx="7717883" cy="1731892"/>
          </a:xfrm>
        </p:grpSpPr>
        <p:sp>
          <p:nvSpPr>
            <p:cNvPr id="29" name="직사각형 28"/>
            <p:cNvSpPr/>
            <p:nvPr/>
          </p:nvSpPr>
          <p:spPr bwMode="auto">
            <a:xfrm>
              <a:off x="7331527" y="3317824"/>
              <a:ext cx="779717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  35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  100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1427133" y="3372559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   45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   10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2205420" y="3372559"/>
              <a:ext cx="260383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1084817" y="3223246"/>
              <a:ext cx="191543" cy="14931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2985138" y="3372559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   95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   20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3763425" y="3372559"/>
              <a:ext cx="258952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4477331" y="3372559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   15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   30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5255618" y="3372559"/>
              <a:ext cx="258953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화살표 연결선 37"/>
            <p:cNvCxnSpPr/>
            <p:nvPr/>
          </p:nvCxnSpPr>
          <p:spPr bwMode="auto">
            <a:xfrm>
              <a:off x="1257634" y="3372559"/>
              <a:ext cx="196802" cy="822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 bwMode="auto">
            <a:xfrm>
              <a:off x="2465802" y="3610101"/>
              <a:ext cx="5193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 bwMode="auto">
            <a:xfrm>
              <a:off x="4022376" y="3628918"/>
              <a:ext cx="4549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 bwMode="auto">
            <a:xfrm>
              <a:off x="5514571" y="3623719"/>
              <a:ext cx="4549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 bwMode="auto">
            <a:xfrm>
              <a:off x="6878003" y="3598780"/>
              <a:ext cx="4535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 bwMode="auto">
            <a:xfrm>
              <a:off x="3732278" y="4262226"/>
              <a:ext cx="778286" cy="606934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  75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  25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4510565" y="4262226"/>
              <a:ext cx="258953" cy="60693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3293739" y="4262225"/>
              <a:ext cx="182718" cy="15259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화살표 연결선 45"/>
            <p:cNvCxnSpPr>
              <a:stCxn id="45" idx="3"/>
            </p:cNvCxnSpPr>
            <p:nvPr/>
          </p:nvCxnSpPr>
          <p:spPr bwMode="auto">
            <a:xfrm>
              <a:off x="3476457" y="4338520"/>
              <a:ext cx="255820" cy="949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08743" y="3140968"/>
              <a:ext cx="5613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/>
                <a:t>mp</a:t>
              </a:r>
              <a:endParaRPr lang="ko-KR" alt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31655" y="4318174"/>
              <a:ext cx="671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new</a:t>
              </a:r>
              <a:endParaRPr lang="ko-KR" altLang="en-US" sz="2000" dirty="0"/>
            </a:p>
          </p:txBody>
        </p:sp>
        <p:cxnSp>
          <p:nvCxnSpPr>
            <p:cNvPr id="49" name="꺾인 연결선 48"/>
            <p:cNvCxnSpPr>
              <a:endCxn id="31" idx="2"/>
            </p:cNvCxnSpPr>
            <p:nvPr/>
          </p:nvCxnSpPr>
          <p:spPr bwMode="auto">
            <a:xfrm rot="10800000" flipV="1">
              <a:off x="1816277" y="3602156"/>
              <a:ext cx="6380561" cy="377337"/>
            </a:xfrm>
            <a:prstGeom prst="bentConnector4">
              <a:avLst>
                <a:gd name="adj1" fmla="val -81"/>
                <a:gd name="adj2" fmla="val 131943"/>
              </a:avLst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직사각형 52"/>
            <p:cNvSpPr/>
            <p:nvPr/>
          </p:nvSpPr>
          <p:spPr bwMode="auto">
            <a:xfrm>
              <a:off x="2983744" y="3373754"/>
              <a:ext cx="258952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4489738" y="3372559"/>
              <a:ext cx="258953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7331468" y="3318257"/>
              <a:ext cx="229219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56" name="직선 화살표 연결선 55"/>
            <p:cNvCxnSpPr/>
            <p:nvPr/>
          </p:nvCxnSpPr>
          <p:spPr bwMode="auto">
            <a:xfrm>
              <a:off x="2465802" y="3756308"/>
              <a:ext cx="519336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 bwMode="auto">
            <a:xfrm>
              <a:off x="3990185" y="3775125"/>
              <a:ext cx="519336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 bwMode="auto">
            <a:xfrm>
              <a:off x="5482380" y="3770744"/>
              <a:ext cx="519336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 bwMode="auto">
            <a:xfrm>
              <a:off x="6812132" y="3737043"/>
              <a:ext cx="519336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꺾인 연결선 59"/>
            <p:cNvCxnSpPr>
              <a:endCxn id="29" idx="2"/>
            </p:cNvCxnSpPr>
            <p:nvPr/>
          </p:nvCxnSpPr>
          <p:spPr bwMode="auto">
            <a:xfrm>
              <a:off x="1413624" y="3712499"/>
              <a:ext cx="6307762" cy="212260"/>
            </a:xfrm>
            <a:prstGeom prst="bentConnector4">
              <a:avLst>
                <a:gd name="adj1" fmla="val 2498"/>
                <a:gd name="adj2" fmla="val 207698"/>
              </a:avLst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" name="직사각형 62"/>
            <p:cNvSpPr/>
            <p:nvPr/>
          </p:nvSpPr>
          <p:spPr bwMode="auto">
            <a:xfrm>
              <a:off x="3724839" y="4265926"/>
              <a:ext cx="258953" cy="60693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8097407" y="3317824"/>
              <a:ext cx="229219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1427132" y="3374138"/>
              <a:ext cx="260383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792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공부해 올 내용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89747" y="1556792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포인터란 무엇인가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82459" y="2348880"/>
            <a:ext cx="8280920" cy="663103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/>
              <a:t>포인터형</a:t>
            </a:r>
            <a:r>
              <a:rPr lang="ko-KR" altLang="en-US" sz="2800" dirty="0"/>
              <a:t> 변수는 어떻게 선언하는가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75171" y="3140968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/>
              <a:t>단방향</a:t>
            </a:r>
            <a:r>
              <a:rPr lang="ko-KR" altLang="en-US" sz="2800" dirty="0"/>
              <a:t> 연결리스트의 개념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471006" y="3918025"/>
            <a:ext cx="8280920" cy="1668713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연결리스트의 종류</a:t>
            </a:r>
            <a:endParaRPr lang="en-US" altLang="ko-KR" sz="2800" dirty="0"/>
          </a:p>
          <a:p>
            <a:pPr algn="ctr"/>
            <a:r>
              <a:rPr lang="ko-KR" altLang="en-US" sz="2000" dirty="0" err="1"/>
              <a:t>단방향</a:t>
            </a:r>
            <a:r>
              <a:rPr lang="ko-KR" altLang="en-US" sz="2000" dirty="0"/>
              <a:t> 연결리스트</a:t>
            </a:r>
            <a:endParaRPr lang="en-US" altLang="ko-KR" sz="2000" dirty="0"/>
          </a:p>
          <a:p>
            <a:pPr algn="ctr"/>
            <a:r>
              <a:rPr lang="ko-KR" altLang="en-US" sz="2000" dirty="0"/>
              <a:t>양방향 </a:t>
            </a:r>
            <a:r>
              <a:rPr lang="ko-KR" altLang="en-US" sz="2000" dirty="0" err="1"/>
              <a:t>연결리스트</a:t>
            </a:r>
            <a:endParaRPr lang="en-US" altLang="ko-KR" sz="2000" dirty="0"/>
          </a:p>
          <a:p>
            <a:pPr algn="ctr"/>
            <a:r>
              <a:rPr lang="ko-KR" altLang="en-US" sz="2000" dirty="0"/>
              <a:t>환형 연결리스트</a:t>
            </a:r>
          </a:p>
        </p:txBody>
      </p:sp>
    </p:spTree>
    <p:extLst>
      <p:ext uri="{BB962C8B-B14F-4D97-AF65-F5344CB8AC3E}">
        <p14:creationId xmlns:p14="http://schemas.microsoft.com/office/powerpoint/2010/main" val="89866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데이터에 순서를 부여하라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809144" y="2575008"/>
            <a:ext cx="7579974" cy="792162"/>
            <a:chOff x="665624" y="4008984"/>
            <a:chExt cx="7579974" cy="792162"/>
          </a:xfrm>
        </p:grpSpPr>
        <p:grpSp>
          <p:nvGrpSpPr>
            <p:cNvPr id="27" name="그룹 26"/>
            <p:cNvGrpSpPr/>
            <p:nvPr/>
          </p:nvGrpSpPr>
          <p:grpSpPr>
            <a:xfrm>
              <a:off x="1330449" y="4008984"/>
              <a:ext cx="6915149" cy="792162"/>
              <a:chOff x="1187525" y="2399725"/>
              <a:chExt cx="6915149" cy="792162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1187525" y="2399725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45</a:t>
                </a:r>
              </a:p>
              <a:p>
                <a:pPr algn="ctr">
                  <a:defRPr/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10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3779912" y="2399725"/>
                <a:ext cx="3457575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…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2052712" y="2399725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95</a:t>
                </a:r>
              </a:p>
              <a:p>
                <a:pPr algn="ctr">
                  <a:defRPr/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20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2917899" y="2399725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15</a:t>
                </a:r>
              </a:p>
              <a:p>
                <a:pPr algn="ctr">
                  <a:defRPr/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30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7237487" y="2399725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35</a:t>
                </a:r>
              </a:p>
              <a:p>
                <a:pPr algn="ctr">
                  <a:defRPr/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100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665624" y="4008984"/>
              <a:ext cx="5469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hp</a:t>
              </a:r>
              <a:endParaRPr lang="ko-KR" altLang="en-US" dirty="0"/>
            </a:p>
          </p:txBody>
        </p:sp>
      </p:grpSp>
      <p:sp>
        <p:nvSpPr>
          <p:cNvPr id="6" name="모서리가 둥근 직사각형 5"/>
          <p:cNvSpPr/>
          <p:nvPr/>
        </p:nvSpPr>
        <p:spPr bwMode="auto">
          <a:xfrm>
            <a:off x="971600" y="5373216"/>
            <a:ext cx="7632848" cy="864096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</a:rPr>
              <a:t>저장공간의 낭비를 줄여보자</a:t>
            </a:r>
            <a:endParaRPr kumimoji="0" lang="ko-KR" altLang="en-US" sz="2800" b="0" i="0" u="none" strike="noStrike" cap="none" normalizeH="0" baseline="0" dirty="0">
              <a:ln>
                <a:noFill/>
              </a:ln>
              <a:solidFill>
                <a:schemeClr val="tx2">
                  <a:lumMod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폭발 1 41"/>
          <p:cNvSpPr/>
          <p:nvPr/>
        </p:nvSpPr>
        <p:spPr>
          <a:xfrm>
            <a:off x="4788024" y="621456"/>
            <a:ext cx="3601094" cy="3167658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i="1" dirty="0"/>
              <a:t>No!!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EFEC7E-0B43-4BEE-9C18-8A89095C76F0}"/>
              </a:ext>
            </a:extLst>
          </p:cNvPr>
          <p:cNvSpPr/>
          <p:nvPr/>
        </p:nvSpPr>
        <p:spPr bwMode="auto">
          <a:xfrm>
            <a:off x="1473969" y="1445396"/>
            <a:ext cx="201622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변수 할당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A599414-7B8F-46B6-8969-5297D220D5C1}"/>
              </a:ext>
            </a:extLst>
          </p:cNvPr>
          <p:cNvSpPr/>
          <p:nvPr/>
        </p:nvSpPr>
        <p:spPr bwMode="auto">
          <a:xfrm>
            <a:off x="1473969" y="1862104"/>
            <a:ext cx="201622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물리적 순서 제공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F184FE9-A1D2-B62F-E31F-B1633BF183A0}"/>
              </a:ext>
            </a:extLst>
          </p:cNvPr>
          <p:cNvGrpSpPr/>
          <p:nvPr/>
        </p:nvGrpSpPr>
        <p:grpSpPr>
          <a:xfrm>
            <a:off x="1473969" y="3627422"/>
            <a:ext cx="6915149" cy="792162"/>
            <a:chOff x="1187525" y="2399725"/>
            <a:chExt cx="6915149" cy="79216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ED879F1-C0D5-67C2-7198-A08954F199E8}"/>
                </a:ext>
              </a:extLst>
            </p:cNvPr>
            <p:cNvSpPr/>
            <p:nvPr/>
          </p:nvSpPr>
          <p:spPr>
            <a:xfrm>
              <a:off x="1187525" y="2399725"/>
              <a:ext cx="865187" cy="792162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15</a:t>
              </a:r>
            </a:p>
            <a:p>
              <a:pPr algn="ctr">
                <a:defRPr/>
              </a:pPr>
              <a:r>
                <a:rPr lang="en-US" altLang="ko-KR" dirty="0">
                  <a:solidFill>
                    <a:srgbClr val="FF0000"/>
                  </a:solidFill>
                </a:rPr>
                <a:t>30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BAA47A2-921C-0EE8-ECFA-B75D989B10DE}"/>
                </a:ext>
              </a:extLst>
            </p:cNvPr>
            <p:cNvSpPr/>
            <p:nvPr/>
          </p:nvSpPr>
          <p:spPr>
            <a:xfrm>
              <a:off x="3779912" y="2399725"/>
              <a:ext cx="3457575" cy="792162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rgbClr val="FF0000"/>
                  </a:solidFill>
                </a:rPr>
                <a:t>…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099F577-B2F0-57C8-DA40-25FB82867747}"/>
                </a:ext>
              </a:extLst>
            </p:cNvPr>
            <p:cNvSpPr/>
            <p:nvPr/>
          </p:nvSpPr>
          <p:spPr>
            <a:xfrm>
              <a:off x="2052712" y="2399725"/>
              <a:ext cx="865187" cy="792162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35</a:t>
              </a:r>
            </a:p>
            <a:p>
              <a:pPr algn="ctr">
                <a:defRPr/>
              </a:pPr>
              <a:r>
                <a:rPr lang="en-US" altLang="ko-KR" dirty="0">
                  <a:solidFill>
                    <a:srgbClr val="FF0000"/>
                  </a:solidFill>
                </a:rPr>
                <a:t>100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7178526-F048-3348-1964-7BED7D032EB9}"/>
                </a:ext>
              </a:extLst>
            </p:cNvPr>
            <p:cNvSpPr/>
            <p:nvPr/>
          </p:nvSpPr>
          <p:spPr>
            <a:xfrm>
              <a:off x="2917899" y="2399725"/>
              <a:ext cx="865187" cy="792162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45</a:t>
              </a:r>
            </a:p>
            <a:p>
              <a:pPr algn="ctr">
                <a:defRPr/>
              </a:pPr>
              <a:r>
                <a:rPr lang="en-US" altLang="ko-KR" dirty="0">
                  <a:solidFill>
                    <a:srgbClr val="FF0000"/>
                  </a:solidFill>
                </a:rPr>
                <a:t>10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4972FE0-FCFB-6236-842C-32C4997F4CBF}"/>
                </a:ext>
              </a:extLst>
            </p:cNvPr>
            <p:cNvSpPr/>
            <p:nvPr/>
          </p:nvSpPr>
          <p:spPr>
            <a:xfrm>
              <a:off x="7237487" y="2399725"/>
              <a:ext cx="865187" cy="792162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95</a:t>
              </a:r>
            </a:p>
            <a:p>
              <a:pPr algn="ctr">
                <a:defRPr/>
              </a:pPr>
              <a:r>
                <a:rPr lang="en-US" altLang="ko-KR" dirty="0">
                  <a:solidFill>
                    <a:srgbClr val="FF0000"/>
                  </a:solidFill>
                </a:rPr>
                <a:t>20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590B41-FED3-BBBC-F435-A6C0E19376B3}"/>
              </a:ext>
            </a:extLst>
          </p:cNvPr>
          <p:cNvSpPr txBox="1"/>
          <p:nvPr/>
        </p:nvSpPr>
        <p:spPr>
          <a:xfrm>
            <a:off x="840546" y="3573016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mp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391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152"/>
    </mc:Choice>
    <mc:Fallback xmlns="">
      <p:transition spd="slow" advTm="17915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972170" y="3335816"/>
            <a:ext cx="6915149" cy="792162"/>
            <a:chOff x="1187525" y="2399725"/>
            <a:chExt cx="6915149" cy="792162"/>
          </a:xfrm>
        </p:grpSpPr>
        <p:sp>
          <p:nvSpPr>
            <p:cNvPr id="21" name="직사각형 20"/>
            <p:cNvSpPr/>
            <p:nvPr/>
          </p:nvSpPr>
          <p:spPr>
            <a:xfrm>
              <a:off x="1187525" y="2399725"/>
              <a:ext cx="865187" cy="792162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15</a:t>
              </a:r>
            </a:p>
            <a:p>
              <a:pPr algn="ctr">
                <a:defRPr/>
              </a:pPr>
              <a:r>
                <a:rPr lang="en-US" altLang="ko-KR" dirty="0">
                  <a:solidFill>
                    <a:srgbClr val="FF0000"/>
                  </a:solidFill>
                </a:rPr>
                <a:t>30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779912" y="2399725"/>
              <a:ext cx="3457575" cy="792162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rgbClr val="FF0000"/>
                  </a:solidFill>
                </a:rPr>
                <a:t>…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052712" y="2399725"/>
              <a:ext cx="865187" cy="792162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35</a:t>
              </a:r>
            </a:p>
            <a:p>
              <a:pPr algn="ctr">
                <a:defRPr/>
              </a:pPr>
              <a:r>
                <a:rPr lang="en-US" altLang="ko-KR" dirty="0">
                  <a:solidFill>
                    <a:srgbClr val="FF0000"/>
                  </a:solidFill>
                </a:rPr>
                <a:t>100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917899" y="2399725"/>
              <a:ext cx="865187" cy="792162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45</a:t>
              </a:r>
            </a:p>
            <a:p>
              <a:pPr algn="ctr">
                <a:defRPr/>
              </a:pPr>
              <a:r>
                <a:rPr lang="en-US" altLang="ko-KR" dirty="0">
                  <a:solidFill>
                    <a:srgbClr val="FF0000"/>
                  </a:solidFill>
                </a:rPr>
                <a:t>10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237487" y="2399725"/>
              <a:ext cx="865187" cy="792162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95</a:t>
              </a:r>
            </a:p>
            <a:p>
              <a:pPr algn="ctr">
                <a:defRPr/>
              </a:pPr>
              <a:r>
                <a:rPr lang="en-US" altLang="ko-KR" dirty="0">
                  <a:solidFill>
                    <a:srgbClr val="FF0000"/>
                  </a:solidFill>
                </a:rPr>
                <a:t>20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저장공간의 낭비를 줄여보자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3" name="그룹 32"/>
          <p:cNvGrpSpPr>
            <a:grpSpLocks/>
          </p:cNvGrpSpPr>
          <p:nvPr/>
        </p:nvGrpSpPr>
        <p:grpSpPr bwMode="auto">
          <a:xfrm>
            <a:off x="1043608" y="1844824"/>
            <a:ext cx="3673475" cy="792162"/>
            <a:chOff x="1043608" y="1700808"/>
            <a:chExt cx="3672408" cy="792088"/>
          </a:xfrm>
        </p:grpSpPr>
        <p:sp>
          <p:nvSpPr>
            <p:cNvPr id="28" name="직사각형 27"/>
            <p:cNvSpPr/>
            <p:nvPr/>
          </p:nvSpPr>
          <p:spPr>
            <a:xfrm>
              <a:off x="1043608" y="1700808"/>
              <a:ext cx="287254" cy="79208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30862" y="1700808"/>
              <a:ext cx="288841" cy="79208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619703" y="1700808"/>
              <a:ext cx="287255" cy="79208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906957" y="1700808"/>
              <a:ext cx="2521804" cy="79208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428761" y="1700808"/>
              <a:ext cx="287255" cy="79208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42"/>
          <p:cNvGrpSpPr>
            <a:grpSpLocks/>
          </p:cNvGrpSpPr>
          <p:nvPr/>
        </p:nvGrpSpPr>
        <p:grpSpPr bwMode="auto">
          <a:xfrm>
            <a:off x="1188070" y="2494111"/>
            <a:ext cx="6337300" cy="935038"/>
            <a:chOff x="1187624" y="2348880"/>
            <a:chExt cx="6336704" cy="936104"/>
          </a:xfrm>
        </p:grpSpPr>
        <p:cxnSp>
          <p:nvCxnSpPr>
            <p:cNvPr id="35" name="직선 화살표 연결선 34"/>
            <p:cNvCxnSpPr/>
            <p:nvPr/>
          </p:nvCxnSpPr>
          <p:spPr>
            <a:xfrm>
              <a:off x="1187624" y="2420274"/>
              <a:ext cx="2015935" cy="791476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>
              <a:off x="1474935" y="2420274"/>
              <a:ext cx="6049393" cy="791476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 flipH="1">
              <a:off x="1403504" y="2348880"/>
              <a:ext cx="360329" cy="936104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H="1">
              <a:off x="2340041" y="2420274"/>
              <a:ext cx="2231815" cy="791476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008849" y="4198170"/>
            <a:ext cx="7063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mp</a:t>
            </a:r>
            <a:r>
              <a:rPr lang="en-US" altLang="ko-KR" sz="1600" dirty="0"/>
              <a:t>[0]    </a:t>
            </a:r>
            <a:r>
              <a:rPr lang="en-US" altLang="ko-KR" sz="1600" dirty="0" err="1"/>
              <a:t>mp</a:t>
            </a:r>
            <a:r>
              <a:rPr lang="en-US" altLang="ko-KR" sz="1600" dirty="0"/>
              <a:t>[1]    </a:t>
            </a:r>
            <a:r>
              <a:rPr lang="en-US" altLang="ko-KR" sz="1600" dirty="0" err="1"/>
              <a:t>mp</a:t>
            </a:r>
            <a:r>
              <a:rPr lang="en-US" altLang="ko-KR" sz="1600" dirty="0"/>
              <a:t>[2]                                                      </a:t>
            </a:r>
            <a:r>
              <a:rPr lang="en-US" altLang="ko-KR" sz="1600" dirty="0" err="1"/>
              <a:t>mp</a:t>
            </a:r>
            <a:r>
              <a:rPr lang="en-US" altLang="ko-KR" sz="1600" dirty="0"/>
              <a:t>[9] 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38666" y="1613991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hp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79512" y="4725144"/>
            <a:ext cx="8784976" cy="1876681"/>
            <a:chOff x="179512" y="4725144"/>
            <a:chExt cx="8784976" cy="1876681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179512" y="4725144"/>
              <a:ext cx="8784976" cy="187668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87733" y="4792679"/>
              <a:ext cx="270138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+mn-lt"/>
                </a:rPr>
                <a:t>MP</a:t>
              </a:r>
              <a:r>
                <a:rPr lang="ko-KR" altLang="en-US" b="1" dirty="0">
                  <a:latin typeface="+mn-lt"/>
                </a:rPr>
                <a:t>순으로 출력</a:t>
              </a:r>
              <a:endParaRPr lang="en-US" altLang="ko-KR" b="1" dirty="0">
                <a:latin typeface="+mn-lt"/>
              </a:endParaRPr>
            </a:p>
            <a:p>
              <a:endParaRPr lang="en-US" altLang="ko-KR" b="1" dirty="0">
                <a:latin typeface="+mn-lt"/>
              </a:endParaRPr>
            </a:p>
            <a:p>
              <a:r>
                <a:rPr lang="en-US" altLang="ko-KR" b="1" dirty="0">
                  <a:latin typeface="+mn-lt"/>
                </a:rPr>
                <a:t>for(</a:t>
              </a:r>
              <a:r>
                <a:rPr lang="en-US" altLang="ko-KR" b="1" dirty="0" err="1">
                  <a:latin typeface="+mn-lt"/>
                </a:rPr>
                <a:t>i</a:t>
              </a:r>
              <a:r>
                <a:rPr lang="en-US" altLang="ko-KR" b="1" dirty="0">
                  <a:latin typeface="+mn-lt"/>
                </a:rPr>
                <a:t>=0; </a:t>
              </a:r>
              <a:r>
                <a:rPr lang="en-US" altLang="ko-KR" b="1" dirty="0" err="1">
                  <a:latin typeface="+mn-lt"/>
                </a:rPr>
                <a:t>i</a:t>
              </a:r>
              <a:r>
                <a:rPr lang="en-US" altLang="ko-KR" b="1" dirty="0">
                  <a:latin typeface="+mn-lt"/>
                </a:rPr>
                <a:t>&lt;10; </a:t>
              </a:r>
              <a:r>
                <a:rPr lang="en-US" altLang="ko-KR" b="1" dirty="0" err="1">
                  <a:latin typeface="+mn-lt"/>
                </a:rPr>
                <a:t>i</a:t>
              </a:r>
              <a:r>
                <a:rPr lang="en-US" altLang="ko-KR" b="1" dirty="0">
                  <a:latin typeface="+mn-lt"/>
                </a:rPr>
                <a:t>++)</a:t>
              </a:r>
            </a:p>
            <a:p>
              <a:r>
                <a:rPr lang="en-US" altLang="ko-KR" b="1" dirty="0">
                  <a:latin typeface="+mn-lt"/>
                </a:rPr>
                <a:t>  </a:t>
              </a:r>
              <a:r>
                <a:rPr lang="en-US" altLang="ko-KR" b="1" dirty="0" err="1">
                  <a:latin typeface="+mn-lt"/>
                </a:rPr>
                <a:t>mp</a:t>
              </a:r>
              <a:r>
                <a:rPr lang="en-US" altLang="ko-KR" b="1" dirty="0">
                  <a:latin typeface="+mn-lt"/>
                </a:rPr>
                <a:t>[</a:t>
              </a:r>
              <a:r>
                <a:rPr lang="en-US" altLang="ko-KR" b="1" dirty="0" err="1">
                  <a:latin typeface="+mn-lt"/>
                </a:rPr>
                <a:t>i</a:t>
              </a:r>
              <a:r>
                <a:rPr lang="en-US" altLang="ko-KR" b="1" dirty="0">
                  <a:latin typeface="+mn-lt"/>
                </a:rPr>
                <a:t>]</a:t>
              </a:r>
              <a:r>
                <a:rPr lang="ko-KR" altLang="en-US" b="1" dirty="0">
                  <a:latin typeface="+mn-lt"/>
                </a:rPr>
                <a:t>를 출력</a:t>
              </a:r>
              <a:r>
                <a:rPr lang="en-US" altLang="ko-KR" b="1" dirty="0">
                  <a:latin typeface="+mn-lt"/>
                </a:rPr>
                <a:t>; </a:t>
              </a:r>
              <a:endParaRPr lang="ko-KR" altLang="en-US" b="1" dirty="0">
                <a:latin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36096" y="4799905"/>
              <a:ext cx="286328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+mn-lt"/>
                </a:rPr>
                <a:t>HP</a:t>
              </a:r>
              <a:r>
                <a:rPr lang="ko-KR" altLang="en-US" b="1" dirty="0">
                  <a:latin typeface="+mn-lt"/>
                </a:rPr>
                <a:t>순으로 출력</a:t>
              </a:r>
              <a:endParaRPr lang="en-US" altLang="ko-KR" b="1" dirty="0">
                <a:latin typeface="+mn-lt"/>
              </a:endParaRPr>
            </a:p>
            <a:p>
              <a:endParaRPr lang="en-US" altLang="ko-KR" b="1" dirty="0">
                <a:latin typeface="+mn-lt"/>
              </a:endParaRPr>
            </a:p>
            <a:p>
              <a:r>
                <a:rPr lang="en-US" altLang="ko-KR" b="1" dirty="0">
                  <a:latin typeface="+mn-lt"/>
                </a:rPr>
                <a:t>for(</a:t>
              </a:r>
              <a:r>
                <a:rPr lang="en-US" altLang="ko-KR" b="1" dirty="0" err="1">
                  <a:latin typeface="+mn-lt"/>
                </a:rPr>
                <a:t>i</a:t>
              </a:r>
              <a:r>
                <a:rPr lang="en-US" altLang="ko-KR" b="1" dirty="0">
                  <a:latin typeface="+mn-lt"/>
                </a:rPr>
                <a:t>=0; </a:t>
              </a:r>
              <a:r>
                <a:rPr lang="en-US" altLang="ko-KR" b="1" dirty="0" err="1">
                  <a:latin typeface="+mn-lt"/>
                </a:rPr>
                <a:t>i</a:t>
              </a:r>
              <a:r>
                <a:rPr lang="en-US" altLang="ko-KR" b="1" dirty="0">
                  <a:latin typeface="+mn-lt"/>
                </a:rPr>
                <a:t>&lt;10; </a:t>
              </a:r>
              <a:r>
                <a:rPr lang="en-US" altLang="ko-KR" b="1" dirty="0" err="1">
                  <a:latin typeface="+mn-lt"/>
                </a:rPr>
                <a:t>i</a:t>
              </a:r>
              <a:r>
                <a:rPr lang="en-US" altLang="ko-KR" b="1" dirty="0">
                  <a:latin typeface="+mn-lt"/>
                </a:rPr>
                <a:t>++)</a:t>
              </a:r>
            </a:p>
            <a:p>
              <a:r>
                <a:rPr lang="en-US" altLang="ko-KR" b="1" dirty="0">
                  <a:latin typeface="+mn-lt"/>
                </a:rPr>
                <a:t>  </a:t>
              </a:r>
              <a:r>
                <a:rPr lang="en-US" altLang="ko-KR" b="1" dirty="0" err="1">
                  <a:latin typeface="+mn-lt"/>
                </a:rPr>
                <a:t>mp</a:t>
              </a:r>
              <a:r>
                <a:rPr lang="en-US" altLang="ko-KR" b="1" dirty="0">
                  <a:latin typeface="+mn-lt"/>
                </a:rPr>
                <a:t>[</a:t>
              </a:r>
              <a:r>
                <a:rPr lang="en-US" altLang="ko-KR" b="1" dirty="0" err="1">
                  <a:latin typeface="+mn-lt"/>
                </a:rPr>
                <a:t>hp</a:t>
              </a:r>
              <a:r>
                <a:rPr lang="en-US" altLang="ko-KR" b="1" dirty="0">
                  <a:latin typeface="+mn-lt"/>
                </a:rPr>
                <a:t>[</a:t>
              </a:r>
              <a:r>
                <a:rPr lang="en-US" altLang="ko-KR" b="1" dirty="0" err="1">
                  <a:latin typeface="+mn-lt"/>
                </a:rPr>
                <a:t>i</a:t>
              </a:r>
              <a:r>
                <a:rPr lang="en-US" altLang="ko-KR" b="1" dirty="0">
                  <a:latin typeface="+mn-lt"/>
                </a:rPr>
                <a:t>]]</a:t>
              </a:r>
              <a:r>
                <a:rPr lang="ko-KR" altLang="en-US" b="1" dirty="0">
                  <a:latin typeface="+mn-lt"/>
                </a:rPr>
                <a:t>를 출력</a:t>
              </a:r>
              <a:r>
                <a:rPr lang="en-US" altLang="ko-KR" b="1" dirty="0">
                  <a:latin typeface="+mn-lt"/>
                </a:rPr>
                <a:t>; </a:t>
              </a:r>
              <a:endParaRPr lang="ko-KR" altLang="en-US" b="1" dirty="0">
                <a:latin typeface="+mn-lt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02578" y="3169567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mp</a:t>
            </a:r>
            <a:endParaRPr lang="ko-KR" altLang="en-US" dirty="0"/>
          </a:p>
        </p:txBody>
      </p:sp>
      <p:sp>
        <p:nvSpPr>
          <p:cNvPr id="37" name="폭발 1 36"/>
          <p:cNvSpPr/>
          <p:nvPr/>
        </p:nvSpPr>
        <p:spPr>
          <a:xfrm>
            <a:off x="4859338" y="0"/>
            <a:ext cx="4284662" cy="3716338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i="1" dirty="0"/>
              <a:t>그래도</a:t>
            </a:r>
            <a:endParaRPr lang="en-US" altLang="ko-KR" i="1" dirty="0"/>
          </a:p>
          <a:p>
            <a:pPr algn="ctr">
              <a:defRPr/>
            </a:pPr>
            <a:r>
              <a:rPr lang="ko-KR" altLang="en-US" i="1" dirty="0" err="1"/>
              <a:t>두개의</a:t>
            </a:r>
            <a:r>
              <a:rPr lang="ko-KR" altLang="en-US" i="1" dirty="0"/>
              <a:t> 구조는</a:t>
            </a:r>
            <a:endParaRPr lang="en-US" altLang="ko-KR" i="1" dirty="0"/>
          </a:p>
          <a:p>
            <a:pPr algn="ctr">
              <a:defRPr/>
            </a:pPr>
            <a:r>
              <a:rPr lang="en-US" altLang="ko-KR" i="1" dirty="0"/>
              <a:t>NO!!</a:t>
            </a:r>
            <a:r>
              <a:rPr lang="ko-KR" altLang="en-US" i="1" dirty="0"/>
              <a:t> 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EBAC5B6-AC10-4303-88EE-D27AB2AAE050}"/>
              </a:ext>
            </a:extLst>
          </p:cNvPr>
          <p:cNvGrpSpPr/>
          <p:nvPr/>
        </p:nvGrpSpPr>
        <p:grpSpPr>
          <a:xfrm>
            <a:off x="190466" y="1356906"/>
            <a:ext cx="4796338" cy="325753"/>
            <a:chOff x="665624" y="4008982"/>
            <a:chExt cx="7579974" cy="792164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170E1837-CD37-44F7-8629-A0B2F514FE4A}"/>
                </a:ext>
              </a:extLst>
            </p:cNvPr>
            <p:cNvGrpSpPr/>
            <p:nvPr/>
          </p:nvGrpSpPr>
          <p:grpSpPr>
            <a:xfrm>
              <a:off x="1330449" y="4008982"/>
              <a:ext cx="6915149" cy="792164"/>
              <a:chOff x="1187525" y="2399723"/>
              <a:chExt cx="6915149" cy="792164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E6A3EACE-6CA9-4DB1-826E-A2A224004543}"/>
                  </a:ext>
                </a:extLst>
              </p:cNvPr>
              <p:cNvSpPr/>
              <p:nvPr/>
            </p:nvSpPr>
            <p:spPr>
              <a:xfrm>
                <a:off x="1187525" y="2399725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1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45</a:t>
                </a:r>
              </a:p>
              <a:p>
                <a:pPr algn="ctr">
                  <a:defRPr/>
                </a:pPr>
                <a:r>
                  <a:rPr lang="en-US" altLang="ko-KR" sz="1100" dirty="0">
                    <a:solidFill>
                      <a:srgbClr val="FF0000"/>
                    </a:solidFill>
                  </a:rPr>
                  <a:t>10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EA1A53F1-0D24-4832-B8B4-8AE43B383172}"/>
                  </a:ext>
                </a:extLst>
              </p:cNvPr>
              <p:cNvSpPr/>
              <p:nvPr/>
            </p:nvSpPr>
            <p:spPr>
              <a:xfrm>
                <a:off x="3779912" y="2399725"/>
                <a:ext cx="3457575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100" dirty="0">
                    <a:solidFill>
                      <a:srgbClr val="FF0000"/>
                    </a:solidFill>
                  </a:rPr>
                  <a:t>…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6616B0A6-6510-462A-BBFD-4184B9240E4E}"/>
                  </a:ext>
                </a:extLst>
              </p:cNvPr>
              <p:cNvSpPr/>
              <p:nvPr/>
            </p:nvSpPr>
            <p:spPr>
              <a:xfrm>
                <a:off x="2052712" y="2399725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1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95</a:t>
                </a:r>
              </a:p>
              <a:p>
                <a:pPr algn="ctr">
                  <a:defRPr/>
                </a:pPr>
                <a:r>
                  <a:rPr lang="en-US" altLang="ko-KR" sz="1100" dirty="0">
                    <a:solidFill>
                      <a:srgbClr val="FF0000"/>
                    </a:solidFill>
                  </a:rPr>
                  <a:t>20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A41EA291-0BA6-486C-A5C5-3C99CDD120BC}"/>
                  </a:ext>
                </a:extLst>
              </p:cNvPr>
              <p:cNvSpPr/>
              <p:nvPr/>
            </p:nvSpPr>
            <p:spPr>
              <a:xfrm>
                <a:off x="2917899" y="2399723"/>
                <a:ext cx="865188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1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15</a:t>
                </a:r>
              </a:p>
              <a:p>
                <a:pPr algn="ctr">
                  <a:defRPr/>
                </a:pPr>
                <a:r>
                  <a:rPr lang="en-US" altLang="ko-KR" sz="1100" dirty="0">
                    <a:solidFill>
                      <a:srgbClr val="FF0000"/>
                    </a:solidFill>
                  </a:rPr>
                  <a:t>30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14F2C45D-4287-45AE-81DD-1B1AE7718EC4}"/>
                  </a:ext>
                </a:extLst>
              </p:cNvPr>
              <p:cNvSpPr/>
              <p:nvPr/>
            </p:nvSpPr>
            <p:spPr>
              <a:xfrm>
                <a:off x="7237487" y="2399725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1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35</a:t>
                </a:r>
              </a:p>
              <a:p>
                <a:pPr algn="ctr">
                  <a:defRPr/>
                </a:pPr>
                <a:r>
                  <a:rPr lang="en-US" altLang="ko-KR" sz="1100" dirty="0">
                    <a:solidFill>
                      <a:srgbClr val="FF0000"/>
                    </a:solidFill>
                  </a:rPr>
                  <a:t>100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F8BF1D-E68E-4FBB-AC3F-570BAA592CAE}"/>
                </a:ext>
              </a:extLst>
            </p:cNvPr>
            <p:cNvSpPr txBox="1"/>
            <p:nvPr/>
          </p:nvSpPr>
          <p:spPr>
            <a:xfrm>
              <a:off x="665624" y="4008984"/>
              <a:ext cx="349776" cy="636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/>
                <a:t>hp</a:t>
              </a:r>
              <a:endParaRPr lang="ko-KR" altLang="en-US" sz="11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6961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7700"/>
    </mc:Choice>
    <mc:Fallback xmlns="">
      <p:transition spd="slow" advTm="7577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 bwMode="auto">
          <a:xfrm>
            <a:off x="899592" y="2708747"/>
            <a:ext cx="863600" cy="79216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bg1">
                    <a:lumMod val="60000"/>
                    <a:lumOff val="40000"/>
                  </a:schemeClr>
                </a:solidFill>
              </a:rPr>
              <a:t>15</a:t>
            </a:r>
          </a:p>
          <a:p>
            <a:pPr algn="ctr">
              <a:defRPr/>
            </a:pPr>
            <a:r>
              <a:rPr lang="en-US" altLang="ko-KR" dirty="0">
                <a:solidFill>
                  <a:srgbClr val="FF0000"/>
                </a:solidFill>
              </a:rPr>
              <a:t>30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2052117" y="2708747"/>
            <a:ext cx="863600" cy="79216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bg1">
                    <a:lumMod val="60000"/>
                    <a:lumOff val="40000"/>
                  </a:schemeClr>
                </a:solidFill>
              </a:rPr>
              <a:t>35</a:t>
            </a:r>
          </a:p>
          <a:p>
            <a:pPr algn="ctr">
              <a:defRPr/>
            </a:pPr>
            <a:r>
              <a:rPr lang="en-US" altLang="ko-KR" dirty="0">
                <a:solidFill>
                  <a:srgbClr val="FF0000"/>
                </a:solidFill>
              </a:rPr>
              <a:t>100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3204642" y="2708747"/>
            <a:ext cx="863600" cy="79216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bg1">
                    <a:lumMod val="60000"/>
                    <a:lumOff val="40000"/>
                  </a:schemeClr>
                </a:solidFill>
              </a:rPr>
              <a:t>45</a:t>
            </a:r>
          </a:p>
          <a:p>
            <a:pPr algn="ctr">
              <a:defRPr/>
            </a:pPr>
            <a:r>
              <a:rPr lang="en-US" altLang="ko-KR" dirty="0">
                <a:solidFill>
                  <a:srgbClr val="FF0000"/>
                </a:solidFill>
              </a:rPr>
              <a:t>10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4355579" y="2708747"/>
            <a:ext cx="3168650" cy="79216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rgbClr val="FF0000"/>
                </a:solidFill>
              </a:rPr>
              <a:t>…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7524229" y="2708747"/>
            <a:ext cx="865188" cy="79216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bg1">
                    <a:lumMod val="60000"/>
                    <a:lumOff val="40000"/>
                  </a:schemeClr>
                </a:solidFill>
              </a:rPr>
              <a:t>95</a:t>
            </a:r>
          </a:p>
          <a:p>
            <a:pPr algn="ctr">
              <a:defRPr/>
            </a:pPr>
            <a:r>
              <a:rPr lang="en-US" altLang="ko-KR" dirty="0">
                <a:solidFill>
                  <a:srgbClr val="FF0000"/>
                </a:solidFill>
              </a:rPr>
              <a:t>20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763192" y="2708747"/>
            <a:ext cx="288925" cy="7921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2771254" y="2708747"/>
            <a:ext cx="433389" cy="7921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dirty="0">
                <a:solidFill>
                  <a:srgbClr val="FF0000"/>
                </a:solidFill>
              </a:rPr>
              <a:t>-1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4068242" y="2708747"/>
            <a:ext cx="287337" cy="7921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8389417" y="2708747"/>
            <a:ext cx="287337" cy="7921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899592" y="1484784"/>
            <a:ext cx="287337" cy="7921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899592" y="2708747"/>
            <a:ext cx="1152525" cy="79216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052117" y="2708747"/>
            <a:ext cx="1152525" cy="79216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3204642" y="2708747"/>
            <a:ext cx="1150937" cy="79216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7524229" y="2708747"/>
            <a:ext cx="1152525" cy="79216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54" name="Shape 53"/>
          <p:cNvCxnSpPr>
            <a:stCxn id="43" idx="3"/>
            <a:endCxn id="51" idx="0"/>
          </p:cNvCxnSpPr>
          <p:nvPr/>
        </p:nvCxnSpPr>
        <p:spPr bwMode="auto">
          <a:xfrm>
            <a:off x="1186929" y="1880072"/>
            <a:ext cx="2592388" cy="828675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endCxn id="52" idx="2"/>
          </p:cNvCxnSpPr>
          <p:nvPr/>
        </p:nvCxnSpPr>
        <p:spPr bwMode="auto">
          <a:xfrm>
            <a:off x="4212704" y="3500909"/>
            <a:ext cx="3887788" cy="12700"/>
          </a:xfrm>
          <a:prstGeom prst="bentConnector4">
            <a:avLst>
              <a:gd name="adj1" fmla="val -384"/>
              <a:gd name="adj2" fmla="val 202414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42" idx="0"/>
            <a:endCxn id="49" idx="0"/>
          </p:cNvCxnSpPr>
          <p:nvPr/>
        </p:nvCxnSpPr>
        <p:spPr bwMode="auto">
          <a:xfrm rot="16200000" flipV="1">
            <a:off x="5004073" y="-819472"/>
            <a:ext cx="12700" cy="7056438"/>
          </a:xfrm>
          <a:prstGeom prst="bent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제목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6934200" cy="563563"/>
          </a:xfrm>
        </p:spPr>
        <p:txBody>
          <a:bodyPr/>
          <a:lstStyle/>
          <a:p>
            <a:r>
              <a:rPr lang="ko-KR" altLang="en-US" dirty="0"/>
              <a:t>구조를 하나로 줄여보자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52647" y="1354461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hp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8233" y="2484265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mp</a:t>
            </a:r>
            <a:endParaRPr lang="ko-KR" altLang="en-US" dirty="0"/>
          </a:p>
        </p:txBody>
      </p:sp>
      <p:grpSp>
        <p:nvGrpSpPr>
          <p:cNvPr id="73" name="그룹 72"/>
          <p:cNvGrpSpPr/>
          <p:nvPr/>
        </p:nvGrpSpPr>
        <p:grpSpPr>
          <a:xfrm>
            <a:off x="238233" y="3932708"/>
            <a:ext cx="8784976" cy="2782710"/>
            <a:chOff x="238233" y="4606284"/>
            <a:chExt cx="8784976" cy="2291148"/>
          </a:xfrm>
        </p:grpSpPr>
        <p:sp>
          <p:nvSpPr>
            <p:cNvPr id="74" name="직사각형 73"/>
            <p:cNvSpPr/>
            <p:nvPr/>
          </p:nvSpPr>
          <p:spPr bwMode="auto">
            <a:xfrm>
              <a:off x="238233" y="4606284"/>
              <a:ext cx="8784976" cy="227218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3648" y="4622198"/>
              <a:ext cx="2242922" cy="836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+mn-lt"/>
                </a:rPr>
                <a:t>MP</a:t>
              </a:r>
              <a:r>
                <a:rPr lang="ko-KR" altLang="en-US" sz="2000" b="1" dirty="0">
                  <a:latin typeface="+mn-lt"/>
                </a:rPr>
                <a:t>순으로 출력</a:t>
              </a:r>
              <a:endParaRPr lang="en-US" altLang="ko-KR" sz="2000" b="1" dirty="0">
                <a:latin typeface="+mn-lt"/>
              </a:endParaRPr>
            </a:p>
            <a:p>
              <a:r>
                <a:rPr lang="en-US" altLang="ko-KR" sz="2000" b="1" dirty="0">
                  <a:latin typeface="+mn-lt"/>
                </a:rPr>
                <a:t>for(</a:t>
              </a:r>
              <a:r>
                <a:rPr lang="en-US" altLang="ko-KR" sz="2000" b="1" dirty="0" err="1">
                  <a:latin typeface="+mn-lt"/>
                </a:rPr>
                <a:t>i</a:t>
              </a:r>
              <a:r>
                <a:rPr lang="en-US" altLang="ko-KR" sz="2000" b="1" dirty="0">
                  <a:latin typeface="+mn-lt"/>
                </a:rPr>
                <a:t>=0; </a:t>
              </a:r>
              <a:r>
                <a:rPr lang="en-US" altLang="ko-KR" sz="2000" b="1" dirty="0" err="1">
                  <a:latin typeface="+mn-lt"/>
                </a:rPr>
                <a:t>i</a:t>
              </a:r>
              <a:r>
                <a:rPr lang="en-US" altLang="ko-KR" sz="2000" b="1" dirty="0">
                  <a:latin typeface="+mn-lt"/>
                </a:rPr>
                <a:t>&lt;10; </a:t>
              </a:r>
              <a:r>
                <a:rPr lang="en-US" altLang="ko-KR" sz="2000" b="1" dirty="0" err="1">
                  <a:latin typeface="+mn-lt"/>
                </a:rPr>
                <a:t>i</a:t>
              </a:r>
              <a:r>
                <a:rPr lang="en-US" altLang="ko-KR" sz="2000" b="1" dirty="0">
                  <a:latin typeface="+mn-lt"/>
                </a:rPr>
                <a:t>++)</a:t>
              </a:r>
            </a:p>
            <a:p>
              <a:r>
                <a:rPr lang="en-US" altLang="ko-KR" sz="2000" b="1" dirty="0">
                  <a:latin typeface="+mn-lt"/>
                </a:rPr>
                <a:t>  </a:t>
              </a:r>
              <a:r>
                <a:rPr lang="en-US" altLang="ko-KR" sz="2000" b="1" dirty="0" err="1">
                  <a:latin typeface="+mn-lt"/>
                </a:rPr>
                <a:t>mp</a:t>
              </a:r>
              <a:r>
                <a:rPr lang="en-US" altLang="ko-KR" sz="2000" b="1" dirty="0">
                  <a:latin typeface="+mn-lt"/>
                </a:rPr>
                <a:t>[</a:t>
              </a:r>
              <a:r>
                <a:rPr lang="en-US" altLang="ko-KR" sz="2000" b="1" dirty="0" err="1">
                  <a:latin typeface="+mn-lt"/>
                </a:rPr>
                <a:t>i</a:t>
              </a:r>
              <a:r>
                <a:rPr lang="en-US" altLang="ko-KR" sz="2000" b="1" dirty="0">
                  <a:latin typeface="+mn-lt"/>
                </a:rPr>
                <a:t>]</a:t>
              </a:r>
              <a:r>
                <a:rPr lang="ko-KR" altLang="en-US" sz="2000" b="1" dirty="0">
                  <a:latin typeface="+mn-lt"/>
                </a:rPr>
                <a:t>를 출력</a:t>
              </a:r>
              <a:r>
                <a:rPr lang="en-US" altLang="ko-KR" sz="2000" b="1" dirty="0">
                  <a:latin typeface="+mn-lt"/>
                </a:rPr>
                <a:t>; </a:t>
              </a:r>
              <a:endParaRPr lang="ko-KR" altLang="en-US" sz="2000" b="1" dirty="0">
                <a:latin typeface="+mn-l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5816" y="5807777"/>
              <a:ext cx="6680034" cy="1089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+mn-lt"/>
                </a:rPr>
                <a:t>HP</a:t>
              </a:r>
              <a:r>
                <a:rPr lang="ko-KR" altLang="en-US" sz="2000" b="1" dirty="0">
                  <a:latin typeface="+mn-lt"/>
                </a:rPr>
                <a:t>순으로 출력</a:t>
              </a:r>
              <a:endParaRPr lang="en-US" altLang="ko-KR" sz="2000" b="1" dirty="0">
                <a:latin typeface="+mn-lt"/>
              </a:endParaRPr>
            </a:p>
            <a:p>
              <a:r>
                <a:rPr lang="en-US" altLang="ko-KR" sz="2000" b="1" dirty="0">
                  <a:latin typeface="+mn-lt"/>
                </a:rPr>
                <a:t>for(</a:t>
              </a:r>
              <a:r>
                <a:rPr lang="en-US" altLang="ko-KR" sz="2000" b="1" dirty="0" err="1">
                  <a:latin typeface="+mn-lt"/>
                </a:rPr>
                <a:t>hpPtr</a:t>
              </a:r>
              <a:r>
                <a:rPr lang="en-US" altLang="ko-KR" sz="2000" b="1" dirty="0">
                  <a:latin typeface="+mn-lt"/>
                </a:rPr>
                <a:t> = </a:t>
              </a:r>
              <a:r>
                <a:rPr lang="en-US" altLang="ko-KR" sz="2000" b="1" dirty="0" err="1">
                  <a:latin typeface="+mn-lt"/>
                </a:rPr>
                <a:t>hp</a:t>
              </a:r>
              <a:r>
                <a:rPr lang="en-US" altLang="ko-KR" sz="2000" b="1" dirty="0">
                  <a:latin typeface="+mn-lt"/>
                </a:rPr>
                <a:t>; </a:t>
              </a:r>
              <a:r>
                <a:rPr lang="en-US" altLang="ko-KR" sz="2000" b="1" dirty="0" err="1">
                  <a:latin typeface="+mn-lt"/>
                </a:rPr>
                <a:t>hpPtr</a:t>
              </a:r>
              <a:r>
                <a:rPr lang="en-US" altLang="ko-KR" sz="2000" b="1" dirty="0">
                  <a:latin typeface="+mn-lt"/>
                </a:rPr>
                <a:t> != -1; </a:t>
              </a:r>
              <a:r>
                <a:rPr lang="en-US" altLang="ko-KR" sz="2000" b="1" dirty="0" err="1">
                  <a:latin typeface="+mn-lt"/>
                </a:rPr>
                <a:t>hpPtr</a:t>
              </a:r>
              <a:r>
                <a:rPr lang="en-US" altLang="ko-KR" sz="2000" b="1" dirty="0">
                  <a:latin typeface="+mn-lt"/>
                </a:rPr>
                <a:t> = </a:t>
              </a:r>
              <a:r>
                <a:rPr lang="en-US" altLang="ko-KR" sz="2000" b="1" dirty="0" err="1">
                  <a:latin typeface="+mn-lt"/>
                </a:rPr>
                <a:t>mp</a:t>
              </a:r>
              <a:r>
                <a:rPr lang="en-US" altLang="ko-KR" sz="2000" b="1" dirty="0">
                  <a:latin typeface="+mn-lt"/>
                </a:rPr>
                <a:t>[</a:t>
              </a:r>
              <a:r>
                <a:rPr lang="en-US" altLang="ko-KR" sz="2000" b="1" dirty="0" err="1">
                  <a:latin typeface="+mn-lt"/>
                </a:rPr>
                <a:t>hpPtr</a:t>
              </a:r>
              <a:r>
                <a:rPr lang="en-US" altLang="ko-KR" sz="2000" b="1" dirty="0">
                  <a:latin typeface="+mn-lt"/>
                </a:rPr>
                <a:t>].</a:t>
              </a:r>
              <a:r>
                <a:rPr lang="en-US" altLang="ko-KR" sz="2000" b="1" dirty="0" err="1">
                  <a:latin typeface="+mn-lt"/>
                </a:rPr>
                <a:t>nextHp</a:t>
              </a:r>
              <a:r>
                <a:rPr lang="en-US" altLang="ko-KR" sz="2000" b="1" dirty="0">
                  <a:latin typeface="+mn-lt"/>
                </a:rPr>
                <a:t>)</a:t>
              </a:r>
            </a:p>
            <a:p>
              <a:r>
                <a:rPr lang="en-US" altLang="ko-KR" sz="2000" b="1" dirty="0">
                  <a:latin typeface="+mn-lt"/>
                </a:rPr>
                <a:t>    </a:t>
              </a:r>
              <a:r>
                <a:rPr lang="en-US" altLang="ko-KR" sz="2000" b="1" dirty="0" err="1">
                  <a:latin typeface="+mn-lt"/>
                </a:rPr>
                <a:t>mp</a:t>
              </a:r>
              <a:r>
                <a:rPr lang="en-US" altLang="ko-KR" sz="2000" b="1" dirty="0">
                  <a:latin typeface="+mn-lt"/>
                </a:rPr>
                <a:t>[</a:t>
              </a:r>
              <a:r>
                <a:rPr lang="en-US" altLang="ko-KR" sz="2000" b="1" dirty="0" err="1">
                  <a:latin typeface="+mn-lt"/>
                </a:rPr>
                <a:t>hpPtr</a:t>
              </a:r>
              <a:r>
                <a:rPr lang="en-US" altLang="ko-KR" sz="2000" b="1" dirty="0">
                  <a:latin typeface="+mn-lt"/>
                </a:rPr>
                <a:t>]</a:t>
              </a:r>
              <a:r>
                <a:rPr lang="ko-KR" altLang="en-US" sz="2000" b="1" dirty="0">
                  <a:latin typeface="+mn-lt"/>
                </a:rPr>
                <a:t>을 출력</a:t>
              </a:r>
              <a:r>
                <a:rPr lang="en-US" altLang="ko-KR" sz="2000" b="1" dirty="0">
                  <a:latin typeface="+mn-lt"/>
                </a:rPr>
                <a:t>;</a:t>
              </a:r>
            </a:p>
            <a:p>
              <a:r>
                <a:rPr lang="en-US" altLang="ko-KR" sz="2000" b="1" dirty="0">
                  <a:latin typeface="+mn-lt"/>
                </a:rPr>
                <a:t>   </a:t>
              </a:r>
              <a:endParaRPr lang="ko-KR" altLang="en-US" sz="2000" b="1" dirty="0">
                <a:latin typeface="+mn-lt"/>
              </a:endParaRPr>
            </a:p>
          </p:txBody>
        </p:sp>
      </p:grpSp>
      <p:sp>
        <p:nvSpPr>
          <p:cNvPr id="78" name="폭발 1 77"/>
          <p:cNvSpPr/>
          <p:nvPr/>
        </p:nvSpPr>
        <p:spPr>
          <a:xfrm>
            <a:off x="3851921" y="0"/>
            <a:ext cx="5292080" cy="3716338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i="1" dirty="0"/>
              <a:t>배열</a:t>
            </a:r>
            <a:r>
              <a:rPr lang="en-US" altLang="ko-KR" i="1" dirty="0"/>
              <a:t>!! NO!!</a:t>
            </a:r>
          </a:p>
          <a:p>
            <a:pPr algn="ctr">
              <a:defRPr/>
            </a:pPr>
            <a:r>
              <a:rPr lang="ko-KR" altLang="en-US" i="1" dirty="0"/>
              <a:t>크기 제한이 싫어요</a:t>
            </a:r>
            <a:endParaRPr lang="en-US" altLang="ko-KR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8E4579-2874-4C89-AD92-D017A8D373C7}"/>
              </a:ext>
            </a:extLst>
          </p:cNvPr>
          <p:cNvSpPr txBox="1"/>
          <p:nvPr/>
        </p:nvSpPr>
        <p:spPr>
          <a:xfrm>
            <a:off x="1186929" y="3479443"/>
            <a:ext cx="7303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mp</a:t>
            </a:r>
            <a:r>
              <a:rPr lang="en-US" altLang="ko-KR" sz="1600" dirty="0"/>
              <a:t>[0]     </a:t>
            </a:r>
            <a:r>
              <a:rPr lang="en-US" altLang="ko-KR" sz="1600" dirty="0" err="1"/>
              <a:t>mp</a:t>
            </a:r>
            <a:r>
              <a:rPr lang="en-US" altLang="ko-KR" sz="1600" dirty="0"/>
              <a:t>[1]        </a:t>
            </a:r>
            <a:r>
              <a:rPr lang="en-US" altLang="ko-KR" sz="1600" dirty="0" err="1"/>
              <a:t>mp</a:t>
            </a:r>
            <a:r>
              <a:rPr lang="en-US" altLang="ko-KR" sz="1600" dirty="0"/>
              <a:t>[2]                                                      </a:t>
            </a:r>
            <a:r>
              <a:rPr lang="en-US" altLang="ko-KR" sz="1600" dirty="0" err="1"/>
              <a:t>mp</a:t>
            </a:r>
            <a:r>
              <a:rPr lang="en-US" altLang="ko-KR" sz="1600" dirty="0"/>
              <a:t>[9] </a:t>
            </a:r>
            <a:endParaRPr lang="ko-KR" altLang="en-US" sz="1600" dirty="0"/>
          </a:p>
        </p:txBody>
      </p:sp>
      <p:grpSp>
        <p:nvGrpSpPr>
          <p:cNvPr id="29" name="그룹 32">
            <a:extLst>
              <a:ext uri="{FF2B5EF4-FFF2-40B4-BE49-F238E27FC236}">
                <a16:creationId xmlns:a16="http://schemas.microsoft.com/office/drawing/2014/main" id="{BC0FF6B8-247F-4AC6-B52D-69DFADF0DFC8}"/>
              </a:ext>
            </a:extLst>
          </p:cNvPr>
          <p:cNvGrpSpPr>
            <a:grpSpLocks/>
          </p:cNvGrpSpPr>
          <p:nvPr/>
        </p:nvGrpSpPr>
        <p:grpSpPr bwMode="auto">
          <a:xfrm>
            <a:off x="178446" y="1189872"/>
            <a:ext cx="3673475" cy="251677"/>
            <a:chOff x="1043608" y="1700808"/>
            <a:chExt cx="3672408" cy="79208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39CE163-B428-491D-93FE-296301A6A4AF}"/>
                </a:ext>
              </a:extLst>
            </p:cNvPr>
            <p:cNvSpPr/>
            <p:nvPr/>
          </p:nvSpPr>
          <p:spPr>
            <a:xfrm>
              <a:off x="1043608" y="1700808"/>
              <a:ext cx="287254" cy="79208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chemeClr val="tx1"/>
                  </a:solidFill>
                </a:rPr>
                <a:t>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31EA157-C7FF-4D94-9463-433E86E7BCE5}"/>
                </a:ext>
              </a:extLst>
            </p:cNvPr>
            <p:cNvSpPr/>
            <p:nvPr/>
          </p:nvSpPr>
          <p:spPr>
            <a:xfrm>
              <a:off x="1330862" y="1700808"/>
              <a:ext cx="288841" cy="79208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chemeClr val="tx1"/>
                  </a:solidFill>
                </a:rPr>
                <a:t>9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E1D13D1-3563-47D5-8944-B8F82CBD614D}"/>
                </a:ext>
              </a:extLst>
            </p:cNvPr>
            <p:cNvSpPr/>
            <p:nvPr/>
          </p:nvSpPr>
          <p:spPr>
            <a:xfrm>
              <a:off x="1619703" y="1700808"/>
              <a:ext cx="287255" cy="79208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chemeClr val="tx1"/>
                  </a:solidFill>
                </a:rPr>
                <a:t>0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8595A79-1291-4AF2-9ADB-562C05B76D6D}"/>
                </a:ext>
              </a:extLst>
            </p:cNvPr>
            <p:cNvSpPr/>
            <p:nvPr/>
          </p:nvSpPr>
          <p:spPr>
            <a:xfrm>
              <a:off x="1906957" y="1700808"/>
              <a:ext cx="2521804" cy="79208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chemeClr val="tx1"/>
                  </a:solidFill>
                </a:rPr>
                <a:t>…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D06F7DB-8A1B-48C6-9DDD-5FF957FA5229}"/>
                </a:ext>
              </a:extLst>
            </p:cNvPr>
            <p:cNvSpPr/>
            <p:nvPr/>
          </p:nvSpPr>
          <p:spPr>
            <a:xfrm>
              <a:off x="4428761" y="1700808"/>
              <a:ext cx="287255" cy="79208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chemeClr val="tx1"/>
                  </a:solidFill>
                </a:rPr>
                <a:t>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D8C50AC-0D02-477D-A161-E1348177E524}"/>
              </a:ext>
            </a:extLst>
          </p:cNvPr>
          <p:cNvGraphicFramePr>
            <a:graphicFrameLocks noGrp="1"/>
          </p:cNvGraphicFramePr>
          <p:nvPr/>
        </p:nvGraphicFramePr>
        <p:xfrm>
          <a:off x="5183642" y="4054440"/>
          <a:ext cx="374441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2926211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63735203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76824704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177106670"/>
                    </a:ext>
                  </a:extLst>
                </a:gridCol>
              </a:tblGrid>
              <a:tr h="264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hpPtr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mp</a:t>
                      </a:r>
                      <a:r>
                        <a:rPr lang="en-US" altLang="ko-KR" sz="1200" dirty="0"/>
                        <a:t>[</a:t>
                      </a:r>
                      <a:r>
                        <a:rPr lang="en-US" altLang="ko-KR" sz="1200" dirty="0" err="1"/>
                        <a:t>hpPtr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latin typeface="+mn-lt"/>
                        </a:rPr>
                        <a:t>mp</a:t>
                      </a:r>
                      <a:r>
                        <a:rPr lang="en-US" altLang="ko-KR" sz="1200" b="1" dirty="0">
                          <a:latin typeface="+mn-lt"/>
                        </a:rPr>
                        <a:t>[</a:t>
                      </a:r>
                      <a:r>
                        <a:rPr lang="en-US" altLang="ko-KR" sz="1200" b="1" dirty="0" err="1">
                          <a:latin typeface="+mn-lt"/>
                        </a:rPr>
                        <a:t>hpPtr</a:t>
                      </a:r>
                      <a:r>
                        <a:rPr lang="en-US" altLang="ko-KR" sz="1200" b="1" dirty="0">
                          <a:latin typeface="+mn-lt"/>
                        </a:rPr>
                        <a:t>].</a:t>
                      </a:r>
                      <a:r>
                        <a:rPr lang="en-US" altLang="ko-KR" sz="1200" b="1" dirty="0" err="1">
                          <a:latin typeface="+mn-lt"/>
                        </a:rPr>
                        <a:t>nextHp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972583"/>
                  </a:ext>
                </a:extLst>
              </a:tr>
              <a:tr h="264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mp</a:t>
                      </a:r>
                      <a:r>
                        <a:rPr lang="en-US" altLang="ko-KR" sz="1200" dirty="0"/>
                        <a:t>[2]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743884"/>
                  </a:ext>
                </a:extLst>
              </a:tr>
              <a:tr h="26468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mp</a:t>
                      </a:r>
                      <a:r>
                        <a:rPr lang="en-US" altLang="ko-KR" sz="1200" dirty="0"/>
                        <a:t>[9]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526189"/>
                  </a:ext>
                </a:extLst>
              </a:tr>
              <a:tr h="26468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mp</a:t>
                      </a:r>
                      <a:r>
                        <a:rPr lang="en-US" altLang="ko-KR" sz="1200" dirty="0"/>
                        <a:t>[0]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795328"/>
                  </a:ext>
                </a:extLst>
              </a:tr>
              <a:tr h="26468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mp</a:t>
                      </a:r>
                      <a:r>
                        <a:rPr lang="en-US" altLang="ko-KR" sz="1200" dirty="0"/>
                        <a:t>[8]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5168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F0D8568D-9373-4172-A20D-31CC0B9A95C1}"/>
              </a:ext>
            </a:extLst>
          </p:cNvPr>
          <p:cNvSpPr/>
          <p:nvPr/>
        </p:nvSpPr>
        <p:spPr bwMode="auto">
          <a:xfrm>
            <a:off x="6126318" y="4509120"/>
            <a:ext cx="2807890" cy="1099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111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2507"/>
    </mc:Choice>
    <mc:Fallback xmlns="">
      <p:transition spd="slow" advTm="8525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크기 제한을 없애자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8" name="직사각형 47"/>
          <p:cNvSpPr/>
          <p:nvPr/>
        </p:nvSpPr>
        <p:spPr bwMode="auto">
          <a:xfrm>
            <a:off x="987136" y="1452563"/>
            <a:ext cx="287337" cy="7921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3" name="Shape 53"/>
          <p:cNvCxnSpPr>
            <a:cxnSpLocks/>
            <a:stCxn id="48" idx="3"/>
          </p:cNvCxnSpPr>
          <p:nvPr/>
        </p:nvCxnSpPr>
        <p:spPr bwMode="auto">
          <a:xfrm>
            <a:off x="1274473" y="1847851"/>
            <a:ext cx="2592388" cy="828675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40191" y="1322240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hp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18429" y="3584228"/>
            <a:ext cx="8257258" cy="2292697"/>
            <a:chOff x="418429" y="3584228"/>
            <a:chExt cx="8257258" cy="2292697"/>
          </a:xfrm>
        </p:grpSpPr>
        <p:grpSp>
          <p:nvGrpSpPr>
            <p:cNvPr id="2" name="그룹 38"/>
            <p:cNvGrpSpPr>
              <a:grpSpLocks/>
            </p:cNvGrpSpPr>
            <p:nvPr/>
          </p:nvGrpSpPr>
          <p:grpSpPr bwMode="auto">
            <a:xfrm>
              <a:off x="971550" y="3789363"/>
              <a:ext cx="7704137" cy="2087562"/>
              <a:chOff x="971600" y="3789040"/>
              <a:chExt cx="7704855" cy="2088232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7523824" y="5013395"/>
                <a:ext cx="865268" cy="792417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35</a:t>
                </a:r>
              </a:p>
              <a:p>
                <a:pPr algn="ctr">
                  <a:defRPr/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100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8316058" y="5013395"/>
                <a:ext cx="360397" cy="79241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400" dirty="0">
                    <a:solidFill>
                      <a:srgbClr val="FF0000"/>
                    </a:solidFill>
                  </a:rPr>
                  <a:t>-1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971600" y="5084856"/>
                <a:ext cx="863680" cy="792416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45</a:t>
                </a:r>
              </a:p>
              <a:p>
                <a:pPr algn="ctr">
                  <a:defRPr/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10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1835280" y="5084856"/>
                <a:ext cx="288952" cy="79241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9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971600" y="3789040"/>
                <a:ext cx="287365" cy="79241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700549" y="5084856"/>
                <a:ext cx="863680" cy="792416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95</a:t>
                </a:r>
              </a:p>
              <a:p>
                <a:pPr algn="ctr">
                  <a:defRPr/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20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3564230" y="5084856"/>
                <a:ext cx="287364" cy="79241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4356465" y="5084856"/>
                <a:ext cx="863680" cy="792416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15</a:t>
                </a:r>
              </a:p>
              <a:p>
                <a:pPr algn="ctr">
                  <a:defRPr/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30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5220146" y="5084856"/>
                <a:ext cx="287365" cy="79241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8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직선 화살표 연결선 29"/>
              <p:cNvCxnSpPr>
                <a:stCxn id="24" idx="2"/>
              </p:cNvCxnSpPr>
              <p:nvPr/>
            </p:nvCxnSpPr>
            <p:spPr>
              <a:xfrm>
                <a:off x="1116076" y="4581456"/>
                <a:ext cx="71444" cy="50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>
                <a:stCxn id="23" idx="3"/>
                <a:endCxn id="25" idx="1"/>
              </p:cNvCxnSpPr>
              <p:nvPr/>
            </p:nvCxnSpPr>
            <p:spPr>
              <a:xfrm>
                <a:off x="2124232" y="5481858"/>
                <a:ext cx="57631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/>
              <p:cNvCxnSpPr>
                <a:stCxn id="26" idx="3"/>
                <a:endCxn id="27" idx="1"/>
              </p:cNvCxnSpPr>
              <p:nvPr/>
            </p:nvCxnSpPr>
            <p:spPr>
              <a:xfrm>
                <a:off x="3851593" y="5481858"/>
                <a:ext cx="50487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/>
              <p:cNvCxnSpPr/>
              <p:nvPr/>
            </p:nvCxnSpPr>
            <p:spPr>
              <a:xfrm>
                <a:off x="5507511" y="5445333"/>
                <a:ext cx="50487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/>
              <p:cNvCxnSpPr/>
              <p:nvPr/>
            </p:nvCxnSpPr>
            <p:spPr>
              <a:xfrm>
                <a:off x="7020539" y="5445333"/>
                <a:ext cx="50328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418429" y="3584228"/>
              <a:ext cx="5469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hp</a:t>
              </a:r>
              <a:endParaRPr lang="ko-KR" altLang="en-US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598F07-1BD3-C11F-506C-FB602AA6EFAA}"/>
              </a:ext>
            </a:extLst>
          </p:cNvPr>
          <p:cNvSpPr/>
          <p:nvPr/>
        </p:nvSpPr>
        <p:spPr bwMode="auto">
          <a:xfrm>
            <a:off x="899592" y="2708747"/>
            <a:ext cx="863600" cy="79216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bg1">
                    <a:lumMod val="60000"/>
                    <a:lumOff val="40000"/>
                  </a:schemeClr>
                </a:solidFill>
              </a:rPr>
              <a:t>15</a:t>
            </a:r>
          </a:p>
          <a:p>
            <a:pPr algn="ctr">
              <a:defRPr/>
            </a:pPr>
            <a:r>
              <a:rPr lang="en-US" altLang="ko-KR" dirty="0">
                <a:solidFill>
                  <a:srgbClr val="FF0000"/>
                </a:solidFill>
              </a:rPr>
              <a:t>30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D7CAAA-809E-F5BC-52D9-62BC7E369587}"/>
              </a:ext>
            </a:extLst>
          </p:cNvPr>
          <p:cNvSpPr/>
          <p:nvPr/>
        </p:nvSpPr>
        <p:spPr bwMode="auto">
          <a:xfrm>
            <a:off x="2052117" y="2708747"/>
            <a:ext cx="863600" cy="79216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bg1">
                    <a:lumMod val="60000"/>
                    <a:lumOff val="40000"/>
                  </a:schemeClr>
                </a:solidFill>
              </a:rPr>
              <a:t>35</a:t>
            </a:r>
          </a:p>
          <a:p>
            <a:pPr algn="ctr">
              <a:defRPr/>
            </a:pPr>
            <a:r>
              <a:rPr lang="en-US" altLang="ko-KR" dirty="0">
                <a:solidFill>
                  <a:srgbClr val="FF0000"/>
                </a:solidFill>
              </a:rPr>
              <a:t>100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A9C9F3-CC9A-C9A8-2084-88EAB1A85924}"/>
              </a:ext>
            </a:extLst>
          </p:cNvPr>
          <p:cNvSpPr/>
          <p:nvPr/>
        </p:nvSpPr>
        <p:spPr bwMode="auto">
          <a:xfrm>
            <a:off x="3204642" y="2708747"/>
            <a:ext cx="863600" cy="79216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bg1">
                    <a:lumMod val="60000"/>
                    <a:lumOff val="40000"/>
                  </a:schemeClr>
                </a:solidFill>
              </a:rPr>
              <a:t>45</a:t>
            </a:r>
          </a:p>
          <a:p>
            <a:pPr algn="ctr">
              <a:defRPr/>
            </a:pPr>
            <a:r>
              <a:rPr lang="en-US" altLang="ko-KR" dirty="0">
                <a:solidFill>
                  <a:srgbClr val="FF0000"/>
                </a:solidFill>
              </a:rPr>
              <a:t>10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0ADAEB6-315D-FD6C-64E5-7CFA88CAA608}"/>
              </a:ext>
            </a:extLst>
          </p:cNvPr>
          <p:cNvSpPr/>
          <p:nvPr/>
        </p:nvSpPr>
        <p:spPr bwMode="auto">
          <a:xfrm>
            <a:off x="4355579" y="2708747"/>
            <a:ext cx="3168650" cy="79216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rgbClr val="FF0000"/>
                </a:solidFill>
              </a:rPr>
              <a:t>…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3ADFCA-A4F9-D87F-BD37-EEE686B09D33}"/>
              </a:ext>
            </a:extLst>
          </p:cNvPr>
          <p:cNvSpPr/>
          <p:nvPr/>
        </p:nvSpPr>
        <p:spPr bwMode="auto">
          <a:xfrm>
            <a:off x="7524229" y="2708747"/>
            <a:ext cx="865188" cy="79216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bg1">
                    <a:lumMod val="60000"/>
                    <a:lumOff val="40000"/>
                  </a:schemeClr>
                </a:solidFill>
              </a:rPr>
              <a:t>95</a:t>
            </a:r>
          </a:p>
          <a:p>
            <a:pPr algn="ctr">
              <a:defRPr/>
            </a:pPr>
            <a:r>
              <a:rPr lang="en-US" altLang="ko-KR" dirty="0">
                <a:solidFill>
                  <a:srgbClr val="FF0000"/>
                </a:solidFill>
              </a:rPr>
              <a:t>20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45D047-3A96-FFB8-C3C6-2977BBD9152C}"/>
              </a:ext>
            </a:extLst>
          </p:cNvPr>
          <p:cNvSpPr/>
          <p:nvPr/>
        </p:nvSpPr>
        <p:spPr bwMode="auto">
          <a:xfrm>
            <a:off x="1763192" y="2708747"/>
            <a:ext cx="288925" cy="7921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404C93-A383-66E1-2DAA-DF0A27635D25}"/>
              </a:ext>
            </a:extLst>
          </p:cNvPr>
          <p:cNvSpPr/>
          <p:nvPr/>
        </p:nvSpPr>
        <p:spPr bwMode="auto">
          <a:xfrm>
            <a:off x="2771254" y="2708747"/>
            <a:ext cx="433389" cy="7921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dirty="0">
                <a:solidFill>
                  <a:srgbClr val="FF0000"/>
                </a:solidFill>
              </a:rPr>
              <a:t>-1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6A50A9-5BEE-F5EE-3010-AFAD2EA64D6D}"/>
              </a:ext>
            </a:extLst>
          </p:cNvPr>
          <p:cNvSpPr/>
          <p:nvPr/>
        </p:nvSpPr>
        <p:spPr bwMode="auto">
          <a:xfrm>
            <a:off x="4068242" y="2708747"/>
            <a:ext cx="287337" cy="7921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CB62A-B74D-C5DF-FB08-65DA4FC881D6}"/>
              </a:ext>
            </a:extLst>
          </p:cNvPr>
          <p:cNvSpPr/>
          <p:nvPr/>
        </p:nvSpPr>
        <p:spPr bwMode="auto">
          <a:xfrm>
            <a:off x="8389417" y="2708747"/>
            <a:ext cx="287337" cy="7921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E1902F-977E-A8A2-F743-0B62C61AFFB1}"/>
              </a:ext>
            </a:extLst>
          </p:cNvPr>
          <p:cNvSpPr/>
          <p:nvPr/>
        </p:nvSpPr>
        <p:spPr bwMode="auto">
          <a:xfrm>
            <a:off x="899592" y="2708747"/>
            <a:ext cx="1152525" cy="79216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9270B0-F41A-9F84-A22E-E69AB49E1020}"/>
              </a:ext>
            </a:extLst>
          </p:cNvPr>
          <p:cNvSpPr/>
          <p:nvPr/>
        </p:nvSpPr>
        <p:spPr bwMode="auto">
          <a:xfrm>
            <a:off x="2052117" y="2708747"/>
            <a:ext cx="1152525" cy="79216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FAD650-4EE4-5A99-CBE2-F664DF87226D}"/>
              </a:ext>
            </a:extLst>
          </p:cNvPr>
          <p:cNvSpPr/>
          <p:nvPr/>
        </p:nvSpPr>
        <p:spPr bwMode="auto">
          <a:xfrm>
            <a:off x="3204642" y="2708747"/>
            <a:ext cx="1150937" cy="79216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7240A44-96F1-7815-3E9A-AD587789E1BF}"/>
              </a:ext>
            </a:extLst>
          </p:cNvPr>
          <p:cNvSpPr/>
          <p:nvPr/>
        </p:nvSpPr>
        <p:spPr bwMode="auto">
          <a:xfrm>
            <a:off x="7524229" y="2708747"/>
            <a:ext cx="1152525" cy="79216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9" name="꺾인 연결선 55">
            <a:extLst>
              <a:ext uri="{FF2B5EF4-FFF2-40B4-BE49-F238E27FC236}">
                <a16:creationId xmlns:a16="http://schemas.microsoft.com/office/drawing/2014/main" id="{7AB37C13-4088-6915-1F4C-339F75406AAE}"/>
              </a:ext>
            </a:extLst>
          </p:cNvPr>
          <p:cNvCxnSpPr>
            <a:endCxn id="18" idx="2"/>
          </p:cNvCxnSpPr>
          <p:nvPr/>
        </p:nvCxnSpPr>
        <p:spPr bwMode="auto">
          <a:xfrm>
            <a:off x="4212704" y="3500909"/>
            <a:ext cx="3887788" cy="12700"/>
          </a:xfrm>
          <a:prstGeom prst="bentConnector4">
            <a:avLst>
              <a:gd name="adj1" fmla="val -384"/>
              <a:gd name="adj2" fmla="val 202414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75">
            <a:extLst>
              <a:ext uri="{FF2B5EF4-FFF2-40B4-BE49-F238E27FC236}">
                <a16:creationId xmlns:a16="http://schemas.microsoft.com/office/drawing/2014/main" id="{9539B80D-3519-5D2B-AD11-9455785C89EE}"/>
              </a:ext>
            </a:extLst>
          </p:cNvPr>
          <p:cNvCxnSpPr>
            <a:stCxn id="14" idx="0"/>
            <a:endCxn id="15" idx="0"/>
          </p:cNvCxnSpPr>
          <p:nvPr/>
        </p:nvCxnSpPr>
        <p:spPr bwMode="auto">
          <a:xfrm rot="16200000" flipV="1">
            <a:off x="5004073" y="-819472"/>
            <a:ext cx="12700" cy="7056438"/>
          </a:xfrm>
          <a:prstGeom prst="bent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FB77F9F-EFE5-92D0-0F82-F4B39F8BACDB}"/>
              </a:ext>
            </a:extLst>
          </p:cNvPr>
          <p:cNvSpPr txBox="1"/>
          <p:nvPr/>
        </p:nvSpPr>
        <p:spPr>
          <a:xfrm>
            <a:off x="238233" y="2484265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mp</a:t>
            </a:r>
            <a:endParaRPr lang="ko-KR" altLang="en-US" dirty="0"/>
          </a:p>
        </p:txBody>
      </p:sp>
      <p:sp>
        <p:nvSpPr>
          <p:cNvPr id="40" name="폭발 1 39"/>
          <p:cNvSpPr/>
          <p:nvPr/>
        </p:nvSpPr>
        <p:spPr>
          <a:xfrm>
            <a:off x="4988054" y="1448708"/>
            <a:ext cx="4284663" cy="3716338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 i="1" dirty="0"/>
              <a:t>어라</a:t>
            </a:r>
            <a:r>
              <a:rPr lang="en-US" altLang="ko-KR" sz="2800" i="1" dirty="0"/>
              <a:t>?</a:t>
            </a:r>
          </a:p>
          <a:p>
            <a:pPr algn="ctr">
              <a:defRPr/>
            </a:pPr>
            <a:r>
              <a:rPr lang="ko-KR" altLang="en-US" sz="2800" i="1" dirty="0"/>
              <a:t>절대주소가 필요해</a:t>
            </a:r>
            <a:r>
              <a:rPr lang="en-US" altLang="ko-KR" sz="2800" i="1" dirty="0"/>
              <a:t>!!</a:t>
            </a:r>
            <a:endParaRPr lang="ko-KR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49669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99812" y="1412776"/>
            <a:ext cx="8363188" cy="1528036"/>
            <a:chOff x="399812" y="2105426"/>
            <a:chExt cx="8363188" cy="1528036"/>
          </a:xfrm>
        </p:grpSpPr>
        <p:grpSp>
          <p:nvGrpSpPr>
            <p:cNvPr id="4" name="그룹 3"/>
            <p:cNvGrpSpPr/>
            <p:nvPr/>
          </p:nvGrpSpPr>
          <p:grpSpPr>
            <a:xfrm>
              <a:off x="399812" y="2105426"/>
              <a:ext cx="7988613" cy="1528036"/>
              <a:chOff x="638729" y="4348886"/>
              <a:chExt cx="7988613" cy="1528036"/>
            </a:xfrm>
          </p:grpSpPr>
          <p:grpSp>
            <p:nvGrpSpPr>
              <p:cNvPr id="5" name="그룹 38"/>
              <p:cNvGrpSpPr>
                <a:grpSpLocks/>
              </p:cNvGrpSpPr>
              <p:nvPr/>
            </p:nvGrpSpPr>
            <p:grpSpPr bwMode="auto">
              <a:xfrm>
                <a:off x="971550" y="4520330"/>
                <a:ext cx="7655792" cy="1356592"/>
                <a:chOff x="971600" y="4520244"/>
                <a:chExt cx="7656505" cy="1357028"/>
              </a:xfrm>
            </p:grpSpPr>
            <p:sp>
              <p:nvSpPr>
                <p:cNvPr id="7" name="직사각형 6"/>
                <p:cNvSpPr/>
                <p:nvPr/>
              </p:nvSpPr>
              <p:spPr>
                <a:xfrm>
                  <a:off x="7523824" y="5013395"/>
                  <a:ext cx="865268" cy="792417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35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100</a:t>
                  </a:r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>
                  <a:off x="8373736" y="5013395"/>
                  <a:ext cx="254369" cy="792417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971600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45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10</a:t>
                  </a:r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1835280" y="5084856"/>
                  <a:ext cx="288952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971600" y="4520244"/>
                  <a:ext cx="287365" cy="27730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2700549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95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20</a:t>
                  </a:r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3564230" y="5084856"/>
                  <a:ext cx="287364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4356465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15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30</a:t>
                  </a:r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5220146" y="5084856"/>
                  <a:ext cx="287365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직선 화살표 연결선 15"/>
                <p:cNvCxnSpPr>
                  <a:stCxn id="11" idx="2"/>
                </p:cNvCxnSpPr>
                <p:nvPr/>
              </p:nvCxnSpPr>
              <p:spPr>
                <a:xfrm>
                  <a:off x="1115282" y="4797550"/>
                  <a:ext cx="72239" cy="28730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화살표 연결선 16"/>
                <p:cNvCxnSpPr>
                  <a:stCxn id="10" idx="3"/>
                  <a:endCxn id="12" idx="1"/>
                </p:cNvCxnSpPr>
                <p:nvPr/>
              </p:nvCxnSpPr>
              <p:spPr>
                <a:xfrm>
                  <a:off x="2124232" y="5481858"/>
                  <a:ext cx="57631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/>
                <p:cNvCxnSpPr>
                  <a:stCxn id="13" idx="3"/>
                  <a:endCxn id="14" idx="1"/>
                </p:cNvCxnSpPr>
                <p:nvPr/>
              </p:nvCxnSpPr>
              <p:spPr>
                <a:xfrm>
                  <a:off x="3851593" y="5481858"/>
                  <a:ext cx="50487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화살표 연결선 18"/>
                <p:cNvCxnSpPr/>
                <p:nvPr/>
              </p:nvCxnSpPr>
              <p:spPr>
                <a:xfrm>
                  <a:off x="5507511" y="5445333"/>
                  <a:ext cx="50487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화살표 연결선 19"/>
                <p:cNvCxnSpPr/>
                <p:nvPr/>
              </p:nvCxnSpPr>
              <p:spPr>
                <a:xfrm>
                  <a:off x="7020539" y="5445333"/>
                  <a:ext cx="50328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638729" y="4348886"/>
                <a:ext cx="3706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p</a:t>
                </a:r>
                <a:endParaRPr lang="ko-KR" altLang="en-US" dirty="0"/>
              </a:p>
            </p:txBody>
          </p:sp>
        </p:grpSp>
        <p:cxnSp>
          <p:nvCxnSpPr>
            <p:cNvPr id="22" name="꺾인 연결선 21"/>
            <p:cNvCxnSpPr/>
            <p:nvPr/>
          </p:nvCxnSpPr>
          <p:spPr bwMode="auto">
            <a:xfrm>
              <a:off x="8244408" y="3140968"/>
              <a:ext cx="408263" cy="288032"/>
            </a:xfrm>
            <a:prstGeom prst="bentConnector3">
              <a:avLst>
                <a:gd name="adj1" fmla="val 94795"/>
              </a:avLst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직선 연결선 27"/>
            <p:cNvCxnSpPr/>
            <p:nvPr/>
          </p:nvCxnSpPr>
          <p:spPr bwMode="auto">
            <a:xfrm>
              <a:off x="8532440" y="3429000"/>
              <a:ext cx="23056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직선 연결선 28"/>
            <p:cNvCxnSpPr/>
            <p:nvPr/>
          </p:nvCxnSpPr>
          <p:spPr bwMode="auto">
            <a:xfrm>
              <a:off x="8590080" y="3501008"/>
              <a:ext cx="11528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6" name="그룹 35"/>
          <p:cNvGrpSpPr/>
          <p:nvPr/>
        </p:nvGrpSpPr>
        <p:grpSpPr>
          <a:xfrm>
            <a:off x="251520" y="3506597"/>
            <a:ext cx="8643003" cy="1535364"/>
            <a:chOff x="119997" y="2105426"/>
            <a:chExt cx="8643003" cy="1535364"/>
          </a:xfrm>
        </p:grpSpPr>
        <p:grpSp>
          <p:nvGrpSpPr>
            <p:cNvPr id="37" name="그룹 36"/>
            <p:cNvGrpSpPr/>
            <p:nvPr/>
          </p:nvGrpSpPr>
          <p:grpSpPr>
            <a:xfrm>
              <a:off x="399812" y="2105426"/>
              <a:ext cx="7964210" cy="1535364"/>
              <a:chOff x="638729" y="4348886"/>
              <a:chExt cx="7964210" cy="1535364"/>
            </a:xfrm>
          </p:grpSpPr>
          <p:grpSp>
            <p:nvGrpSpPr>
              <p:cNvPr id="41" name="그룹 38"/>
              <p:cNvGrpSpPr>
                <a:grpSpLocks/>
              </p:cNvGrpSpPr>
              <p:nvPr/>
            </p:nvGrpSpPr>
            <p:grpSpPr bwMode="auto">
              <a:xfrm>
                <a:off x="696014" y="4520331"/>
                <a:ext cx="7906925" cy="1363919"/>
                <a:chOff x="696038" y="4520244"/>
                <a:chExt cx="7907662" cy="1364357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696038" y="5079116"/>
                  <a:ext cx="288952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7523824" y="5013395"/>
                  <a:ext cx="865268" cy="792417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35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100</a:t>
                  </a:r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8316059" y="5013395"/>
                  <a:ext cx="287641" cy="792417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971600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45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10</a:t>
                  </a:r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1835280" y="5084856"/>
                  <a:ext cx="288952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>
                  <a:off x="971600" y="4520244"/>
                  <a:ext cx="287365" cy="27730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2700549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95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20</a:t>
                  </a:r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3564230" y="5084856"/>
                  <a:ext cx="287364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4356465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15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30</a:t>
                  </a:r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5220146" y="5084856"/>
                  <a:ext cx="287365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" name="직선 화살표 연결선 51"/>
                <p:cNvCxnSpPr>
                  <a:stCxn id="47" idx="2"/>
                </p:cNvCxnSpPr>
                <p:nvPr/>
              </p:nvCxnSpPr>
              <p:spPr>
                <a:xfrm>
                  <a:off x="1115282" y="4797550"/>
                  <a:ext cx="72239" cy="28730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화살표 연결선 52"/>
                <p:cNvCxnSpPr>
                  <a:stCxn id="46" idx="3"/>
                  <a:endCxn id="58" idx="1"/>
                </p:cNvCxnSpPr>
                <p:nvPr/>
              </p:nvCxnSpPr>
              <p:spPr>
                <a:xfrm>
                  <a:off x="2124232" y="5481064"/>
                  <a:ext cx="285777" cy="79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화살표 연결선 53"/>
                <p:cNvCxnSpPr>
                  <a:stCxn id="49" idx="3"/>
                  <a:endCxn id="59" idx="1"/>
                </p:cNvCxnSpPr>
                <p:nvPr/>
              </p:nvCxnSpPr>
              <p:spPr>
                <a:xfrm>
                  <a:off x="3851594" y="5481064"/>
                  <a:ext cx="272385" cy="732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화살표 연결선 54"/>
                <p:cNvCxnSpPr/>
                <p:nvPr/>
              </p:nvCxnSpPr>
              <p:spPr>
                <a:xfrm>
                  <a:off x="5507511" y="5445333"/>
                  <a:ext cx="50487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화살표 연결선 55"/>
                <p:cNvCxnSpPr/>
                <p:nvPr/>
              </p:nvCxnSpPr>
              <p:spPr>
                <a:xfrm>
                  <a:off x="6875345" y="5445333"/>
                  <a:ext cx="37243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직사각형 57"/>
                <p:cNvSpPr/>
                <p:nvPr/>
              </p:nvSpPr>
              <p:spPr>
                <a:xfrm>
                  <a:off x="2410009" y="5085650"/>
                  <a:ext cx="288952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4123980" y="5092185"/>
                  <a:ext cx="288952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7251688" y="5013396"/>
                  <a:ext cx="288952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5" name="직선 화살표 연결선 64"/>
                <p:cNvCxnSpPr/>
                <p:nvPr/>
              </p:nvCxnSpPr>
              <p:spPr>
                <a:xfrm>
                  <a:off x="2102667" y="5363903"/>
                  <a:ext cx="285777" cy="793"/>
                </a:xfrm>
                <a:prstGeom prst="straightConnector1">
                  <a:avLst/>
                </a:prstGeom>
                <a:ln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화살표 연결선 65"/>
                <p:cNvCxnSpPr/>
                <p:nvPr/>
              </p:nvCxnSpPr>
              <p:spPr>
                <a:xfrm>
                  <a:off x="3830029" y="5363903"/>
                  <a:ext cx="272385" cy="7328"/>
                </a:xfrm>
                <a:prstGeom prst="straightConnector1">
                  <a:avLst/>
                </a:prstGeom>
                <a:ln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화살표 연결선 66"/>
                <p:cNvCxnSpPr/>
                <p:nvPr/>
              </p:nvCxnSpPr>
              <p:spPr>
                <a:xfrm>
                  <a:off x="5485946" y="5328171"/>
                  <a:ext cx="504872" cy="0"/>
                </a:xfrm>
                <a:prstGeom prst="straightConnector1">
                  <a:avLst/>
                </a:prstGeom>
                <a:ln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화살표 연결선 67"/>
                <p:cNvCxnSpPr/>
                <p:nvPr/>
              </p:nvCxnSpPr>
              <p:spPr>
                <a:xfrm>
                  <a:off x="6853780" y="5328171"/>
                  <a:ext cx="372430" cy="0"/>
                </a:xfrm>
                <a:prstGeom prst="straightConnector1">
                  <a:avLst/>
                </a:prstGeom>
                <a:ln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TextBox 41"/>
              <p:cNvSpPr txBox="1"/>
              <p:nvPr/>
            </p:nvSpPr>
            <p:spPr>
              <a:xfrm>
                <a:off x="638729" y="4348886"/>
                <a:ext cx="3706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p</a:t>
                </a:r>
                <a:endParaRPr lang="ko-KR" altLang="en-US" dirty="0"/>
              </a:p>
            </p:txBody>
          </p:sp>
        </p:grpSp>
        <p:cxnSp>
          <p:nvCxnSpPr>
            <p:cNvPr id="38" name="꺾인 연결선 37"/>
            <p:cNvCxnSpPr/>
            <p:nvPr/>
          </p:nvCxnSpPr>
          <p:spPr bwMode="auto">
            <a:xfrm>
              <a:off x="8244408" y="3140968"/>
              <a:ext cx="408263" cy="288032"/>
            </a:xfrm>
            <a:prstGeom prst="bentConnector3">
              <a:avLst>
                <a:gd name="adj1" fmla="val 94795"/>
              </a:avLst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직선 연결선 38"/>
            <p:cNvCxnSpPr/>
            <p:nvPr/>
          </p:nvCxnSpPr>
          <p:spPr bwMode="auto">
            <a:xfrm>
              <a:off x="8532440" y="3429000"/>
              <a:ext cx="23056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직선 연결선 39"/>
            <p:cNvCxnSpPr/>
            <p:nvPr/>
          </p:nvCxnSpPr>
          <p:spPr bwMode="auto">
            <a:xfrm>
              <a:off x="8590080" y="3501008"/>
              <a:ext cx="11528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꺾인 연결선 68"/>
            <p:cNvCxnSpPr/>
            <p:nvPr/>
          </p:nvCxnSpPr>
          <p:spPr bwMode="auto">
            <a:xfrm rot="5400000">
              <a:off x="153621" y="3171146"/>
              <a:ext cx="393259" cy="22004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직선 연결선 69"/>
            <p:cNvCxnSpPr/>
            <p:nvPr/>
          </p:nvCxnSpPr>
          <p:spPr bwMode="auto">
            <a:xfrm>
              <a:off x="119997" y="3477798"/>
              <a:ext cx="23056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직선 연결선 70"/>
            <p:cNvCxnSpPr/>
            <p:nvPr/>
          </p:nvCxnSpPr>
          <p:spPr bwMode="auto">
            <a:xfrm>
              <a:off x="177637" y="3549806"/>
              <a:ext cx="11528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5" name="TextBox 74"/>
          <p:cNvSpPr txBox="1"/>
          <p:nvPr/>
        </p:nvSpPr>
        <p:spPr>
          <a:xfrm>
            <a:off x="1484230" y="1518075"/>
            <a:ext cx="3595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단일</a:t>
            </a:r>
            <a:r>
              <a:rPr lang="en-US" altLang="ko-KR" dirty="0"/>
              <a:t>(</a:t>
            </a:r>
            <a:r>
              <a:rPr lang="ko-KR" altLang="en-US" dirty="0" err="1"/>
              <a:t>단방향</a:t>
            </a:r>
            <a:r>
              <a:rPr lang="en-US" altLang="ko-KR" dirty="0"/>
              <a:t>) </a:t>
            </a:r>
            <a:r>
              <a:rPr lang="ko-KR" altLang="en-US" dirty="0"/>
              <a:t>연결리스트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575733" y="3615559"/>
            <a:ext cx="3595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이중</a:t>
            </a:r>
            <a:r>
              <a:rPr lang="en-US" altLang="ko-KR" dirty="0"/>
              <a:t>(</a:t>
            </a:r>
            <a:r>
              <a:rPr lang="ko-KR" altLang="en-US" dirty="0"/>
              <a:t>양방향</a:t>
            </a:r>
            <a:r>
              <a:rPr lang="en-US" altLang="ko-KR" dirty="0"/>
              <a:t>) </a:t>
            </a:r>
            <a:r>
              <a:rPr lang="ko-KR" altLang="en-US" dirty="0"/>
              <a:t>연결리스트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474920" y="5404744"/>
            <a:ext cx="8280920" cy="663103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3400" indent="-533400" algn="ctr"/>
            <a:r>
              <a:rPr kumimoji="0" lang="ko-KR" altLang="en-US" dirty="0">
                <a:solidFill>
                  <a:schemeClr val="tx1"/>
                </a:solidFill>
              </a:rPr>
              <a:t>단일연결리스트 </a:t>
            </a:r>
            <a:r>
              <a:rPr kumimoji="0" lang="en-US" altLang="ko-KR" dirty="0">
                <a:solidFill>
                  <a:schemeClr val="tx1"/>
                </a:solidFill>
              </a:rPr>
              <a:t>VS </a:t>
            </a:r>
            <a:r>
              <a:rPr kumimoji="0" lang="ko-KR" altLang="en-US" dirty="0">
                <a:solidFill>
                  <a:schemeClr val="tx1"/>
                </a:solidFill>
              </a:rPr>
              <a:t>이중연결리스트</a:t>
            </a:r>
            <a:endParaRPr kumimoji="0"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153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82080" y="2060848"/>
            <a:ext cx="8280920" cy="663103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3400" indent="-533400" algn="ctr"/>
            <a:r>
              <a:rPr kumimoji="0" lang="ko-KR" altLang="en-US" dirty="0">
                <a:solidFill>
                  <a:schemeClr val="tx1"/>
                </a:solidFill>
              </a:rPr>
              <a:t>연결리스트</a:t>
            </a:r>
            <a:r>
              <a:rPr kumimoji="0" lang="en-US" altLang="ko-KR" dirty="0">
                <a:solidFill>
                  <a:schemeClr val="tx1"/>
                </a:solidFill>
              </a:rPr>
              <a:t> VS </a:t>
            </a:r>
            <a:r>
              <a:rPr kumimoji="0" lang="ko-KR" altLang="en-US" dirty="0">
                <a:solidFill>
                  <a:schemeClr val="tx1"/>
                </a:solidFill>
              </a:rPr>
              <a:t>배열</a:t>
            </a:r>
            <a:endParaRPr kumimoji="0"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4792" y="2852938"/>
            <a:ext cx="8280920" cy="663103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3400" indent="-533400" algn="ctr"/>
            <a:r>
              <a:rPr kumimoji="0" lang="ko-KR" altLang="en-US" dirty="0">
                <a:solidFill>
                  <a:schemeClr val="tx1"/>
                </a:solidFill>
              </a:rPr>
              <a:t>단일연결리스트 </a:t>
            </a:r>
            <a:r>
              <a:rPr kumimoji="0" lang="en-US" altLang="ko-KR" dirty="0">
                <a:solidFill>
                  <a:schemeClr val="tx1"/>
                </a:solidFill>
              </a:rPr>
              <a:t>VS </a:t>
            </a:r>
            <a:r>
              <a:rPr kumimoji="0" lang="ko-KR" altLang="en-US" dirty="0">
                <a:solidFill>
                  <a:schemeClr val="tx1"/>
                </a:solidFill>
              </a:rPr>
              <a:t>이중연결리스트</a:t>
            </a:r>
            <a:endParaRPr kumimoji="0"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9454" y="3654370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환형연결리스트 </a:t>
            </a:r>
            <a:r>
              <a:rPr lang="en-US" altLang="ko-KR" dirty="0"/>
              <a:t>VS </a:t>
            </a:r>
            <a:r>
              <a:rPr lang="ko-KR" altLang="en-US" dirty="0"/>
              <a:t>선형연결리스트</a:t>
            </a:r>
          </a:p>
        </p:txBody>
      </p:sp>
    </p:spTree>
    <p:extLst>
      <p:ext uri="{BB962C8B-B14F-4D97-AF65-F5344CB8AC3E}">
        <p14:creationId xmlns:p14="http://schemas.microsoft.com/office/powerpoint/2010/main" val="29172988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7.5|297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6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9.9|19.6|22.7|51|253.9"/>
</p:tagLst>
</file>

<file path=ppt/theme/theme1.xml><?xml version="1.0" encoding="utf-8"?>
<a:theme xmlns:a="http://schemas.openxmlformats.org/drawingml/2006/main" name="191tgp_global_light">
  <a:themeElements>
    <a:clrScheme name="191tgp_global_light 1">
      <a:dk1>
        <a:srgbClr val="808080"/>
      </a:dk1>
      <a:lt1>
        <a:srgbClr val="FFFFFF"/>
      </a:lt1>
      <a:dk2>
        <a:srgbClr val="0E237E"/>
      </a:dk2>
      <a:lt2>
        <a:srgbClr val="CCECFF"/>
      </a:lt2>
      <a:accent1>
        <a:srgbClr val="709EE2"/>
      </a:accent1>
      <a:accent2>
        <a:srgbClr val="9874F2"/>
      </a:accent2>
      <a:accent3>
        <a:srgbClr val="AAACC0"/>
      </a:accent3>
      <a:accent4>
        <a:srgbClr val="DADADA"/>
      </a:accent4>
      <a:accent5>
        <a:srgbClr val="BBCCEE"/>
      </a:accent5>
      <a:accent6>
        <a:srgbClr val="8968DB"/>
      </a:accent6>
      <a:hlink>
        <a:srgbClr val="3B9D81"/>
      </a:hlink>
      <a:folHlink>
        <a:srgbClr val="80C040"/>
      </a:folHlink>
    </a:clrScheme>
    <a:fontScheme name="191tgp_glob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91tgp_global_light 1">
        <a:dk1>
          <a:srgbClr val="808080"/>
        </a:dk1>
        <a:lt1>
          <a:srgbClr val="FFFFFF"/>
        </a:lt1>
        <a:dk2>
          <a:srgbClr val="0E237E"/>
        </a:dk2>
        <a:lt2>
          <a:srgbClr val="CCECFF"/>
        </a:lt2>
        <a:accent1>
          <a:srgbClr val="709EE2"/>
        </a:accent1>
        <a:accent2>
          <a:srgbClr val="9874F2"/>
        </a:accent2>
        <a:accent3>
          <a:srgbClr val="AAACC0"/>
        </a:accent3>
        <a:accent4>
          <a:srgbClr val="DADADA"/>
        </a:accent4>
        <a:accent5>
          <a:srgbClr val="BBCCEE"/>
        </a:accent5>
        <a:accent6>
          <a:srgbClr val="8968DB"/>
        </a:accent6>
        <a:hlink>
          <a:srgbClr val="3B9D81"/>
        </a:hlink>
        <a:folHlink>
          <a:srgbClr val="80C0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1tgp_global_light 2">
        <a:dk1>
          <a:srgbClr val="808080"/>
        </a:dk1>
        <a:lt1>
          <a:srgbClr val="FFFFFF"/>
        </a:lt1>
        <a:dk2>
          <a:srgbClr val="6C2042"/>
        </a:dk2>
        <a:lt2>
          <a:srgbClr val="CCECFF"/>
        </a:lt2>
        <a:accent1>
          <a:srgbClr val="ED9C65"/>
        </a:accent1>
        <a:accent2>
          <a:srgbClr val="5D7CDF"/>
        </a:accent2>
        <a:accent3>
          <a:srgbClr val="BAABB0"/>
        </a:accent3>
        <a:accent4>
          <a:srgbClr val="DADADA"/>
        </a:accent4>
        <a:accent5>
          <a:srgbClr val="F4CBB8"/>
        </a:accent5>
        <a:accent6>
          <a:srgbClr val="5370CA"/>
        </a:accent6>
        <a:hlink>
          <a:srgbClr val="93AB2D"/>
        </a:hlink>
        <a:folHlink>
          <a:srgbClr val="5097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1tgp_global_light 3">
        <a:dk1>
          <a:srgbClr val="808080"/>
        </a:dk1>
        <a:lt1>
          <a:srgbClr val="FFFFFF"/>
        </a:lt1>
        <a:dk2>
          <a:srgbClr val="004E4C"/>
        </a:dk2>
        <a:lt2>
          <a:srgbClr val="FFFFCC"/>
        </a:lt2>
        <a:accent1>
          <a:srgbClr val="6FB4E3"/>
        </a:accent1>
        <a:accent2>
          <a:srgbClr val="2B976E"/>
        </a:accent2>
        <a:accent3>
          <a:srgbClr val="AAB2B2"/>
        </a:accent3>
        <a:accent4>
          <a:srgbClr val="DADADA"/>
        </a:accent4>
        <a:accent5>
          <a:srgbClr val="BBD6EF"/>
        </a:accent5>
        <a:accent6>
          <a:srgbClr val="268863"/>
        </a:accent6>
        <a:hlink>
          <a:srgbClr val="879543"/>
        </a:hlink>
        <a:folHlink>
          <a:srgbClr val="E3981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cdb2004191d</Template>
  <TotalTime>2996</TotalTime>
  <Words>1738</Words>
  <Application>Microsoft Office PowerPoint</Application>
  <PresentationFormat>화면 슬라이드 쇼(4:3)</PresentationFormat>
  <Paragraphs>621</Paragraphs>
  <Slides>24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굴림</vt:lpstr>
      <vt:lpstr>Arial</vt:lpstr>
      <vt:lpstr>Wingdings</vt:lpstr>
      <vt:lpstr>191tgp_global_light</vt:lpstr>
      <vt:lpstr>연결리스트</vt:lpstr>
      <vt:lpstr>생각해 올 내용</vt:lpstr>
      <vt:lpstr>공부해 올 내용</vt:lpstr>
      <vt:lpstr>데이터에 순서를 부여하라.</vt:lpstr>
      <vt:lpstr>저장공간의 낭비를 줄여보자.</vt:lpstr>
      <vt:lpstr>구조를 하나로 줄여보자.</vt:lpstr>
      <vt:lpstr>크기 제한을 없애자.</vt:lpstr>
      <vt:lpstr>연결리스트</vt:lpstr>
      <vt:lpstr>생각해봅시다.</vt:lpstr>
      <vt:lpstr>연결리스트 만들기</vt:lpstr>
      <vt:lpstr>연결리스트 만들기</vt:lpstr>
      <vt:lpstr>연결리스트 만들기</vt:lpstr>
      <vt:lpstr>DS7 : 4월 14일, 17일 실습문제</vt:lpstr>
      <vt:lpstr>DS8 : 4월 21일, 24일 실습 문제</vt:lpstr>
      <vt:lpstr>초기 상태(괄호안은 해당 유닛의 HP)</vt:lpstr>
      <vt:lpstr>DS9 : 4월 28일, 5월 1일 실습문제</vt:lpstr>
      <vt:lpstr>연결리스트에서의 검색</vt:lpstr>
      <vt:lpstr>연결리스트에서의 검색</vt:lpstr>
      <vt:lpstr>연결리스트에서의 삭제</vt:lpstr>
      <vt:lpstr>연결리스트에서의 삭제</vt:lpstr>
      <vt:lpstr>연결리스트에서의 삭제</vt:lpstr>
      <vt:lpstr>단일연결리스트에서의 삽입</vt:lpstr>
      <vt:lpstr>이중 연결리스트에서의 삽입</vt:lpstr>
      <vt:lpstr>환형 연결리스트에서의 삽입</vt:lpstr>
    </vt:vector>
  </TitlesOfParts>
  <Company>우리집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장지웅</dc:creator>
  <cp:lastModifiedBy>장지웅(A0072)</cp:lastModifiedBy>
  <cp:revision>148</cp:revision>
  <dcterms:created xsi:type="dcterms:W3CDTF">2007-03-04T09:35:15Z</dcterms:created>
  <dcterms:modified xsi:type="dcterms:W3CDTF">2023-04-06T07:43:47Z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TC010610151042</vt:lpwstr>
  </property>
</Properties>
</file>