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8" r:id="rId2"/>
    <p:sldId id="305" r:id="rId3"/>
    <p:sldId id="306" r:id="rId4"/>
    <p:sldId id="307" r:id="rId5"/>
    <p:sldId id="308" r:id="rId6"/>
    <p:sldId id="309" r:id="rId7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6600"/>
    <a:srgbClr val="FFCC00"/>
    <a:srgbClr val="009900"/>
    <a:srgbClr val="008000"/>
    <a:srgbClr val="33CC33"/>
    <a:srgbClr val="C0C0C0"/>
    <a:srgbClr val="FF99CC"/>
    <a:srgbClr val="3399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88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E6C548-BFCB-421B-896D-FDCE6BCAA8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6449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2D4DD1-A9F2-4C3D-B1FB-DEF135A7D3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4210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D8C4E-95CA-4663-A962-1EC839F181E8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6236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A7AAA7-2FA5-42BE-8634-4602A54E61D3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69066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A2D0D-244B-4508-9418-39087B22ECEE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40731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C85B9-58AB-463B-B096-5A7C0B467204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460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C2DC8-6A07-4585-8119-683E53CE98E1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73363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359AA-457E-4623-84F1-4FBBA9936977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7690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41F629EA-9F3F-4A20-9A0E-492AACABFBB3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75" y="4038600"/>
            <a:ext cx="5584825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19400" y="3276600"/>
            <a:ext cx="5791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92360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 advAuto="0"/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D84B1-5844-480F-9CE7-070277B367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194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76450" cy="5562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076950" cy="5562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37F5A-7545-4D9B-A3E1-1718C8AC22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362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305800" cy="47244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B0E45E40-7D87-4A72-9B13-B9F941A936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608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E4DDB-50AE-4FB6-A441-9FC23FD232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228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B0BBB-23AB-4F02-BA44-E1AAFA8109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12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813CE-68C0-4FF5-9FDC-0CAD7DB1EA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452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8E95A-0689-4516-A8D0-04D1E40968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752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31A68-F43C-47D6-9E8C-CBB391F29A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08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8606E-FEB2-4AE3-8055-7A8ABC4774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85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87118-71BE-4B1D-8E59-DE4C886754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438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C194F-6750-42A5-A2C3-EF1974CD75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997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B0E45E40-7D87-4A72-9B13-B9F941A936C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828800" y="457200"/>
            <a:ext cx="6934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22635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pPr algn="r"/>
            <a:r>
              <a:rPr lang="ko-KR" altLang="en-US" dirty="0"/>
              <a:t>한국공학대학교</a:t>
            </a:r>
          </a:p>
          <a:p>
            <a:pPr algn="r"/>
            <a:r>
              <a:rPr lang="ko-KR" altLang="en-US" dirty="0"/>
              <a:t>게임공학과</a:t>
            </a:r>
          </a:p>
          <a:p>
            <a:pPr algn="r"/>
            <a:r>
              <a:rPr lang="ko-KR" altLang="en-US" dirty="0"/>
              <a:t>장 지 웅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해싱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830"/>
    </mc:Choice>
    <mc:Fallback xmlns="">
      <p:transition spd="slow" advTm="1208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/>
              <a:t>해싱</a:t>
            </a:r>
            <a:endParaRPr lang="ko-KR" altLang="en-US" sz="3200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/>
              <a:t>해싱이란 무엇인가</a:t>
            </a:r>
            <a:r>
              <a:rPr lang="en-US" altLang="ko-KR" sz="2400"/>
              <a:t>?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해싱함수에는 어떤 것들이 있는가</a:t>
            </a:r>
            <a:r>
              <a:rPr lang="en-US" altLang="ko-KR" sz="2400"/>
              <a:t>?</a:t>
            </a:r>
          </a:p>
          <a:p>
            <a:pPr lvl="1">
              <a:lnSpc>
                <a:spcPct val="90000"/>
              </a:lnSpc>
            </a:pPr>
            <a:r>
              <a:rPr lang="ko-KR" altLang="en-US" sz="2400"/>
              <a:t>나눗셈방법</a:t>
            </a:r>
          </a:p>
          <a:p>
            <a:pPr lvl="1">
              <a:lnSpc>
                <a:spcPct val="90000"/>
              </a:lnSpc>
            </a:pPr>
            <a:r>
              <a:rPr lang="en-US" altLang="ko-KR" sz="2400"/>
              <a:t>Folding </a:t>
            </a:r>
            <a:r>
              <a:rPr lang="ko-KR" altLang="en-US" sz="2400"/>
              <a:t>방법</a:t>
            </a:r>
          </a:p>
          <a:p>
            <a:pPr lvl="1">
              <a:lnSpc>
                <a:spcPct val="90000"/>
              </a:lnSpc>
            </a:pPr>
            <a:r>
              <a:rPr lang="ko-KR" altLang="en-US" sz="2400"/>
              <a:t>중간제곱방법</a:t>
            </a:r>
          </a:p>
          <a:p>
            <a:pPr lvl="1">
              <a:lnSpc>
                <a:spcPct val="90000"/>
              </a:lnSpc>
            </a:pPr>
            <a:r>
              <a:rPr lang="ko-KR" altLang="en-US" sz="2400"/>
              <a:t>자릿수 분석 방법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해싱의 장점과 단점은 무엇인가</a:t>
            </a:r>
            <a:r>
              <a:rPr lang="en-US" altLang="ko-KR" sz="2400"/>
              <a:t>?</a:t>
            </a:r>
          </a:p>
          <a:p>
            <a:pPr>
              <a:lnSpc>
                <a:spcPct val="90000"/>
              </a:lnSpc>
            </a:pPr>
            <a:r>
              <a:rPr lang="ko-KR" altLang="en-US" sz="2400"/>
              <a:t>충돌 해결방법에는 어떤 것들이 있는가</a:t>
            </a:r>
            <a:r>
              <a:rPr lang="en-US" altLang="ko-KR" sz="2400"/>
              <a:t>?</a:t>
            </a:r>
          </a:p>
          <a:p>
            <a:pPr lvl="1">
              <a:lnSpc>
                <a:spcPct val="90000"/>
              </a:lnSpc>
            </a:pPr>
            <a:r>
              <a:rPr lang="ko-KR" altLang="en-US" sz="2400"/>
              <a:t>선형개방주소법</a:t>
            </a:r>
            <a:r>
              <a:rPr lang="en-US" altLang="ko-KR" sz="2400"/>
              <a:t>(Linear Open Addressing)</a:t>
            </a:r>
          </a:p>
          <a:p>
            <a:pPr lvl="1">
              <a:lnSpc>
                <a:spcPct val="90000"/>
              </a:lnSpc>
            </a:pPr>
            <a:r>
              <a:rPr lang="en-US" altLang="ko-KR" sz="2400"/>
              <a:t>Chaining</a:t>
            </a:r>
          </a:p>
          <a:p>
            <a:pPr lvl="1">
              <a:lnSpc>
                <a:spcPct val="90000"/>
              </a:lnSpc>
            </a:pPr>
            <a:r>
              <a:rPr lang="en-US" altLang="ko-KR" sz="2400"/>
              <a:t>2</a:t>
            </a:r>
            <a:r>
              <a:rPr lang="ko-KR" altLang="en-US" sz="2400"/>
              <a:t>차탐사방법</a:t>
            </a:r>
          </a:p>
          <a:p>
            <a:pPr>
              <a:lnSpc>
                <a:spcPct val="90000"/>
              </a:lnSpc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2351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858"/>
    </mc:Choice>
    <mc:Fallback xmlns="">
      <p:transition spd="slow" advTm="7485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간단한 해싱의 예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685799" y="1371600"/>
            <a:ext cx="8270475" cy="882650"/>
          </a:xfrm>
        </p:spPr>
        <p:txBody>
          <a:bodyPr/>
          <a:lstStyle/>
          <a:p>
            <a:r>
              <a:rPr lang="ko-KR" altLang="en-US" dirty="0"/>
              <a:t>아주 간단한 </a:t>
            </a:r>
            <a:r>
              <a:rPr lang="en-US" altLang="ko-KR" dirty="0"/>
              <a:t>hashing </a:t>
            </a:r>
            <a:r>
              <a:rPr lang="ko-KR" altLang="en-US" dirty="0"/>
              <a:t>의 예</a:t>
            </a:r>
          </a:p>
          <a:p>
            <a:pPr lvl="1"/>
            <a:r>
              <a:rPr lang="ko-KR" altLang="en-US" dirty="0"/>
              <a:t>알파벳의 </a:t>
            </a:r>
            <a:r>
              <a:rPr lang="ko-KR" altLang="en-US" dirty="0" err="1"/>
              <a:t>첫문자</a:t>
            </a:r>
            <a:r>
              <a:rPr lang="en-US" altLang="ko-KR" dirty="0"/>
              <a:t>a-z</a:t>
            </a:r>
            <a:r>
              <a:rPr lang="ko-KR" altLang="en-US" dirty="0"/>
              <a:t>를 숫자 </a:t>
            </a:r>
            <a:r>
              <a:rPr lang="en-US" altLang="ko-KR" dirty="0"/>
              <a:t>0-25</a:t>
            </a:r>
            <a:r>
              <a:rPr lang="ko-KR" altLang="en-US" dirty="0"/>
              <a:t>로 변환하는 </a:t>
            </a:r>
            <a:r>
              <a:rPr lang="ko-KR" altLang="en-US" dirty="0" err="1"/>
              <a:t>해싱함수</a:t>
            </a:r>
            <a:endParaRPr lang="ko-KR" altLang="en-US" dirty="0"/>
          </a:p>
        </p:txBody>
      </p:sp>
      <p:sp>
        <p:nvSpPr>
          <p:cNvPr id="152580" name="Oval 4"/>
          <p:cNvSpPr>
            <a:spLocks noChangeArrowheads="1"/>
          </p:cNvSpPr>
          <p:nvPr/>
        </p:nvSpPr>
        <p:spPr bwMode="auto">
          <a:xfrm>
            <a:off x="381000" y="3895725"/>
            <a:ext cx="1905000" cy="16383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2581" name="Oval 5"/>
          <p:cNvSpPr>
            <a:spLocks noChangeArrowheads="1"/>
          </p:cNvSpPr>
          <p:nvPr/>
        </p:nvSpPr>
        <p:spPr bwMode="auto">
          <a:xfrm>
            <a:off x="3190875" y="3686175"/>
            <a:ext cx="1571625" cy="187642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5262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34758"/>
              </p:ext>
            </p:extLst>
          </p:nvPr>
        </p:nvGraphicFramePr>
        <p:xfrm>
          <a:off x="5781675" y="2767013"/>
          <a:ext cx="2952750" cy="3442336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slot1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slot2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acos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atan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cell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define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floor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2620" name="Text Box 44"/>
          <p:cNvSpPr txBox="1">
            <a:spLocks noChangeArrowheads="1"/>
          </p:cNvSpPr>
          <p:nvPr/>
        </p:nvSpPr>
        <p:spPr bwMode="auto">
          <a:xfrm>
            <a:off x="476287" y="4370388"/>
            <a:ext cx="17652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lt"/>
              </a:rPr>
              <a:t>Library </a:t>
            </a:r>
            <a:r>
              <a:rPr lang="ko-KR" altLang="en-US" sz="1200" dirty="0">
                <a:solidFill>
                  <a:schemeClr val="bg1"/>
                </a:solidFill>
                <a:latin typeface="+mn-lt"/>
              </a:rPr>
              <a:t>함수</a:t>
            </a:r>
            <a:r>
              <a:rPr lang="en-US" altLang="ko-KR" sz="1200" dirty="0">
                <a:solidFill>
                  <a:schemeClr val="bg1"/>
                </a:solidFill>
                <a:latin typeface="+mn-lt"/>
              </a:rPr>
              <a:t>:</a:t>
            </a:r>
          </a:p>
          <a:p>
            <a:r>
              <a:rPr lang="en-US" altLang="ko-KR" sz="1200" dirty="0" err="1">
                <a:solidFill>
                  <a:schemeClr val="bg1"/>
                </a:solidFill>
                <a:latin typeface="+mn-lt"/>
              </a:rPr>
              <a:t>acos</a:t>
            </a:r>
            <a:r>
              <a:rPr lang="en-US" altLang="ko-KR" sz="1200" dirty="0">
                <a:solidFill>
                  <a:schemeClr val="bg1"/>
                </a:solidFill>
                <a:latin typeface="+mn-lt"/>
              </a:rPr>
              <a:t>, define, float, </a:t>
            </a:r>
            <a:r>
              <a:rPr lang="en-US" altLang="ko-KR" sz="1200" dirty="0" err="1">
                <a:solidFill>
                  <a:schemeClr val="bg1"/>
                </a:solidFill>
                <a:latin typeface="+mn-lt"/>
              </a:rPr>
              <a:t>exp</a:t>
            </a:r>
            <a:r>
              <a:rPr lang="en-US" altLang="ko-KR" sz="1200" dirty="0">
                <a:solidFill>
                  <a:schemeClr val="bg1"/>
                </a:solidFill>
                <a:latin typeface="+mn-lt"/>
              </a:rPr>
              <a:t>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+mn-lt"/>
              </a:rPr>
              <a:t>Char, </a:t>
            </a:r>
            <a:r>
              <a:rPr lang="en-US" altLang="ko-KR" sz="1200" dirty="0" err="1">
                <a:solidFill>
                  <a:schemeClr val="bg1"/>
                </a:solidFill>
                <a:latin typeface="+mn-lt"/>
              </a:rPr>
              <a:t>atan</a:t>
            </a:r>
            <a:r>
              <a:rPr lang="en-US" altLang="ko-KR" sz="1200" dirty="0">
                <a:solidFill>
                  <a:schemeClr val="bg1"/>
                </a:solidFill>
                <a:latin typeface="+mn-lt"/>
              </a:rPr>
              <a:t>, cell, floor</a:t>
            </a:r>
          </a:p>
        </p:txBody>
      </p:sp>
      <p:sp>
        <p:nvSpPr>
          <p:cNvPr id="152621" name="Text Box 45"/>
          <p:cNvSpPr txBox="1">
            <a:spLocks noChangeArrowheads="1"/>
          </p:cNvSpPr>
          <p:nvPr/>
        </p:nvSpPr>
        <p:spPr bwMode="auto">
          <a:xfrm>
            <a:off x="3655779" y="4075113"/>
            <a:ext cx="67198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lt"/>
              </a:rPr>
              <a:t>a → 0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+mn-lt"/>
              </a:rPr>
              <a:t>b → 1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+mn-lt"/>
              </a:rPr>
              <a:t>c → 2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+mn-lt"/>
              </a:rPr>
              <a:t>….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+mn-lt"/>
              </a:rPr>
              <a:t>z → 25</a:t>
            </a:r>
          </a:p>
        </p:txBody>
      </p:sp>
      <p:sp>
        <p:nvSpPr>
          <p:cNvPr id="152622" name="Line 46"/>
          <p:cNvSpPr>
            <a:spLocks noChangeShapeType="1"/>
          </p:cNvSpPr>
          <p:nvPr/>
        </p:nvSpPr>
        <p:spPr bwMode="auto">
          <a:xfrm>
            <a:off x="2286000" y="4686300"/>
            <a:ext cx="904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623" name="Line 47"/>
          <p:cNvSpPr>
            <a:spLocks noChangeShapeType="1"/>
          </p:cNvSpPr>
          <p:nvPr/>
        </p:nvSpPr>
        <p:spPr bwMode="auto">
          <a:xfrm>
            <a:off x="4772025" y="4638675"/>
            <a:ext cx="96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624" name="Text Box 48"/>
          <p:cNvSpPr txBox="1">
            <a:spLocks noChangeArrowheads="1"/>
          </p:cNvSpPr>
          <p:nvPr/>
        </p:nvSpPr>
        <p:spPr bwMode="auto">
          <a:xfrm>
            <a:off x="815975" y="3371850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</a:rPr>
              <a:t>Key </a:t>
            </a:r>
            <a:r>
              <a:rPr lang="ko-KR" altLang="en-US" sz="1800">
                <a:latin typeface="Times New Roman" pitchFamily="18" charset="0"/>
              </a:rPr>
              <a:t>집합</a:t>
            </a:r>
          </a:p>
        </p:txBody>
      </p:sp>
      <p:sp>
        <p:nvSpPr>
          <p:cNvPr id="152625" name="Text Box 49"/>
          <p:cNvSpPr txBox="1">
            <a:spLocks noChangeArrowheads="1"/>
          </p:cNvSpPr>
          <p:nvPr/>
        </p:nvSpPr>
        <p:spPr bwMode="auto">
          <a:xfrm>
            <a:off x="3171825" y="3222625"/>
            <a:ext cx="1460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</a:rPr>
              <a:t>Hashing </a:t>
            </a:r>
            <a:r>
              <a:rPr lang="ko-KR" altLang="en-US" sz="1800">
                <a:latin typeface="Times New Roman" pitchFamily="18" charset="0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22042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679"/>
    </mc:Choice>
    <mc:Fallback xmlns="">
      <p:transition spd="slow" advTm="89067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해싱 함수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자주 사용되는 해싱함수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나눗셈방법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Folding </a:t>
            </a:r>
            <a:r>
              <a:rPr lang="ko-KR" altLang="en-US"/>
              <a:t>방법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중간제곱방법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자릿수 분석 방법</a:t>
            </a:r>
          </a:p>
        </p:txBody>
      </p:sp>
    </p:spTree>
    <p:extLst>
      <p:ext uri="{BB962C8B-B14F-4D97-AF65-F5344CB8AC3E}">
        <p14:creationId xmlns:p14="http://schemas.microsoft.com/office/powerpoint/2010/main" val="6196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465"/>
    </mc:Choice>
    <mc:Fallback xmlns="">
      <p:transition spd="slow" advTm="8554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개방 </a:t>
            </a:r>
            <a:r>
              <a:rPr lang="ko-KR" altLang="en-US" dirty="0" err="1"/>
              <a:t>주소법</a:t>
            </a:r>
            <a:endParaRPr lang="ko-KR" alt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371600"/>
            <a:ext cx="5164138" cy="4724400"/>
          </a:xfrm>
        </p:spPr>
        <p:txBody>
          <a:bodyPr/>
          <a:lstStyle/>
          <a:p>
            <a:r>
              <a:rPr lang="ko-KR" altLang="en-US" sz="2400" dirty="0"/>
              <a:t>레코드들이 테이블에 골고루 분산되지 않고 집단화되어 한 곳에 몰려있는 </a:t>
            </a:r>
            <a:r>
              <a:rPr lang="en-US" altLang="ko-KR" sz="2400" dirty="0"/>
              <a:t>clustering </a:t>
            </a:r>
            <a:r>
              <a:rPr lang="ko-KR" altLang="en-US" sz="2400" dirty="0"/>
              <a:t>현상이 발생한다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앞의 예제와 같은 </a:t>
            </a:r>
            <a:r>
              <a:rPr lang="en-US" altLang="ko-KR" sz="2400" dirty="0"/>
              <a:t>key </a:t>
            </a:r>
            <a:r>
              <a:rPr lang="ko-KR" altLang="en-US" sz="2400" dirty="0"/>
              <a:t>집합</a:t>
            </a:r>
          </a:p>
          <a:p>
            <a:pPr lvl="1"/>
            <a:r>
              <a:rPr lang="en-US" altLang="ko-KR" dirty="0" err="1"/>
              <a:t>a</a:t>
            </a:r>
            <a:r>
              <a:rPr lang="en-US" altLang="ko-KR" sz="2400" dirty="0" err="1"/>
              <a:t>cos</a:t>
            </a:r>
            <a:r>
              <a:rPr lang="en-US" altLang="ko-KR" sz="2400" dirty="0"/>
              <a:t>, char, </a:t>
            </a:r>
            <a:r>
              <a:rPr lang="en-US" altLang="ko-KR" dirty="0"/>
              <a:t>define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exp</a:t>
            </a:r>
            <a:r>
              <a:rPr lang="en-US" altLang="ko-KR" sz="2400" dirty="0"/>
              <a:t>, </a:t>
            </a:r>
            <a:r>
              <a:rPr lang="en-US" altLang="ko-KR" dirty="0" err="1"/>
              <a:t>atoi</a:t>
            </a:r>
            <a:r>
              <a:rPr lang="en-US" altLang="ko-KR" dirty="0"/>
              <a:t> , </a:t>
            </a:r>
            <a:r>
              <a:rPr lang="en-US" altLang="ko-KR" sz="2400" dirty="0"/>
              <a:t>cell, cos, float, </a:t>
            </a:r>
            <a:r>
              <a:rPr lang="en-US" altLang="ko-KR" sz="2400" dirty="0" err="1"/>
              <a:t>atol</a:t>
            </a:r>
            <a:r>
              <a:rPr lang="en-US" altLang="ko-KR" sz="2400" dirty="0"/>
              <a:t>, floor, </a:t>
            </a:r>
            <a:r>
              <a:rPr lang="en-US" altLang="ko-KR" sz="2400" dirty="0" err="1"/>
              <a:t>ctime</a:t>
            </a:r>
            <a:r>
              <a:rPr lang="ko-KR" altLang="en-US" sz="2400" dirty="0"/>
              <a:t>이 순서대로 삽입되는 경우</a:t>
            </a:r>
          </a:p>
          <a:p>
            <a:pPr lvl="1"/>
            <a:r>
              <a:rPr lang="ko-KR" altLang="en-US" sz="2400" dirty="0" err="1"/>
              <a:t>해싱함수</a:t>
            </a:r>
            <a:r>
              <a:rPr lang="ko-KR" altLang="en-US" sz="2400" dirty="0"/>
              <a:t> </a:t>
            </a:r>
            <a:r>
              <a:rPr lang="en-US" altLang="ko-KR" sz="2400" dirty="0"/>
              <a:t>= a-z -&gt; 0-25</a:t>
            </a:r>
          </a:p>
        </p:txBody>
      </p:sp>
      <p:graphicFrame>
        <p:nvGraphicFramePr>
          <p:cNvPr id="158771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83843"/>
              </p:ext>
            </p:extLst>
          </p:nvPr>
        </p:nvGraphicFramePr>
        <p:xfrm>
          <a:off x="5576888" y="1568450"/>
          <a:ext cx="3305175" cy="5120640"/>
        </p:xfrm>
        <a:graphic>
          <a:graphicData uri="http://schemas.openxmlformats.org/drawingml/2006/table">
            <a:tbl>
              <a:tblPr/>
              <a:tblGrid>
                <a:gridCol w="165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slot1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7229475" y="1939424"/>
            <a:ext cx="1652588" cy="3436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acos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229475" y="2314115"/>
            <a:ext cx="1652588" cy="3436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atoi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229475" y="2658925"/>
            <a:ext cx="1652588" cy="3436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char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229475" y="3031435"/>
            <a:ext cx="1652588" cy="3436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define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229475" y="3386473"/>
            <a:ext cx="1652588" cy="3436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exp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229475" y="3753159"/>
            <a:ext cx="1652588" cy="3436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cell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229475" y="4137317"/>
            <a:ext cx="1652588" cy="3436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cos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229475" y="4498179"/>
            <a:ext cx="1652588" cy="3436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float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229475" y="4859041"/>
            <a:ext cx="1652588" cy="3436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atol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229475" y="5243199"/>
            <a:ext cx="1652588" cy="3436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floor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7229475" y="5598237"/>
            <a:ext cx="1652588" cy="3436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ctime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91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836"/>
    </mc:Choice>
    <mc:Fallback xmlns="">
      <p:transition spd="slow" advTm="5488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Chaining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66850"/>
            <a:ext cx="3381375" cy="4814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/>
              <a:t>단점은 </a:t>
            </a:r>
            <a:r>
              <a:rPr lang="en-US" altLang="ko-KR" sz="2400" dirty="0" err="1"/>
              <a:t>malloc</a:t>
            </a:r>
            <a:r>
              <a:rPr lang="en-US" altLang="ko-KR" sz="2400" dirty="0"/>
              <a:t>()</a:t>
            </a:r>
            <a:r>
              <a:rPr lang="ko-KR" altLang="en-US" sz="2400" dirty="0"/>
              <a:t>과 포인터연산이 필요하다</a:t>
            </a:r>
            <a:r>
              <a:rPr lang="en-US" altLang="ko-KR" sz="2400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앞의 예제와 같은 </a:t>
            </a:r>
            <a:r>
              <a:rPr lang="en-US" altLang="ko-KR" sz="2400" dirty="0"/>
              <a:t>key </a:t>
            </a:r>
            <a:r>
              <a:rPr lang="ko-KR" altLang="en-US" sz="2400" dirty="0"/>
              <a:t>집합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err="1"/>
              <a:t>acos</a:t>
            </a:r>
            <a:r>
              <a:rPr lang="en-US" altLang="ko-KR" sz="2400" dirty="0"/>
              <a:t>, char, define, exp, </a:t>
            </a:r>
            <a:r>
              <a:rPr lang="en-US" altLang="ko-KR" dirty="0" err="1"/>
              <a:t>atoi</a:t>
            </a:r>
            <a:r>
              <a:rPr lang="en-US" altLang="ko-KR" dirty="0"/>
              <a:t>, cell</a:t>
            </a:r>
            <a:r>
              <a:rPr lang="en-US" altLang="ko-KR" sz="2400" dirty="0"/>
              <a:t>, cos, float, </a:t>
            </a:r>
            <a:r>
              <a:rPr lang="en-US" altLang="ko-KR" sz="2400" dirty="0" err="1"/>
              <a:t>atol</a:t>
            </a:r>
            <a:r>
              <a:rPr lang="en-US" altLang="ko-KR" sz="2400" dirty="0"/>
              <a:t>, floor, </a:t>
            </a:r>
            <a:r>
              <a:rPr lang="en-US" altLang="ko-KR" sz="2400" dirty="0" err="1"/>
              <a:t>ctime</a:t>
            </a:r>
            <a:r>
              <a:rPr lang="ko-KR" altLang="en-US" sz="2400" dirty="0"/>
              <a:t>이 순서대로 삽입되는 경우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err="1"/>
              <a:t>해싱함수</a:t>
            </a:r>
            <a:r>
              <a:rPr lang="ko-KR" altLang="en-US" sz="2400" dirty="0"/>
              <a:t> </a:t>
            </a:r>
            <a:r>
              <a:rPr lang="en-US" altLang="ko-KR" sz="2400" dirty="0"/>
              <a:t>= a-z -&gt; 0-25</a:t>
            </a:r>
          </a:p>
        </p:txBody>
      </p:sp>
      <p:graphicFrame>
        <p:nvGraphicFramePr>
          <p:cNvPr id="159815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20411"/>
              </p:ext>
            </p:extLst>
          </p:nvPr>
        </p:nvGraphicFramePr>
        <p:xfrm>
          <a:off x="3752850" y="1797050"/>
          <a:ext cx="1790700" cy="415925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slot1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D솔체" pitchFamily="18" charset="-127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D솔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543550" y="2209800"/>
            <a:ext cx="1247775" cy="419100"/>
            <a:chOff x="5543550" y="2209800"/>
            <a:chExt cx="1247775" cy="419100"/>
          </a:xfrm>
          <a:solidFill>
            <a:srgbClr val="FFC000"/>
          </a:solidFill>
        </p:grpSpPr>
        <p:sp>
          <p:nvSpPr>
            <p:cNvPr id="159808" name="Line 64"/>
            <p:cNvSpPr>
              <a:spLocks noChangeShapeType="1"/>
            </p:cNvSpPr>
            <p:nvPr/>
          </p:nvSpPr>
          <p:spPr bwMode="auto">
            <a:xfrm>
              <a:off x="5543550" y="2409825"/>
              <a:ext cx="32385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857875" y="2209800"/>
              <a:ext cx="933450" cy="419100"/>
              <a:chOff x="5857875" y="2209800"/>
              <a:chExt cx="933450" cy="419100"/>
            </a:xfrm>
            <a:grpFill/>
          </p:grpSpPr>
          <p:sp>
            <p:nvSpPr>
              <p:cNvPr id="159793" name="Rectangle 49"/>
              <p:cNvSpPr>
                <a:spLocks noChangeArrowheads="1"/>
              </p:cNvSpPr>
              <p:nvPr/>
            </p:nvSpPr>
            <p:spPr bwMode="auto">
              <a:xfrm>
                <a:off x="5857875" y="2209800"/>
                <a:ext cx="704850" cy="4191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ko-KR" sz="1400" b="1" dirty="0" err="1">
                    <a:solidFill>
                      <a:schemeClr val="bg1"/>
                    </a:solidFill>
                    <a:latin typeface="+mn-lt"/>
                  </a:rPr>
                  <a:t>atoi</a:t>
                </a:r>
                <a:endParaRPr lang="en-US" altLang="ko-KR" sz="14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59794" name="Rectangle 50"/>
              <p:cNvSpPr>
                <a:spLocks noChangeArrowheads="1"/>
              </p:cNvSpPr>
              <p:nvPr/>
            </p:nvSpPr>
            <p:spPr bwMode="auto">
              <a:xfrm>
                <a:off x="6562725" y="2209800"/>
                <a:ext cx="228600" cy="4191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6629400" y="2219325"/>
            <a:ext cx="1247775" cy="419100"/>
            <a:chOff x="6629400" y="2219325"/>
            <a:chExt cx="1247775" cy="419100"/>
          </a:xfrm>
          <a:solidFill>
            <a:srgbClr val="FFC000"/>
          </a:solidFill>
        </p:grpSpPr>
        <p:grpSp>
          <p:nvGrpSpPr>
            <p:cNvPr id="3" name="그룹 2"/>
            <p:cNvGrpSpPr/>
            <p:nvPr/>
          </p:nvGrpSpPr>
          <p:grpSpPr>
            <a:xfrm>
              <a:off x="6943725" y="2219325"/>
              <a:ext cx="933450" cy="419100"/>
              <a:chOff x="6943725" y="2219325"/>
              <a:chExt cx="933450" cy="419100"/>
            </a:xfrm>
            <a:grpFill/>
          </p:grpSpPr>
          <p:sp>
            <p:nvSpPr>
              <p:cNvPr id="159805" name="Rectangle 61"/>
              <p:cNvSpPr>
                <a:spLocks noChangeArrowheads="1"/>
              </p:cNvSpPr>
              <p:nvPr/>
            </p:nvSpPr>
            <p:spPr bwMode="auto">
              <a:xfrm>
                <a:off x="6943725" y="2219325"/>
                <a:ext cx="704850" cy="4191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ko-KR" sz="1400" b="1" dirty="0" err="1">
                    <a:solidFill>
                      <a:schemeClr val="bg1"/>
                    </a:solidFill>
                    <a:latin typeface="+mn-lt"/>
                  </a:rPr>
                  <a:t>atol</a:t>
                </a:r>
                <a:endParaRPr lang="en-US" altLang="ko-KR" sz="14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59806" name="Rectangle 62"/>
              <p:cNvSpPr>
                <a:spLocks noChangeArrowheads="1"/>
              </p:cNvSpPr>
              <p:nvPr/>
            </p:nvSpPr>
            <p:spPr bwMode="auto">
              <a:xfrm>
                <a:off x="7648575" y="2219325"/>
                <a:ext cx="228600" cy="4191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9807" name="Line 63"/>
              <p:cNvSpPr>
                <a:spLocks noChangeShapeType="1"/>
              </p:cNvSpPr>
              <p:nvPr/>
            </p:nvSpPr>
            <p:spPr bwMode="auto">
              <a:xfrm flipH="1">
                <a:off x="7639050" y="2219325"/>
                <a:ext cx="238125" cy="4191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59809" name="Line 65"/>
            <p:cNvSpPr>
              <a:spLocks noChangeShapeType="1"/>
            </p:cNvSpPr>
            <p:nvPr/>
          </p:nvSpPr>
          <p:spPr bwMode="auto">
            <a:xfrm flipV="1">
              <a:off x="6629400" y="2428875"/>
              <a:ext cx="314325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534025" y="3009900"/>
            <a:ext cx="1266825" cy="419100"/>
            <a:chOff x="5534025" y="3009900"/>
            <a:chExt cx="1266825" cy="419100"/>
          </a:xfrm>
          <a:solidFill>
            <a:srgbClr val="FFC000"/>
          </a:solidFill>
        </p:grpSpPr>
        <p:grpSp>
          <p:nvGrpSpPr>
            <p:cNvPr id="4" name="그룹 3"/>
            <p:cNvGrpSpPr/>
            <p:nvPr/>
          </p:nvGrpSpPr>
          <p:grpSpPr>
            <a:xfrm>
              <a:off x="5857875" y="3009900"/>
              <a:ext cx="942975" cy="419100"/>
              <a:chOff x="5857875" y="3009900"/>
              <a:chExt cx="942975" cy="419100"/>
            </a:xfrm>
            <a:grpFill/>
          </p:grpSpPr>
          <p:sp>
            <p:nvSpPr>
              <p:cNvPr id="159795" name="Rectangle 51"/>
              <p:cNvSpPr>
                <a:spLocks noChangeArrowheads="1"/>
              </p:cNvSpPr>
              <p:nvPr/>
            </p:nvSpPr>
            <p:spPr bwMode="auto">
              <a:xfrm>
                <a:off x="5857875" y="3009900"/>
                <a:ext cx="704850" cy="4191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latin typeface="+mn-lt"/>
                  </a:rPr>
                  <a:t>cell</a:t>
                </a:r>
              </a:p>
            </p:txBody>
          </p:sp>
          <p:sp>
            <p:nvSpPr>
              <p:cNvPr id="159796" name="Rectangle 52"/>
              <p:cNvSpPr>
                <a:spLocks noChangeArrowheads="1"/>
              </p:cNvSpPr>
              <p:nvPr/>
            </p:nvSpPr>
            <p:spPr bwMode="auto">
              <a:xfrm>
                <a:off x="6562725" y="3009900"/>
                <a:ext cx="238125" cy="4191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59810" name="Line 66"/>
            <p:cNvSpPr>
              <a:spLocks noChangeShapeType="1"/>
            </p:cNvSpPr>
            <p:nvPr/>
          </p:nvSpPr>
          <p:spPr bwMode="auto">
            <a:xfrm>
              <a:off x="5534025" y="3219450"/>
              <a:ext cx="32385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619875" y="3019425"/>
            <a:ext cx="1228725" cy="419100"/>
            <a:chOff x="6619875" y="3019425"/>
            <a:chExt cx="1228725" cy="419100"/>
          </a:xfrm>
          <a:solidFill>
            <a:srgbClr val="FFC000"/>
          </a:solidFill>
        </p:grpSpPr>
        <p:sp>
          <p:nvSpPr>
            <p:cNvPr id="159799" name="Rectangle 55"/>
            <p:cNvSpPr>
              <a:spLocks noChangeArrowheads="1"/>
            </p:cNvSpPr>
            <p:nvPr/>
          </p:nvSpPr>
          <p:spPr bwMode="auto">
            <a:xfrm>
              <a:off x="6934200" y="3019425"/>
              <a:ext cx="704850" cy="4191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latin typeface="+mn-lt"/>
                </a:rPr>
                <a:t>cos</a:t>
              </a:r>
              <a:endParaRPr lang="en-US" altLang="ko-KR" sz="1400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7639050" y="3019425"/>
              <a:ext cx="209550" cy="4191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9811" name="Line 67"/>
            <p:cNvSpPr>
              <a:spLocks noChangeShapeType="1"/>
            </p:cNvSpPr>
            <p:nvPr/>
          </p:nvSpPr>
          <p:spPr bwMode="auto">
            <a:xfrm flipV="1">
              <a:off x="6619875" y="3238500"/>
              <a:ext cx="314325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534025" y="4324350"/>
            <a:ext cx="1228725" cy="419100"/>
            <a:chOff x="5534025" y="4324350"/>
            <a:chExt cx="1228725" cy="419100"/>
          </a:xfrm>
          <a:solidFill>
            <a:srgbClr val="FFC000"/>
          </a:solidFill>
        </p:grpSpPr>
        <p:sp>
          <p:nvSpPr>
            <p:cNvPr id="159797" name="Rectangle 53"/>
            <p:cNvSpPr>
              <a:spLocks noChangeArrowheads="1"/>
            </p:cNvSpPr>
            <p:nvPr/>
          </p:nvSpPr>
          <p:spPr bwMode="auto">
            <a:xfrm>
              <a:off x="5838825" y="4324350"/>
              <a:ext cx="704850" cy="4191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+mn-lt"/>
                </a:rPr>
                <a:t>floor</a:t>
              </a:r>
            </a:p>
          </p:txBody>
        </p:sp>
        <p:sp>
          <p:nvSpPr>
            <p:cNvPr id="159798" name="Rectangle 54"/>
            <p:cNvSpPr>
              <a:spLocks noChangeArrowheads="1"/>
            </p:cNvSpPr>
            <p:nvPr/>
          </p:nvSpPr>
          <p:spPr bwMode="auto">
            <a:xfrm>
              <a:off x="6543675" y="4324350"/>
              <a:ext cx="219075" cy="4191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9804" name="Line 60"/>
            <p:cNvSpPr>
              <a:spLocks noChangeShapeType="1"/>
            </p:cNvSpPr>
            <p:nvPr/>
          </p:nvSpPr>
          <p:spPr bwMode="auto">
            <a:xfrm flipV="1">
              <a:off x="6543675" y="4333875"/>
              <a:ext cx="200025" cy="40957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9812" name="Line 68"/>
            <p:cNvSpPr>
              <a:spLocks noChangeShapeType="1"/>
            </p:cNvSpPr>
            <p:nvPr/>
          </p:nvSpPr>
          <p:spPr bwMode="auto">
            <a:xfrm>
              <a:off x="5534025" y="4533900"/>
              <a:ext cx="32385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715250" y="3019425"/>
            <a:ext cx="1238250" cy="419100"/>
            <a:chOff x="7715250" y="3019425"/>
            <a:chExt cx="1238250" cy="419100"/>
          </a:xfrm>
          <a:solidFill>
            <a:srgbClr val="FFC000"/>
          </a:solidFill>
        </p:grpSpPr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8010525" y="3019425"/>
              <a:ext cx="704850" cy="4191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latin typeface="+mn-lt"/>
                </a:rPr>
                <a:t>ctime</a:t>
              </a:r>
              <a:endParaRPr lang="en-US" altLang="ko-KR" sz="1400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8715375" y="3019425"/>
              <a:ext cx="238125" cy="4191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9803" name="Line 59"/>
            <p:cNvSpPr>
              <a:spLocks noChangeShapeType="1"/>
            </p:cNvSpPr>
            <p:nvPr/>
          </p:nvSpPr>
          <p:spPr bwMode="auto">
            <a:xfrm flipH="1">
              <a:off x="8715375" y="3019425"/>
              <a:ext cx="238125" cy="4191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9813" name="Line 69"/>
            <p:cNvSpPr>
              <a:spLocks noChangeShapeType="1"/>
            </p:cNvSpPr>
            <p:nvPr/>
          </p:nvSpPr>
          <p:spPr bwMode="auto">
            <a:xfrm flipV="1">
              <a:off x="7715250" y="3248025"/>
              <a:ext cx="314325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7" name="Rectangle 49"/>
          <p:cNvSpPr>
            <a:spLocks noChangeArrowheads="1"/>
          </p:cNvSpPr>
          <p:nvPr/>
        </p:nvSpPr>
        <p:spPr bwMode="auto">
          <a:xfrm>
            <a:off x="4251226" y="2209800"/>
            <a:ext cx="928688" cy="4191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 dirty="0" err="1">
                <a:solidFill>
                  <a:schemeClr val="bg1"/>
                </a:solidFill>
                <a:latin typeface="+mn-lt"/>
              </a:rPr>
              <a:t>acos</a:t>
            </a:r>
            <a:endParaRPr lang="en-US" altLang="ko-KR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8" name="Rectangle 49"/>
          <p:cNvSpPr>
            <a:spLocks noChangeArrowheads="1"/>
          </p:cNvSpPr>
          <p:nvPr/>
        </p:nvSpPr>
        <p:spPr bwMode="auto">
          <a:xfrm>
            <a:off x="4253338" y="3011517"/>
            <a:ext cx="928688" cy="4191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lt"/>
              </a:rPr>
              <a:t>char</a:t>
            </a:r>
          </a:p>
        </p:txBody>
      </p:sp>
      <p:sp>
        <p:nvSpPr>
          <p:cNvPr id="39" name="Rectangle 49"/>
          <p:cNvSpPr>
            <a:spLocks noChangeArrowheads="1"/>
          </p:cNvSpPr>
          <p:nvPr/>
        </p:nvSpPr>
        <p:spPr bwMode="auto">
          <a:xfrm>
            <a:off x="4251226" y="3444050"/>
            <a:ext cx="928688" cy="47234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lt"/>
              </a:rPr>
              <a:t>define</a:t>
            </a:r>
          </a:p>
        </p:txBody>
      </p:sp>
      <p:sp>
        <p:nvSpPr>
          <p:cNvPr id="40" name="Rectangle 49"/>
          <p:cNvSpPr>
            <a:spLocks noChangeArrowheads="1"/>
          </p:cNvSpPr>
          <p:nvPr/>
        </p:nvSpPr>
        <p:spPr bwMode="auto">
          <a:xfrm>
            <a:off x="4251226" y="3916391"/>
            <a:ext cx="928688" cy="4191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 dirty="0" err="1">
                <a:solidFill>
                  <a:schemeClr val="bg1"/>
                </a:solidFill>
                <a:latin typeface="+mn-lt"/>
              </a:rPr>
              <a:t>exp</a:t>
            </a:r>
            <a:endParaRPr lang="en-US" altLang="ko-KR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4247587" y="4329740"/>
            <a:ext cx="928688" cy="40180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lt"/>
              </a:rPr>
              <a:t>float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594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283"/>
    </mc:Choice>
    <mc:Fallback xmlns="">
      <p:transition spd="slow" advTm="2742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2|38.3|21.9|5.4|30.5|26.6|13|65.1|13.6|17.4|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|2.6|2.1|2.1|20.3|15|14.1|3.8|2.2|2.4|2.2"/>
</p:tagLst>
</file>

<file path=ppt/theme/theme1.xml><?xml version="1.0" encoding="utf-8"?>
<a:theme xmlns:a="http://schemas.openxmlformats.org/drawingml/2006/main" name="테마1">
  <a:themeElements>
    <a:clrScheme name="191tgp_global_light 1">
      <a:dk1>
        <a:srgbClr val="808080"/>
      </a:dk1>
      <a:lt1>
        <a:srgbClr val="FFFFFF"/>
      </a:lt1>
      <a:dk2>
        <a:srgbClr val="0E237E"/>
      </a:dk2>
      <a:lt2>
        <a:srgbClr val="CCECFF"/>
      </a:lt2>
      <a:accent1>
        <a:srgbClr val="709EE2"/>
      </a:accent1>
      <a:accent2>
        <a:srgbClr val="9874F2"/>
      </a:accent2>
      <a:accent3>
        <a:srgbClr val="AAACC0"/>
      </a:accent3>
      <a:accent4>
        <a:srgbClr val="DADADA"/>
      </a:accent4>
      <a:accent5>
        <a:srgbClr val="BBCCEE"/>
      </a:accent5>
      <a:accent6>
        <a:srgbClr val="8968DB"/>
      </a:accent6>
      <a:hlink>
        <a:srgbClr val="3B9D81"/>
      </a:hlink>
      <a:folHlink>
        <a:srgbClr val="80C040"/>
      </a:folHlink>
    </a:clrScheme>
    <a:fontScheme name="191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91tgp_global_light 1">
        <a:dk1>
          <a:srgbClr val="808080"/>
        </a:dk1>
        <a:lt1>
          <a:srgbClr val="FFFFFF"/>
        </a:lt1>
        <a:dk2>
          <a:srgbClr val="0E237E"/>
        </a:dk2>
        <a:lt2>
          <a:srgbClr val="CCECFF"/>
        </a:lt2>
        <a:accent1>
          <a:srgbClr val="709EE2"/>
        </a:accent1>
        <a:accent2>
          <a:srgbClr val="9874F2"/>
        </a:accent2>
        <a:accent3>
          <a:srgbClr val="AAACC0"/>
        </a:accent3>
        <a:accent4>
          <a:srgbClr val="DADADA"/>
        </a:accent4>
        <a:accent5>
          <a:srgbClr val="BBCCEE"/>
        </a:accent5>
        <a:accent6>
          <a:srgbClr val="8968DB"/>
        </a:accent6>
        <a:hlink>
          <a:srgbClr val="3B9D81"/>
        </a:hlink>
        <a:folHlink>
          <a:srgbClr val="80C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2">
        <a:dk1>
          <a:srgbClr val="808080"/>
        </a:dk1>
        <a:lt1>
          <a:srgbClr val="FFFFFF"/>
        </a:lt1>
        <a:dk2>
          <a:srgbClr val="6C2042"/>
        </a:dk2>
        <a:lt2>
          <a:srgbClr val="CCECFF"/>
        </a:lt2>
        <a:accent1>
          <a:srgbClr val="ED9C65"/>
        </a:accent1>
        <a:accent2>
          <a:srgbClr val="5D7CDF"/>
        </a:accent2>
        <a:accent3>
          <a:srgbClr val="BAABB0"/>
        </a:accent3>
        <a:accent4>
          <a:srgbClr val="DADADA"/>
        </a:accent4>
        <a:accent5>
          <a:srgbClr val="F4CBB8"/>
        </a:accent5>
        <a:accent6>
          <a:srgbClr val="5370CA"/>
        </a:accent6>
        <a:hlink>
          <a:srgbClr val="93AB2D"/>
        </a:hlink>
        <a:folHlink>
          <a:srgbClr val="5097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3">
        <a:dk1>
          <a:srgbClr val="808080"/>
        </a:dk1>
        <a:lt1>
          <a:srgbClr val="FFFFFF"/>
        </a:lt1>
        <a:dk2>
          <a:srgbClr val="004E4C"/>
        </a:dk2>
        <a:lt2>
          <a:srgbClr val="FFFFCC"/>
        </a:lt2>
        <a:accent1>
          <a:srgbClr val="6FB4E3"/>
        </a:accent1>
        <a:accent2>
          <a:srgbClr val="2B976E"/>
        </a:accent2>
        <a:accent3>
          <a:srgbClr val="AAB2B2"/>
        </a:accent3>
        <a:accent4>
          <a:srgbClr val="DADADA"/>
        </a:accent4>
        <a:accent5>
          <a:srgbClr val="BBD6EF"/>
        </a:accent5>
        <a:accent6>
          <a:srgbClr val="268863"/>
        </a:accent6>
        <a:hlink>
          <a:srgbClr val="879543"/>
        </a:hlink>
        <a:folHlink>
          <a:srgbClr val="E3981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F530F538-1293-4F1C-AF07-6B08DEA69A26}" vid="{3F8FC5DF-D37F-49F3-84FC-2E1FCAE83D07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9488</TotalTime>
  <Words>268</Words>
  <Application>Microsoft Office PowerPoint</Application>
  <PresentationFormat>화면 슬라이드 쇼(4:3)</PresentationFormat>
  <Paragraphs>114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Arial</vt:lpstr>
      <vt:lpstr>Times New Roman</vt:lpstr>
      <vt:lpstr>Wingdings</vt:lpstr>
      <vt:lpstr>테마1</vt:lpstr>
      <vt:lpstr>해싱</vt:lpstr>
      <vt:lpstr>해싱</vt:lpstr>
      <vt:lpstr>간단한 해싱의 예</vt:lpstr>
      <vt:lpstr>해싱 함수</vt:lpstr>
      <vt:lpstr>개방 주소법</vt:lpstr>
      <vt:lpstr>Chaining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장지웅(A0072)</cp:lastModifiedBy>
  <cp:revision>131</cp:revision>
  <dcterms:created xsi:type="dcterms:W3CDTF">2007-03-04T09:35:15Z</dcterms:created>
  <dcterms:modified xsi:type="dcterms:W3CDTF">2022-06-08T09:19:42Z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