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77" r:id="rId3"/>
    <p:sldId id="363" r:id="rId4"/>
    <p:sldId id="359" r:id="rId5"/>
    <p:sldId id="358" r:id="rId6"/>
    <p:sldId id="334" r:id="rId7"/>
    <p:sldId id="335" r:id="rId8"/>
    <p:sldId id="372" r:id="rId9"/>
    <p:sldId id="336" r:id="rId10"/>
    <p:sldId id="337" r:id="rId11"/>
    <p:sldId id="360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359-17E2-4D01-B329-514E190DC0AE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577D-F8E6-43EA-8640-1D4786CFCE25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0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6B0E-ABBE-4D3F-8B60-93C707DEB873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221-88C9-4EE2-87CF-294F327AFD23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3D86-0179-40CD-B5F8-B6463E6C5DF2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992-736C-4671-8BBA-B9BB527D1F3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E8B-57C2-4609-B41F-8AE8C5D1A30A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3E0-56D1-4491-800F-C754557D7B4B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96E6-BA41-4DE9-9810-E7311C1E30A8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443-58BF-4659-9D4B-350CA29054A4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CD04-72EB-4388-BF4E-C8D4909BB492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3135A6-7C06-4615-A8C2-3429EBACC3C7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SMgi23F3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z0avWZoqj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a뉴고딕M"/>
              </a:rPr>
              <a:t>사회화</a:t>
            </a:r>
            <a:br>
              <a:rPr lang="en-US" altLang="ko-KR" sz="3600" dirty="0">
                <a:ea typeface="a뉴고딕M"/>
              </a:rPr>
            </a:br>
            <a:br>
              <a:rPr lang="en-US" altLang="ko-KR" sz="3600" dirty="0">
                <a:ea typeface="a뉴고딕M"/>
              </a:rPr>
            </a:br>
            <a:endParaRPr lang="ko-KR" altLang="en-US" sz="4000" dirty="0">
              <a:latin typeface="a뉴고딕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a뉴고딕M"/>
              </a:rPr>
              <a:t>		</a:t>
            </a:r>
            <a:endParaRPr lang="ko-KR" altLang="en-US" sz="2400" dirty="0">
              <a:ea typeface="a뉴고딕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70C0"/>
                </a:solidFill>
                <a:ea typeface="Adobe 명조 Std M"/>
              </a:rPr>
              <a:t>Socialization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철저하게 의존적 존재인 신생아가 자신이 태어나 소속하게 된 곳의 문화가 제공하는 방식으로 자의식을 개발하고 더불어 삶의 영위 방법을 점차적으로 인지하며 깨우쳐 가는 과정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Adobe 명조 Std M"/>
              </a:rPr>
              <a:t>Nature</a:t>
            </a:r>
            <a:r>
              <a:rPr lang="ko-KR" altLang="en-US" sz="2200" dirty="0">
                <a:ea typeface="Adobe 명조 Std M"/>
              </a:rPr>
              <a:t> </a:t>
            </a:r>
            <a:r>
              <a:rPr lang="en-US" altLang="ko-KR" sz="2200" dirty="0">
                <a:ea typeface="Adobe 명조 Std M"/>
              </a:rPr>
              <a:t>vs. Nurture </a:t>
            </a:r>
            <a:r>
              <a:rPr lang="en-US" altLang="ko-KR" sz="2200" dirty="0">
                <a:ea typeface="Adobe 명조 Std M"/>
                <a:hlinkClick r:id="rId2"/>
              </a:rPr>
              <a:t>(Genie case)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Adobe 명조 Std M"/>
              </a:rPr>
              <a:t>Hospitalism: </a:t>
            </a:r>
            <a:r>
              <a:rPr lang="ko-KR" altLang="en-US" sz="2200" dirty="0">
                <a:ea typeface="Adobe 명조 Std M"/>
              </a:rPr>
              <a:t>정상적인</a:t>
            </a:r>
            <a:r>
              <a:rPr lang="en-US" altLang="ko-KR" sz="2200" dirty="0">
                <a:ea typeface="Adobe 명조 Std M"/>
              </a:rPr>
              <a:t> </a:t>
            </a:r>
            <a:r>
              <a:rPr lang="ko-KR" altLang="en-US" sz="2200" dirty="0">
                <a:ea typeface="Adobe 명조 Std M"/>
              </a:rPr>
              <a:t>자극이 결여된 상황에서 자란 아이들에게 나타나는 발달지체</a:t>
            </a:r>
            <a:r>
              <a:rPr lang="en-US" altLang="ko-KR" sz="2200" dirty="0">
                <a:ea typeface="Adobe 명조 Std M"/>
              </a:rPr>
              <a:t>. </a:t>
            </a:r>
            <a:r>
              <a:rPr lang="ko-KR" altLang="en-US" sz="2200" dirty="0">
                <a:ea typeface="Adobe 명조 Std M"/>
              </a:rPr>
              <a:t>부모로부터 일찍 격리된 아이들은 수용 기간이 길어질수록 심각한 심리적 발달장애와 중대한 육체적인 발달장애까지 겪게 된다</a:t>
            </a:r>
            <a:r>
              <a:rPr lang="en-US" altLang="ko-KR" sz="2200" dirty="0">
                <a:ea typeface="Adobe 명조 Std M"/>
              </a:rPr>
              <a:t>.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Freud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정신분석학</a:t>
            </a:r>
            <a:r>
              <a:rPr lang="en-US" altLang="ko-KR" dirty="0">
                <a:ea typeface="a뉴고딕M"/>
              </a:rPr>
              <a:t> </a:t>
            </a:r>
            <a:r>
              <a:rPr lang="ko-KR" altLang="en-US" dirty="0">
                <a:ea typeface="a뉴고딕M"/>
              </a:rPr>
              <a:t>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성욕과 공격욕을 매우 중요한 요소로 보고 사회질서는 이러한 추동들이 억제되지 않으면 유지될 수 없다고 주장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인성의 </a:t>
            </a:r>
            <a:r>
              <a:rPr lang="en-US" altLang="ko-KR" dirty="0">
                <a:ea typeface="Adobe 명조 Std M"/>
              </a:rPr>
              <a:t>3</a:t>
            </a:r>
            <a:r>
              <a:rPr lang="ko-KR" altLang="en-US" dirty="0">
                <a:ea typeface="Adobe 명조 Std M"/>
              </a:rPr>
              <a:t>가지 부분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id  </a:t>
            </a:r>
            <a:r>
              <a:rPr lang="ko-KR" altLang="en-US" dirty="0">
                <a:ea typeface="Adobe 명조 Std M"/>
              </a:rPr>
              <a:t>태어날 때부터 가지고 있는 욕구의 총체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전적으로 무의식적인 것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Superego </a:t>
            </a:r>
            <a:r>
              <a:rPr lang="ko-KR" altLang="en-US" dirty="0">
                <a:ea typeface="Adobe 명조 Std M"/>
              </a:rPr>
              <a:t>사회적 가치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규범을 내면화 한 인성의 부분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사회의 도덕적 권위가 인성의 일부로 내면화 된 것</a:t>
            </a:r>
            <a:r>
              <a:rPr lang="en-US" altLang="ko-KR" dirty="0">
                <a:ea typeface="Adobe 명조 Std M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Ego  id</a:t>
            </a:r>
            <a:r>
              <a:rPr lang="ko-KR" altLang="en-US" dirty="0">
                <a:ea typeface="Adobe 명조 Std M"/>
              </a:rPr>
              <a:t>와  </a:t>
            </a:r>
            <a:r>
              <a:rPr lang="en-US" altLang="ko-KR" dirty="0">
                <a:ea typeface="Adobe 명조 Std M"/>
              </a:rPr>
              <a:t>superego</a:t>
            </a:r>
            <a:r>
              <a:rPr lang="ko-KR" altLang="en-US" dirty="0">
                <a:ea typeface="Adobe 명조 Std M"/>
              </a:rPr>
              <a:t> 사이의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갈등을 합리적으로 해결하여 균형을 이루려고 노력하는 자아의 의식 부분</a:t>
            </a:r>
            <a:r>
              <a:rPr lang="en-US" altLang="ko-KR" dirty="0">
                <a:ea typeface="Adobe 명조 Std M"/>
              </a:rPr>
              <a:t>. id</a:t>
            </a:r>
            <a:r>
              <a:rPr lang="ko-KR" altLang="en-US" dirty="0">
                <a:ea typeface="Adobe 명조 Std M"/>
              </a:rPr>
              <a:t>와 </a:t>
            </a:r>
            <a:r>
              <a:rPr lang="en-US" altLang="ko-KR" dirty="0">
                <a:ea typeface="Adobe 명조 Std M"/>
              </a:rPr>
              <a:t>superego </a:t>
            </a:r>
            <a:r>
              <a:rPr lang="ko-KR" altLang="en-US" dirty="0">
                <a:ea typeface="Adobe 명조 Std M"/>
              </a:rPr>
              <a:t>사이의 중재자 역할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53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Cooley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거울자아</a:t>
            </a:r>
            <a:r>
              <a:rPr lang="en-US" altLang="ko-KR" dirty="0">
                <a:ea typeface="a뉴고딕M"/>
              </a:rPr>
              <a:t> 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ea typeface="Adobe 명조 Std M"/>
                <a:hlinkClick r:id="rId2"/>
              </a:rPr>
              <a:t>Looking-Glass Self</a:t>
            </a:r>
            <a:endParaRPr lang="en-US" altLang="ko-KR" dirty="0">
              <a:solidFill>
                <a:srgbClr val="0070C0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다른 사람들이 우리를 어떻게 보고 있는가에 대한 우리의 상상에 의해서 얻어진 우리들 자신에 대한 우리의 느낌 </a:t>
            </a:r>
            <a:r>
              <a:rPr lang="en-US" altLang="ko-KR" dirty="0">
                <a:ea typeface="Adobe 명조 Std M"/>
              </a:rPr>
              <a:t>(</a:t>
            </a:r>
            <a:r>
              <a:rPr lang="ko-KR" altLang="en-US" dirty="0">
                <a:ea typeface="Adobe 명조 Std M"/>
              </a:rPr>
              <a:t>고릴라와 거울</a:t>
            </a:r>
            <a:r>
              <a:rPr lang="en-US" altLang="ko-KR" dirty="0">
                <a:ea typeface="Adobe 명조 Std 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3</a:t>
            </a:r>
            <a:r>
              <a:rPr lang="ko-KR" altLang="en-US" dirty="0">
                <a:ea typeface="Adobe 명조 Std M"/>
              </a:rPr>
              <a:t>가지 요소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내가 다른 사람에게 어떻게 보여지는가에 대한 나의 상상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그들이 그렇게 보여지고 있는 나를 어떻게 평가하는가에 대한 나의 상상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이에 따른 자부심이나 굴욕감 같은 </a:t>
            </a:r>
            <a:r>
              <a:rPr lang="ko-KR" altLang="en-US" dirty="0" err="1">
                <a:ea typeface="Adobe 명조 Std M"/>
              </a:rPr>
              <a:t>자아감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8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G.H. Mead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언어의</a:t>
            </a:r>
            <a:r>
              <a:rPr lang="en-US" altLang="ko-KR" sz="2200" dirty="0">
                <a:ea typeface="Adobe 명조 Std M"/>
              </a:rPr>
              <a:t> </a:t>
            </a:r>
            <a:r>
              <a:rPr lang="ko-KR" altLang="en-US" sz="2200" dirty="0">
                <a:ea typeface="Adobe 명조 Std M"/>
              </a:rPr>
              <a:t>사용은 우리로 하여금 이른바 내적 대화를 가능케 하는데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사람들은 이와 같은 내적 대화를 통해서 타자의 역할을 담당해보는 것이 가능하다</a:t>
            </a:r>
            <a:r>
              <a:rPr lang="en-US" altLang="ko-KR" sz="2200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자아형성의 </a:t>
            </a:r>
            <a:r>
              <a:rPr lang="en-US" altLang="ko-KR" sz="2200" dirty="0">
                <a:ea typeface="Adobe 명조 Std M"/>
              </a:rPr>
              <a:t>3</a:t>
            </a:r>
            <a:r>
              <a:rPr lang="ko-KR" altLang="en-US" sz="2200" dirty="0">
                <a:ea typeface="Adobe 명조 Std M"/>
              </a:rPr>
              <a:t>단계</a:t>
            </a:r>
            <a:endParaRPr lang="en-US" altLang="ko-KR" sz="2200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ea typeface="Adobe 명조 Std M"/>
              </a:rPr>
              <a:t>Imitation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ea typeface="Adobe 명조 Std M"/>
              </a:rPr>
              <a:t>Play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ea typeface="Adobe 명조 Std M"/>
              </a:rPr>
              <a:t>game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타자</a:t>
            </a:r>
            <a:r>
              <a:rPr lang="en-US" altLang="ko-KR" sz="2200" dirty="0">
                <a:ea typeface="Adobe 명조 Std M"/>
              </a:rPr>
              <a:t>(Others): significant others vs. generalized others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22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사회화의</a:t>
            </a:r>
            <a:r>
              <a:rPr lang="en-US" altLang="ko-KR" dirty="0">
                <a:ea typeface="a뉴고딕M"/>
              </a:rPr>
              <a:t> </a:t>
            </a:r>
            <a:r>
              <a:rPr lang="ko-KR" altLang="en-US" dirty="0">
                <a:ea typeface="a뉴고딕M"/>
              </a:rPr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원초적 사회화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예기사회화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발달사회화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역사회화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재사회화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탈사회화</a:t>
            </a:r>
            <a:endParaRPr lang="en-US" altLang="ko-KR" sz="22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49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사회적 성</a:t>
            </a:r>
            <a:r>
              <a:rPr lang="en-US" altLang="ko-KR" dirty="0">
                <a:ea typeface="a뉴고딕M"/>
              </a:rPr>
              <a:t> 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 </a:t>
            </a:r>
            <a:r>
              <a:rPr lang="en-US" altLang="ko-KR" sz="2200" dirty="0">
                <a:ea typeface="Adobe 명조 Std M"/>
              </a:rPr>
              <a:t>Sex</a:t>
            </a:r>
            <a:r>
              <a:rPr lang="ko-KR" altLang="en-US" sz="2200" dirty="0">
                <a:ea typeface="Adobe 명조 Std M"/>
              </a:rPr>
              <a:t> </a:t>
            </a:r>
            <a:r>
              <a:rPr lang="en-US" altLang="ko-KR" sz="2200" dirty="0">
                <a:ea typeface="Adobe 명조 Std M"/>
              </a:rPr>
              <a:t>vs Gender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남성의 공격 성향</a:t>
            </a:r>
            <a:r>
              <a:rPr lang="en-US" altLang="ko-KR" sz="2200" dirty="0">
                <a:ea typeface="Adobe 명조 Std M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ea typeface="Adobe 명조 Std M"/>
              </a:rPr>
              <a:t>Margaret</a:t>
            </a:r>
            <a:r>
              <a:rPr lang="ko-KR" altLang="en-US" sz="2000" dirty="0">
                <a:ea typeface="Adobe 명조 Std M"/>
              </a:rPr>
              <a:t> </a:t>
            </a:r>
            <a:r>
              <a:rPr lang="en-US" altLang="ko-KR" sz="2000" dirty="0">
                <a:ea typeface="Adobe 명조 Std M"/>
              </a:rPr>
              <a:t>Mead: </a:t>
            </a:r>
            <a:r>
              <a:rPr lang="en-US" altLang="ko-KR" sz="2000" dirty="0" err="1">
                <a:ea typeface="Adobe 명조 Std M"/>
              </a:rPr>
              <a:t>Chambuli</a:t>
            </a:r>
            <a:r>
              <a:rPr lang="en-US" altLang="ko-KR" sz="2000" dirty="0">
                <a:ea typeface="Adobe 명조 Std M"/>
              </a:rPr>
              <a:t>, Arapesh, Mundugumor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생물학적</a:t>
            </a:r>
            <a:r>
              <a:rPr lang="en-US" altLang="ko-KR" sz="2200" dirty="0">
                <a:ea typeface="Adobe 명조 Std M"/>
              </a:rPr>
              <a:t> </a:t>
            </a:r>
            <a:r>
              <a:rPr lang="ko-KR" altLang="en-US" sz="2200" dirty="0">
                <a:ea typeface="Adobe 명조 Std M"/>
              </a:rPr>
              <a:t>차이는 사회적 역할상의 차이를 만들어내는 </a:t>
            </a:r>
            <a:r>
              <a:rPr lang="ko-KR" altLang="en-US" sz="2200" dirty="0" err="1">
                <a:ea typeface="Adobe 명조 Std M"/>
              </a:rPr>
              <a:t>원인이라기</a:t>
            </a:r>
            <a:r>
              <a:rPr lang="ko-KR" altLang="en-US" sz="2200" dirty="0">
                <a:ea typeface="Adobe 명조 Std M"/>
              </a:rPr>
              <a:t> 보다는 그러한 차이를 불러일으키는 신호</a:t>
            </a:r>
            <a:endParaRPr lang="en-US" altLang="ko-KR" sz="22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19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성사회화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 </a:t>
            </a:r>
            <a:r>
              <a:rPr lang="ko-KR" altLang="en-US" sz="2200" dirty="0" err="1">
                <a:ea typeface="Adobe 명조 Std M"/>
              </a:rPr>
              <a:t>베스와</a:t>
            </a:r>
            <a:r>
              <a:rPr lang="ko-KR" altLang="en-US" sz="2200" dirty="0">
                <a:ea typeface="Adobe 명조 Std M"/>
              </a:rPr>
              <a:t> 아담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이야기책과 텔레비전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성차별 없는 자녀 기르기의 어려움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남성과 여성의 행동 차이</a:t>
            </a:r>
            <a:r>
              <a:rPr lang="en-US" altLang="ko-KR" sz="2200" dirty="0">
                <a:ea typeface="Adobe 명조 Std M"/>
              </a:rPr>
              <a:t>: </a:t>
            </a:r>
            <a:r>
              <a:rPr lang="ko-KR" altLang="en-US" sz="2200" dirty="0">
                <a:ea typeface="Adobe 명조 Std M"/>
              </a:rPr>
              <a:t>자연스러운가</a:t>
            </a:r>
            <a:r>
              <a:rPr lang="en-US" altLang="ko-KR" sz="2200" dirty="0">
                <a:ea typeface="Adobe 명조 Std M"/>
              </a:rPr>
              <a:t>?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22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Freud</a:t>
            </a:r>
            <a:r>
              <a:rPr lang="ko-KR" altLang="en-US" dirty="0">
                <a:ea typeface="a뉴고딕M"/>
              </a:rPr>
              <a:t>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성사회화 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 </a:t>
            </a:r>
            <a:r>
              <a:rPr lang="en-US" altLang="ko-KR" sz="2200" dirty="0">
                <a:ea typeface="Adobe 명조 Std M"/>
              </a:rPr>
              <a:t>Oedipus complex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남자아이는</a:t>
            </a:r>
            <a:r>
              <a:rPr lang="en-US" altLang="ko-KR" sz="2200" dirty="0">
                <a:ea typeface="Adobe 명조 Std M"/>
              </a:rPr>
              <a:t> </a:t>
            </a:r>
            <a:r>
              <a:rPr lang="ko-KR" altLang="en-US" sz="2200" dirty="0">
                <a:ea typeface="Adobe 명조 Std M"/>
              </a:rPr>
              <a:t>대개는 무의식적인 수준에서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어머니가 보여주는 사랑을 놓고 아버지와 경쟁자 관계에 있음을 인식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거세에 대한 두려움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어머니에 대한 성적 관심을 억누르는 한편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아버지를 우월한 존재로 수용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남자아이는 아버지와 자신을 동일시하면서 자기 스스로의 남성정체감을 인지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여자아이들은 남근선망을 경험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아버지처럼 될 수 없음을 알고 차선으로 어머니와 동일시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복종적 태도 수용</a:t>
            </a:r>
            <a:endParaRPr lang="en-US" altLang="ko-KR" sz="22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64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Freud</a:t>
            </a:r>
            <a:r>
              <a:rPr lang="ko-KR" altLang="en-US" dirty="0">
                <a:ea typeface="a뉴고딕M"/>
              </a:rPr>
              <a:t>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성사회화 이론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비판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 그는 사회적 성정체감을 생식기와 관련된 인식과 너무 밀접하게 관련시키는 경향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남근이 당연히 여성 생식기보다 우수하다는 논리에 근거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아버지가 아동양육에 일차적으로 책임을 지는 존재임을 전제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사회적 성역할 학습은 </a:t>
            </a:r>
            <a:r>
              <a:rPr lang="en-US" altLang="ko-KR" sz="2200" dirty="0">
                <a:ea typeface="Adobe 명조 Std M"/>
              </a:rPr>
              <a:t>4~5</a:t>
            </a:r>
            <a:r>
              <a:rPr lang="ko-KR" altLang="en-US" sz="2200" dirty="0">
                <a:ea typeface="Adobe 명조 Std M"/>
              </a:rPr>
              <a:t>세에 집중된다고 설명하나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실제로는 훨씬 이전부터 시작</a:t>
            </a:r>
            <a:endParaRPr lang="en-US" altLang="ko-KR" sz="22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16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Plastic Sexuality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동성애의 예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 현대사회에서</a:t>
            </a:r>
            <a:r>
              <a:rPr lang="en-US" altLang="ko-KR" sz="2200" dirty="0">
                <a:ea typeface="Adobe 명조 Std M"/>
              </a:rPr>
              <a:t> </a:t>
            </a:r>
            <a:r>
              <a:rPr lang="ko-KR" altLang="en-US" sz="2200" dirty="0">
                <a:ea typeface="Adobe 명조 Std M"/>
              </a:rPr>
              <a:t>생식과 성의 관계</a:t>
            </a:r>
            <a:endParaRPr lang="en-US" altLang="ko-KR" sz="2200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피임</a:t>
            </a:r>
            <a:endParaRPr lang="en-US" altLang="ko-KR" sz="2000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인공생식</a:t>
            </a:r>
            <a:endParaRPr lang="en-US" altLang="ko-KR" sz="20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생식기술 </a:t>
            </a:r>
            <a:r>
              <a:rPr lang="en-US" altLang="ko-KR" sz="2200" dirty="0">
                <a:ea typeface="Adobe 명조 Std M"/>
              </a:rPr>
              <a:t>– </a:t>
            </a:r>
            <a:r>
              <a:rPr lang="ko-KR" altLang="en-US" sz="2200" dirty="0">
                <a:ea typeface="Adobe 명조 Std M"/>
              </a:rPr>
              <a:t>출산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임신 중절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생명 공학</a:t>
            </a: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전통사회에서 </a:t>
            </a:r>
            <a:r>
              <a:rPr lang="ko-KR" altLang="en-US" sz="2200" dirty="0" err="1">
                <a:ea typeface="Adobe 명조 Std M"/>
              </a:rPr>
              <a:t>섹슈얼리티란</a:t>
            </a:r>
            <a:r>
              <a:rPr lang="ko-KR" altLang="en-US" sz="2200" dirty="0">
                <a:ea typeface="Adobe 명조 Std M"/>
              </a:rPr>
              <a:t> 생식의 과정으로 치부되어 왔으나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현대에 들어와서 </a:t>
            </a:r>
            <a:r>
              <a:rPr lang="ko-KR" altLang="en-US" sz="2200" dirty="0" err="1">
                <a:ea typeface="Adobe 명조 Std M"/>
              </a:rPr>
              <a:t>섹슈얼리티는</a:t>
            </a:r>
            <a:r>
              <a:rPr lang="ko-KR" altLang="en-US" sz="2200" dirty="0">
                <a:ea typeface="Adobe 명조 Std M"/>
              </a:rPr>
              <a:t> 생식과 분리되었다</a:t>
            </a:r>
            <a:r>
              <a:rPr lang="en-US" altLang="ko-KR" sz="2200" dirty="0">
                <a:ea typeface="Adobe 명조 Std M"/>
              </a:rPr>
              <a:t>. </a:t>
            </a:r>
            <a:r>
              <a:rPr lang="ko-KR" altLang="en-US" sz="2200" dirty="0" err="1">
                <a:ea typeface="Adobe 명조 Std M"/>
              </a:rPr>
              <a:t>섹슈얼리티는</a:t>
            </a:r>
            <a:r>
              <a:rPr lang="ko-KR" altLang="en-US" sz="2200" dirty="0">
                <a:ea typeface="Adobe 명조 Std M"/>
              </a:rPr>
              <a:t> 해당 개인이 경험하고 구축해야 하는 삶의 영역이 되었다</a:t>
            </a:r>
            <a:r>
              <a:rPr lang="en-US" altLang="ko-KR" sz="2200" dirty="0">
                <a:ea typeface="Adobe 명조 Std M"/>
              </a:rPr>
              <a:t>.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2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문화의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764704"/>
            <a:ext cx="7315200" cy="52753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ea typeface="Adobe 명조 Std M"/>
              </a:rPr>
              <a:t>Edward Tylor: “</a:t>
            </a:r>
            <a:r>
              <a:rPr lang="ko-KR" altLang="en-US" sz="2400" dirty="0">
                <a:ea typeface="Adobe 명조 Std M"/>
              </a:rPr>
              <a:t>지식</a:t>
            </a:r>
            <a:r>
              <a:rPr lang="en-US" altLang="ko-KR" sz="2400" dirty="0">
                <a:ea typeface="Adobe 명조 Std M"/>
              </a:rPr>
              <a:t>, </a:t>
            </a:r>
            <a:r>
              <a:rPr lang="ko-KR" altLang="en-US" sz="2400" dirty="0">
                <a:ea typeface="Adobe 명조 Std M"/>
              </a:rPr>
              <a:t>신앙</a:t>
            </a:r>
            <a:r>
              <a:rPr lang="en-US" altLang="ko-KR" sz="2400" dirty="0">
                <a:ea typeface="Adobe 명조 Std M"/>
              </a:rPr>
              <a:t>, </a:t>
            </a:r>
            <a:r>
              <a:rPr lang="ko-KR" altLang="en-US" sz="2400" dirty="0">
                <a:ea typeface="Adobe 명조 Std M"/>
              </a:rPr>
              <a:t>예술</a:t>
            </a:r>
            <a:r>
              <a:rPr lang="en-US" altLang="ko-KR" sz="2400" dirty="0">
                <a:ea typeface="Adobe 명조 Std M"/>
              </a:rPr>
              <a:t>, </a:t>
            </a:r>
            <a:r>
              <a:rPr lang="ko-KR" altLang="en-US" sz="2400" dirty="0">
                <a:ea typeface="Adobe 명조 Std M"/>
              </a:rPr>
              <a:t>도덕</a:t>
            </a:r>
            <a:r>
              <a:rPr lang="en-US" altLang="ko-KR" sz="2400" dirty="0">
                <a:ea typeface="Adobe 명조 Std M"/>
              </a:rPr>
              <a:t>, </a:t>
            </a:r>
            <a:r>
              <a:rPr lang="ko-KR" altLang="en-US" sz="2400" dirty="0">
                <a:ea typeface="Adobe 명조 Std M"/>
              </a:rPr>
              <a:t>법률</a:t>
            </a:r>
            <a:r>
              <a:rPr lang="en-US" altLang="ko-KR" sz="2400" dirty="0">
                <a:ea typeface="Adobe 명조 Std M"/>
              </a:rPr>
              <a:t>, </a:t>
            </a:r>
            <a:r>
              <a:rPr lang="ko-KR" altLang="en-US" sz="2400" dirty="0">
                <a:ea typeface="Adobe 명조 Std M"/>
              </a:rPr>
              <a:t>관습 및 </a:t>
            </a:r>
            <a:r>
              <a:rPr lang="ko-KR" altLang="en-US" sz="2400" dirty="0" err="1">
                <a:ea typeface="Adobe 명조 Std M"/>
              </a:rPr>
              <a:t>사회성원으로서의</a:t>
            </a:r>
            <a:r>
              <a:rPr lang="ko-KR" altLang="en-US" sz="2400" dirty="0">
                <a:ea typeface="Adobe 명조 Std M"/>
              </a:rPr>
              <a:t> 인간에 의해 획득된 모든 능력과 습관을 포함하는 복합적 총체</a:t>
            </a:r>
            <a:endParaRPr lang="en-US" altLang="ko-KR" sz="2400" dirty="0">
              <a:ea typeface="Adobe 명조 Std M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ea typeface="Adobe 명조 Std M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ea typeface="Adobe 명조 Std M"/>
              </a:rPr>
              <a:t>기본 특징</a:t>
            </a:r>
            <a:endParaRPr lang="en-US" altLang="ko-KR" sz="24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인간 행동의 생물학적 측면을 제외</a:t>
            </a:r>
            <a:endParaRPr lang="en-US" altLang="ko-KR" sz="20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개인이 아닌 집단의 행위양식에 초점</a:t>
            </a:r>
            <a:endParaRPr lang="en-US" altLang="ko-KR" sz="20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764704"/>
            <a:ext cx="7315200" cy="52753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ea typeface="Adobe 명조 Std M"/>
              </a:rPr>
              <a:t>What</a:t>
            </a:r>
            <a:r>
              <a:rPr lang="ko-KR" altLang="en-US" sz="2400" dirty="0">
                <a:ea typeface="Adobe 명조 Std M"/>
              </a:rPr>
              <a:t> </a:t>
            </a:r>
            <a:r>
              <a:rPr lang="en-US" altLang="ko-KR" sz="2400" dirty="0">
                <a:ea typeface="Adobe 명조 Std M"/>
              </a:rPr>
              <a:t>is Normal, Natural, or Usual?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ea typeface="Adobe 명조 Std M"/>
              </a:rPr>
              <a:t>The Culture Within Us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ea typeface="Adobe 명조 Std M"/>
              </a:rPr>
              <a:t>Culture as Lens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ea typeface="Adobe 명조 Std M"/>
              </a:rPr>
              <a:t>Culture Shock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8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문화의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764704"/>
            <a:ext cx="7315200" cy="578709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문화는 하나의 통합된 체계이다</a:t>
            </a:r>
            <a:r>
              <a:rPr lang="en-US" altLang="ko-KR" sz="2400" dirty="0">
                <a:ea typeface="Adobe 명조 Std M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ko-KR" sz="2400" dirty="0">
              <a:ea typeface="Adobe 명조 Std M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문화는 보편적이고 다양하다</a:t>
            </a:r>
            <a:r>
              <a:rPr lang="en-US" altLang="ko-KR" sz="2400" dirty="0">
                <a:ea typeface="Adobe 명조 Std M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ko-KR" sz="2400" dirty="0">
              <a:ea typeface="Adobe 명조 Std M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문화는 공유되는 것이다</a:t>
            </a:r>
            <a:r>
              <a:rPr lang="en-US" altLang="ko-KR" sz="2400" dirty="0">
                <a:ea typeface="Adobe 명조 Std M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ko-KR" sz="2400" dirty="0">
              <a:ea typeface="Adobe 명조 Std M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문화는 학습되고 축적된다</a:t>
            </a:r>
            <a:r>
              <a:rPr lang="en-US" altLang="ko-KR" sz="2400" dirty="0">
                <a:ea typeface="Adobe 명조 Std M"/>
              </a:rPr>
              <a:t>.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인간의 특성과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본능의 쇠퇴</a:t>
            </a:r>
            <a:endParaRPr lang="en-US" altLang="ko-KR" sz="2400" dirty="0">
              <a:ea typeface="Adobe 명조 Std 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유아의 긴 의존기간</a:t>
            </a:r>
            <a:endParaRPr lang="en-US" altLang="ko-KR" sz="2400" dirty="0">
              <a:ea typeface="Adobe 명조 Std 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고도의 학습능력</a:t>
            </a:r>
            <a:endParaRPr lang="en-US" altLang="ko-KR" sz="2400" dirty="0">
              <a:ea typeface="Adobe 명조 Std 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상징능력</a:t>
            </a:r>
            <a:endParaRPr lang="en-US" altLang="ko-KR" sz="24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9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문화의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사회의 영속: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사회화 과정을 통해 사회의 성원으로서 적합한 행위양식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(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즉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문화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)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을 가르침으로써 사회의 영속에 기여한다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집단생활의 유지</a:t>
            </a:r>
            <a:r>
              <a:rPr lang="en-US" altLang="ko-KR" sz="2400" dirty="0">
                <a:ea typeface="Adobe 명조 Std M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화는 사회의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ea typeface="한양신명조"/>
              </a:rPr>
              <a:t>집단성원들간이나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 집단간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혹은 다른 사회와의 부당한 마찰을 제거토록 해줄 뿐 아니라 사회화를 통해 문화의 일부분인 규범과 기준을 전수함으로써 집단생활의 유지를 가능케 해준다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Adobe 명조 Std M"/>
              </a:rPr>
              <a:t>집단 성원들의 심리적 욕구의 충족</a:t>
            </a:r>
            <a:r>
              <a:rPr lang="en-US" altLang="ko-KR" sz="2400" dirty="0">
                <a:ea typeface="Adobe 명조 Std M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문화는 여러 가지 기본적인 욕구들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ea typeface="한양신명조"/>
              </a:rPr>
              <a:t>―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예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새로운 경험에 대한 욕구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안전에 대한 욕구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타인으로부터 반응을 구하는 욕구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타인으로부터 인정을 기대하는 욕구 등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ea typeface="한양신명조"/>
              </a:rPr>
              <a:t>―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을 충족시켜 준다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하위문화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반문화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하위문화</a:t>
            </a:r>
            <a:r>
              <a:rPr lang="en-US" altLang="ko-KR" sz="2200" dirty="0">
                <a:ea typeface="Adobe 명조 Std M"/>
              </a:rPr>
              <a:t>(subculture): </a:t>
            </a:r>
            <a:r>
              <a:rPr lang="ko-KR" altLang="en-US" sz="2200" dirty="0">
                <a:ea typeface="Adobe 명조 Std M"/>
              </a:rPr>
              <a:t>어느</a:t>
            </a:r>
            <a:r>
              <a:rPr lang="en-US" altLang="ko-KR" sz="2200" dirty="0">
                <a:ea typeface="Adobe 명조 Std M"/>
              </a:rPr>
              <a:t> </a:t>
            </a:r>
            <a:r>
              <a:rPr lang="ko-KR" altLang="en-US" sz="2200" dirty="0">
                <a:ea typeface="Adobe 명조 Std M"/>
              </a:rPr>
              <a:t>한 집단이 여러 측면에서 전체 사회와는 다른 어떤 독특한 사고나 감정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행위양식을 갖는 경우가 있는데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이러한 독특한 사고나 감정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행동 등 생활양식이 상호 관련되어 하나의 체계를 이룰 때 이를 하위 문화라 한다</a:t>
            </a:r>
            <a:r>
              <a:rPr lang="en-US" altLang="ko-KR" sz="2200" dirty="0">
                <a:ea typeface="Adobe 명조 Std M"/>
              </a:rPr>
              <a:t>. (</a:t>
            </a:r>
            <a:r>
              <a:rPr lang="ko-KR" altLang="en-US" sz="2200" dirty="0">
                <a:ea typeface="Adobe 명조 Std M"/>
              </a:rPr>
              <a:t>예</a:t>
            </a:r>
            <a:r>
              <a:rPr lang="en-US" altLang="ko-KR" sz="2200" dirty="0">
                <a:ea typeface="Adobe 명조 Std M"/>
              </a:rPr>
              <a:t>: </a:t>
            </a:r>
            <a:r>
              <a:rPr lang="ko-KR" altLang="en-US" sz="2200" dirty="0">
                <a:ea typeface="Adobe 명조 Std M"/>
              </a:rPr>
              <a:t>빈곤의 하위문화</a:t>
            </a:r>
            <a:r>
              <a:rPr lang="en-US" altLang="ko-KR" sz="2200" dirty="0">
                <a:ea typeface="Adobe 명조 Std M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dobe 명조 Std M"/>
              </a:rPr>
              <a:t>반문화</a:t>
            </a:r>
            <a:r>
              <a:rPr lang="en-US" altLang="ko-KR" sz="2200" dirty="0">
                <a:ea typeface="Adobe 명조 Std M"/>
              </a:rPr>
              <a:t>(counterculture): </a:t>
            </a:r>
            <a:r>
              <a:rPr lang="ko-KR" altLang="en-US" sz="2200" dirty="0">
                <a:ea typeface="Adobe 명조 Std M"/>
              </a:rPr>
              <a:t>하위문화와 유사하지만</a:t>
            </a:r>
            <a:r>
              <a:rPr lang="en-US" altLang="ko-KR" sz="2200" dirty="0">
                <a:ea typeface="Adobe 명조 Std M"/>
              </a:rPr>
              <a:t>, </a:t>
            </a:r>
            <a:r>
              <a:rPr lang="ko-KR" altLang="en-US" sz="2200" dirty="0">
                <a:ea typeface="Adobe 명조 Std M"/>
              </a:rPr>
              <a:t>전체 사회에 반대되거나 충돌할 만한 독특한 생활양식을 공유하고 있다는 점에서 다르다</a:t>
            </a:r>
            <a:r>
              <a:rPr lang="en-US" altLang="ko-KR" sz="2200" dirty="0">
                <a:ea typeface="Adobe 명조 Std M"/>
              </a:rPr>
              <a:t>.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34498-CFB1-861F-F1B5-14C1D8EB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빈곤의 하위문화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AA8EB-3873-EB5C-460A-FCEFFE46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1959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년 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O. Lewis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는 빈곤의 하위문화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ea typeface="한양신명조"/>
              </a:rPr>
              <a:t>―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빈곤문화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(poverty culture)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ea typeface="한양신명조"/>
              </a:rPr>
              <a:t>―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가 존재함을 밝혔는데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그에 따르면 뉴욕 등의 빈민가에 밀집해서 사는 빈민들은 사회의 주변인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(marginal man)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으로서 절망과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ea typeface="한양신명조"/>
              </a:rPr>
              <a:t>종속감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열등감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약한 자아의식을 갖고 있으며 충동을 억제할 줄 모르고 상당히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ea typeface="한양신명조"/>
              </a:rPr>
              <a:t>현실주의적이며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 체념하고 숙명적 경향을 지닌다고 한다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;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이러한 특성은 자신들의 열악한 상황에 대한 일종의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ea typeface="한양신명조"/>
              </a:rPr>
              <a:t>적응양식으로서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일단 형성된 빈곤문화는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ea typeface="한양신명조"/>
              </a:rPr>
              <a:t>자기영속적이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ea typeface="한양신명조"/>
              </a:rPr>
              <a:t> 되어 사회화를 통해 후세에까지 대를 이어 전승된다고 한다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A6751-C911-749E-E32E-361DC93D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민족중심주의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문화적 상대주의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ea typeface="Adobe 명조 Std M"/>
              </a:rPr>
              <a:t>Ethnocentrism</a:t>
            </a:r>
            <a:r>
              <a:rPr lang="en-US" altLang="ko-KR" sz="2400" dirty="0">
                <a:ea typeface="Adobe 명조 Std M"/>
              </a:rPr>
              <a:t> </a:t>
            </a:r>
            <a:r>
              <a:rPr lang="ko-KR" altLang="en-US" sz="2400" dirty="0">
                <a:ea typeface="Adobe 명조 Std M"/>
              </a:rPr>
              <a:t>자신들의</a:t>
            </a:r>
            <a:r>
              <a:rPr lang="en-US" altLang="ko-KR" sz="2400" dirty="0">
                <a:ea typeface="Adobe 명조 Std M"/>
              </a:rPr>
              <a:t> </a:t>
            </a:r>
            <a:r>
              <a:rPr lang="ko-KR" altLang="en-US" sz="2400" dirty="0">
                <a:ea typeface="Adobe 명조 Std M"/>
              </a:rPr>
              <a:t>행동양식이 옳다고 생각함으로써</a:t>
            </a:r>
            <a:r>
              <a:rPr lang="en-US" altLang="ko-KR" sz="2400" dirty="0">
                <a:ea typeface="Adobe 명조 Std M"/>
              </a:rPr>
              <a:t>, </a:t>
            </a:r>
            <a:r>
              <a:rPr lang="ko-KR" altLang="en-US" sz="2400" dirty="0">
                <a:ea typeface="Adobe 명조 Std M"/>
              </a:rPr>
              <a:t>자신들의 문화적 가치와 규범은 당연하고 정당한 것으로 생각하고</a:t>
            </a:r>
            <a:r>
              <a:rPr lang="en-US" altLang="ko-KR" sz="2400" dirty="0">
                <a:ea typeface="Adobe 명조 Std M"/>
              </a:rPr>
              <a:t> </a:t>
            </a:r>
            <a:r>
              <a:rPr lang="ko-KR" altLang="en-US" sz="2400" dirty="0">
                <a:ea typeface="Adobe 명조 Std M"/>
              </a:rPr>
              <a:t>다른 사회집단의 가치와 규범은 정당하지 못하고 열등한 것으로 간주하여 경멸하는 태도 </a:t>
            </a:r>
            <a:r>
              <a:rPr lang="en-US" altLang="ko-KR" sz="2400" dirty="0">
                <a:ea typeface="Adobe 명조 Std M"/>
              </a:rPr>
              <a:t>(*</a:t>
            </a:r>
            <a:r>
              <a:rPr lang="ko-KR" altLang="en-US" sz="2400" dirty="0">
                <a:ea typeface="Adobe 명조 Std M"/>
              </a:rPr>
              <a:t>문화적 제국주의</a:t>
            </a:r>
            <a:r>
              <a:rPr lang="en-US" altLang="ko-KR" sz="2400" dirty="0">
                <a:ea typeface="Adobe 명조 Std 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ea typeface="Adobe 명조 Std M"/>
              </a:rPr>
              <a:t>Cultural Relativism </a:t>
            </a:r>
            <a:r>
              <a:rPr lang="ko-KR" altLang="en-US" sz="2400" dirty="0">
                <a:ea typeface="Adobe 명조 Std M"/>
              </a:rPr>
              <a:t>한 사회의 문화는 그 문화의 맥락 속에서만 판단될 수 있으며 다른 사회의 문화적 기준을 가지고서는 결코 판단할 수 없다는 입장</a:t>
            </a:r>
            <a:endParaRPr lang="en-US" altLang="ko-KR" sz="2400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960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835</Words>
  <Application>Microsoft Office PowerPoint</Application>
  <PresentationFormat>와이드스크린</PresentationFormat>
  <Paragraphs>119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Adobe 명조 Std M</vt:lpstr>
      <vt:lpstr>a뉴고딕M</vt:lpstr>
      <vt:lpstr>한양신명조</vt:lpstr>
      <vt:lpstr>Corbel</vt:lpstr>
      <vt:lpstr>Wingdings 2</vt:lpstr>
      <vt:lpstr>Frame</vt:lpstr>
      <vt:lpstr>사회화  </vt:lpstr>
      <vt:lpstr>문화의 정의</vt:lpstr>
      <vt:lpstr>PowerPoint 프레젠테이션</vt:lpstr>
      <vt:lpstr>문화의 특성</vt:lpstr>
      <vt:lpstr>인간의 특성과  문화</vt:lpstr>
      <vt:lpstr>문화의 기능</vt:lpstr>
      <vt:lpstr>하위문화 반문화</vt:lpstr>
      <vt:lpstr>빈곤의 하위문화</vt:lpstr>
      <vt:lpstr>민족중심주의 문화적 상대주의</vt:lpstr>
      <vt:lpstr>사회화</vt:lpstr>
      <vt:lpstr>Freud 정신분석학 이론</vt:lpstr>
      <vt:lpstr>Cooley 거울자아 </vt:lpstr>
      <vt:lpstr>G.H. Mead</vt:lpstr>
      <vt:lpstr>사회화의 종류</vt:lpstr>
      <vt:lpstr>사회적 성 </vt:lpstr>
      <vt:lpstr>성사회화</vt:lpstr>
      <vt:lpstr>Freud의 성사회화 이론</vt:lpstr>
      <vt:lpstr>Freud의 성사회화 이론 비판</vt:lpstr>
      <vt:lpstr>Plastic Sexuality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변동의 이론으로서의             사회학 </dc:title>
  <dc:creator>ParkHankyoung</dc:creator>
  <cp:lastModifiedBy>박한경(A0328)</cp:lastModifiedBy>
  <cp:revision>59</cp:revision>
  <dcterms:created xsi:type="dcterms:W3CDTF">2020-03-22T04:27:41Z</dcterms:created>
  <dcterms:modified xsi:type="dcterms:W3CDTF">2024-04-29T00:14:33Z</dcterms:modified>
</cp:coreProperties>
</file>