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57" r:id="rId3"/>
    <p:sldId id="565" r:id="rId4"/>
    <p:sldId id="566" r:id="rId5"/>
    <p:sldId id="567" r:id="rId6"/>
    <p:sldId id="568" r:id="rId7"/>
    <p:sldId id="569" r:id="rId8"/>
    <p:sldId id="585" r:id="rId9"/>
    <p:sldId id="586" r:id="rId10"/>
    <p:sldId id="581" r:id="rId11"/>
    <p:sldId id="587" r:id="rId12"/>
    <p:sldId id="573" r:id="rId13"/>
    <p:sldId id="574" r:id="rId14"/>
    <p:sldId id="575" r:id="rId15"/>
    <p:sldId id="584" r:id="rId16"/>
    <p:sldId id="527" r:id="rId17"/>
    <p:sldId id="528" r:id="rId18"/>
    <p:sldId id="577" r:id="rId19"/>
    <p:sldId id="529" r:id="rId20"/>
    <p:sldId id="578" r:id="rId21"/>
    <p:sldId id="579" r:id="rId2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117" d="100"/>
          <a:sy n="117" d="100"/>
        </p:scale>
        <p:origin x="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BEBAA7-9828-4768-9D3A-E4475A5000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187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54A73D58-F1DA-4728-AD2E-0D53F3DDC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65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04AEB30-7110-41B6-B3FC-C30FBD2C5832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24730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BD0AF10-66A9-49C5-B309-D97D3D3E9355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24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EF7660C-739D-453A-BB83-80C7C9E172E7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43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B39F7F6-DCDE-4645-B45D-5395B5E85DDB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68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8104A03-41DD-4D70-9A4F-CA2925730051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0928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E5DBD0B-0B9D-433D-AF5A-B5ADD86F1946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385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9314D8-CE82-4D62-B542-395B7F328B8A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8636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B632CE8-24C3-401A-A688-EB85397241CA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305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10DE605-91EE-4A5C-B5F9-F8C4BA129EEA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381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E5E9075-B746-46B4-9143-3216C9C21FFB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825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0070F58-D8F0-4945-BE69-4E550432E7A7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389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9613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0C8165F-7DE0-4113-B0FA-F7B13DBDAA42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9349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89E4ABA-1813-4040-97F2-3F16FD7D4541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576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4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9D2E4B8-DBF8-4A73-9550-A7609CAA1E34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47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D699D18-DDA5-4CE2-BD73-D0E40E425C21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14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2D9BAAD3-BF42-443F-97FD-B6DBB71C2385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68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D580CE-DEA3-44C9-BA4D-4146721587B4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82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558940A-3950-4C61-90F9-856D06B0327B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0909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8118FA1-DBEA-4077-B920-76726CE0320C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52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E5DEDB3D-CDD3-48CA-A95B-EC8E4C19B99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778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F6D5816F-CF98-42B8-8AC7-8A0AA9B4AE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7643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8D7D08F1-EB56-4914-B33C-A330A5B01DD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935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4F01B9CC-A175-4E19-A222-C0A37D463D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2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1A398640-C3F1-427B-B43F-D52A1274798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516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0DF5FCE-28A1-4C13-8D48-BFF5311B1CB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437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AC54A158-C57D-457A-B4B5-5A582149983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46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C41417C-0DAA-40BF-AE5F-00F9AFBD63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5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C71D0E8C-C762-4A65-B96A-EF7226F0D50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037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486BB59-493A-4623-BDD8-C358FA5C9EF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975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5EA5D7E7-3720-489A-8226-35173E078ED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287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4FB2B98-DBE2-4EAC-830B-A447D81642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073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1-</a:t>
            </a:r>
            <a:fld id="{7CF42C45-7B32-4B69-8B06-2F599CC2AE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F794656E-F7B7-C311-AB68-113442D26E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9237" y="6500813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31" r:id="rId11"/>
    <p:sldLayoutId id="2147484432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I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 err="1"/>
              <a:t>파이썬</a:t>
            </a:r>
            <a:r>
              <a:rPr lang="en-US" altLang="ko-KR" i="0" dirty="0"/>
              <a:t>3 </a:t>
            </a:r>
            <a:r>
              <a:rPr lang="ko-KR" altLang="en-US" i="0" dirty="0"/>
              <a:t>개요 및 설치</a:t>
            </a:r>
            <a:endParaRPr lang="en-US" altLang="ko-KR" i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55C36-1AE4-4E9D-B334-5409FF76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4" y="910476"/>
            <a:ext cx="2737686" cy="3102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82F5D9-EF9B-890C-3FEE-21CE86EE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6" y="1297190"/>
            <a:ext cx="7552798" cy="4716676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설치 및 개발환경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Next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D6CFCD21-8DB1-4217-876A-34004A2935D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11838" y="5486400"/>
            <a:ext cx="1322387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743469-A9AD-1A5B-2345-6D745D9B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9" y="1291887"/>
            <a:ext cx="7289375" cy="4537414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설치 및 개발환경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Install for all users </a:t>
            </a:r>
            <a:r>
              <a:rPr lang="ko-KR" altLang="en-US" sz="2000" dirty="0">
                <a:latin typeface="+mn-lt"/>
                <a:sym typeface="Wingdings" pitchFamily="2" charset="2"/>
              </a:rPr>
              <a:t>체크</a:t>
            </a:r>
            <a:r>
              <a:rPr lang="en-US" altLang="ko-KR" sz="2000" dirty="0">
                <a:latin typeface="+mn-lt"/>
                <a:sym typeface="Wingdings" pitchFamily="2" charset="2"/>
              </a:rPr>
              <a:t>, </a:t>
            </a:r>
            <a:r>
              <a:rPr lang="ko-KR" altLang="en-US" sz="2000" dirty="0">
                <a:latin typeface="+mn-lt"/>
                <a:sym typeface="Wingdings" pitchFamily="2" charset="2"/>
              </a:rPr>
              <a:t>대상폴더 </a:t>
            </a:r>
            <a:r>
              <a:rPr lang="en-US" altLang="ko-KR" sz="2000" dirty="0">
                <a:latin typeface="+mn-lt"/>
                <a:sym typeface="Wingdings" pitchFamily="2" charset="2"/>
              </a:rPr>
              <a:t>C:\Python311 </a:t>
            </a:r>
            <a:r>
              <a:rPr lang="ko-KR" altLang="en-US" sz="2000" dirty="0">
                <a:latin typeface="+mn-lt"/>
                <a:sym typeface="Wingdings" pitchFamily="2" charset="2"/>
              </a:rPr>
              <a:t>설정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43716" y="2124075"/>
            <a:ext cx="2393951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43716" y="4687888"/>
            <a:ext cx="2138362" cy="420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731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설치 및 개발환경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http://www.python.org/downloads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ABFE452-D873-460C-A464-07330BFA271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585DE1-4785-222F-F1BD-9771C18F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259134"/>
            <a:ext cx="6843183" cy="42388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설치 및 개발환경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http://www.python.org/downloads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7D870B5-E8D3-4E17-A04E-FFC278925F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8680C-E456-D022-BCAA-0DD48AA6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2" y="1342742"/>
            <a:ext cx="6963833" cy="43116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설치 및 개발환경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command line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IDLE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86511943-CBAD-411B-84C9-70391AE536B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B016B-EDA3-AAF5-3673-FAA68122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3378"/>
            <a:ext cx="8209208" cy="10539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2BCC38-FD43-7117-818A-FC0701F0B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8" y="3319826"/>
            <a:ext cx="8117982" cy="26430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64140B-5135-F603-0673-43E87FAB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5" y="1519957"/>
            <a:ext cx="8618745" cy="4783046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설치 및 개발환경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62806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 변수 설정 확인 </a:t>
            </a:r>
            <a:r>
              <a:rPr lang="en-US" altLang="ko-KR" sz="2000" dirty="0">
                <a:latin typeface="+mn-lt"/>
                <a:sym typeface="Wingdings" pitchFamily="2" charset="2"/>
              </a:rPr>
              <a:t>(Windows10)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  <a:sym typeface="Wingdings" pitchFamily="2" charset="2"/>
              </a:rPr>
              <a:t>제어판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고급시스템설정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시스템속성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편집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  <a:endParaRPr lang="en-US" altLang="ko-KR" sz="2000" dirty="0">
              <a:solidFill>
                <a:schemeClr val="accent2"/>
              </a:solidFill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E713194E-EC3A-4E16-9C23-9937C16910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18933" y="4449049"/>
            <a:ext cx="2315634" cy="1619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66131" y="4666273"/>
            <a:ext cx="918369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4252" y="1631556"/>
            <a:ext cx="1983850" cy="242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2085" y="2403345"/>
            <a:ext cx="851960" cy="1197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31457" y="4825023"/>
            <a:ext cx="586643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75998" y="3810001"/>
            <a:ext cx="2345136" cy="25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762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Hello World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C935E278-574E-4481-8D12-AD344553420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417513" y="1079500"/>
            <a:ext cx="5292725" cy="33353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&gt;&gt;&gt; print("hello world")</a:t>
            </a:r>
            <a:b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</a:b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hello world</a:t>
            </a:r>
          </a:p>
          <a:p>
            <a:pPr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&gt;&gt;&gt; if __name__==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"</a:t>
            </a: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 __main__ 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"</a:t>
            </a: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    print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("hello world")</a:t>
            </a:r>
            <a:b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</a:br>
            <a:endParaRPr kumimoji="0" lang="fr-CA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들여쓰기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들여쓰기</a:t>
            </a:r>
            <a:r>
              <a:rPr lang="en-US" altLang="ko-KR" sz="2000" dirty="0">
                <a:latin typeface="+mj-lt"/>
              </a:rPr>
              <a:t>(indentation)</a:t>
            </a:r>
            <a:r>
              <a:rPr lang="ko-KR" altLang="en-US" sz="2000" dirty="0">
                <a:latin typeface="+mj-lt"/>
              </a:rPr>
              <a:t>는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문법의 가장 큰 특징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가독성을</a:t>
            </a:r>
            <a:r>
              <a:rPr lang="ko-KR" altLang="en-US" sz="2000" dirty="0">
                <a:latin typeface="+mj-lt"/>
              </a:rPr>
              <a:t> 높이지만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오류가 일어나지 않도록 조심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하위 </a:t>
            </a:r>
            <a:r>
              <a:rPr lang="ko-KR" altLang="en-US" sz="2000" dirty="0" err="1">
                <a:latin typeface="+mj-lt"/>
              </a:rPr>
              <a:t>코드블럭</a:t>
            </a: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     </a:t>
            </a:r>
            <a:r>
              <a:rPr lang="ko-KR" altLang="en-US" sz="2000" dirty="0">
                <a:latin typeface="+mj-lt"/>
              </a:rPr>
              <a:t>바로 전에 콜론</a:t>
            </a:r>
            <a:r>
              <a:rPr lang="en-US" altLang="ko-KR" sz="2000" dirty="0">
                <a:latin typeface="+mj-lt"/>
              </a:rPr>
              <a:t>(:)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동일 </a:t>
            </a:r>
            <a:r>
              <a:rPr lang="ko-KR" altLang="en-US" sz="2000" dirty="0" err="1">
                <a:latin typeface="+mj-lt"/>
              </a:rPr>
              <a:t>코드블럭은</a:t>
            </a: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    </a:t>
            </a:r>
            <a:r>
              <a:rPr lang="ko-KR" altLang="en-US" sz="2000" dirty="0">
                <a:latin typeface="+mj-lt"/>
              </a:rPr>
              <a:t>같은 스페이스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탭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9B647D8C-46D2-494C-9961-AB258E596DB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3241675" y="1804988"/>
            <a:ext cx="5292725" cy="33353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	print(1)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탭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else: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  print(0)    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스페이스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	print(1)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탭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     print(0) 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스페이스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Courier10 BT"/>
              </a:rPr>
              <a:t>     </a:t>
            </a:r>
          </a:p>
          <a:p>
            <a:pPr>
              <a:defRPr/>
            </a:pPr>
            <a:r>
              <a:rPr lang="en-US" altLang="ko-KR" sz="20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2000" dirty="0">
                <a:solidFill>
                  <a:srgbClr val="FF0000"/>
                </a:solidFill>
                <a:latin typeface="Courier10 BT"/>
              </a:rPr>
              <a:t>: unindent does not match any outer indentation level</a:t>
            </a:r>
            <a:endParaRPr lang="ko-KR" altLang="en-US" sz="20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들여쓰기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동일한 코드 블록에 서로 다른 들여쓰기 </a:t>
            </a:r>
            <a:r>
              <a:rPr lang="en-US" altLang="ko-KR" sz="2000" dirty="0">
                <a:latin typeface="+mj-lt"/>
              </a:rPr>
              <a:t>-&gt; </a:t>
            </a:r>
            <a:r>
              <a:rPr lang="ko-KR" altLang="en-US" sz="2000" dirty="0">
                <a:latin typeface="+mj-lt"/>
              </a:rPr>
              <a:t>에러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1</a:t>
            </a:r>
            <a:r>
              <a:rPr lang="ko-KR" altLang="en-US" sz="2000" dirty="0">
                <a:latin typeface="+mj-lt"/>
              </a:rPr>
              <a:t>줄짜리 하위 레벨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여러 구문  한 줄로 표현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11F8F3B-6558-41B8-9E4D-CC3C5FA0578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1044575" y="1203325"/>
            <a:ext cx="5646738" cy="18526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	print(1)    #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탭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	 </a:t>
            </a: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print(0)   #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탭 </a:t>
            </a: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+ 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스페이스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	 </a:t>
            </a:r>
          </a:p>
          <a:p>
            <a:pPr>
              <a:defRPr/>
            </a:pPr>
            <a:r>
              <a:rPr lang="en-US" altLang="ko-KR" sz="18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1800" dirty="0">
                <a:solidFill>
                  <a:srgbClr val="FF0000"/>
                </a:solidFill>
                <a:latin typeface="Courier10 BT"/>
              </a:rPr>
              <a:t>: unexpected indent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4575" y="3765550"/>
            <a:ext cx="5646738" cy="5159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 print(1)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4575" y="5005388"/>
            <a:ext cx="5646738" cy="5159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 print(1); print(0)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인코딩</a:t>
            </a:r>
            <a:endParaRPr lang="en-US" altLang="ko-KR" dirty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파이썬에서는 </a:t>
            </a:r>
            <a:r>
              <a:rPr lang="en-US" altLang="ko-KR" sz="2000"/>
              <a:t># </a:t>
            </a:r>
            <a:r>
              <a:rPr lang="ko-KR" altLang="en-US" sz="2000"/>
              <a:t>이후는 주석으로 인식</a:t>
            </a:r>
            <a:r>
              <a:rPr lang="en-US" altLang="ko-KR" sz="2000"/>
              <a:t>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그러나 다음과 같이</a:t>
            </a:r>
            <a:r>
              <a:rPr lang="en-US" altLang="ko-KR" sz="2000"/>
              <a:t>,  </a:t>
            </a:r>
            <a:r>
              <a:rPr lang="ko-KR" altLang="en-US" sz="2000"/>
              <a:t>소스코드 부분에서 사용될 경우</a:t>
            </a:r>
            <a:r>
              <a:rPr lang="en-US" altLang="ko-KR" sz="2000"/>
              <a:t>, </a:t>
            </a:r>
            <a:r>
              <a:rPr lang="ko-KR" altLang="en-US" sz="2000"/>
              <a:t>소스코드 인코딩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실행파일 경로와 인코딩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소스코드 인코딩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0F0151F1-2D27-406D-B4D4-D9C57CDB424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2300288"/>
            <a:ext cx="5646737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#!/</a:t>
            </a:r>
            <a:r>
              <a:rPr lang="en-US" altLang="ko-KR" sz="1800" dirty="0" err="1">
                <a:solidFill>
                  <a:schemeClr val="tx1"/>
                </a:solidFill>
                <a:latin typeface="Courier10 BT"/>
              </a:rPr>
              <a:t>usr</a:t>
            </a: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/bin/python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#coding: latin-1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4125913"/>
            <a:ext cx="5646737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 -*- coding: utf-8 -*-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이란 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1991</a:t>
            </a:r>
            <a:r>
              <a:rPr lang="ko-KR" altLang="en-US" sz="2000" dirty="0">
                <a:latin typeface="+mj-lt"/>
              </a:rPr>
              <a:t>년 귀도 반 </a:t>
            </a:r>
            <a:r>
              <a:rPr lang="ko-KR" altLang="en-US" sz="2000" dirty="0" err="1">
                <a:latin typeface="+mj-lt"/>
              </a:rPr>
              <a:t>로썸</a:t>
            </a:r>
            <a:r>
              <a:rPr lang="en-US" altLang="ko-KR" sz="2000" dirty="0">
                <a:latin typeface="+mj-lt"/>
              </a:rPr>
              <a:t>(Guido van </a:t>
            </a:r>
            <a:r>
              <a:rPr lang="en-US" altLang="ko-KR" sz="2000" dirty="0" err="1">
                <a:latin typeface="+mj-lt"/>
              </a:rPr>
              <a:t>Rossum</a:t>
            </a:r>
            <a:r>
              <a:rPr lang="en-US" altLang="ko-KR" sz="2000" dirty="0">
                <a:latin typeface="+mj-lt"/>
              </a:rPr>
              <a:t>)</a:t>
            </a:r>
            <a:r>
              <a:rPr lang="ko-KR" altLang="en-US" sz="2000" dirty="0">
                <a:latin typeface="+mj-lt"/>
              </a:rPr>
              <a:t>이 발표</a:t>
            </a:r>
            <a:r>
              <a:rPr lang="en-US" altLang="ko-KR" sz="2000" dirty="0">
                <a:latin typeface="+mj-lt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사용자 층이 점점 넓어지는 중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구글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안드로이드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노키아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maemo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  <p:pic>
        <p:nvPicPr>
          <p:cNvPr id="12293" name="그림 1" descr="300px-Pytho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815975"/>
            <a:ext cx="2855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기타 </a:t>
            </a:r>
            <a:r>
              <a:rPr lang="ko-KR" altLang="en-US" dirty="0" err="1"/>
              <a:t>파이썬</a:t>
            </a:r>
            <a:r>
              <a:rPr lang="ko-KR" altLang="en-US" dirty="0"/>
              <a:t> 문법</a:t>
            </a:r>
            <a:endParaRPr lang="en-US" altLang="ko-KR" dirty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라인의 끝 세미콜론</a:t>
            </a:r>
            <a:r>
              <a:rPr lang="en-US" altLang="ko-KR" sz="2000"/>
              <a:t>(;) </a:t>
            </a:r>
            <a:r>
              <a:rPr lang="ko-KR" altLang="en-US" sz="2000"/>
              <a:t>필요없음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동일 라인에 여러 구문은 세미콜론</a:t>
            </a:r>
            <a:r>
              <a:rPr lang="en-US" altLang="ko-KR" sz="2000"/>
              <a:t>(;)</a:t>
            </a:r>
            <a:r>
              <a:rPr lang="ko-KR" altLang="en-US" sz="2000"/>
              <a:t>으로 구분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문장이 아직 끝나지 않으면 들여쓰기 안 해도 문법오류 없음</a:t>
            </a:r>
            <a:r>
              <a:rPr lang="en-US" altLang="ko-KR" sz="200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59CA21-58EB-40A4-B191-AE4647D389D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11200" y="1171575"/>
            <a:ext cx="5646738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a = 1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b = 2;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770313"/>
            <a:ext cx="5646737" cy="17970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&gt;&gt;&gt; a = (1+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	2 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     3 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	     4)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10</a:t>
            </a:r>
            <a:endParaRPr lang="en-US" altLang="ko-KR" sz="1800" dirty="0">
              <a:solidFill>
                <a:schemeClr val="tx1"/>
              </a:solidFill>
              <a:latin typeface="Courier10 B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488" y="2641600"/>
            <a:ext cx="5646737" cy="498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a = 1; b =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2.X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변경하기</a:t>
            </a:r>
            <a:endParaRPr lang="en-US" altLang="ko-KR" dirty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변경 툴 </a:t>
            </a:r>
            <a:r>
              <a:rPr lang="en-US" altLang="ko-KR" sz="2000" dirty="0"/>
              <a:t>C:\Python311\Tools\Scripts\2to3.py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2.x </a:t>
            </a:r>
            <a:r>
              <a:rPr lang="ko-KR" altLang="en-US" sz="2000" dirty="0"/>
              <a:t>문법의 </a:t>
            </a:r>
            <a:r>
              <a:rPr lang="en-US" altLang="ko-KR" sz="2000" dirty="0"/>
              <a:t>test.py </a:t>
            </a:r>
            <a:r>
              <a:rPr lang="ko-KR" altLang="en-US" sz="2000" dirty="0"/>
              <a:t>작성 </a:t>
            </a:r>
            <a:r>
              <a:rPr lang="en-US" altLang="ko-KR" sz="2000" dirty="0"/>
              <a:t>(</a:t>
            </a:r>
            <a:r>
              <a:rPr lang="ko-KR" altLang="en-US" sz="2000" dirty="0"/>
              <a:t>라이브러리</a:t>
            </a:r>
            <a:r>
              <a:rPr lang="en-US" altLang="ko-KR" sz="2000" dirty="0"/>
              <a:t>\</a:t>
            </a:r>
            <a:r>
              <a:rPr lang="ko-KR" altLang="en-US" sz="2000" dirty="0"/>
              <a:t>문서</a:t>
            </a:r>
            <a:r>
              <a:rPr lang="en-US" altLang="ko-KR" sz="2000" dirty="0"/>
              <a:t>, c:\Users\user\Documents)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도스창에서</a:t>
            </a:r>
            <a:r>
              <a:rPr lang="ko-KR" altLang="en-US" sz="2000" dirty="0"/>
              <a:t> </a:t>
            </a:r>
            <a:r>
              <a:rPr lang="en-US" altLang="ko-KR" sz="2000" dirty="0"/>
              <a:t>2to3 </a:t>
            </a:r>
            <a:r>
              <a:rPr lang="ko-KR" altLang="en-US" sz="2000" dirty="0"/>
              <a:t>실행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3D58DEED-D5A1-4D2B-BA87-33F82BC1A17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496888" y="1535113"/>
            <a:ext cx="4821237" cy="12779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div(a):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   print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u"Result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:", a/2</a:t>
            </a:r>
          </a:p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raw_input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("input any number :")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div(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))</a:t>
            </a:r>
          </a:p>
        </p:txBody>
      </p:sp>
      <p:pic>
        <p:nvPicPr>
          <p:cNvPr id="3277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806700"/>
            <a:ext cx="54768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4483100"/>
            <a:ext cx="2943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파이썬의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가독성</a:t>
            </a:r>
            <a:endParaRPr lang="ko-KR" altLang="en-US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간결하고 </a:t>
            </a:r>
            <a:r>
              <a:rPr lang="ko-KR" altLang="en-US" sz="2000" dirty="0" err="1">
                <a:latin typeface="+mj-lt"/>
              </a:rPr>
              <a:t>가독성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코드블럭을</a:t>
            </a:r>
            <a:r>
              <a:rPr lang="ko-KR" altLang="en-US" sz="2000" dirty="0">
                <a:latin typeface="+mj-lt"/>
              </a:rPr>
              <a:t> 들여쓰기</a:t>
            </a:r>
            <a:r>
              <a:rPr lang="en-US" altLang="ko-KR" sz="2000" dirty="0">
                <a:latin typeface="+mj-lt"/>
              </a:rPr>
              <a:t>(indentation)</a:t>
            </a:r>
            <a:r>
              <a:rPr lang="ko-KR" altLang="en-US" sz="2000" dirty="0">
                <a:latin typeface="+mj-lt"/>
              </a:rPr>
              <a:t>로 구분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풍부한 라이브러리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광범위한 기본 라이브러리 및 외부 라이브러리 확장이 쉬움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접착성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쉽게 라이브러리를 추가할 수가 있음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파이썬에서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C, C</a:t>
            </a:r>
            <a:r>
              <a:rPr lang="ko-KR" altLang="en-US" sz="2000" dirty="0">
                <a:latin typeface="+mj-lt"/>
              </a:rPr>
              <a:t>에서 </a:t>
            </a:r>
            <a:r>
              <a:rPr lang="ko-KR" altLang="en-US" sz="2000" dirty="0" err="1">
                <a:latin typeface="+mj-lt"/>
              </a:rPr>
              <a:t>파이썬을</a:t>
            </a:r>
            <a:r>
              <a:rPr lang="ko-KR" altLang="en-US" sz="2000" dirty="0">
                <a:latin typeface="+mj-lt"/>
              </a:rPr>
              <a:t> 사용할 수 있음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무료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소프트웨어 재단</a:t>
            </a:r>
            <a:r>
              <a:rPr lang="en-US" altLang="ko-KR" sz="2000" dirty="0">
                <a:latin typeface="+mj-lt"/>
              </a:rPr>
              <a:t>(Python Software Foundation)</a:t>
            </a:r>
            <a:r>
              <a:rPr lang="ko-KR" altLang="en-US" sz="2000" dirty="0">
                <a:latin typeface="+mj-lt"/>
              </a:rPr>
              <a:t>에서 관리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무료와 다름없는 </a:t>
            </a:r>
            <a:r>
              <a:rPr lang="en-US" altLang="ko-KR" sz="2000" dirty="0">
                <a:latin typeface="+mj-lt"/>
              </a:rPr>
              <a:t>Python Software Foundation License.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유니코드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문자열은 모두 유니코드 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한글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한자 표현 노력 필요 없음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동적타이핑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런타임 시에 타입 체크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메모리 관리 자동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파이썬의</a:t>
            </a:r>
            <a:r>
              <a:rPr lang="en-US" altLang="ko-KR" dirty="0"/>
              <a:t> </a:t>
            </a:r>
            <a:r>
              <a:rPr lang="ko-KR" altLang="en-US" dirty="0"/>
              <a:t>종류 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Cpython</a:t>
            </a:r>
            <a:endParaRPr lang="ko-KR" altLang="en-US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C</a:t>
            </a:r>
            <a:r>
              <a:rPr lang="ko-KR" altLang="en-US" sz="2000" dirty="0">
                <a:latin typeface="+mj-lt"/>
              </a:rPr>
              <a:t>로 작성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기본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Jython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Java </a:t>
            </a:r>
            <a:r>
              <a:rPr lang="ko-KR" altLang="en-US" sz="2000" dirty="0">
                <a:latin typeface="+mj-lt"/>
              </a:rPr>
              <a:t>로 작성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IronPython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C#</a:t>
            </a:r>
            <a:r>
              <a:rPr lang="ko-KR" altLang="en-US" sz="2000" dirty="0">
                <a:latin typeface="+mj-lt"/>
              </a:rPr>
              <a:t>으로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구현 </a:t>
            </a:r>
            <a:r>
              <a:rPr lang="en-US" altLang="ko-KR" sz="2000" dirty="0">
                <a:latin typeface="+mj-lt"/>
              </a:rPr>
              <a:t>(</a:t>
            </a:r>
            <a:r>
              <a:rPr lang="en-US" altLang="ko-KR" sz="2000" dirty="0" err="1">
                <a:latin typeface="+mj-lt"/>
              </a:rPr>
              <a:t>.Net</a:t>
            </a:r>
            <a:r>
              <a:rPr lang="ko-KR" altLang="en-US" sz="2000" dirty="0">
                <a:latin typeface="+mj-lt"/>
              </a:rPr>
              <a:t>과 </a:t>
            </a:r>
            <a:r>
              <a:rPr lang="en-US" altLang="ko-KR" sz="2000" dirty="0">
                <a:latin typeface="+mj-lt"/>
              </a:rPr>
              <a:t>Mono</a:t>
            </a:r>
            <a:r>
              <a:rPr lang="ko-KR" altLang="en-US" sz="2000" dirty="0">
                <a:latin typeface="+mj-lt"/>
              </a:rPr>
              <a:t>용으로 개발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PyPy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구현</a:t>
            </a:r>
            <a:r>
              <a:rPr lang="en-US" altLang="ko-KR" sz="2000" dirty="0">
                <a:latin typeface="+mj-lt"/>
              </a:rPr>
              <a:t> (</a:t>
            </a:r>
            <a:r>
              <a:rPr lang="ko-KR" altLang="en-US" sz="2000" dirty="0">
                <a:latin typeface="+mj-lt"/>
              </a:rPr>
              <a:t>속도 향상 목표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F38EA9C-8BA8-4FF7-8C86-8D846960E7A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쓰이는 프로젝트들 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파이썬으로</a:t>
            </a:r>
            <a:r>
              <a:rPr lang="ko-KR" altLang="en-US" sz="2000" dirty="0">
                <a:latin typeface="+mj-lt"/>
              </a:rPr>
              <a:t> 작성된 프로그램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BitTorrent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MoinMoin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Scons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Trac</a:t>
            </a:r>
            <a:r>
              <a:rPr lang="en-US" altLang="ko-KR" sz="2000" dirty="0">
                <a:latin typeface="+mj-lt"/>
              </a:rPr>
              <a:t>, Yum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웹 프레임워크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CherryPy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Django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파이썬을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임베딩해서</a:t>
            </a:r>
            <a:r>
              <a:rPr lang="ko-KR" altLang="en-US" sz="2000" dirty="0">
                <a:latin typeface="+mj-lt"/>
              </a:rPr>
              <a:t> 사용하는 프로그램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GIMP, Maya, Paint Shop Pro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서비스 </a:t>
            </a:r>
            <a:r>
              <a:rPr lang="ko-KR" altLang="en-US" sz="2000" dirty="0" err="1">
                <a:latin typeface="+mj-lt"/>
              </a:rPr>
              <a:t>백엔드에서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사용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Youtube.com, Google Groups, Google Maps, Gmail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사용 회사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구글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나사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야후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네이버</a:t>
            </a:r>
            <a:r>
              <a:rPr lang="ko-KR" altLang="en-US" sz="2000" dirty="0">
                <a:latin typeface="+mj-lt"/>
              </a:rPr>
              <a:t> 등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860A1AA-C9B8-45CD-962A-F9C0C52D844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2.X </a:t>
            </a:r>
            <a:r>
              <a:rPr lang="ko-KR" altLang="en-US" dirty="0"/>
              <a:t>와</a:t>
            </a:r>
            <a:r>
              <a:rPr lang="en-US" altLang="ko-KR" dirty="0"/>
              <a:t> 3</a:t>
            </a:r>
            <a:r>
              <a:rPr lang="ko-KR" altLang="en-US" dirty="0"/>
              <a:t>의 차이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3</a:t>
            </a:r>
            <a:r>
              <a:rPr lang="ko-KR" altLang="en-US" sz="2000" dirty="0">
                <a:latin typeface="+mj-lt"/>
              </a:rPr>
              <a:t>과 </a:t>
            </a:r>
            <a:r>
              <a:rPr lang="en-US" altLang="ko-KR" sz="2000" dirty="0">
                <a:latin typeface="+mj-lt"/>
              </a:rPr>
              <a:t>2.x</a:t>
            </a:r>
            <a:r>
              <a:rPr lang="ko-KR" altLang="en-US" sz="2000" dirty="0">
                <a:latin typeface="+mj-lt"/>
              </a:rPr>
              <a:t>는 하위 호환성이 없음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print</a:t>
            </a:r>
            <a:r>
              <a:rPr lang="ko-KR" altLang="en-US" sz="2000" dirty="0">
                <a:latin typeface="+mj-lt"/>
              </a:rPr>
              <a:t>가 함수로 변경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&gt;&gt;&gt; print "welcome to", "python3k“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welcome to python3k 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3.0 style :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&gt;&gt;&gt; print("welcome to", "python3k")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welcome to python3k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long </a:t>
            </a:r>
            <a:r>
              <a:rPr lang="ko-KR" altLang="en-US" sz="2000" dirty="0" err="1">
                <a:latin typeface="+mj-lt"/>
              </a:rPr>
              <a:t>자료형이</a:t>
            </a:r>
            <a:r>
              <a:rPr lang="ko-KR" altLang="en-US" sz="2000" dirty="0">
                <a:latin typeface="+mj-lt"/>
              </a:rPr>
              <a:t> 없어지고 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ko-KR" altLang="en-US" sz="2000" dirty="0">
                <a:latin typeface="+mj-lt"/>
              </a:rPr>
              <a:t>로 통일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type(2**31)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'long'&gt;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</a:t>
            </a:r>
            <a:r>
              <a:rPr lang="en-US" altLang="ko-KR" sz="2000" dirty="0" err="1">
                <a:solidFill>
                  <a:schemeClr val="accent2"/>
                </a:solidFill>
              </a:rPr>
              <a:t>sys.maxint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2147483647</a:t>
            </a:r>
          </a:p>
          <a:p>
            <a:pPr lvl="2"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94584C60-C7F3-4DAF-98B9-836BE1243F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16389" name="직사각형 3"/>
          <p:cNvSpPr>
            <a:spLocks noChangeArrowheads="1"/>
          </p:cNvSpPr>
          <p:nvPr/>
        </p:nvSpPr>
        <p:spPr bwMode="auto">
          <a:xfrm>
            <a:off x="3051175" y="3857625"/>
            <a:ext cx="4572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type(2**31)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'int'&gt;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type(2**40)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'int'&gt;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2.X </a:t>
            </a:r>
            <a:r>
              <a:rPr lang="ko-KR" altLang="en-US" dirty="0"/>
              <a:t>와</a:t>
            </a:r>
            <a:r>
              <a:rPr lang="en-US" altLang="ko-KR" dirty="0"/>
              <a:t> 3</a:t>
            </a:r>
            <a:r>
              <a:rPr lang="ko-KR" altLang="en-US" dirty="0"/>
              <a:t>의 차이 </a:t>
            </a:r>
            <a:r>
              <a:rPr lang="en-US" altLang="ko-KR" dirty="0"/>
              <a:t>(cont’d)</a:t>
            </a:r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56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‘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 / 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’</a:t>
            </a:r>
            <a:r>
              <a:rPr lang="ko-KR" altLang="en-US" sz="2000" dirty="0">
                <a:latin typeface="+mj-lt"/>
              </a:rPr>
              <a:t>의 결과가 </a:t>
            </a:r>
            <a:r>
              <a:rPr lang="en-US" altLang="ko-KR" sz="2000" dirty="0">
                <a:latin typeface="+mj-lt"/>
              </a:rPr>
              <a:t>float</a:t>
            </a:r>
            <a:r>
              <a:rPr lang="ko-KR" altLang="en-US" sz="2000" dirty="0">
                <a:latin typeface="+mj-lt"/>
              </a:rPr>
              <a:t>으로 처리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3/2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1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String, Unicode </a:t>
            </a:r>
            <a:r>
              <a:rPr lang="ko-KR" altLang="en-US" sz="2000" dirty="0">
                <a:latin typeface="+mj-lt"/>
              </a:rPr>
              <a:t>체계 변경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 string </a:t>
            </a:r>
            <a:r>
              <a:rPr lang="ko-KR" altLang="en-US" sz="2000" dirty="0">
                <a:solidFill>
                  <a:schemeClr val="accent2"/>
                </a:solidFill>
              </a:rPr>
              <a:t>과 </a:t>
            </a:r>
            <a:r>
              <a:rPr lang="en-US" altLang="ko-KR" sz="2000" dirty="0" err="1">
                <a:solidFill>
                  <a:schemeClr val="accent2"/>
                </a:solidFill>
              </a:rPr>
              <a:t>unicode</a:t>
            </a:r>
            <a:r>
              <a:rPr lang="ko-KR" altLang="en-US" sz="2000" dirty="0">
                <a:solidFill>
                  <a:schemeClr val="accent2"/>
                </a:solidFill>
              </a:rPr>
              <a:t>로 구분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type('</a:t>
            </a:r>
            <a:r>
              <a:rPr lang="ko-KR" altLang="en-US" sz="2000" dirty="0">
                <a:solidFill>
                  <a:schemeClr val="accent2"/>
                </a:solidFill>
              </a:rPr>
              <a:t>가</a:t>
            </a:r>
            <a:r>
              <a:rPr lang="en-US" altLang="ko-KR" sz="2000" dirty="0">
                <a:solidFill>
                  <a:schemeClr val="accent2"/>
                </a:solidFill>
              </a:rPr>
              <a:t>')     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</a:t>
            </a:r>
            <a:r>
              <a:rPr lang="en-US" altLang="ko-KR" sz="2000" dirty="0" err="1">
                <a:solidFill>
                  <a:schemeClr val="accent2"/>
                </a:solidFill>
              </a:rPr>
              <a:t>str</a:t>
            </a:r>
            <a:r>
              <a:rPr lang="en-US" altLang="ko-KR" sz="2000" dirty="0">
                <a:solidFill>
                  <a:schemeClr val="accent2"/>
                </a:solidFill>
              </a:rPr>
              <a:t>'&gt;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type(u'</a:t>
            </a:r>
            <a:r>
              <a:rPr lang="ko-KR" altLang="en-US" sz="2000" dirty="0">
                <a:solidFill>
                  <a:schemeClr val="accent2"/>
                </a:solidFill>
              </a:rPr>
              <a:t>가</a:t>
            </a:r>
            <a:r>
              <a:rPr lang="en-US" altLang="ko-KR" sz="2000" dirty="0">
                <a:solidFill>
                  <a:schemeClr val="accent2"/>
                </a:solidFill>
              </a:rPr>
              <a:t>')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</a:t>
            </a:r>
            <a:r>
              <a:rPr lang="en-US" altLang="ko-KR" sz="2000" dirty="0" err="1">
                <a:solidFill>
                  <a:schemeClr val="accent2"/>
                </a:solidFill>
              </a:rPr>
              <a:t>unicode</a:t>
            </a:r>
            <a:r>
              <a:rPr lang="en-US" altLang="ko-KR" sz="2000" dirty="0">
                <a:solidFill>
                  <a:schemeClr val="accent2"/>
                </a:solidFill>
              </a:rPr>
              <a:t>'&gt;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solidFill>
                  <a:schemeClr val="accent2"/>
                </a:solidFill>
              </a:rPr>
              <a:t>일반 문자열이 </a:t>
            </a:r>
            <a:r>
              <a:rPr lang="ko-KR" altLang="en-US" sz="2000" dirty="0" err="1">
                <a:solidFill>
                  <a:schemeClr val="accent2"/>
                </a:solidFill>
              </a:rPr>
              <a:t>인코딩이</a:t>
            </a:r>
            <a:r>
              <a:rPr lang="ko-KR" altLang="en-US" sz="2000" dirty="0">
                <a:solidFill>
                  <a:schemeClr val="accent2"/>
                </a:solidFill>
              </a:rPr>
              <a:t> 있는 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2to3 </a:t>
            </a:r>
            <a:r>
              <a:rPr lang="ko-KR" altLang="en-US" sz="2000" dirty="0"/>
              <a:t>스크립트 제공</a:t>
            </a:r>
            <a:endParaRPr lang="en-US" altLang="ko-KR" sz="2000" dirty="0"/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93E98D4-04A9-438B-9816-8B38CD04167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17413" name="직사각형 1"/>
          <p:cNvSpPr>
            <a:spLocks noChangeArrowheads="1"/>
          </p:cNvSpPr>
          <p:nvPr/>
        </p:nvSpPr>
        <p:spPr bwMode="auto">
          <a:xfrm>
            <a:off x="4497388" y="1092200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3/2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1.5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type(2/2)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'float'&gt; </a:t>
            </a:r>
          </a:p>
        </p:txBody>
      </p:sp>
      <p:sp>
        <p:nvSpPr>
          <p:cNvPr id="17414" name="직사각형 2"/>
          <p:cNvSpPr>
            <a:spLocks noChangeArrowheads="1"/>
          </p:cNvSpPr>
          <p:nvPr/>
        </p:nvSpPr>
        <p:spPr bwMode="auto">
          <a:xfrm>
            <a:off x="4497388" y="3208338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 string</a:t>
            </a:r>
            <a:r>
              <a:rPr lang="ko-KR" altLang="en-US" sz="2000">
                <a:solidFill>
                  <a:schemeClr val="accent2"/>
                </a:solidFill>
              </a:rPr>
              <a:t>과 </a:t>
            </a:r>
            <a:r>
              <a:rPr lang="en-US" altLang="ko-KR" sz="2000">
                <a:solidFill>
                  <a:schemeClr val="accent2"/>
                </a:solidFill>
              </a:rPr>
              <a:t>bytes</a:t>
            </a:r>
            <a:r>
              <a:rPr lang="ko-KR" altLang="en-US" sz="2000">
                <a:solidFill>
                  <a:schemeClr val="accent2"/>
                </a:solidFill>
              </a:rPr>
              <a:t>로 구분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type('</a:t>
            </a:r>
            <a:r>
              <a:rPr lang="ko-KR" altLang="en-US" sz="2000">
                <a:solidFill>
                  <a:schemeClr val="accent2"/>
                </a:solidFill>
              </a:rPr>
              <a:t>가</a:t>
            </a:r>
            <a:r>
              <a:rPr lang="en-US" altLang="ko-KR" sz="2000">
                <a:solidFill>
                  <a:schemeClr val="accent2"/>
                </a:solidFill>
              </a:rPr>
              <a:t>')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'str'&gt;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type('</a:t>
            </a:r>
            <a:r>
              <a:rPr lang="ko-KR" altLang="en-US" sz="2000">
                <a:solidFill>
                  <a:schemeClr val="accent2"/>
                </a:solidFill>
              </a:rPr>
              <a:t>가</a:t>
            </a:r>
            <a:r>
              <a:rPr lang="en-US" altLang="ko-KR" sz="2000">
                <a:solidFill>
                  <a:schemeClr val="accent2"/>
                </a:solidFill>
              </a:rPr>
              <a:t>'.encode('cp949'))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'bytes'&gt;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62C2F4-C1E3-2C6D-00CC-8F6E9DF7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684"/>
            <a:ext cx="9144000" cy="3930632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설치 및 개발환경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http://www.python.org/downloads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87616" y="3616119"/>
            <a:ext cx="1649682" cy="420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51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EFEFF5-3659-871E-D33D-867624FB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4" y="1334451"/>
            <a:ext cx="7470188" cy="4672649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설치 및 개발환경</a:t>
            </a:r>
            <a:endParaRPr lang="en-US" altLang="ko-KR" dirty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Customize installation </a:t>
            </a:r>
            <a:r>
              <a:rPr lang="ko-KR" altLang="en-US" sz="2000" dirty="0">
                <a:latin typeface="+mn-lt"/>
                <a:sym typeface="Wingdings" pitchFamily="2" charset="2"/>
              </a:rPr>
              <a:t>선택</a:t>
            </a:r>
            <a:r>
              <a:rPr lang="en-US" altLang="ko-KR" sz="2000" dirty="0">
                <a:latin typeface="+mn-lt"/>
                <a:sym typeface="Wingdings" pitchFamily="2" charset="2"/>
              </a:rPr>
              <a:t>, Add Python 3.11 to 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체크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39988" y="5511800"/>
            <a:ext cx="2138362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46350" y="3959157"/>
            <a:ext cx="4379913" cy="1041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603589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18740</TotalTime>
  <Words>978</Words>
  <Application>Microsoft Office PowerPoint</Application>
  <PresentationFormat>화면 슬라이드 쇼(4:3)</PresentationFormat>
  <Paragraphs>217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Courier10 BT</vt:lpstr>
      <vt:lpstr>Times New Roman</vt:lpstr>
      <vt:lpstr>Wingdings</vt:lpstr>
      <vt:lpstr>기본 디자인</vt:lpstr>
      <vt:lpstr>  Chapter I  파이썬3 개요 및 설치</vt:lpstr>
      <vt:lpstr>파이썬 이란 </vt:lpstr>
      <vt:lpstr>파이썬의 특징 </vt:lpstr>
      <vt:lpstr>파이썬의 종류 </vt:lpstr>
      <vt:lpstr>파이썬이 쓰이는 프로젝트들 </vt:lpstr>
      <vt:lpstr>2.X 와 3의 차이</vt:lpstr>
      <vt:lpstr>2.X 와 3의 차이 (cont’d)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Hello World</vt:lpstr>
      <vt:lpstr>들여쓰기</vt:lpstr>
      <vt:lpstr>들여쓰기</vt:lpstr>
      <vt:lpstr>소스 코드 인코딩</vt:lpstr>
      <vt:lpstr>기타 파이썬 문법</vt:lpstr>
      <vt:lpstr>2.X를 3으로 변경하기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530</cp:revision>
  <cp:lastPrinted>2012-03-06T00:26:48Z</cp:lastPrinted>
  <dcterms:created xsi:type="dcterms:W3CDTF">1999-03-28T02:55:44Z</dcterms:created>
  <dcterms:modified xsi:type="dcterms:W3CDTF">2023-02-17T20:22:53Z</dcterms:modified>
</cp:coreProperties>
</file>