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597" r:id="rId3"/>
    <p:sldId id="599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723" r:id="rId21"/>
    <p:sldId id="698" r:id="rId22"/>
    <p:sldId id="727" r:id="rId23"/>
    <p:sldId id="724" r:id="rId24"/>
    <p:sldId id="725" r:id="rId25"/>
    <p:sldId id="699" r:id="rId26"/>
    <p:sldId id="726" r:id="rId27"/>
    <p:sldId id="700" r:id="rId28"/>
    <p:sldId id="701" r:id="rId29"/>
    <p:sldId id="696" r:id="rId30"/>
    <p:sldId id="697" r:id="rId31"/>
    <p:sldId id="661" r:id="rId32"/>
    <p:sldId id="660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2" r:id="rId43"/>
    <p:sldId id="671" r:id="rId44"/>
    <p:sldId id="675" r:id="rId45"/>
    <p:sldId id="673" r:id="rId46"/>
    <p:sldId id="676" r:id="rId47"/>
    <p:sldId id="677" r:id="rId48"/>
    <p:sldId id="678" r:id="rId49"/>
    <p:sldId id="679" r:id="rId50"/>
    <p:sldId id="680" r:id="rId51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F00FF"/>
    <a:srgbClr val="CCEC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6" autoAdjust="0"/>
    <p:restoredTop sz="82369" autoAdjust="0"/>
  </p:normalViewPr>
  <p:slideViewPr>
    <p:cSldViewPr snapToGrid="0">
      <p:cViewPr varScale="1">
        <p:scale>
          <a:sx n="103" d="100"/>
          <a:sy n="103" d="100"/>
        </p:scale>
        <p:origin x="68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310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77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71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035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425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54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3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945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38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65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208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133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83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12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226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752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261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603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487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07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34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283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78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349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930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719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21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457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145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98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729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6530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241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111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864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5077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9899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2614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5719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82847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93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074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0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7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17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05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9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87448" y="6452771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17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 err="1"/>
              <a:t>파이썬과</a:t>
            </a:r>
            <a:r>
              <a:rPr lang="ko-KR" altLang="en-US" i="0" dirty="0"/>
              <a:t> 인터넷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인터넷 서비스 업체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flickr</a:t>
            </a:r>
            <a:r>
              <a:rPr lang="en-US" altLang="ko-KR" sz="1600" dirty="0"/>
              <a:t>, google, amazon, 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daum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제공하는 서비스를 외부에서 사용할 수 있도록 하는 </a:t>
            </a:r>
            <a:r>
              <a:rPr lang="en-US" altLang="ko-KR" sz="1600" dirty="0"/>
              <a:t>API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서비스 요청 </a:t>
            </a:r>
            <a:r>
              <a:rPr lang="en-US" altLang="ko-KR" sz="1600" dirty="0"/>
              <a:t>(HTTP </a:t>
            </a:r>
            <a:r>
              <a:rPr lang="ko-KR" altLang="en-US" sz="1600" dirty="0"/>
              <a:t>프로토콜의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메서드 이용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결과 값 반환 </a:t>
            </a:r>
            <a:r>
              <a:rPr lang="en-US" altLang="ko-KR" sz="1600" dirty="0"/>
              <a:t>(XML </a:t>
            </a:r>
            <a:r>
              <a:rPr lang="ko-KR" altLang="en-US" sz="1600" dirty="0"/>
              <a:t>문서 </a:t>
            </a:r>
            <a:r>
              <a:rPr lang="en-US" altLang="ko-KR" sz="1600" dirty="0"/>
              <a:t>(REST) </a:t>
            </a:r>
            <a:r>
              <a:rPr lang="ko-KR" altLang="en-US" sz="1600" dirty="0"/>
              <a:t>형태로 반환</a:t>
            </a:r>
            <a:r>
              <a:rPr lang="en-US" altLang="ko-KR" sz="1600" dirty="0"/>
              <a:t>)</a:t>
            </a: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0423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네이버 </a:t>
            </a:r>
            <a:r>
              <a:rPr lang="en-US" altLang="ko-KR" sz="1600" dirty="0" err="1"/>
              <a:t>OpenAPI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책 검색 서비스 활용 </a:t>
            </a:r>
            <a:r>
              <a:rPr lang="en-US" altLang="ko-KR" sz="1600" dirty="0"/>
              <a:t>(</a:t>
            </a:r>
            <a:r>
              <a:rPr lang="ko-KR" altLang="en-US" sz="1600" dirty="0"/>
              <a:t>책 정보를 가져와서 </a:t>
            </a:r>
            <a:r>
              <a:rPr lang="en-US" altLang="ko-KR" sz="1600" dirty="0"/>
              <a:t>XML DOM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OpenAPI</a:t>
            </a:r>
            <a:r>
              <a:rPr lang="en-US" altLang="ko-KR" sz="1600" dirty="0"/>
              <a:t> </a:t>
            </a:r>
            <a:r>
              <a:rPr lang="ko-KR" altLang="en-US" sz="1600" dirty="0"/>
              <a:t>이용방법</a:t>
            </a:r>
            <a:r>
              <a:rPr lang="en-US" altLang="ko-KR" sz="1600" dirty="0"/>
              <a:t> 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http.client</a:t>
            </a:r>
            <a:r>
              <a:rPr lang="en-US" altLang="ko-KR" sz="1600" b="1" dirty="0">
                <a:solidFill>
                  <a:schemeClr val="accent2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http.server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 모듈 필요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4073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6" y="1550287"/>
            <a:ext cx="7281391" cy="4600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네이버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개발자센터</a:t>
            </a:r>
            <a:r>
              <a:rPr lang="ko-KR" altLang="en-US" sz="1600" b="1" dirty="0">
                <a:solidFill>
                  <a:srgbClr val="FF0000"/>
                </a:solidFill>
              </a:rPr>
              <a:t> 로그인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7927260" y="58124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4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" y="1499648"/>
            <a:ext cx="7238308" cy="4640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서비스 둘러보기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300447" y="404493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D88474-1F4C-4046-8A4B-33EBF142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13" y="1487435"/>
            <a:ext cx="5977773" cy="4816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</a:t>
            </a:r>
            <a:r>
              <a:rPr lang="ko-KR" altLang="en-US" sz="1600" b="1" dirty="0">
                <a:solidFill>
                  <a:srgbClr val="FF0000"/>
                </a:solidFill>
              </a:rPr>
              <a:t>서비스</a:t>
            </a:r>
            <a:r>
              <a:rPr lang="en-US" altLang="ko-KR" sz="1600" b="1" dirty="0">
                <a:solidFill>
                  <a:srgbClr val="FF0000"/>
                </a:solidFill>
              </a:rPr>
              <a:t>API/</a:t>
            </a:r>
            <a:r>
              <a:rPr lang="ko-KR" altLang="en-US" sz="1600" b="1" dirty="0">
                <a:solidFill>
                  <a:srgbClr val="FF0000"/>
                </a:solidFill>
              </a:rPr>
              <a:t>검색 </a:t>
            </a:r>
            <a:r>
              <a:rPr lang="ko-KR" altLang="en-US" sz="1600" b="1" dirty="0" err="1">
                <a:solidFill>
                  <a:srgbClr val="FF0000"/>
                </a:solidFill>
              </a:rPr>
              <a:t>선택후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오픈 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이용신청</a:t>
            </a:r>
            <a:r>
              <a:rPr lang="en-US" altLang="ko-KR" sz="1600" b="1" dirty="0">
                <a:solidFill>
                  <a:srgbClr val="FF0000"/>
                </a:solidFill>
              </a:rPr>
              <a:t>” </a:t>
            </a:r>
            <a:r>
              <a:rPr lang="ko-KR" altLang="en-US" sz="1600" b="1" dirty="0">
                <a:solidFill>
                  <a:srgbClr val="FF0000"/>
                </a:solidFill>
              </a:rPr>
              <a:t> 애플리케이션 정보입력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4179820" y="4993915"/>
            <a:ext cx="231911" cy="1177849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1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7D7AC5-D20F-4D6C-8185-8268B26A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0" y="1475490"/>
            <a:ext cx="5967093" cy="4728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“</a:t>
            </a:r>
            <a:r>
              <a:rPr lang="ko-KR" altLang="en-US" sz="1600" b="1" dirty="0">
                <a:solidFill>
                  <a:srgbClr val="FF0000"/>
                </a:solidFill>
              </a:rPr>
              <a:t>애플리케이션 이름</a:t>
            </a:r>
            <a:r>
              <a:rPr lang="en-US" altLang="ko-KR" sz="1600" b="1" dirty="0">
                <a:solidFill>
                  <a:srgbClr val="FF0000"/>
                </a:solidFill>
              </a:rPr>
              <a:t>” ,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“WEB</a:t>
            </a:r>
            <a:r>
              <a:rPr lang="ko-KR" altLang="en-US" sz="1600" b="1" dirty="0">
                <a:solidFill>
                  <a:srgbClr val="FF0000"/>
                </a:solidFill>
              </a:rPr>
              <a:t>설정</a:t>
            </a:r>
            <a:r>
              <a:rPr lang="en-US" altLang="ko-KR" sz="1600" b="1" dirty="0">
                <a:solidFill>
                  <a:srgbClr val="FF0000"/>
                </a:solidFill>
              </a:rPr>
              <a:t>”, “http://kpu.ac.kr”  </a:t>
            </a:r>
            <a:r>
              <a:rPr lang="ko-KR" altLang="en-US" sz="1600" b="1" dirty="0">
                <a:solidFill>
                  <a:srgbClr val="FF0000"/>
                </a:solidFill>
              </a:rPr>
              <a:t>입력 후 등록하기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866086" y="1340245"/>
            <a:ext cx="322721" cy="1259686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2">
            <a:extLst>
              <a:ext uri="{FF2B5EF4-FFF2-40B4-BE49-F238E27FC236}">
                <a16:creationId xmlns:a16="http://schemas.microsoft.com/office/drawing/2014/main" id="{26150B73-87C1-43F8-8BBC-E525621C241E}"/>
              </a:ext>
            </a:extLst>
          </p:cNvPr>
          <p:cNvSpPr/>
          <p:nvPr/>
        </p:nvSpPr>
        <p:spPr>
          <a:xfrm rot="2958565">
            <a:off x="3729978" y="4001148"/>
            <a:ext cx="231056" cy="832206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FC6D732F-D3E0-4042-9D1D-B06FE05BF1C1}"/>
              </a:ext>
            </a:extLst>
          </p:cNvPr>
          <p:cNvSpPr/>
          <p:nvPr/>
        </p:nvSpPr>
        <p:spPr>
          <a:xfrm rot="2958565">
            <a:off x="4302616" y="4638855"/>
            <a:ext cx="246571" cy="917941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1059D-97AB-4A14-BDBA-C7118083B8A1}"/>
              </a:ext>
            </a:extLst>
          </p:cNvPr>
          <p:cNvSpPr/>
          <p:nvPr/>
        </p:nvSpPr>
        <p:spPr>
          <a:xfrm>
            <a:off x="5173884" y="3808463"/>
            <a:ext cx="3897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검색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지도 등 사용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확인하고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 플랫폼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웹서비스 </a:t>
            </a:r>
            <a:r>
              <a:rPr lang="en-US" altLang="ko-KR" sz="1600" b="1" dirty="0">
                <a:solidFill>
                  <a:srgbClr val="FF0000"/>
                </a:solidFill>
              </a:rPr>
              <a:t>URL, IOS bundle ID, </a:t>
            </a:r>
            <a:r>
              <a:rPr lang="ko-KR" altLang="en-US" sz="1600" b="1" dirty="0">
                <a:solidFill>
                  <a:srgbClr val="FF0000"/>
                </a:solidFill>
              </a:rPr>
              <a:t>안드로이드 패키지 이름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</a:rPr>
              <a:t>명시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75A9B6-9A5F-4740-A187-2C6B7C14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5" y="1487348"/>
            <a:ext cx="7100200" cy="4760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“Client ID”, “Client Secret”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5296478" y="204259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8">
            <a:extLst>
              <a:ext uri="{FF2B5EF4-FFF2-40B4-BE49-F238E27FC236}">
                <a16:creationId xmlns:a16="http://schemas.microsoft.com/office/drawing/2014/main" id="{ED63BB5E-2127-4232-9A75-ACFD00E54346}"/>
              </a:ext>
            </a:extLst>
          </p:cNvPr>
          <p:cNvSpPr/>
          <p:nvPr/>
        </p:nvSpPr>
        <p:spPr>
          <a:xfrm rot="2958565">
            <a:off x="5396791" y="260565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2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479571-537E-476C-9881-FB7CB7C2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41" y="1515677"/>
            <a:ext cx="6944469" cy="4655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“Documents &gt; </a:t>
            </a:r>
            <a:r>
              <a:rPr lang="ko-KR" altLang="en-US" sz="1600" b="1" dirty="0">
                <a:solidFill>
                  <a:srgbClr val="FF0000"/>
                </a:solidFill>
              </a:rPr>
              <a:t>서비스</a:t>
            </a:r>
            <a:r>
              <a:rPr lang="en-US" altLang="ko-KR" sz="1600" b="1" dirty="0">
                <a:solidFill>
                  <a:srgbClr val="FF0000"/>
                </a:solidFill>
              </a:rPr>
              <a:t>API &gt; </a:t>
            </a:r>
            <a:r>
              <a:rPr lang="ko-KR" altLang="en-US" sz="1600" b="1" dirty="0">
                <a:solidFill>
                  <a:srgbClr val="FF0000"/>
                </a:solidFill>
              </a:rPr>
              <a:t>검색 </a:t>
            </a:r>
            <a:r>
              <a:rPr lang="en-US" altLang="ko-KR" sz="1600" b="1" dirty="0">
                <a:solidFill>
                  <a:srgbClr val="FF0000"/>
                </a:solidFill>
              </a:rPr>
              <a:t>&gt; </a:t>
            </a:r>
            <a:r>
              <a:rPr lang="ko-KR" altLang="en-US" sz="1600" b="1" dirty="0">
                <a:solidFill>
                  <a:srgbClr val="FF0000"/>
                </a:solidFill>
              </a:rPr>
              <a:t>책＂ 선택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7572151">
            <a:off x="3624875" y="16093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D71C2E-00ED-4978-BCA5-AD8D28AE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1" y="1652152"/>
            <a:ext cx="7801337" cy="3450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API </a:t>
            </a:r>
            <a:r>
              <a:rPr lang="ko-KR" altLang="en-US" sz="1600" b="1" dirty="0">
                <a:solidFill>
                  <a:srgbClr val="FF0000"/>
                </a:solidFill>
              </a:rPr>
              <a:t>기본 정보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267368" y="218375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2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7F73BB-FBB9-4EB7-A80E-CB1E5445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35" y="1464802"/>
            <a:ext cx="6458673" cy="4761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8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요청변수 확인</a:t>
            </a:r>
            <a:r>
              <a:rPr lang="en-US" altLang="ko-KR" sz="1600" b="1" dirty="0">
                <a:solidFill>
                  <a:srgbClr val="FF0000"/>
                </a:solidFill>
              </a:rPr>
              <a:t>, query/display/start/</a:t>
            </a:r>
            <a:r>
              <a:rPr lang="en-US" altLang="ko-KR" sz="1600" b="1" dirty="0" err="1">
                <a:solidFill>
                  <a:srgbClr val="FF0000"/>
                </a:solidFill>
              </a:rPr>
              <a:t>d_isbn</a:t>
            </a:r>
            <a:r>
              <a:rPr lang="en-US" altLang="ko-KR" sz="1600" b="1" dirty="0">
                <a:solidFill>
                  <a:srgbClr val="FF0000"/>
                </a:solidFill>
              </a:rPr>
              <a:t>, …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2015658" y="4818793"/>
            <a:ext cx="358061" cy="1277104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1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파이썬이</a:t>
            </a:r>
            <a:r>
              <a:rPr lang="ko-KR" altLang="en-US" sz="2000" dirty="0"/>
              <a:t> 지원하는 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인터넷 모듈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socket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email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json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mailbox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webbrowser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urllib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OpenAPI</a:t>
            </a:r>
            <a:r>
              <a:rPr lang="ko-KR" altLang="en-US" sz="2000" dirty="0"/>
              <a:t>를 이용해 책 정보 가져오기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파이썬으로</a:t>
            </a:r>
            <a:r>
              <a:rPr lang="ko-KR" altLang="en-US" sz="2000" dirty="0"/>
              <a:t> 이메일 보내기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html</a:t>
            </a:r>
            <a:r>
              <a:rPr lang="ko-KR" altLang="en-US" sz="1600" dirty="0"/>
              <a:t>과 첨부파일이 있는 메일 생성하기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Gmail</a:t>
            </a:r>
            <a:r>
              <a:rPr lang="ko-KR" altLang="en-US" sz="1600" dirty="0"/>
              <a:t>을 통해 메일 보내기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웹 서버 만들기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(https://developers.naver.com/docs/search/book)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네이버 </a:t>
            </a:r>
            <a:r>
              <a:rPr lang="en-US" altLang="ko-KR" sz="1600" dirty="0" err="1"/>
              <a:t>OpenAPI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책 검색 서비스 활용 </a:t>
            </a:r>
            <a:r>
              <a:rPr lang="en-US" altLang="ko-KR" sz="1600" dirty="0"/>
              <a:t>(</a:t>
            </a:r>
            <a:r>
              <a:rPr lang="ko-KR" altLang="en-US" sz="1600" dirty="0"/>
              <a:t>책 정보를 가져와서 </a:t>
            </a:r>
            <a:r>
              <a:rPr lang="en-US" altLang="ko-KR" sz="1600" dirty="0"/>
              <a:t>XML DOM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등록 애플리케이션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1600" b="1" dirty="0">
                <a:solidFill>
                  <a:schemeClr val="accent2"/>
                </a:solidFill>
              </a:rPr>
              <a:t> Client ID = J0xlzLY_mwqXVGY7OBho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1600" b="1" dirty="0">
                <a:solidFill>
                  <a:schemeClr val="accent2"/>
                </a:solidFill>
              </a:rPr>
              <a:t> Client Secret = 8NphEmVq6H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Love </a:t>
            </a:r>
            <a:r>
              <a:rPr lang="ko-KR" altLang="en-US" sz="1600" b="1" dirty="0">
                <a:solidFill>
                  <a:schemeClr val="accent2"/>
                </a:solidFill>
              </a:rPr>
              <a:t>가 포함된 책 검색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71870" y="2830583"/>
            <a:ext cx="7430613" cy="83099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curl 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https://openapi.naver.com/v1/search/book.xml?query=love&amp;display=10&amp;start=1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\ -H 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X-</a:t>
            </a:r>
            <a:r>
              <a:rPr lang="en-US" altLang="ko-KR" sz="1600" dirty="0" err="1">
                <a:solidFill>
                  <a:srgbClr val="FF0000"/>
                </a:solidFill>
              </a:rPr>
              <a:t>Naver</a:t>
            </a:r>
            <a:r>
              <a:rPr lang="en-US" altLang="ko-KR" sz="1600" dirty="0">
                <a:solidFill>
                  <a:srgbClr val="FF0000"/>
                </a:solidFill>
              </a:rPr>
              <a:t>-Client-Id:</a:t>
            </a:r>
            <a:r>
              <a:rPr lang="en-US" altLang="ko-KR" sz="1600" b="1" dirty="0">
                <a:solidFill>
                  <a:schemeClr val="accent2"/>
                </a:solidFill>
              </a:rPr>
              <a:t> J0xlzLY_mwqXVGY7OBho</a:t>
            </a:r>
            <a:r>
              <a:rPr lang="en-US" altLang="ko-KR" sz="1600" dirty="0"/>
              <a:t>"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\ -H 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X-</a:t>
            </a:r>
            <a:r>
              <a:rPr lang="en-US" altLang="ko-KR" sz="1600" dirty="0" err="1">
                <a:solidFill>
                  <a:srgbClr val="FF0000"/>
                </a:solidFill>
              </a:rPr>
              <a:t>Naver</a:t>
            </a:r>
            <a:r>
              <a:rPr lang="en-US" altLang="ko-KR" sz="1600" dirty="0">
                <a:solidFill>
                  <a:srgbClr val="FF0000"/>
                </a:solidFill>
              </a:rPr>
              <a:t>-Client-Secret:</a:t>
            </a:r>
            <a:r>
              <a:rPr lang="en-US" altLang="ko-KR" sz="1600" b="1" dirty="0">
                <a:solidFill>
                  <a:schemeClr val="accent2"/>
                </a:solidFill>
              </a:rPr>
              <a:t> 8NphEmVq6H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 -v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9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이용방법</a:t>
            </a:r>
            <a:r>
              <a:rPr lang="en-US" altLang="ko-KR" sz="2000" dirty="0"/>
              <a:t>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http.client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http.server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개 모듈 필요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http.client</a:t>
            </a:r>
            <a:r>
              <a:rPr lang="en-US" altLang="ko-KR" sz="2000" dirty="0"/>
              <a:t> </a:t>
            </a:r>
            <a:r>
              <a:rPr lang="ko-KR" altLang="en-US" sz="2000" dirty="0"/>
              <a:t>모듈을 이용하여 </a:t>
            </a:r>
            <a:r>
              <a:rPr lang="en-US" altLang="ko-KR" sz="2000" dirty="0"/>
              <a:t>URL </a:t>
            </a:r>
            <a:r>
              <a:rPr lang="ko-KR" altLang="en-US" sz="2000" dirty="0"/>
              <a:t>요청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HTTPConnection</a:t>
            </a:r>
            <a:r>
              <a:rPr lang="en-US" altLang="ko-KR" sz="2000" dirty="0"/>
              <a:t> : HTTP </a:t>
            </a:r>
            <a:r>
              <a:rPr lang="ko-KR" altLang="en-US" sz="2000" dirty="0"/>
              <a:t>프로토콜을 사용하기 위한 </a:t>
            </a:r>
            <a:r>
              <a:rPr lang="ko-KR" altLang="en-US" sz="2000" dirty="0" err="1"/>
              <a:t>핸들러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요청 메서드</a:t>
            </a:r>
            <a:r>
              <a:rPr lang="en-US" altLang="ko-KR" sz="1600" dirty="0"/>
              <a:t>, </a:t>
            </a:r>
            <a:r>
              <a:rPr lang="ko-KR" altLang="en-US" sz="1600" dirty="0"/>
              <a:t> </a:t>
            </a:r>
            <a:r>
              <a:rPr lang="en-US" altLang="ko-KR" sz="1600" dirty="0"/>
              <a:t>&lt;method&gt;= GET, POST, PUT, DELETE  </a:t>
            </a:r>
            <a:endParaRPr lang="ko-KR" altLang="en-US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53988" y="2553645"/>
            <a:ext cx="8932139" cy="378565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http.client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server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openapi.naver.com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J0xlzLY_mwqXVGY7OBho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8NphEmVq6H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conn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http.client.HTTPSConnection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(server)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conn.request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("GET", "/v1/search/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book.xml?query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love&amp;dispaly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=10&amp;start=1", None,{"X-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-Client-Id":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-Client-Secret":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})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서버에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GET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conn.getresponse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서버에서 보내온 요청을 </a:t>
            </a:r>
            <a:r>
              <a:rPr kumimoji="0" lang="ko-KR" altLang="en-US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받아옴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req.status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req.reason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200 OK			   		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성공</a:t>
            </a:r>
            <a:endParaRPr kumimoji="0" lang="en-US" altLang="ko-KR" sz="1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cLen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req.getheader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("Content-Length") 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가져온 데이터 길이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req.read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int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cLen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))</a:t>
            </a:r>
            <a:r>
              <a:rPr kumimoji="0" lang="en-US" altLang="ko-KR" sz="1600" dirty="0">
                <a:cs typeface="Courier New" panose="02070309020205020404" pitchFamily="49" charset="0"/>
              </a:rPr>
              <a:t> 		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데이터 읽기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b'&lt;?xml version="1.0" encoding="UTF-8"?&gt;&lt;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rss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version="2.0"&gt;&lt;channel&gt;&lt;title&gt;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Open API - book ::\'love\'&lt;/title&gt;&lt;link&gt;http://search.naver.com&lt;/link&gt;&lt;description&gt;Naver Search Result&lt;/description&gt;&lt;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lastBuildDate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&gt;Thu, 22 Feb 2018 12:31:38 +0900&lt;/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lastBuildDate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&gt;&lt;total&gt;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9517" y="1968194"/>
            <a:ext cx="7538254" cy="338554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HTTPConnection.request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(&lt;method&gt;,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&gt;[, &lt;body&gt;[, [headers&gt;]])</a:t>
            </a:r>
          </a:p>
        </p:txBody>
      </p:sp>
    </p:spTree>
    <p:extLst>
      <p:ext uri="{BB962C8B-B14F-4D97-AF65-F5344CB8AC3E}">
        <p14:creationId xmlns:p14="http://schemas.microsoft.com/office/powerpoint/2010/main" val="327672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한글 </a:t>
            </a:r>
            <a:r>
              <a:rPr lang="en-US" altLang="ko-KR" sz="2000" dirty="0"/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사랑</a:t>
            </a:r>
            <a:r>
              <a:rPr lang="en-US" altLang="ko-KR" sz="2000" dirty="0"/>
              <a:t>”</a:t>
            </a:r>
            <a:r>
              <a:rPr lang="ko-KR" altLang="en-US" sz="2000" dirty="0"/>
              <a:t>이 포함된 책 검색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utf-8</a:t>
            </a:r>
            <a:r>
              <a:rPr lang="ko-KR" altLang="en-US" sz="2000" b="1" dirty="0">
                <a:solidFill>
                  <a:srgbClr val="FF0000"/>
                </a:solidFill>
              </a:rPr>
              <a:t> 인코딩 필요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3954" y="1238359"/>
            <a:ext cx="8275246" cy="477053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openapi.naver.com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"J0xlzLY_mwqXVGY7OBho"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"8NphEmVq6H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endParaRPr kumimoji="0" lang="en-US" altLang="ko-KR" sz="1600" b="1" dirty="0">
              <a:solidFill>
                <a:srgbClr val="0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http.client.HTTPSConnection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urllib.parse.quote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("사랑")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"/v1/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book.xml?dispaly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=10&amp;start=1&amp;query="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,{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X-Naver-Client-Id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X-Naver-Client-Secret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response_body.decode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been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failed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!!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please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retry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7BCCB-619B-4C9A-8ADC-AF98FDD7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8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한글 </a:t>
            </a:r>
            <a:r>
              <a:rPr lang="en-US" altLang="ko-KR" sz="2000" dirty="0"/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사랑</a:t>
            </a:r>
            <a:r>
              <a:rPr lang="en-US" altLang="ko-KR" sz="2000" dirty="0"/>
              <a:t>”</a:t>
            </a:r>
            <a:r>
              <a:rPr lang="ko-KR" altLang="en-US" sz="2000" dirty="0"/>
              <a:t>이 포함된 책 검색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rgbClr val="FF0000"/>
                </a:solidFill>
              </a:rPr>
              <a:t>urllib.request.urlopen</a:t>
            </a:r>
            <a:r>
              <a:rPr lang="ko-KR" altLang="en-US" sz="2000" b="1" dirty="0">
                <a:solidFill>
                  <a:srgbClr val="FF0000"/>
                </a:solidFill>
              </a:rPr>
              <a:t> 이용 방법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3954" y="1238359"/>
            <a:ext cx="8275246" cy="452431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"NrkKI0dzkjbVyJJaGGg1"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"bxP7XUH_Sh"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urllib.parse.quote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사랑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"https://openapi.naver.com/v1/search/book.xml?</a:t>
            </a:r>
            <a:r>
              <a:rPr kumimoji="0" lang="en-US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display=10&amp;start=1&amp;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 </a:t>
            </a:r>
            <a:r>
              <a:rPr kumimoji="0" lang="ko-KR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6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결과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request.add_header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X-Naver-Client-Id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request.add_header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X-Naver-Client-Secret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urllib.request.urlopen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response.getcode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response.read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response_body.decode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Code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:"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2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책 </a:t>
            </a:r>
            <a:r>
              <a:rPr lang="en-US" altLang="ko-KR" sz="2000" dirty="0" err="1"/>
              <a:t>isbn</a:t>
            </a:r>
            <a:r>
              <a:rPr lang="en-US" altLang="ko-KR" sz="2000" dirty="0"/>
              <a:t> </a:t>
            </a:r>
            <a:r>
              <a:rPr lang="ko-KR" altLang="en-US" sz="2000" dirty="0"/>
              <a:t>검색</a:t>
            </a: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1" y="1238359"/>
            <a:ext cx="8869752" cy="455509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openapi.naver.com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"J0xlzLY_mwqXVGY7OBho"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"8NphEmVq6H"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isbn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kumimoji="0" lang="en-US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978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0596513984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kumimoji="0" lang="en-US" altLang="ko-KR" sz="1600" b="1" dirty="0">
              <a:solidFill>
                <a:srgbClr val="0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http.client.HTTPSConnection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"/v1/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book_adv.xml?d_isbn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6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isbn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{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X-Naver-Client-Id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X-Naver-Client-Secret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response_body.decode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been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failed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!!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please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retry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ACA923-2811-410A-A2C3-73B09F17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7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기능 추가 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ISBN</a:t>
            </a:r>
            <a:r>
              <a:rPr lang="ko-KR" altLang="en-US" sz="2000" dirty="0"/>
              <a:t>을 입력하면 해당 책 정보를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검색으로 가져와 책 제목만 </a:t>
            </a:r>
            <a:r>
              <a:rPr lang="en-US" altLang="ko-KR" sz="2000" dirty="0"/>
              <a:t>XML</a:t>
            </a:r>
            <a:r>
              <a:rPr lang="ko-KR" altLang="en-US" sz="2000" dirty="0"/>
              <a:t>에 저장하는 기능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네이버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출력 결과 </a:t>
            </a:r>
            <a:r>
              <a:rPr lang="en-US" altLang="ko-KR" sz="2000" dirty="0"/>
              <a:t>XML </a:t>
            </a:r>
            <a:r>
              <a:rPr lang="ko-KR" altLang="en-US" sz="2000" dirty="0"/>
              <a:t>문서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출력결과</a:t>
            </a:r>
            <a:r>
              <a:rPr lang="ko-KR" altLang="en-US" sz="2000" dirty="0"/>
              <a:t> 필드 </a:t>
            </a:r>
            <a:r>
              <a:rPr lang="en-US" altLang="ko-KR" sz="2000" dirty="0"/>
              <a:t>(response filed)</a:t>
            </a: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45252" y="1894046"/>
          <a:ext cx="77657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33">
                  <a:extLst>
                    <a:ext uri="{9D8B030D-6E8A-4147-A177-3AD203B41FA5}">
                      <a16:colId xmlns:a16="http://schemas.microsoft.com/office/drawing/2014/main" val="334617400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74774062"/>
                    </a:ext>
                  </a:extLst>
                </a:gridCol>
                <a:gridCol w="5446206">
                  <a:extLst>
                    <a:ext uri="{9D8B030D-6E8A-4147-A177-3AD203B41FA5}">
                      <a16:colId xmlns:a16="http://schemas.microsoft.com/office/drawing/2014/main" val="75129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RSS </a:t>
                      </a:r>
                      <a:r>
                        <a:rPr lang="ko-KR" altLang="en-US" baseline="0" dirty="0"/>
                        <a:t>리더기 이용하도록 만든 </a:t>
                      </a:r>
                      <a:r>
                        <a:rPr lang="en-US" altLang="ko-KR" dirty="0"/>
                        <a:t>RSS </a:t>
                      </a:r>
                      <a:r>
                        <a:rPr lang="ko-KR" altLang="en-US" dirty="0"/>
                        <a:t>포맷 컨테이너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channel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결과를 포함하는 컨테이너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7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title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검색결과 문제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dirty="0" err="1">
                          <a:solidFill>
                            <a:schemeClr val="accent2"/>
                          </a:solidFill>
                        </a:rPr>
                        <a:t>검색어</a:t>
                      </a:r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 일치하면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&lt;b&gt; </a:t>
                      </a:r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태그로 감싸져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6274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88312" y="3929568"/>
            <a:ext cx="775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두산백과</a:t>
            </a:r>
            <a:r>
              <a:rPr lang="en-US" altLang="ko-KR" sz="16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sz="16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RSS</a:t>
            </a:r>
            <a:r>
              <a:rPr lang="ko-KR" altLang="en-US" sz="1600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[rich site summary/really simple syndication/RDF site summary] </a:t>
            </a:r>
            <a:r>
              <a:rPr lang="ko-KR" altLang="en-US" sz="1600" dirty="0"/>
              <a:t>업데이트가 빈번한 웹사이트의 정보를 사용자에게 보다 쉽게 제공하기 위하여 만들어진 </a:t>
            </a:r>
            <a:r>
              <a:rPr lang="en-US" altLang="ko-KR" sz="1600" dirty="0"/>
              <a:t>XML </a:t>
            </a:r>
            <a:r>
              <a:rPr lang="ko-KR" altLang="en-US" sz="1600" dirty="0"/>
              <a:t>기반의 콘텐츠 배급 포맷 </a:t>
            </a:r>
            <a:endParaRPr lang="en-US" altLang="ko-KR" sz="1600" dirty="0">
              <a:solidFill>
                <a:srgbClr val="000000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62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userURIBuilder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uri</a:t>
            </a:r>
            <a:r>
              <a:rPr lang="en-US" altLang="ko-KR" sz="2000" b="1" dirty="0">
                <a:solidFill>
                  <a:schemeClr val="accent2"/>
                </a:solidFill>
              </a:rPr>
              <a:t>,**user)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URL </a:t>
            </a:r>
            <a:r>
              <a:rPr lang="ko-KR" altLang="en-US" sz="2000" dirty="0"/>
              <a:t>만들기</a:t>
            </a:r>
            <a:r>
              <a:rPr lang="en-US" altLang="ko-KR" sz="2000" dirty="0"/>
              <a:t>(17</a:t>
            </a:r>
            <a:r>
              <a:rPr lang="ko-KR" altLang="en-US" sz="2000" dirty="0"/>
              <a:t>장 </a:t>
            </a:r>
            <a:r>
              <a:rPr lang="en-US" altLang="ko-KR" sz="2000" dirty="0"/>
              <a:t>internetbook.py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connectOpenAPIServer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HTTPSConnection</a:t>
            </a:r>
            <a:r>
              <a:rPr lang="en-US" altLang="ko-KR" sz="2000" dirty="0"/>
              <a:t> </a:t>
            </a:r>
            <a:r>
              <a:rPr lang="ko-KR" altLang="en-US" sz="2000" dirty="0"/>
              <a:t>서버 연결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3075" y="1862356"/>
            <a:ext cx="8196323" cy="4278094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conn = None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J0xlzLY_mwqXVGY7OBho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8NphEmVq6H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네이버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 정보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information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server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openapi.naver.com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**user):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길이가 정해지지 않은 사전형 함수인자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+ "?"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key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user.keys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+= key + "=" + user[key] + "&amp;"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connectOpenAPIServer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conn, server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conn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HTTPSConnection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(server)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conn.set_debuglevel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199F-017A-451C-A5B1-E8355FDB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07E729-EBD8-4890-BDD6-D6D6299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1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getBookDataFromISBN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isbn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ko-KR" altLang="en-US" sz="2000" dirty="0"/>
              <a:t>서버에</a:t>
            </a:r>
            <a:r>
              <a:rPr lang="en-US" altLang="ko-KR" sz="2000" dirty="0"/>
              <a:t> </a:t>
            </a:r>
            <a:r>
              <a:rPr lang="ko-KR" altLang="en-US" sz="2000" dirty="0"/>
              <a:t>필요한 정보를 </a:t>
            </a:r>
            <a:r>
              <a:rPr lang="en-US" altLang="ko-KR" sz="2000" dirty="0"/>
              <a:t>URL</a:t>
            </a:r>
            <a:r>
              <a:rPr lang="ko-KR" altLang="en-US" sz="2000" dirty="0"/>
              <a:t>로 요청하고 </a:t>
            </a:r>
            <a:r>
              <a:rPr lang="en-US" altLang="ko-KR" sz="2000" dirty="0"/>
              <a:t>XML </a:t>
            </a:r>
            <a:r>
              <a:rPr lang="ko-KR" altLang="en-US" sz="2000" dirty="0"/>
              <a:t>문서로 </a:t>
            </a:r>
            <a:r>
              <a:rPr lang="ko-KR" altLang="en-US" sz="2000" dirty="0" err="1"/>
              <a:t>응답받는</a:t>
            </a:r>
            <a:r>
              <a:rPr lang="ko-KR" altLang="en-US" sz="2000" dirty="0"/>
              <a:t> 구조 </a:t>
            </a:r>
            <a:r>
              <a:rPr lang="en-US" altLang="ko-KR" sz="2000" dirty="0"/>
              <a:t>(17</a:t>
            </a:r>
            <a:r>
              <a:rPr lang="ko-KR" altLang="en-US" sz="2000" dirty="0"/>
              <a:t>장 </a:t>
            </a:r>
            <a:r>
              <a:rPr lang="en-US" altLang="ko-KR" sz="2000" dirty="0"/>
              <a:t>internetbook.py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1500" y="1617663"/>
            <a:ext cx="8196323" cy="4278094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getBookDataFromISBN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server, conn,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client_secret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conn == None :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connectOpenAPIServer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()</a:t>
            </a:r>
            <a:r>
              <a:rPr kumimoji="0" lang="en-US" altLang="ko-KR" sz="1600" dirty="0"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접속</a:t>
            </a:r>
            <a:endParaRPr kumimoji="0" lang="en-US" altLang="ko-KR" sz="1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   #</a:t>
            </a:r>
            <a:r>
              <a:rPr kumimoji="0" lang="ko-KR" altLang="en-US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네어버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ISBN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정보 가져올 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URL 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생성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("/v1/search/book_adv.xml", display="1", start="1",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d_isbn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conn.request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("GET",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None, {"X-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-Client-Id":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   Secret":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})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#GET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conn.getresponse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print 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req.status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req.status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== 200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print("Book data downloading complete!")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extractBookData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req.read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요청이 성공이면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정보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OpenAPI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request has been failed!! please retry")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199F-017A-451C-A5B1-E8355FDB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6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extractBookData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strXml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OpenAPI</a:t>
            </a:r>
            <a:r>
              <a:rPr lang="ko-KR" altLang="en-US" sz="2000" dirty="0"/>
              <a:t>를 통해 가져온 </a:t>
            </a:r>
            <a:r>
              <a:rPr lang="en-US" altLang="ko-KR" sz="2000" dirty="0"/>
              <a:t>XML </a:t>
            </a:r>
            <a:r>
              <a:rPr lang="ko-KR" altLang="en-US" sz="2000" dirty="0"/>
              <a:t>문서에서 </a:t>
            </a:r>
            <a:r>
              <a:rPr lang="en-US" altLang="ko-KR" sz="2000" dirty="0" err="1"/>
              <a:t>isbn</a:t>
            </a:r>
            <a:r>
              <a:rPr lang="ko-KR" altLang="en-US" sz="2000" dirty="0"/>
              <a:t>과 </a:t>
            </a:r>
            <a:r>
              <a:rPr lang="en-US" altLang="ko-KR" sz="2000" dirty="0"/>
              <a:t>title</a:t>
            </a:r>
            <a:r>
              <a:rPr lang="ko-KR" altLang="en-US" sz="2000" dirty="0"/>
              <a:t>을 추출 </a:t>
            </a:r>
            <a:r>
              <a:rPr lang="en-US" altLang="ko-KR" sz="2000" dirty="0"/>
              <a:t>(17</a:t>
            </a:r>
            <a:r>
              <a:rPr lang="ko-KR" altLang="en-US" sz="2000" dirty="0"/>
              <a:t>장 </a:t>
            </a:r>
            <a:r>
              <a:rPr lang="en-US" altLang="ko-KR" sz="2000" dirty="0"/>
              <a:t>internetbook.py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ko-KR" altLang="en-US" sz="2000" dirty="0"/>
              <a:t>알맞게 변형시켜 </a:t>
            </a:r>
            <a:r>
              <a:rPr lang="ko-KR" altLang="en-US" sz="2000" dirty="0" err="1"/>
              <a:t>도서관리</a:t>
            </a:r>
            <a:r>
              <a:rPr lang="ko-KR" altLang="en-US" sz="2000" dirty="0"/>
              <a:t> 프로그램의 </a:t>
            </a:r>
            <a:r>
              <a:rPr lang="en-US" altLang="ko-KR" sz="2000" dirty="0"/>
              <a:t>DOM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 (17</a:t>
            </a:r>
            <a:r>
              <a:rPr lang="ko-KR" altLang="en-US" sz="2000" dirty="0"/>
              <a:t>장 </a:t>
            </a:r>
            <a:r>
              <a:rPr lang="en-US" altLang="ko-KR" sz="2000" dirty="0"/>
              <a:t>xmlbook.py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5035" y="2464160"/>
            <a:ext cx="7725639" cy="3293209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extractBookData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 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문자열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xml.etree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tree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ElementTree.fromstring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 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가져옵니다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itemElements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tree.iter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("item")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item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리스트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itemElements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itemElements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item.find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(＂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＂)  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item.find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(＂title＂)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#title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print 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if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 &gt; 0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   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{"ISBN":isbn.text,"title":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}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사전형식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반환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1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책정보</a:t>
            </a:r>
            <a:r>
              <a:rPr lang="ko-KR" altLang="en-US" sz="2000" b="1" dirty="0">
                <a:solidFill>
                  <a:schemeClr val="accent2"/>
                </a:solidFill>
              </a:rPr>
              <a:t> 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ISBN</a:t>
            </a:r>
            <a:r>
              <a:rPr lang="ko-KR" altLang="en-US" sz="2000" dirty="0"/>
              <a:t>을 입력 해당 책 정보를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검색으로 가져와 책 제목만 </a:t>
            </a:r>
            <a:r>
              <a:rPr lang="en-US" altLang="ko-KR" sz="2000" dirty="0"/>
              <a:t>XML</a:t>
            </a:r>
            <a:r>
              <a:rPr lang="ko-KR" altLang="en-US" sz="2000" dirty="0"/>
              <a:t>에 저장하는 기능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네이버 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키를 사용하여 실제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결과 생성됨 </a:t>
            </a:r>
            <a:r>
              <a:rPr lang="en-US" altLang="ko-KR" sz="1600" b="1" dirty="0">
                <a:solidFill>
                  <a:srgbClr val="FF0000"/>
                </a:solidFill>
              </a:rPr>
              <a:t>(17</a:t>
            </a:r>
            <a:r>
              <a:rPr lang="ko-KR" altLang="en-US" sz="1600" b="1" dirty="0">
                <a:solidFill>
                  <a:srgbClr val="FF0000"/>
                </a:solidFill>
              </a:rPr>
              <a:t>장 </a:t>
            </a:r>
            <a:r>
              <a:rPr lang="en-US" altLang="ko-KR" sz="1600" b="1" dirty="0">
                <a:solidFill>
                  <a:srgbClr val="FF0000"/>
                </a:solidFill>
              </a:rPr>
              <a:t>launcher.py </a:t>
            </a:r>
            <a:r>
              <a:rPr lang="ko-KR" altLang="en-US" sz="1600" b="1" dirty="0">
                <a:solidFill>
                  <a:srgbClr val="FF0000"/>
                </a:solidFill>
              </a:rPr>
              <a:t>파일 실행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94429" y="1754300"/>
            <a:ext cx="7940898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input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get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9780596513986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200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data downloading complete!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b'&lt;?xml version="1.0" encoding="UTF-8"?&gt;\n&lt;channel&gt;\n&lt;title&gt;Search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socket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로우 레벨 네트워킹 인터페이스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예제 </a:t>
            </a:r>
            <a:r>
              <a:rPr lang="en-US" altLang="ko-KR" sz="1600" b="1" dirty="0">
                <a:solidFill>
                  <a:schemeClr val="accent2"/>
                </a:solidFill>
              </a:rPr>
              <a:t>socket_server.py </a:t>
            </a:r>
            <a:r>
              <a:rPr lang="ko-KR" altLang="en-US" sz="1600" dirty="0"/>
              <a:t>소켓을 이용한 서버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353943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socket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HOST = ''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호스트를 지정하지 않으면 가능한 모든 인터페이스 의미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PORT = 50007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포트 지정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socket.AF_INET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socket.SOCK_STREAM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소켓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s.bind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((HOST, PORT))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s.listen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접속이 있을 때까지 기다림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conn,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s.accept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접속을 승인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print('Connected by',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while True: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data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conn.recv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(1024)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data: break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conn.send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받은 데이터를 그대로 클라이언트에 전송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책정보</a:t>
            </a:r>
            <a:r>
              <a:rPr lang="ko-KR" altLang="en-US" sz="2000" b="1" dirty="0">
                <a:solidFill>
                  <a:schemeClr val="accent2"/>
                </a:solidFill>
              </a:rPr>
              <a:t> 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ISBN</a:t>
            </a:r>
            <a:r>
              <a:rPr lang="ko-KR" altLang="en-US" sz="2000" dirty="0"/>
              <a:t>을 입력 해당 책 정보를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검색으로 가져와 책 제목만 </a:t>
            </a:r>
            <a:r>
              <a:rPr lang="en-US" altLang="ko-KR" sz="2000" dirty="0"/>
              <a:t>XML</a:t>
            </a:r>
            <a:r>
              <a:rPr lang="ko-KR" altLang="en-US" sz="2000" dirty="0"/>
              <a:t>에 저장하는 기능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네이버 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키를 사용하여 실제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결과 생성됨 </a:t>
            </a:r>
            <a:r>
              <a:rPr lang="en-US" altLang="ko-KR" sz="1600" b="1" dirty="0">
                <a:solidFill>
                  <a:srgbClr val="FF0000"/>
                </a:solidFill>
              </a:rPr>
              <a:t>(17</a:t>
            </a:r>
            <a:r>
              <a:rPr lang="ko-KR" altLang="en-US" sz="1600" b="1" dirty="0">
                <a:solidFill>
                  <a:srgbClr val="FF0000"/>
                </a:solidFill>
              </a:rPr>
              <a:t>장 </a:t>
            </a:r>
            <a:r>
              <a:rPr lang="en-US" altLang="ko-KR" sz="1600" b="1" dirty="0">
                <a:solidFill>
                  <a:srgbClr val="FF0000"/>
                </a:solidFill>
              </a:rPr>
              <a:t>launcher.py </a:t>
            </a:r>
            <a:r>
              <a:rPr lang="ko-KR" altLang="en-US" sz="1600" b="1" dirty="0">
                <a:solidFill>
                  <a:srgbClr val="FF0000"/>
                </a:solidFill>
              </a:rPr>
              <a:t>파일 실행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94429" y="1749368"/>
            <a:ext cx="7940898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Learning Python (3/E)</a:t>
            </a:r>
          </a:p>
        </p:txBody>
      </p:sp>
    </p:spTree>
    <p:extLst>
      <p:ext uri="{BB962C8B-B14F-4D97-AF65-F5344CB8AC3E}">
        <p14:creationId xmlns:p14="http://schemas.microsoft.com/office/powerpoint/2010/main" val="119784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이메일 전송 프로토콜 </a:t>
            </a:r>
            <a:r>
              <a:rPr lang="en-US" altLang="ko-KR" sz="2000" b="1" dirty="0">
                <a:solidFill>
                  <a:schemeClr val="accent2"/>
                </a:solidFill>
              </a:rPr>
              <a:t>SMTP</a:t>
            </a:r>
            <a:r>
              <a:rPr lang="en-US" altLang="ko-KR" sz="2000" dirty="0">
                <a:solidFill>
                  <a:schemeClr val="tx2"/>
                </a:solidFill>
              </a:rPr>
              <a:t> : 7</a:t>
            </a:r>
            <a:r>
              <a:rPr lang="ko-KR" altLang="en-US" sz="2000" dirty="0">
                <a:solidFill>
                  <a:schemeClr val="tx2"/>
                </a:solidFill>
              </a:rPr>
              <a:t>비트 아스키 문자만 전송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MIME(Multipurpose Internet Mail Extensions)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전자우편 인터넷 표준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</a:rPr>
              <a:t>영어가 아닌 문자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바이너리 </a:t>
            </a:r>
            <a:r>
              <a:rPr lang="en-US" altLang="ko-KR" sz="1600" dirty="0">
                <a:solidFill>
                  <a:schemeClr val="tx2"/>
                </a:solidFill>
              </a:rPr>
              <a:t>(</a:t>
            </a:r>
            <a:r>
              <a:rPr lang="ko-KR" altLang="en-US" sz="1600" dirty="0">
                <a:solidFill>
                  <a:schemeClr val="tx2"/>
                </a:solidFill>
              </a:rPr>
              <a:t>그림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음악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영화</a:t>
            </a:r>
            <a:r>
              <a:rPr lang="en-US" altLang="ko-KR" sz="1600" dirty="0">
                <a:solidFill>
                  <a:schemeClr val="tx2"/>
                </a:solidFill>
              </a:rPr>
              <a:t>) </a:t>
            </a:r>
            <a:r>
              <a:rPr lang="ko-KR" altLang="en-US" sz="1600" dirty="0">
                <a:solidFill>
                  <a:schemeClr val="tx2"/>
                </a:solidFill>
              </a:rPr>
              <a:t> 전송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내장 패키지 </a:t>
            </a:r>
            <a:r>
              <a:rPr lang="en-US" altLang="ko-KR" sz="2000" b="1" dirty="0">
                <a:solidFill>
                  <a:schemeClr val="accent2"/>
                </a:solidFill>
              </a:rPr>
              <a:t>email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모듈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사용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7828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 </a:t>
            </a:r>
            <a:r>
              <a:rPr lang="en-US" altLang="ko-KR" sz="2000" b="1" dirty="0">
                <a:solidFill>
                  <a:schemeClr val="accent2"/>
                </a:solidFill>
              </a:rPr>
              <a:t>simpleEmail.py</a:t>
            </a:r>
            <a:r>
              <a:rPr lang="en-US" altLang="ko-KR" sz="2000" dirty="0">
                <a:solidFill>
                  <a:schemeClr val="tx2"/>
                </a:solidFill>
              </a:rPr>
              <a:t> : </a:t>
            </a:r>
            <a:r>
              <a:rPr lang="ko-KR" altLang="en-US" sz="2000" dirty="0">
                <a:solidFill>
                  <a:schemeClr val="tx2"/>
                </a:solidFill>
              </a:rPr>
              <a:t>간단한 텍스트 </a:t>
            </a:r>
            <a:r>
              <a:rPr lang="en-US" altLang="ko-KR" sz="2000" dirty="0">
                <a:solidFill>
                  <a:schemeClr val="tx2"/>
                </a:solidFill>
              </a:rPr>
              <a:t>STMP </a:t>
            </a:r>
            <a:r>
              <a:rPr lang="ko-KR" altLang="en-US" sz="2000" dirty="0">
                <a:solidFill>
                  <a:schemeClr val="tx2"/>
                </a:solidFill>
              </a:rPr>
              <a:t>이메일 전송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실행 안됨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		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#Import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smtpHost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"smtp.test.com" 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주소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text = "hello world"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(text)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텍스트가 기본인 메일을 하나 생성합니다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text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는 반듯이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ASCII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코드여야만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합니다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만약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unicode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 들어 있다면 받는 쪽에서 문자가 깨짐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"test@send.com"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보내는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"test@rec.com"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['Subject'] = "test email"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			#SMTP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서버를 이용해 메일 보냅니다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smtpHost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s.connect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4814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 </a:t>
            </a:r>
            <a:r>
              <a:rPr lang="en-US" altLang="ko-KR" sz="2000" b="1" dirty="0">
                <a:solidFill>
                  <a:schemeClr val="accent2"/>
                </a:solidFill>
              </a:rPr>
              <a:t>MixedType.py</a:t>
            </a:r>
            <a:r>
              <a:rPr lang="en-US" altLang="ko-KR" sz="2000" dirty="0">
                <a:solidFill>
                  <a:schemeClr val="tx2"/>
                </a:solidFill>
              </a:rPr>
              <a:t> : </a:t>
            </a:r>
            <a:r>
              <a:rPr lang="ko-KR" altLang="en-US" sz="2000" dirty="0">
                <a:solidFill>
                  <a:schemeClr val="tx2"/>
                </a:solidFill>
              </a:rPr>
              <a:t>메일에 </a:t>
            </a:r>
            <a:r>
              <a:rPr lang="en-US" altLang="ko-KR" sz="2000" dirty="0">
                <a:solidFill>
                  <a:schemeClr val="tx2"/>
                </a:solidFill>
              </a:rPr>
              <a:t>html</a:t>
            </a:r>
            <a:r>
              <a:rPr lang="ko-KR" altLang="en-US" sz="2000" dirty="0">
                <a:solidFill>
                  <a:schemeClr val="tx2"/>
                </a:solidFill>
              </a:rPr>
              <a:t>과 이미지 파일 첨부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실행 안됨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mimetypes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첨부 위해서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텍스트를 위해서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email.mime.image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MIMEImage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이미지를 위해서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#global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 = "smtp.test.com"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#your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address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"logo.html"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"logo.gif"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"test@send.com"   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보내는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"test@rec.com" 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("multipart", "mixed")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#create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MMIMEBase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                         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#”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메이저타입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”/“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마이너타입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['Subject'] = "Test email in Python 3.0"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42592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 </a:t>
            </a:r>
            <a:r>
              <a:rPr lang="en-US" altLang="ko-KR" sz="2000" b="1" dirty="0">
                <a:solidFill>
                  <a:schemeClr val="accent2"/>
                </a:solidFill>
              </a:rPr>
              <a:t>MixedType.py</a:t>
            </a:r>
            <a:r>
              <a:rPr lang="en-US" altLang="ko-KR" sz="2000" dirty="0">
                <a:solidFill>
                  <a:schemeClr val="tx2"/>
                </a:solidFill>
              </a:rPr>
              <a:t> : </a:t>
            </a:r>
            <a:r>
              <a:rPr lang="ko-KR" altLang="en-US" sz="2000" dirty="0">
                <a:solidFill>
                  <a:schemeClr val="tx2"/>
                </a:solidFill>
              </a:rPr>
              <a:t>메일에 </a:t>
            </a:r>
            <a:r>
              <a:rPr lang="en-US" altLang="ko-KR" sz="2000" dirty="0">
                <a:solidFill>
                  <a:schemeClr val="tx2"/>
                </a:solidFill>
              </a:rPr>
              <a:t>html</a:t>
            </a:r>
            <a:r>
              <a:rPr lang="ko-KR" altLang="en-US" sz="2000" dirty="0">
                <a:solidFill>
                  <a:schemeClr val="tx2"/>
                </a:solidFill>
              </a:rPr>
              <a:t>과 이미지 파일 첨부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실행 안됨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오픈 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htmlFD.read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(), _charset = ＇UTF-8＇ 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htmlFD.close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＇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＇)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#image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오픈 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MIMEImage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ImagePart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MIMEImage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imageFD.read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imageFD.close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만들었던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첨부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헤더에 첨부 파일에 대한 정보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msg.add_header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('Content-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Disposition','attachment',filename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['Subject'] = "test python email"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(host)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메일을 발송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s.connect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187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이용 정보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TLS (Transport Layer Security)</a:t>
            </a:r>
            <a:r>
              <a:rPr lang="ko-KR" altLang="en-US" sz="1600" b="1" dirty="0">
                <a:solidFill>
                  <a:schemeClr val="accent2"/>
                </a:solidFill>
              </a:rPr>
              <a:t>는 </a:t>
            </a:r>
            <a:r>
              <a:rPr lang="en-US" altLang="ko-KR" sz="1600" b="1" dirty="0">
                <a:solidFill>
                  <a:schemeClr val="accent2"/>
                </a:solidFill>
              </a:rPr>
              <a:t>TCP/IP </a:t>
            </a:r>
            <a:r>
              <a:rPr lang="ko-KR" altLang="en-US" sz="1600" b="1" dirty="0">
                <a:solidFill>
                  <a:schemeClr val="accent2"/>
                </a:solidFill>
              </a:rPr>
              <a:t>같은 통신에서 사용하는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암호규약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STARTTLS</a:t>
            </a:r>
            <a:r>
              <a:rPr lang="ko-KR" altLang="en-US" sz="1600" b="1" dirty="0">
                <a:solidFill>
                  <a:schemeClr val="accent2"/>
                </a:solidFill>
              </a:rPr>
              <a:t>는 텍스트에 대한 암호화를 업그레이드하고 확장한 버전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endParaRPr lang="en-US" altLang="ko-KR" sz="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70859"/>
              </p:ext>
            </p:extLst>
          </p:nvPr>
        </p:nvGraphicFramePr>
        <p:xfrm>
          <a:off x="763007" y="1397000"/>
          <a:ext cx="75922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118">
                  <a:extLst>
                    <a:ext uri="{9D8B030D-6E8A-4147-A177-3AD203B41FA5}">
                      <a16:colId xmlns:a16="http://schemas.microsoft.com/office/drawing/2014/main" val="2837930195"/>
                    </a:ext>
                  </a:extLst>
                </a:gridCol>
                <a:gridCol w="3796118">
                  <a:extLst>
                    <a:ext uri="{9D8B030D-6E8A-4147-A177-3AD203B41FA5}">
                      <a16:colId xmlns:a16="http://schemas.microsoft.com/office/drawing/2014/main" val="54446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받는 메일 서버 </a:t>
                      </a:r>
                      <a:r>
                        <a:rPr lang="en-US" altLang="ko-KR" dirty="0"/>
                        <a:t>(POP#)</a:t>
                      </a:r>
                      <a:r>
                        <a:rPr lang="en-US" altLang="ko-KR" baseline="0" dirty="0"/>
                        <a:t> – SSL </a:t>
                      </a:r>
                      <a:r>
                        <a:rPr lang="ko-KR" altLang="en-US" baseline="0" dirty="0"/>
                        <a:t>필요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: pop.gmail.com</a:t>
                      </a:r>
                    </a:p>
                    <a:p>
                      <a:pPr latinLnBrk="1"/>
                      <a:r>
                        <a:rPr lang="en-US" altLang="ko-KR" dirty="0"/>
                        <a:t>SSL </a:t>
                      </a:r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: Yes</a:t>
                      </a:r>
                    </a:p>
                    <a:p>
                      <a:pPr latinLnBrk="1"/>
                      <a:r>
                        <a:rPr lang="ko-KR" altLang="en-US" dirty="0"/>
                        <a:t>포트 </a:t>
                      </a:r>
                      <a:r>
                        <a:rPr lang="en-US" altLang="ko-KR" dirty="0"/>
                        <a:t>: 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보내는 메일 서버 </a:t>
                      </a:r>
                      <a:r>
                        <a:rPr lang="en-US" altLang="ko-KR" dirty="0"/>
                        <a:t>(SMTP) – TLS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baseline="0" dirty="0"/>
                        <a:t> smtp.gmail.com</a:t>
                      </a:r>
                    </a:p>
                    <a:p>
                      <a:pPr latinLnBrk="1"/>
                      <a:r>
                        <a:rPr lang="ko-KR" altLang="en-US" baseline="0" dirty="0"/>
                        <a:t>인증 사용</a:t>
                      </a:r>
                      <a:r>
                        <a:rPr lang="en-US" altLang="ko-KR" baseline="0" dirty="0"/>
                        <a:t>: Yes</a:t>
                      </a:r>
                    </a:p>
                    <a:p>
                      <a:pPr latinLnBrk="1"/>
                      <a:r>
                        <a:rPr lang="en-US" altLang="ko-KR" baseline="0" dirty="0"/>
                        <a:t>STARTTLS </a:t>
                      </a:r>
                      <a:r>
                        <a:rPr lang="ko-KR" altLang="en-US" baseline="0" dirty="0"/>
                        <a:t>사용</a:t>
                      </a:r>
                      <a:r>
                        <a:rPr lang="en-US" altLang="ko-KR" baseline="0" dirty="0"/>
                        <a:t>: Yes</a:t>
                      </a:r>
                    </a:p>
                    <a:p>
                      <a:pPr latinLnBrk="1"/>
                      <a:r>
                        <a:rPr lang="ko-KR" altLang="en-US" baseline="0" dirty="0"/>
                        <a:t>포트</a:t>
                      </a:r>
                      <a:r>
                        <a:rPr lang="en-US" altLang="ko-KR" baseline="0" dirty="0"/>
                        <a:t>: 465 </a:t>
                      </a:r>
                      <a:r>
                        <a:rPr lang="ko-KR" altLang="en-US" baseline="0" dirty="0"/>
                        <a:t>혹은 </a:t>
                      </a:r>
                      <a:r>
                        <a:rPr lang="en-US" altLang="ko-KR" baseline="0" dirty="0"/>
                        <a:t>587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2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계정 이름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Gmail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가입된 계정의 이메일 주소 전체 </a:t>
                      </a:r>
                      <a:r>
                        <a:rPr lang="en-US" altLang="ko-KR" baseline="0" dirty="0"/>
                        <a:t>(@gmail.com)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주소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받는 사람 이메일 주소 </a:t>
                      </a:r>
                      <a:r>
                        <a:rPr lang="en-US" altLang="ko-KR" dirty="0"/>
                        <a:t>(username@gmail.com)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계정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1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5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에러 </a:t>
            </a:r>
            <a:r>
              <a:rPr lang="en-US" altLang="ko-KR" sz="2000" dirty="0">
                <a:solidFill>
                  <a:schemeClr val="tx2"/>
                </a:solidFill>
              </a:rPr>
              <a:t>: python3.6</a:t>
            </a:r>
            <a:r>
              <a:rPr lang="ko-KR" altLang="en-US" sz="2000" dirty="0">
                <a:solidFill>
                  <a:schemeClr val="tx2"/>
                </a:solidFill>
              </a:rPr>
              <a:t>에서 버그는 없지만 </a:t>
            </a:r>
            <a:r>
              <a:rPr lang="en-US" altLang="ko-KR" sz="2000" b="1" dirty="0">
                <a:solidFill>
                  <a:srgbClr val="FF0000"/>
                </a:solidFill>
              </a:rPr>
              <a:t>Google </a:t>
            </a:r>
            <a:r>
              <a:rPr lang="ko-KR" altLang="en-US" sz="2000" b="1" dirty="0">
                <a:solidFill>
                  <a:srgbClr val="FF0000"/>
                </a:solidFill>
              </a:rPr>
              <a:t>최신보안표준에러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("smtp.gmail.com",587)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#SMTP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설정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#STARTTLS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시작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(220, b'2.0.0 Ready to start TLS')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nAUTH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LOGIN PLAIN XOAUTH2 PLAIN-CLIENTTOKEN OAUTHBEARER XOAUTH\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("prof.youngsik.kim@gmail.com",“********")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File "C:\Anaconda3\lib\smtplib.py", line 729, in login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last_exception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SMTPAuthenticationError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(code,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smtplib.SMTPAuthenticationError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: (534, b'5.7.14</a:t>
            </a:r>
          </a:p>
        </p:txBody>
      </p:sp>
    </p:spTree>
    <p:extLst>
      <p:ext uri="{BB962C8B-B14F-4D97-AF65-F5344CB8AC3E}">
        <p14:creationId xmlns:p14="http://schemas.microsoft.com/office/powerpoint/2010/main" val="365042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에러 </a:t>
            </a:r>
            <a:r>
              <a:rPr lang="en-US" altLang="ko-KR" sz="2000" dirty="0">
                <a:solidFill>
                  <a:schemeClr val="tx2"/>
                </a:solidFill>
              </a:rPr>
              <a:t>: python3.6</a:t>
            </a:r>
            <a:r>
              <a:rPr lang="ko-KR" altLang="en-US" sz="2000" dirty="0">
                <a:solidFill>
                  <a:schemeClr val="tx2"/>
                </a:solidFill>
              </a:rPr>
              <a:t>에서 버그는 없지만 </a:t>
            </a:r>
            <a:r>
              <a:rPr lang="en-US" altLang="ko-KR" sz="2000" b="1" dirty="0">
                <a:solidFill>
                  <a:srgbClr val="FF0000"/>
                </a:solidFill>
              </a:rPr>
              <a:t>Google </a:t>
            </a:r>
            <a:r>
              <a:rPr lang="ko-KR" altLang="en-US" sz="2000" b="1" dirty="0">
                <a:solidFill>
                  <a:srgbClr val="FF0000"/>
                </a:solidFill>
              </a:rPr>
              <a:t>최신보안표준에러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6" y="1197934"/>
            <a:ext cx="5488127" cy="504541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925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에러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2022</a:t>
            </a:r>
            <a:r>
              <a:rPr lang="ko-KR" altLang="en-US" sz="2000" b="1" dirty="0">
                <a:solidFill>
                  <a:srgbClr val="FF0000"/>
                </a:solidFill>
              </a:rPr>
              <a:t>년</a:t>
            </a:r>
            <a:r>
              <a:rPr lang="en-US" altLang="ko-KR" sz="2000" b="1" dirty="0">
                <a:solidFill>
                  <a:srgbClr val="FF0000"/>
                </a:solidFill>
              </a:rPr>
              <a:t>5</a:t>
            </a:r>
            <a:r>
              <a:rPr lang="ko-KR" altLang="en-US" sz="2000" b="1" dirty="0">
                <a:solidFill>
                  <a:srgbClr val="FF0000"/>
                </a:solidFill>
              </a:rPr>
              <a:t>월</a:t>
            </a:r>
            <a:r>
              <a:rPr lang="en-US" altLang="ko-KR" sz="2000" b="1" dirty="0">
                <a:solidFill>
                  <a:srgbClr val="FF0000"/>
                </a:solidFill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</a:rPr>
              <a:t>일 부터 </a:t>
            </a:r>
            <a:r>
              <a:rPr lang="en-US" altLang="ko-KR" sz="2000" b="1" dirty="0" err="1">
                <a:solidFill>
                  <a:srgbClr val="FF0000"/>
                </a:solidFill>
              </a:rPr>
              <a:t>gmail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서드파티앱</a:t>
            </a:r>
            <a:r>
              <a:rPr lang="ko-KR" altLang="en-US" sz="2000" b="1" dirty="0">
                <a:solidFill>
                  <a:srgbClr val="FF0000"/>
                </a:solidFill>
              </a:rPr>
              <a:t> 로그인 불허</a:t>
            </a:r>
            <a:r>
              <a:rPr lang="en-US" altLang="ko-KR" sz="2000" b="1" dirty="0">
                <a:solidFill>
                  <a:srgbClr val="FF0000"/>
                </a:solidFill>
              </a:rPr>
              <a:t>!!!!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https://support.google.com/accounts/answer/6010255?hl=ko</a:t>
            </a:r>
          </a:p>
        </p:txBody>
      </p:sp>
      <p:sp>
        <p:nvSpPr>
          <p:cNvPr id="10" name="아래쪽 화살표 9"/>
          <p:cNvSpPr/>
          <p:nvPr/>
        </p:nvSpPr>
        <p:spPr>
          <a:xfrm rot="2958565">
            <a:off x="3418038" y="396151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05F63-90C8-BF05-B83E-E93F53B2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1" y="1636647"/>
            <a:ext cx="6852745" cy="4325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169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</a:rPr>
              <a:t>보안 수준 낮은 앱의 액세스 사용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https://www.google.com/settings/security/lesssecureapps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54" y="1639426"/>
            <a:ext cx="6744005" cy="458574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4465662" y="3354830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4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socket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로우 레벨 네트워킹 인터페이스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예제 </a:t>
            </a:r>
            <a:r>
              <a:rPr lang="en-US" altLang="ko-KR" sz="1600" b="1" dirty="0">
                <a:solidFill>
                  <a:schemeClr val="accent2"/>
                </a:solidFill>
              </a:rPr>
              <a:t>socket_client.py </a:t>
            </a:r>
            <a:r>
              <a:rPr lang="ko-KR" altLang="en-US" sz="1600" dirty="0"/>
              <a:t>소켓을 이용한 서버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255454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socket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HOST = '127.0.0.1'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#localhost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PORT = 50007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서버와 같은 포트를 사용함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socket.AF_INET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socket.SOCK_STREAM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소켓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s.connect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((HOST,PORT))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s.send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b'Hello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python')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문자를 보냄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data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s.recv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(1024)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서버로 부터 정보를 받음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print('Received',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repr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82242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Google </a:t>
            </a:r>
            <a:r>
              <a:rPr lang="ko-KR" altLang="en-US" sz="2000" b="1" dirty="0">
                <a:solidFill>
                  <a:srgbClr val="FF0000"/>
                </a:solidFill>
              </a:rPr>
              <a:t>보안 수준 낮은 앱의 액세스 허용 후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3785652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("smtp.gmail.com",587)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#SMTP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설정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#STARTTLS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시작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(220, b'2.0.0 Ready to start TLS')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nAUTH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LOGIN PLAIN XOAUTH2 PLAIN-CLIENTTOKEN OAUTHBEARER XOAUTH\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("prof.youngsik.kim@gmail.com",“********")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(235, b'2.7.0 Accepted')</a:t>
            </a:r>
          </a:p>
        </p:txBody>
      </p:sp>
    </p:spTree>
    <p:extLst>
      <p:ext uri="{BB962C8B-B14F-4D97-AF65-F5344CB8AC3E}">
        <p14:creationId xmlns:p14="http://schemas.microsoft.com/office/powerpoint/2010/main" val="3354524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</a:t>
            </a:r>
            <a:r>
              <a:rPr lang="en-US" altLang="ko-KR" sz="2000" dirty="0">
                <a:solidFill>
                  <a:schemeClr val="tx2"/>
                </a:solidFill>
              </a:rPr>
              <a:t>: gmail.py (Gmail </a:t>
            </a:r>
            <a:r>
              <a:rPr lang="en-US" altLang="ko-KR" sz="2000" dirty="0" err="1">
                <a:solidFill>
                  <a:schemeClr val="tx2"/>
                </a:solidFill>
              </a:rPr>
              <a:t>smtp</a:t>
            </a:r>
            <a:r>
              <a:rPr lang="ko-KR" altLang="en-US" sz="2000" dirty="0">
                <a:solidFill>
                  <a:schemeClr val="tx2"/>
                </a:solidFill>
              </a:rPr>
              <a:t>에 접속해 인증을 얻고 </a:t>
            </a:r>
            <a:r>
              <a:rPr lang="en-US" altLang="ko-KR" sz="2000" dirty="0">
                <a:solidFill>
                  <a:schemeClr val="tx2"/>
                </a:solidFill>
              </a:rPr>
              <a:t>html </a:t>
            </a:r>
            <a:r>
              <a:rPr lang="ko-KR" altLang="en-US" sz="2000" dirty="0">
                <a:solidFill>
                  <a:schemeClr val="tx2"/>
                </a:solidFill>
              </a:rPr>
              <a:t>메일 보내기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4524315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mimetypes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#global value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 = "smtp.gmail.com"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Gmail STMP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port = "587"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"logo.html"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"prof.youngsik.kim@gmail.com“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보내는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"arm7tdmi@naver.com"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("multipart", "alternative")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['Subject'] = "Test email in Python 3.5"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480344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</a:t>
            </a:r>
            <a:r>
              <a:rPr lang="en-US" altLang="ko-KR" sz="2000" dirty="0">
                <a:solidFill>
                  <a:schemeClr val="tx2"/>
                </a:solidFill>
              </a:rPr>
              <a:t>: gmail.py (Gmail </a:t>
            </a:r>
            <a:r>
              <a:rPr lang="en-US" altLang="ko-KR" sz="2000" dirty="0" err="1">
                <a:solidFill>
                  <a:schemeClr val="tx2"/>
                </a:solidFill>
              </a:rPr>
              <a:t>smtp</a:t>
            </a:r>
            <a:r>
              <a:rPr lang="ko-KR" altLang="en-US" sz="2000" dirty="0">
                <a:solidFill>
                  <a:schemeClr val="tx2"/>
                </a:solidFill>
              </a:rPr>
              <a:t>에 접속해 인증을 얻고 </a:t>
            </a:r>
            <a:r>
              <a:rPr lang="en-US" altLang="ko-KR" sz="2000" dirty="0">
                <a:solidFill>
                  <a:schemeClr val="tx2"/>
                </a:solidFill>
              </a:rPr>
              <a:t>html </a:t>
            </a:r>
            <a:r>
              <a:rPr lang="ko-KR" altLang="en-US" sz="2000" dirty="0">
                <a:solidFill>
                  <a:schemeClr val="tx2"/>
                </a:solidFill>
              </a:rPr>
              <a:t>메일 보내기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4524315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MIME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문서를 생성합니다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htmlFD.read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(),'html', _charset = 'UTF-8' 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htmlFD.close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만들었던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첨부 시킨다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메일을 발송한다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mysmtplib.MySMTP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host,port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s.set_debuglevel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(1)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디버깅이 필요할 경우 주석을 푼다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("prof.youngsik.kim@gmail.com",“********")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285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</a:t>
            </a:r>
            <a:r>
              <a:rPr lang="en-US" altLang="ko-KR" sz="2000" dirty="0">
                <a:solidFill>
                  <a:schemeClr val="tx2"/>
                </a:solidFill>
              </a:rPr>
              <a:t>: gmail.py (Gmail </a:t>
            </a:r>
            <a:r>
              <a:rPr lang="en-US" altLang="ko-KR" sz="2000" dirty="0" err="1">
                <a:solidFill>
                  <a:schemeClr val="tx2"/>
                </a:solidFill>
              </a:rPr>
              <a:t>smtp</a:t>
            </a:r>
            <a:r>
              <a:rPr lang="ko-KR" altLang="en-US" sz="2000" dirty="0">
                <a:solidFill>
                  <a:schemeClr val="tx2"/>
                </a:solidFill>
              </a:rPr>
              <a:t>에 접속해 인증을 얻고 </a:t>
            </a:r>
            <a:r>
              <a:rPr lang="en-US" altLang="ko-KR" sz="2000" dirty="0">
                <a:solidFill>
                  <a:schemeClr val="tx2"/>
                </a:solidFill>
              </a:rPr>
              <a:t>html </a:t>
            </a:r>
            <a:r>
              <a:rPr lang="ko-KR" altLang="en-US" sz="2000" dirty="0">
                <a:solidFill>
                  <a:schemeClr val="tx2"/>
                </a:solidFill>
              </a:rPr>
              <a:t>메일 보내기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네이버 메일에서 확인</a:t>
            </a:r>
            <a:endParaRPr lang="en-US" altLang="ko-KR" sz="12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" y="1566382"/>
            <a:ext cx="6755748" cy="457406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8478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88373" y="1457575"/>
            <a:ext cx="7940898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 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List Email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 email address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prof.youngsik.kim@gmail.com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 email address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arm7tdmi@naver.com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write message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Korea Polytechnic University test email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input your password of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gmail</a:t>
            </a: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account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********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 you want to include book data (y/n):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input keyword to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search: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connect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server 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Mail sending complete!!!</a:t>
            </a:r>
          </a:p>
        </p:txBody>
      </p:sp>
    </p:spTree>
    <p:extLst>
      <p:ext uri="{BB962C8B-B14F-4D97-AF65-F5344CB8AC3E}">
        <p14:creationId xmlns:p14="http://schemas.microsoft.com/office/powerpoint/2010/main" val="581001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네이버 메일에서 확인</a:t>
            </a:r>
            <a:endParaRPr lang="en-US" altLang="ko-KR" sz="12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7" y="1834729"/>
            <a:ext cx="6412912" cy="437586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27102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 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sendMain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94428" y="1808804"/>
            <a:ext cx="8249735" cy="4524315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sendMain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global host, port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html = ""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title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('Title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('sender email address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('recipient email address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('write message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passwd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 input your password of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gmail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account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('Do you want to include book data (y/n):'))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== 'y'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keyword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('input keyword to search:'))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html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(keyword))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#python3.6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에서는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사용해도 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email.mime.multipart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MIMEMultipart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MIMEMultipart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MIMEMultipart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('alternative')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#Message container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1200468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sendMain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94429" y="1802748"/>
            <a:ext cx="8200334" cy="4524315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['Subject'] = title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#set message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, 'plain')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(html, 'html', _charset = 'UTF-8')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메세지에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문서를 첨부합니다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 ("connect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server ... 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mysmtplib.MySMTP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host,port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#python3.6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에서는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host,port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#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s.set_debuglevel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로그인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 ("Mail sending complete!!!")</a:t>
            </a:r>
          </a:p>
        </p:txBody>
      </p:sp>
    </p:spTree>
    <p:extLst>
      <p:ext uri="{BB962C8B-B14F-4D97-AF65-F5344CB8AC3E}">
        <p14:creationId xmlns:p14="http://schemas.microsoft.com/office/powerpoint/2010/main" val="93586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서버 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http.server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모듈을 이용해 간단한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웹서버</a:t>
            </a:r>
            <a:r>
              <a:rPr lang="ko-KR" altLang="en-US" sz="2000" b="1" dirty="0">
                <a:solidFill>
                  <a:schemeClr val="accent2"/>
                </a:solidFill>
              </a:rPr>
              <a:t> 구축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url</a:t>
            </a:r>
            <a:r>
              <a:rPr lang="ko-KR" altLang="en-US" sz="2000" b="1" dirty="0">
                <a:solidFill>
                  <a:schemeClr val="accent2"/>
                </a:solidFill>
              </a:rPr>
              <a:t>로 책 </a:t>
            </a:r>
            <a:r>
              <a:rPr lang="en-US" altLang="ko-KR" sz="2000" b="1" dirty="0">
                <a:solidFill>
                  <a:schemeClr val="accent2"/>
                </a:solidFill>
              </a:rPr>
              <a:t>title</a:t>
            </a:r>
            <a:r>
              <a:rPr lang="ko-KR" altLang="en-US" sz="2000" b="1" dirty="0">
                <a:solidFill>
                  <a:schemeClr val="accent2"/>
                </a:solidFill>
              </a:rPr>
              <a:t> 검색을 요청하면 해당 책 정보를 웹 페이지에 출력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8373" y="1522443"/>
            <a:ext cx="7940898" cy="255454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started http server....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3" y="4146165"/>
            <a:ext cx="7366931" cy="2097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 rot="2958565">
            <a:off x="3830744" y="322030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91809" y="3234501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웹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브라우저 </a:t>
            </a:r>
            <a:r>
              <a:rPr lang="ko-KR" altLang="en-US" b="1" dirty="0" err="1">
                <a:solidFill>
                  <a:srgbClr val="FF0000"/>
                </a:solidFill>
              </a:rPr>
              <a:t>주소창에</a:t>
            </a:r>
            <a:r>
              <a:rPr lang="ko-KR" altLang="en-US" b="1" dirty="0">
                <a:solidFill>
                  <a:srgbClr val="FF0000"/>
                </a:solidFill>
              </a:rPr>
              <a:t> 입력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57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서버 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 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>
                <a:solidFill>
                  <a:schemeClr val="accent2"/>
                </a:solidFill>
              </a:rPr>
              <a:t>class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MyHandler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11064" y="1274162"/>
            <a:ext cx="8560268" cy="4770537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BaseHTTPRequestHandler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BaseHTTPRequestHandler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상속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do_GET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(self):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#http GET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요청이 들어오면 실행됨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from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urllib.parse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urlparse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parts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urlparse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self.path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파싱해서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‘=‘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기준으로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keyword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value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 문자열 구분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keyword, value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parts.query.split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('=',1)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if keyword == "title" 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#keyword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“title”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경우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(value))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#value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제목검색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후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전환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헤더 부분 작성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self.send_response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(200)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self.send_header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('Content-type', 'text/html')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self.end_headers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self.wfile.write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html.encode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('utf-8'))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본분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 body )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 출력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self.send_error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(400,' bad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requst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: please check the your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잘못된 요청 응답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2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socket </a:t>
            </a:r>
            <a:r>
              <a:rPr lang="ko-KR" altLang="en-US" sz="2000" b="1" dirty="0">
                <a:solidFill>
                  <a:schemeClr val="accent2"/>
                </a:solidFill>
              </a:rPr>
              <a:t>예제 실행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socket_server.py </a:t>
            </a:r>
            <a:r>
              <a:rPr lang="ko-KR" altLang="en-US" sz="2000" dirty="0"/>
              <a:t> 코딩 후 실행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socket_client.py</a:t>
            </a:r>
            <a:r>
              <a:rPr lang="ko-KR" altLang="en-US" sz="2000" dirty="0"/>
              <a:t> 코딩 후 실행</a:t>
            </a: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서버 </a:t>
            </a:r>
            <a:r>
              <a:rPr lang="ko-KR" altLang="en-US" sz="2000" dirty="0" err="1"/>
              <a:t>콘솔창</a:t>
            </a:r>
            <a:r>
              <a:rPr lang="ko-KR" altLang="en-US" sz="2000" dirty="0"/>
              <a:t> 내용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클라이언트 </a:t>
            </a:r>
            <a:r>
              <a:rPr lang="ko-KR" altLang="en-US" sz="2000" dirty="0" err="1"/>
              <a:t>콘솔창</a:t>
            </a:r>
            <a:r>
              <a:rPr lang="ko-KR" altLang="en-US" sz="2000" dirty="0"/>
              <a:t> 내용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18" y="1520854"/>
            <a:ext cx="4210400" cy="842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18" y="2672909"/>
            <a:ext cx="5130604" cy="107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18" y="5170075"/>
            <a:ext cx="7257448" cy="1079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318" y="4050172"/>
            <a:ext cx="6883252" cy="817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770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서버 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 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StartWebService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8373" y="1522443"/>
            <a:ext cx="7940898" cy="23083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startWebService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server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HTTPServer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 ('localhost',8080),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print("started http server....")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server.serve_forever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except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KeyboardInterrupt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print ("shutdown web server")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server.socket.close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  </a:t>
            </a:r>
            <a:r>
              <a:rPr kumimoji="0" lang="en-US" altLang="ko-KR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server </a:t>
            </a:r>
            <a:r>
              <a:rPr kumimoji="0" lang="ko-KR" altLang="en-US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종료합니다</a:t>
            </a:r>
            <a:r>
              <a:rPr kumimoji="0" lang="en-US" altLang="ko-KR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71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email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이메일을 다루는 데 필요한 패키지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json</a:t>
            </a:r>
            <a:r>
              <a:rPr lang="en-US" altLang="ko-KR" sz="2000" b="1" dirty="0">
                <a:solidFill>
                  <a:schemeClr val="accent2"/>
                </a:solidFill>
              </a:rPr>
              <a:t>(JavaScript Object Notation)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가벼운 데이터 교환을 위한 자바스크립트 문법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dump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데이터를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형식으로 변환</a:t>
            </a:r>
            <a:r>
              <a:rPr lang="en-US" altLang="ko-KR" sz="1600" dirty="0"/>
              <a:t>), </a:t>
            </a:r>
            <a:r>
              <a:rPr lang="en-US" altLang="ko-KR" sz="1600" b="1" dirty="0"/>
              <a:t>decode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객체로 변환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중괄호와 콜론으로 구성</a:t>
            </a:r>
            <a:r>
              <a:rPr lang="en-US" altLang="ko-KR" sz="1600" dirty="0"/>
              <a:t>: </a:t>
            </a:r>
            <a:r>
              <a:rPr lang="en-US" altLang="ko-KR" sz="1600" b="1" dirty="0"/>
              <a:t>{“age”:30} 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 이름은 </a:t>
            </a:r>
            <a:r>
              <a:rPr lang="en-US" altLang="ko-KR" sz="1600" b="1" dirty="0"/>
              <a:t>age </a:t>
            </a:r>
            <a:r>
              <a:rPr lang="ko-KR" altLang="en-US" sz="1600" b="1" dirty="0"/>
              <a:t>이고 값은 </a:t>
            </a:r>
            <a:r>
              <a:rPr lang="en-US" altLang="ko-KR" sz="1600" b="1" dirty="0"/>
              <a:t>30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2961907"/>
            <a:ext cx="7538254" cy="83099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json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json.dumps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([1,2,3,{'4':5, '6':7}], separators=(',',':'))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'[1,2,3,{"4":5,"6":7}]'</a:t>
            </a:r>
          </a:p>
        </p:txBody>
      </p:sp>
    </p:spTree>
    <p:extLst>
      <p:ext uri="{BB962C8B-B14F-4D97-AF65-F5344CB8AC3E}">
        <p14:creationId xmlns:p14="http://schemas.microsoft.com/office/powerpoint/2010/main" val="15916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mailbox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메일</a:t>
            </a:r>
            <a:r>
              <a:rPr lang="en-US" altLang="ko-KR" sz="1600" dirty="0"/>
              <a:t> </a:t>
            </a:r>
            <a:r>
              <a:rPr lang="ko-KR" altLang="en-US" sz="1600" dirty="0"/>
              <a:t>박스를 관리하는 모듈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예제</a:t>
            </a:r>
            <a:r>
              <a:rPr lang="en-US" altLang="ko-KR" sz="1600" b="1" dirty="0"/>
              <a:t>) </a:t>
            </a:r>
            <a:r>
              <a:rPr lang="en-US" altLang="ko-KR" sz="1600" dirty="0"/>
              <a:t>~/</a:t>
            </a:r>
            <a:r>
              <a:rPr lang="en-US" altLang="ko-KR" sz="1600" dirty="0" err="1"/>
              <a:t>mbox</a:t>
            </a:r>
            <a:r>
              <a:rPr lang="ko-KR" altLang="en-US" sz="1600" dirty="0"/>
              <a:t> 저장소에 저장된 메일을 읽어와 그 중 메일 제목 출력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webbrowser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브라우저를 간단하게 제어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예제</a:t>
            </a:r>
            <a:r>
              <a:rPr lang="en-US" altLang="ko-KR" sz="1600" b="1" dirty="0"/>
              <a:t>) </a:t>
            </a:r>
            <a:r>
              <a:rPr lang="ko-KR" altLang="en-US" sz="1600" dirty="0"/>
              <a:t>웹 브라우저 실행되어 해당 주소 방문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04936" y="1806575"/>
            <a:ext cx="7538254" cy="83099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message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mailbox.mbox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('~/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mbox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subject = message['subject']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print(subject)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04936" y="3640872"/>
            <a:ext cx="7538254" cy="107721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url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'http://www.kpu.ac.kr'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webbrowser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webbrowser.open_new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6398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urllib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관련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에 할당된 데이터 수집 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예제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04936" y="1806575"/>
            <a:ext cx="7538254" cy="255454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urllib.parse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urlparse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="http://search.naver.com/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search.naver?where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nexearch&amp;query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python&amp;sm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top_hty&amp;fbm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=1"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parts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print(parts)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ParseResult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(scheme='http',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netloc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='search.naver.com', path='/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search.naver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params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='', query='where=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nexearch&amp;query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python&amp;sm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top_hty&amp;fbm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=1', fragment='')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parts.path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'/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search.naver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7705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16</a:t>
            </a:r>
            <a:r>
              <a:rPr lang="ko-KR" altLang="en-US" sz="2000" b="1" dirty="0">
                <a:solidFill>
                  <a:schemeClr val="accent2"/>
                </a:solidFill>
              </a:rPr>
              <a:t>장 도서 관리 프로그램의 인터넷 기능 확장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launcher.py (</a:t>
            </a:r>
            <a:r>
              <a:rPr lang="ko-KR" altLang="en-US" sz="1600" dirty="0"/>
              <a:t>메뉴 출력하고 사용자 명령 입력 받기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xmlbook.py (xml </a:t>
            </a:r>
            <a:r>
              <a:rPr lang="ko-KR" altLang="en-US" sz="1600" dirty="0"/>
              <a:t>관련 기능 구현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internetbook.py (</a:t>
            </a:r>
            <a:r>
              <a:rPr lang="ko-KR" altLang="en-US" sz="1600" dirty="0"/>
              <a:t>인터넷 관련 기능 구현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book.xml (</a:t>
            </a:r>
            <a:r>
              <a:rPr lang="ko-KR" altLang="en-US" sz="1600" dirty="0"/>
              <a:t>도서 정보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836296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29981</TotalTime>
  <Words>5315</Words>
  <Application>Microsoft Office PowerPoint</Application>
  <PresentationFormat>화면 슬라이드 쇼(4:3)</PresentationFormat>
  <Paragraphs>673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Courier10 BT</vt:lpstr>
      <vt:lpstr>굴림체</vt:lpstr>
      <vt:lpstr>Dotum</vt:lpstr>
      <vt:lpstr>Arial</vt:lpstr>
      <vt:lpstr>Times New Roman</vt:lpstr>
      <vt:lpstr>Wingdings</vt:lpstr>
      <vt:lpstr>기본 디자인</vt:lpstr>
      <vt:lpstr>  Chapter 17  파이썬과 인터넷</vt:lpstr>
      <vt:lpstr>목차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웹 서버 만들기</vt:lpstr>
      <vt:lpstr>웹 서버 만들기</vt:lpstr>
      <vt:lpstr>웹 서버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843</cp:revision>
  <cp:lastPrinted>2012-03-06T00:26:48Z</cp:lastPrinted>
  <dcterms:created xsi:type="dcterms:W3CDTF">1999-03-28T02:55:44Z</dcterms:created>
  <dcterms:modified xsi:type="dcterms:W3CDTF">2023-02-17T22:31:04Z</dcterms:modified>
</cp:coreProperties>
</file>