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597" r:id="rId3"/>
    <p:sldId id="621" r:id="rId4"/>
    <p:sldId id="625" r:id="rId5"/>
    <p:sldId id="622" r:id="rId6"/>
    <p:sldId id="623" r:id="rId7"/>
    <p:sldId id="624" r:id="rId8"/>
    <p:sldId id="626" r:id="rId9"/>
    <p:sldId id="627" r:id="rId10"/>
    <p:sldId id="634" r:id="rId11"/>
    <p:sldId id="635" r:id="rId12"/>
    <p:sldId id="628" r:id="rId13"/>
    <p:sldId id="633" r:id="rId14"/>
    <p:sldId id="630" r:id="rId15"/>
    <p:sldId id="631" r:id="rId16"/>
    <p:sldId id="632" r:id="rId17"/>
    <p:sldId id="584" r:id="rId18"/>
    <p:sldId id="585" r:id="rId19"/>
    <p:sldId id="586" r:id="rId20"/>
    <p:sldId id="588" r:id="rId21"/>
    <p:sldId id="587" r:id="rId22"/>
    <p:sldId id="589" r:id="rId23"/>
    <p:sldId id="590" r:id="rId24"/>
    <p:sldId id="591" r:id="rId25"/>
    <p:sldId id="592" r:id="rId26"/>
    <p:sldId id="593" r:id="rId27"/>
    <p:sldId id="594" r:id="rId28"/>
    <p:sldId id="595" r:id="rId29"/>
    <p:sldId id="596" r:id="rId30"/>
    <p:sldId id="601" r:id="rId31"/>
    <p:sldId id="602" r:id="rId32"/>
    <p:sldId id="603" r:id="rId33"/>
    <p:sldId id="604" r:id="rId34"/>
    <p:sldId id="605" r:id="rId35"/>
    <p:sldId id="606" r:id="rId36"/>
    <p:sldId id="607" r:id="rId37"/>
    <p:sldId id="608" r:id="rId38"/>
    <p:sldId id="609" r:id="rId39"/>
    <p:sldId id="610" r:id="rId40"/>
    <p:sldId id="611" r:id="rId41"/>
    <p:sldId id="612" r:id="rId42"/>
    <p:sldId id="613" r:id="rId43"/>
    <p:sldId id="614" r:id="rId44"/>
    <p:sldId id="615" r:id="rId45"/>
    <p:sldId id="616" r:id="rId46"/>
    <p:sldId id="617" r:id="rId47"/>
    <p:sldId id="618" r:id="rId48"/>
    <p:sldId id="619" r:id="rId49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DBCF"/>
    <a:srgbClr val="D8FFCD"/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1" autoAdjust="0"/>
    <p:restoredTop sz="82369" autoAdjust="0"/>
  </p:normalViewPr>
  <p:slideViewPr>
    <p:cSldViewPr snapToGrid="0">
      <p:cViewPr varScale="1">
        <p:scale>
          <a:sx n="121" d="100"/>
          <a:sy n="121" d="100"/>
        </p:scale>
        <p:origin x="260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6877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531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42964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E902AEA5-456F-4FCD-BCB3-5122262DBF22}" type="slidenum">
              <a:rPr lang="en-US" altLang="ko-KR" sz="1000"/>
              <a:pPr defTabSz="914400">
                <a:spcBef>
                  <a:spcPct val="0"/>
                </a:spcBef>
              </a:pPr>
              <a:t>24</a:t>
            </a:fld>
            <a:endParaRPr lang="en-US" altLang="ko-KR" sz="10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374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8593058D-F481-4601-9C52-CCDE23B8E33A}" type="slidenum">
              <a:rPr lang="en-US" altLang="ko-KR" sz="1000"/>
              <a:pPr defTabSz="914400">
                <a:spcBef>
                  <a:spcPct val="0"/>
                </a:spcBef>
              </a:pPr>
              <a:t>25</a:t>
            </a:fld>
            <a:endParaRPr lang="en-US" altLang="ko-KR" sz="10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414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7E4154C3-C4E4-494A-A127-FBA9F8177E47}" type="slidenum">
              <a:rPr lang="en-US" altLang="ko-KR" sz="1000"/>
              <a:pPr defTabSz="914400">
                <a:spcBef>
                  <a:spcPct val="0"/>
                </a:spcBef>
              </a:pPr>
              <a:t>26</a:t>
            </a:fld>
            <a:endParaRPr lang="en-US" altLang="ko-KR" sz="10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7017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8903755A-4ED7-426B-AC89-1A45FA3CD88B}" type="slidenum">
              <a:rPr lang="en-US" altLang="ko-KR" sz="1000"/>
              <a:pPr defTabSz="914400">
                <a:spcBef>
                  <a:spcPct val="0"/>
                </a:spcBef>
              </a:pPr>
              <a:t>27</a:t>
            </a:fld>
            <a:endParaRPr lang="en-US" altLang="ko-KR" sz="10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506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7552E3E4-46A4-4C1F-8E41-889D0C25253C}" type="slidenum">
              <a:rPr lang="en-US" altLang="ko-KR" sz="1000"/>
              <a:pPr defTabSz="914400">
                <a:spcBef>
                  <a:spcPct val="0"/>
                </a:spcBef>
              </a:pPr>
              <a:t>28</a:t>
            </a:fld>
            <a:endParaRPr lang="en-US" altLang="ko-KR" sz="10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6910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29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0039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30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84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31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2277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32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5691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33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2993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7304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34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3663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35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1194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36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508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37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1916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38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1678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39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6575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40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75609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41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186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42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185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43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05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6775437-573E-47BA-B04E-74E9D872453D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1625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44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58982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45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39482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46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6765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47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3174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48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4021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3192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19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16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EE4F9372-4711-4586-93C0-84A3D49475D3}" type="slidenum">
              <a:rPr lang="en-US" altLang="ko-KR" sz="1000"/>
              <a:pPr defTabSz="914400">
                <a:spcBef>
                  <a:spcPct val="0"/>
                </a:spcBef>
              </a:pPr>
              <a:t>20</a:t>
            </a:fld>
            <a:endParaRPr lang="en-US" altLang="ko-KR" sz="10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1651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D9831D15-96EB-46AA-A7E2-8D5676D42EEA}" type="slidenum">
              <a:rPr lang="en-US" altLang="ko-KR" sz="1000"/>
              <a:pPr defTabSz="914400">
                <a:spcBef>
                  <a:spcPct val="0"/>
                </a:spcBef>
              </a:pPr>
              <a:t>21</a:t>
            </a:fld>
            <a:endParaRPr lang="en-US" altLang="ko-KR" sz="10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0579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E6D21796-D0CF-4BB4-BCB9-699682036FEA}" type="slidenum">
              <a:rPr lang="en-US" altLang="ko-KR" sz="1000"/>
              <a:pPr defTabSz="914400">
                <a:spcBef>
                  <a:spcPct val="0"/>
                </a:spcBef>
              </a:pPr>
              <a:t>22</a:t>
            </a:fld>
            <a:endParaRPr lang="en-US" altLang="ko-KR" sz="10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0395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EBB79E-64C5-49F8-BCF9-B70C1A0E6761}" type="slidenum">
              <a:rPr lang="en-US" altLang="ko-KR" sz="1000"/>
              <a:pPr defTabSz="914400">
                <a:spcBef>
                  <a:spcPct val="0"/>
                </a:spcBef>
              </a:pPr>
              <a:t>23</a:t>
            </a:fld>
            <a:endParaRPr lang="en-US" altLang="ko-KR" sz="10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002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242AF2E3-EA5F-FA88-9ED7-465922C1C7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9237" y="6435724"/>
            <a:ext cx="5679888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Tech University of Korea-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Chapter 5</a:t>
            </a:r>
            <a:br>
              <a:rPr lang="en-US" altLang="ko-KR" i="0" dirty="0"/>
            </a:br>
            <a:r>
              <a:rPr lang="en-US" altLang="ko-KR" i="0" dirty="0"/>
              <a:t> </a:t>
            </a:r>
            <a:r>
              <a:rPr lang="ko-KR" altLang="en-US" i="0" dirty="0"/>
              <a:t>클래스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10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PyCharm</a:t>
            </a:r>
            <a:r>
              <a:rPr lang="en-US" altLang="ko-KR" sz="2000" dirty="0"/>
              <a:t> </a:t>
            </a:r>
            <a:r>
              <a:rPr lang="ko-KR" altLang="en-US" sz="2000" dirty="0"/>
              <a:t>실행 </a:t>
            </a:r>
            <a:r>
              <a:rPr lang="en-US" altLang="ko-KR" sz="2000" dirty="0"/>
              <a:t>: main.py </a:t>
            </a:r>
            <a:r>
              <a:rPr lang="ko-KR" altLang="en-US" sz="2000" dirty="0"/>
              <a:t>자동 생성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F550F2-B8DA-636D-35A5-28B2D334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0" y="1305174"/>
            <a:ext cx="8198069" cy="47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7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11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PyCharm </a:t>
            </a:r>
            <a:r>
              <a:rPr lang="ko-KR" altLang="en-US" sz="2000" dirty="0"/>
              <a:t>환경설정 </a:t>
            </a:r>
            <a:r>
              <a:rPr lang="en-US" altLang="ko-KR" sz="2000" dirty="0"/>
              <a:t>: File/Settings </a:t>
            </a:r>
            <a:r>
              <a:rPr lang="ko-KR" altLang="en-US" sz="2000" dirty="0"/>
              <a:t>에서</a:t>
            </a:r>
            <a:r>
              <a:rPr lang="en-US" altLang="ko-KR" sz="2000" dirty="0"/>
              <a:t> Theme</a:t>
            </a:r>
            <a:r>
              <a:rPr lang="ko-KR" altLang="en-US" sz="2000" dirty="0"/>
              <a:t>찾기</a:t>
            </a:r>
            <a:r>
              <a:rPr lang="en-US" altLang="ko-KR" sz="2000" dirty="0"/>
              <a:t>, Font </a:t>
            </a:r>
            <a:r>
              <a:rPr lang="ko-KR" altLang="en-US" sz="2000" dirty="0"/>
              <a:t>찾기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F08845-AB28-98F0-DE85-C10E8BD0F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0" y="1336386"/>
            <a:ext cx="6103432" cy="47330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E3DD75-DB4B-2E10-6B74-ECBEC1439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582" y="1855076"/>
            <a:ext cx="5572779" cy="4340772"/>
          </a:xfrm>
          <a:prstGeom prst="rect">
            <a:avLst/>
          </a:prstGeom>
        </p:spPr>
      </p:pic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7902C42A-9BFA-1F1F-510F-2830B0EBCDC4}"/>
              </a:ext>
            </a:extLst>
          </p:cNvPr>
          <p:cNvSpPr/>
          <p:nvPr/>
        </p:nvSpPr>
        <p:spPr>
          <a:xfrm>
            <a:off x="222647" y="1529255"/>
            <a:ext cx="1669216" cy="3258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7">
            <a:extLst>
              <a:ext uri="{FF2B5EF4-FFF2-40B4-BE49-F238E27FC236}">
                <a16:creationId xmlns:a16="http://schemas.microsoft.com/office/drawing/2014/main" id="{9BEE5970-4446-F6A9-34D5-E51F400E7D85}"/>
              </a:ext>
            </a:extLst>
          </p:cNvPr>
          <p:cNvSpPr/>
          <p:nvPr/>
        </p:nvSpPr>
        <p:spPr>
          <a:xfrm>
            <a:off x="1967365" y="1792014"/>
            <a:ext cx="1264566" cy="3258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7">
            <a:extLst>
              <a:ext uri="{FF2B5EF4-FFF2-40B4-BE49-F238E27FC236}">
                <a16:creationId xmlns:a16="http://schemas.microsoft.com/office/drawing/2014/main" id="{817B5235-1A30-A109-96BB-A6BFC41A2158}"/>
              </a:ext>
            </a:extLst>
          </p:cNvPr>
          <p:cNvSpPr/>
          <p:nvPr/>
        </p:nvSpPr>
        <p:spPr>
          <a:xfrm>
            <a:off x="3580703" y="2023242"/>
            <a:ext cx="1264566" cy="3258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7">
            <a:extLst>
              <a:ext uri="{FF2B5EF4-FFF2-40B4-BE49-F238E27FC236}">
                <a16:creationId xmlns:a16="http://schemas.microsoft.com/office/drawing/2014/main" id="{FD22A5AB-5F69-5D8C-D0E5-839173BFF88F}"/>
              </a:ext>
            </a:extLst>
          </p:cNvPr>
          <p:cNvSpPr/>
          <p:nvPr/>
        </p:nvSpPr>
        <p:spPr>
          <a:xfrm>
            <a:off x="3535582" y="3305504"/>
            <a:ext cx="1264566" cy="3258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7">
            <a:extLst>
              <a:ext uri="{FF2B5EF4-FFF2-40B4-BE49-F238E27FC236}">
                <a16:creationId xmlns:a16="http://schemas.microsoft.com/office/drawing/2014/main" id="{F5505A6C-6BF8-444E-D64E-9806F6CAEEC5}"/>
              </a:ext>
            </a:extLst>
          </p:cNvPr>
          <p:cNvSpPr/>
          <p:nvPr/>
        </p:nvSpPr>
        <p:spPr>
          <a:xfrm>
            <a:off x="4800148" y="2483404"/>
            <a:ext cx="765080" cy="3258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2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12</a:t>
            </a:fld>
            <a:endParaRPr lang="en-US" altLang="ko-KR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3" y="847489"/>
            <a:ext cx="7848600" cy="4257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51" y="1785939"/>
            <a:ext cx="7422051" cy="43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4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13</a:t>
            </a:fld>
            <a:endParaRPr lang="en-US" altLang="ko-KR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3" y="847489"/>
            <a:ext cx="7848600" cy="4257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51" y="1785939"/>
            <a:ext cx="7422051" cy="43885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55" y="4198403"/>
            <a:ext cx="33051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09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14</a:t>
            </a:fld>
            <a:endParaRPr lang="en-US" altLang="ko-KR" sz="1400"/>
          </a:p>
        </p:txBody>
      </p:sp>
      <p:sp>
        <p:nvSpPr>
          <p:cNvPr id="3" name="직사각형 2"/>
          <p:cNvSpPr/>
          <p:nvPr/>
        </p:nvSpPr>
        <p:spPr>
          <a:xfrm>
            <a:off x="282206" y="805395"/>
            <a:ext cx="2282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Run / Run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29" y="1334112"/>
            <a:ext cx="68770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45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17" y="1267060"/>
            <a:ext cx="7639050" cy="494361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15</a:t>
            </a:fld>
            <a:endParaRPr lang="en-US" altLang="ko-KR" sz="1400"/>
          </a:p>
        </p:txBody>
      </p:sp>
      <p:sp>
        <p:nvSpPr>
          <p:cNvPr id="8" name="직사각형 7"/>
          <p:cNvSpPr/>
          <p:nvPr/>
        </p:nvSpPr>
        <p:spPr>
          <a:xfrm>
            <a:off x="282206" y="805395"/>
            <a:ext cx="8825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Tools / Python Console </a:t>
            </a:r>
            <a:r>
              <a:rPr lang="ko-KR" altLang="en-US" dirty="0"/>
              <a:t>실행 </a:t>
            </a:r>
            <a:r>
              <a:rPr lang="en-US" altLang="ko-KR" dirty="0"/>
              <a:t>: </a:t>
            </a:r>
            <a:r>
              <a:rPr lang="ko-KR" altLang="en-US" dirty="0"/>
              <a:t>소스 선택 후 마우스 오른쪽 버튼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86995" y="5557290"/>
            <a:ext cx="3060859" cy="35695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3296820">
            <a:off x="7500485" y="4690226"/>
            <a:ext cx="315883" cy="937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342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16</a:t>
            </a:fld>
            <a:endParaRPr lang="en-US" altLang="ko-KR" sz="1400"/>
          </a:p>
        </p:txBody>
      </p:sp>
      <p:sp>
        <p:nvSpPr>
          <p:cNvPr id="8" name="직사각형 7"/>
          <p:cNvSpPr/>
          <p:nvPr/>
        </p:nvSpPr>
        <p:spPr>
          <a:xfrm>
            <a:off x="282206" y="805395"/>
            <a:ext cx="8748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Tools / Python Console </a:t>
            </a:r>
            <a:r>
              <a:rPr lang="ko-KR" altLang="en-US" dirty="0"/>
              <a:t>실행 </a:t>
            </a:r>
            <a:r>
              <a:rPr lang="en-US" altLang="ko-KR" dirty="0"/>
              <a:t>: </a:t>
            </a:r>
            <a:r>
              <a:rPr lang="ko-KR" altLang="en-US" dirty="0"/>
              <a:t>에디터 소스 코드와 콘솔 연동 실행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67060"/>
            <a:ext cx="6773501" cy="49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6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이야기</a:t>
            </a:r>
            <a:endParaRPr lang="en-US" altLang="ko-KR" dirty="0"/>
          </a:p>
        </p:txBody>
      </p:sp>
      <p:sp>
        <p:nvSpPr>
          <p:cNvPr id="2355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Tx/>
              <a:buNone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데이터와 필요한 함수를 클래스로 묶음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메서드</a:t>
            </a:r>
            <a:r>
              <a:rPr lang="en-US" altLang="ko-KR" sz="2000"/>
              <a:t>(Method)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인스턴스</a:t>
            </a:r>
            <a:r>
              <a:rPr lang="en-US" altLang="ko-KR" sz="2000"/>
              <a:t>(Instance)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정보은닉</a:t>
            </a:r>
            <a:r>
              <a:rPr lang="en-US" altLang="ko-KR" sz="2000"/>
              <a:t>(Information Hiding)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추상화</a:t>
            </a:r>
            <a:r>
              <a:rPr lang="en-US" altLang="ko-KR" sz="2000"/>
              <a:t>(Abstraction)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부모클래스</a:t>
            </a:r>
            <a:r>
              <a:rPr lang="en-US" altLang="ko-KR" sz="2000"/>
              <a:t> (</a:t>
            </a:r>
            <a:r>
              <a:rPr lang="ko-KR" altLang="en-US" sz="2000"/>
              <a:t>공통적인 부분을 추출</a:t>
            </a:r>
            <a:r>
              <a:rPr lang="en-US" altLang="ko-KR" sz="2000"/>
              <a:t>), </a:t>
            </a:r>
            <a:r>
              <a:rPr lang="ko-KR" altLang="en-US" sz="2000"/>
              <a:t>자식 클래스</a:t>
            </a:r>
            <a:r>
              <a:rPr lang="en-US" altLang="ko-KR" sz="2000"/>
              <a:t>, </a:t>
            </a:r>
            <a:r>
              <a:rPr lang="ko-KR" altLang="en-US" sz="2000"/>
              <a:t>상속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다형성</a:t>
            </a:r>
            <a:r>
              <a:rPr lang="en-US" altLang="ko-KR" sz="2000"/>
              <a:t>(Polymorphism)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자식 클래스</a:t>
            </a:r>
            <a:r>
              <a:rPr lang="en-US" altLang="ko-KR" sz="2000"/>
              <a:t>(</a:t>
            </a:r>
            <a:r>
              <a:rPr lang="ko-KR" altLang="en-US" sz="2000"/>
              <a:t>인스턴스</a:t>
            </a:r>
            <a:r>
              <a:rPr lang="en-US" altLang="ko-KR" sz="2000"/>
              <a:t>)</a:t>
            </a:r>
            <a:r>
              <a:rPr lang="ko-KR" altLang="en-US" sz="2000"/>
              <a:t>들이 동일한 메서드 호출에 대해 다른 동작을 수행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71179C40-94E2-4382-BD77-980FF545AF53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/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3558" name="Picture 2" descr="D:\PythonWork\Education\PPT\5_class_img\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885825"/>
            <a:ext cx="461962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선언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클래스 선언 </a:t>
            </a:r>
            <a:r>
              <a:rPr lang="en-US" altLang="ko-KR" sz="2000"/>
              <a:t>: </a:t>
            </a:r>
            <a:r>
              <a:rPr lang="ko-KR" altLang="en-US" sz="2000"/>
              <a:t>클래스 객체 생성</a:t>
            </a:r>
            <a:r>
              <a:rPr lang="en-US" altLang="ko-KR" sz="2000"/>
              <a:t>, </a:t>
            </a:r>
            <a:r>
              <a:rPr lang="ko-KR" altLang="en-US" sz="2000"/>
              <a:t> 이름 공간 생성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인스턴스 객체 생성 </a:t>
            </a:r>
            <a:r>
              <a:rPr lang="en-US" altLang="ko-KR" sz="2000"/>
              <a:t>: </a:t>
            </a:r>
            <a:r>
              <a:rPr lang="ko-KR" altLang="en-US" sz="2000"/>
              <a:t>독립적인 이름 공간 생성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클래스와 인스턴스 이름 공간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/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590550" y="1614488"/>
            <a:ext cx="7826375" cy="230822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Person: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Name = "Default Name"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멤버 변수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Print(self):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멤버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메서드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print("My Name is {0}".format(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p1 = Person()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객체 생성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p1.Print()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멤버 변수 값을 출력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My Name is Default Name</a:t>
            </a:r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5607" name="Picture 2" descr="D:\PythonWork\Education\PPT\5_class_img\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4402138"/>
            <a:ext cx="58896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선언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인스턴스 객체 이름 공간에 변경된 데이터 저장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멤버 변수와 메서드 접근 할 때 </a:t>
            </a:r>
            <a:r>
              <a:rPr lang="en-US" altLang="ko-KR" sz="2000" dirty="0"/>
              <a:t>: </a:t>
            </a:r>
            <a:r>
              <a:rPr lang="ko-KR" altLang="en-US" sz="2000" dirty="0"/>
              <a:t>속성 </a:t>
            </a:r>
            <a:r>
              <a:rPr lang="ko-KR" altLang="en-US" sz="2000" dirty="0" err="1"/>
              <a:t>접근자</a:t>
            </a:r>
            <a:r>
              <a:rPr lang="ko-KR" altLang="en-US" sz="2000" dirty="0"/>
              <a:t> </a:t>
            </a:r>
            <a:r>
              <a:rPr lang="en-US" altLang="ko-KR" sz="2000" dirty="0"/>
              <a:t>(‘.’)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멤버 변수와 메서드 기본 </a:t>
            </a:r>
            <a:r>
              <a:rPr lang="ko-KR" altLang="en-US" sz="2000" dirty="0" err="1"/>
              <a:t>접근지정자</a:t>
            </a:r>
            <a:r>
              <a:rPr lang="ko-KR" altLang="en-US" sz="2000" dirty="0"/>
              <a:t> </a:t>
            </a:r>
            <a:r>
              <a:rPr lang="en-US" altLang="ko-KR" sz="2000" dirty="0"/>
              <a:t>: public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정의 첫 인자 </a:t>
            </a:r>
            <a:r>
              <a:rPr lang="en-US" altLang="ko-KR" sz="2000" dirty="0"/>
              <a:t>: self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</a:t>
            </a:r>
            <a:r>
              <a:rPr lang="ko-KR" altLang="en-US" sz="2000" dirty="0" err="1"/>
              <a:t>호출시에</a:t>
            </a:r>
            <a:r>
              <a:rPr lang="ko-KR" altLang="en-US" sz="2000" dirty="0"/>
              <a:t> 인스턴스 객체 전달 하지 않는 것 </a:t>
            </a:r>
            <a:r>
              <a:rPr lang="en-US" altLang="ko-KR" sz="2000" dirty="0"/>
              <a:t>: </a:t>
            </a:r>
            <a:r>
              <a:rPr lang="ko-KR" altLang="en-US" sz="2000" dirty="0"/>
              <a:t>바운드 메서드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</a:t>
            </a:r>
            <a:r>
              <a:rPr lang="ko-KR" altLang="en-US" sz="2000" dirty="0" err="1"/>
              <a:t>호출시에</a:t>
            </a:r>
            <a:r>
              <a:rPr lang="ko-KR" altLang="en-US" sz="2000" dirty="0"/>
              <a:t> 인스턴스 객체 전달 하는 것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언바운드</a:t>
            </a:r>
            <a:r>
              <a:rPr lang="ko-KR" altLang="en-US" sz="2000" dirty="0"/>
              <a:t> 메서드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19</a:t>
            </a:fld>
            <a:endParaRPr lang="en-US" altLang="ko-KR" sz="1400"/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603250" y="3703638"/>
            <a:ext cx="7826375" cy="181588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p1.Name = "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내 이름은 김연아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!!"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객체 멤버 변수 값 변경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p1.Print()			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바운드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메서드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호출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My Name is 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내 이름은 김연아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!!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Person.Print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(p1)		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언바운드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메서드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호출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My Name is 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내 이름은 김연아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!!</a:t>
            </a:r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PyCharm</a:t>
            </a:r>
            <a:r>
              <a:rPr lang="en-US" altLang="ko-KR" sz="2000" dirty="0"/>
              <a:t> </a:t>
            </a:r>
            <a:r>
              <a:rPr lang="ko-KR" altLang="en-US" sz="2000" dirty="0"/>
              <a:t>설치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클래스 이야기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클래스 선언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클래스 객체와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객체의 이름 공간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클래스 객체와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객체의 관계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생성자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소멸자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메서드</a:t>
            </a: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정적 </a:t>
            </a:r>
            <a:r>
              <a:rPr lang="ko-KR" altLang="en-US" sz="2000" dirty="0" err="1"/>
              <a:t>메서드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 </a:t>
            </a:r>
            <a:r>
              <a:rPr lang="ko-KR" altLang="en-US" sz="2000" dirty="0" err="1"/>
              <a:t>메서드</a:t>
            </a: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연산자 중복 정의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상속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5-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객체와 </a:t>
            </a:r>
            <a:r>
              <a:rPr lang="ko-KR" altLang="en-US" dirty="0" err="1"/>
              <a:t>인스턴스</a:t>
            </a:r>
            <a:r>
              <a:rPr lang="ko-KR" altLang="en-US" dirty="0"/>
              <a:t> 객체의 이름 공간</a:t>
            </a:r>
            <a:endParaRPr lang="en-US" altLang="ko-KR" dirty="0"/>
          </a:p>
        </p:txBody>
      </p:sp>
      <p:sp>
        <p:nvSpPr>
          <p:cNvPr id="2969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변수나 메서드 이름 찾는 순서</a:t>
            </a:r>
            <a:endParaRPr lang="en-US" altLang="ko-KR" sz="20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인스턴스 객체 영역 </a:t>
            </a:r>
            <a:r>
              <a:rPr lang="en-US" altLang="ko-KR" sz="2000">
                <a:sym typeface="Wingdings" panose="05000000000000000000" pitchFamily="2" charset="2"/>
              </a:rPr>
              <a:t> </a:t>
            </a:r>
            <a:r>
              <a:rPr lang="ko-KR" altLang="en-US" sz="2000">
                <a:sym typeface="Wingdings" panose="05000000000000000000" pitchFamily="2" charset="2"/>
              </a:rPr>
              <a:t>클래스 객체 영역 </a:t>
            </a:r>
            <a:r>
              <a:rPr lang="en-US" altLang="ko-KR" sz="2000">
                <a:sym typeface="Wingdings" panose="05000000000000000000" pitchFamily="2" charset="2"/>
              </a:rPr>
              <a:t> </a:t>
            </a:r>
            <a:r>
              <a:rPr lang="ko-KR" altLang="en-US" sz="2000">
                <a:sym typeface="Wingdings" panose="05000000000000000000" pitchFamily="2" charset="2"/>
              </a:rPr>
              <a:t>전역 영역</a:t>
            </a:r>
            <a:endParaRPr lang="en-US" altLang="ko-KR" sz="2000">
              <a:sym typeface="Wingdings" panose="05000000000000000000" pitchFamily="2" charset="2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7E90F1EF-F23D-43AC-8D16-B0BB52D1521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</a:t>
            </a:fld>
            <a:endParaRPr lang="en-US" altLang="ko-KR" sz="1400"/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246063" y="1568450"/>
            <a:ext cx="7826375" cy="452437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Person: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name = "Default Name"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p1 = Person()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객체 생성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p2 = Person()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print("p1's name: ", p1.name)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#p1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Name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p1's name:  Default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print("p2's name: ", p2.name)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#p2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Name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p2's name:  Default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p1.name = "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김연아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"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#p1 Name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 변경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print("p1's name: ", p1.name)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#p1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Name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p1's name:  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김연아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print("p2's name: ", p2.name)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	#p2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Name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p2's name:  Default Name</a:t>
            </a:r>
          </a:p>
        </p:txBody>
      </p:sp>
      <p:sp>
        <p:nvSpPr>
          <p:cNvPr id="29702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9703" name="Picture 2" descr="D:\PythonWork\Education\PPT\5_class_img\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13" y="2632075"/>
            <a:ext cx="392588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객체와 </a:t>
            </a:r>
            <a:r>
              <a:rPr lang="ko-KR" altLang="en-US" dirty="0" err="1"/>
              <a:t>인스턴스</a:t>
            </a:r>
            <a:r>
              <a:rPr lang="ko-KR" altLang="en-US" dirty="0"/>
              <a:t> 객체의 이름 공간</a:t>
            </a:r>
            <a:endParaRPr lang="en-US" altLang="ko-KR" dirty="0"/>
          </a:p>
        </p:txBody>
      </p:sp>
      <p:sp>
        <p:nvSpPr>
          <p:cNvPr id="3174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>
                <a:sym typeface="Wingdings" panose="05000000000000000000" pitchFamily="2" charset="2"/>
              </a:rPr>
              <a:t>런타임에 클래스 객체와 인스턴스 객체 이름 영역에 멤버 변수 추가 가능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48000D5E-02F6-475D-8CD3-B15014CB6C0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21</a:t>
            </a:fld>
            <a:endParaRPr lang="en-US" altLang="ko-KR" sz="1400"/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246063" y="1181100"/>
            <a:ext cx="8648700" cy="50165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Person.title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"New title"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객체에 새로운 멤버 변수 추가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print("p1's title: ",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p1.title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두 인스턴스 객체에서 접근 가능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p1's title:  New title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print("p2's title: ",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p2.title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p2's title:  New title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print("Person's title: ",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Person.title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객체에서도 접근 가능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Person's title:  New title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p1.age = 20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#p1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객체에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age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멤버 변수 추가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print("p1's age: ",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p1.age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p1's age:  20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print("p2's age: ",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p2.age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Traceback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File "&lt;pyshell#28&gt;", line 1, in &lt;module&gt;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  print("p2's age: ", p2.age)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AttributeError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: 'Person' object has no attribute 'age'</a:t>
            </a:r>
          </a:p>
        </p:txBody>
      </p:sp>
      <p:sp>
        <p:nvSpPr>
          <p:cNvPr id="31750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1751" name="Picture 2" descr="D:\PythonWork\Education\PPT\5_class_img\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63" y="3689350"/>
            <a:ext cx="4541837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객체와 </a:t>
            </a:r>
            <a:r>
              <a:rPr lang="ko-KR" altLang="en-US" dirty="0" err="1"/>
              <a:t>인스턴스</a:t>
            </a:r>
            <a:r>
              <a:rPr lang="ko-KR" altLang="en-US" dirty="0"/>
              <a:t> 객체의 이름 공간</a:t>
            </a:r>
            <a:endParaRPr lang="en-US" altLang="ko-KR" dirty="0"/>
          </a:p>
        </p:txBody>
      </p:sp>
      <p:sp>
        <p:nvSpPr>
          <p:cNvPr id="3379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전역 변수와 클래스 변수 이름이 동일할 때 </a:t>
            </a:r>
            <a:endParaRPr lang="en-US" altLang="ko-KR" sz="20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클래스 메서드에서 </a:t>
            </a:r>
            <a:r>
              <a:rPr lang="en-US" altLang="ko-KR" sz="2000"/>
              <a:t>self</a:t>
            </a:r>
            <a:r>
              <a:rPr lang="ko-KR" altLang="en-US" sz="2000"/>
              <a:t>를 누락하면 의도하지 않은 에러 발생 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39CBBB19-DA96-40DA-89A9-3242FFF6C145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22</a:t>
            </a:fld>
            <a:endParaRPr lang="en-US" altLang="ko-KR" sz="1400"/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536575" y="1647825"/>
            <a:ext cx="8358188" cy="452437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"NOT Class Member"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전역 변수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""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멤버 변수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Set(self,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msg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msg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Print(self):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	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#self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가 누락되면 전역변수 접근</a:t>
            </a:r>
            <a:endParaRPr kumimoji="0" lang="ko-KR" altLang="en-US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g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g.Set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("First Message")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#g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 변경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g.Print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NOT Class Member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g.str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'First Message'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GString.str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''</a:t>
            </a:r>
          </a:p>
        </p:txBody>
      </p:sp>
      <p:sp>
        <p:nvSpPr>
          <p:cNvPr id="33798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객체와 </a:t>
            </a:r>
            <a:r>
              <a:rPr lang="ko-KR" altLang="en-US" dirty="0" err="1"/>
              <a:t>인스턴스</a:t>
            </a:r>
            <a:r>
              <a:rPr lang="ko-KR" altLang="en-US" dirty="0"/>
              <a:t> 객체의 관계</a:t>
            </a:r>
            <a:endParaRPr lang="en-US" altLang="ko-KR" dirty="0"/>
          </a:p>
        </p:txBody>
      </p:sp>
      <p:sp>
        <p:nvSpPr>
          <p:cNvPr id="3584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isinstance(</a:t>
            </a:r>
            <a:r>
              <a:rPr lang="ko-KR" altLang="en-US" sz="2000"/>
              <a:t>인스턴스 객체</a:t>
            </a:r>
            <a:r>
              <a:rPr lang="en-US" altLang="ko-KR" sz="2000"/>
              <a:t>, </a:t>
            </a:r>
            <a:r>
              <a:rPr lang="ko-KR" altLang="en-US" sz="2000"/>
              <a:t>클래스 객체</a:t>
            </a:r>
            <a:r>
              <a:rPr lang="en-US" altLang="ko-KR" sz="2000"/>
              <a:t>) </a:t>
            </a:r>
            <a:r>
              <a:rPr lang="en-US" altLang="ko-KR" sz="2000">
                <a:sym typeface="Wingdings" panose="05000000000000000000" pitchFamily="2" charset="2"/>
              </a:rPr>
              <a:t> T/F : </a:t>
            </a:r>
            <a:r>
              <a:rPr lang="ko-KR" altLang="en-US" sz="2000">
                <a:sym typeface="Wingdings" panose="05000000000000000000" pitchFamily="2" charset="2"/>
              </a:rPr>
              <a:t>어떤 클래스에서 생성</a:t>
            </a:r>
            <a:r>
              <a:rPr lang="en-US" altLang="ko-KR" sz="2000">
                <a:sym typeface="Wingdings" panose="05000000000000000000" pitchFamily="2" charset="2"/>
              </a:rPr>
              <a:t>?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>
                <a:sym typeface="Wingdings" panose="05000000000000000000" pitchFamily="2" charset="2"/>
              </a:rPr>
              <a:t>자식클래스 인스턴스도 부모클래스 인스턴스로 평가됨</a:t>
            </a:r>
            <a:endParaRPr lang="en-US" altLang="ko-KR" sz="2000">
              <a:sym typeface="Wingdings" panose="05000000000000000000" pitchFamily="2" charset="2"/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>
                <a:sym typeface="Wingdings" panose="05000000000000000000" pitchFamily="2" charset="2"/>
              </a:rPr>
              <a:t>모든</a:t>
            </a:r>
            <a:r>
              <a:rPr lang="en-US" altLang="ko-KR" sz="2000">
                <a:sym typeface="Wingdings" panose="05000000000000000000" pitchFamily="2" charset="2"/>
              </a:rPr>
              <a:t> </a:t>
            </a:r>
            <a:r>
              <a:rPr lang="ko-KR" altLang="en-US" sz="2000">
                <a:sym typeface="Wingdings" panose="05000000000000000000" pitchFamily="2" charset="2"/>
              </a:rPr>
              <a:t>클래스는 </a:t>
            </a:r>
            <a:r>
              <a:rPr lang="en-US" altLang="ko-KR" sz="2000">
                <a:sym typeface="Wingdings" panose="05000000000000000000" pitchFamily="2" charset="2"/>
              </a:rPr>
              <a:t>object </a:t>
            </a:r>
            <a:r>
              <a:rPr lang="ko-KR" altLang="en-US" sz="2000">
                <a:sym typeface="Wingdings" panose="05000000000000000000" pitchFamily="2" charset="2"/>
              </a:rPr>
              <a:t>객체를 상속받음 </a:t>
            </a:r>
            <a:r>
              <a:rPr lang="en-US" altLang="ko-KR" sz="2000">
                <a:sym typeface="Wingdings" panose="05000000000000000000" pitchFamily="2" charset="2"/>
              </a:rPr>
              <a:t>(</a:t>
            </a:r>
            <a:r>
              <a:rPr lang="ko-KR" altLang="en-US" sz="2000">
                <a:sym typeface="Wingdings" panose="05000000000000000000" pitchFamily="2" charset="2"/>
              </a:rPr>
              <a:t>버전</a:t>
            </a:r>
            <a:r>
              <a:rPr lang="en-US" altLang="ko-KR" sz="2000">
                <a:sym typeface="Wingdings" panose="05000000000000000000" pitchFamily="2" charset="2"/>
              </a:rPr>
              <a:t> 3 </a:t>
            </a:r>
            <a:r>
              <a:rPr lang="ko-KR" altLang="en-US" sz="2000">
                <a:sym typeface="Wingdings" panose="05000000000000000000" pitchFamily="2" charset="2"/>
              </a:rPr>
              <a:t>이후</a:t>
            </a:r>
            <a:r>
              <a:rPr lang="en-US" altLang="ko-KR" sz="2000">
                <a:sym typeface="Wingdings" panose="05000000000000000000" pitchFamily="2" charset="2"/>
              </a:rPr>
              <a:t>)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030F4113-4A72-462F-A97F-3C777A86F78E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23</a:t>
            </a:fld>
            <a:endParaRPr lang="en-US" altLang="ko-KR" sz="1400"/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153988" y="1992313"/>
            <a:ext cx="8990012" cy="4278094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Person: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pass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Bird: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pass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Student(Person):	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상속 관계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pass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p, s = Person(), Student()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생성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 is instance of Person: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isinstance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(p, Person))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 is instance of Person: 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print("s is instance of Person: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isinstance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(s, Person))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s is instance of Person: 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 is instance of object: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isinstance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(p, object))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버전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3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이후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 is instance of object: 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 is instance of Bird: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isinstance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(p, Bird))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 is instance of Bird: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is instance of object: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isinstance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, object))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is instance of object: 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True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3584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 err="1"/>
              <a:t>소멸자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endParaRPr lang="en-US" altLang="ko-KR" dirty="0"/>
          </a:p>
        </p:txBody>
      </p:sp>
      <p:sp>
        <p:nvSpPr>
          <p:cNvPr id="3789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생성자</a:t>
            </a:r>
            <a:r>
              <a:rPr lang="ko-KR" altLang="en-US" sz="2000" dirty="0"/>
              <a:t> 메서드 </a:t>
            </a:r>
            <a:r>
              <a:rPr lang="en-US" altLang="ko-KR" sz="2000" dirty="0"/>
              <a:t>: _ 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 _()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인스턴스 객체 생성할 때 초기화 작업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소멸자</a:t>
            </a:r>
            <a:r>
              <a:rPr lang="ko-KR" altLang="en-US" sz="2000" dirty="0"/>
              <a:t> 메서드 </a:t>
            </a:r>
            <a:r>
              <a:rPr lang="en-US" altLang="ko-KR" sz="2000" dirty="0"/>
              <a:t>: _ _del_ _()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인스턴스 객체 레퍼런스 카운트 </a:t>
            </a:r>
            <a:r>
              <a:rPr lang="en-US" altLang="ko-KR" sz="2000" dirty="0"/>
              <a:t>0 </a:t>
            </a:r>
            <a:r>
              <a:rPr lang="ko-KR" altLang="en-US" sz="2000" dirty="0"/>
              <a:t>될 때 호출</a:t>
            </a:r>
            <a:r>
              <a:rPr lang="en-US" altLang="ko-KR" sz="2000" dirty="0"/>
              <a:t>, </a:t>
            </a:r>
            <a:r>
              <a:rPr lang="ko-KR" altLang="en-US" sz="2000" dirty="0"/>
              <a:t>메모리 해제 등 작업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31084373-1F23-4681-9586-365904E4E8B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24</a:t>
            </a:fld>
            <a:endParaRPr lang="en-US" altLang="ko-KR" sz="1400"/>
          </a:p>
        </p:txBody>
      </p:sp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517525" y="2403475"/>
            <a:ext cx="8377238" cy="378618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MyClass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__(self, value):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생성자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self.Value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value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print("Class is created Value = ", value)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__del__(self):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소멸자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print("Class is deleted")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foo():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d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MyClass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(10)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함수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foo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안에서만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d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존재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foo()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Class is created Value =  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Class is deleted</a:t>
            </a:r>
          </a:p>
        </p:txBody>
      </p:sp>
      <p:sp>
        <p:nvSpPr>
          <p:cNvPr id="3789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정적 </a:t>
            </a:r>
            <a:r>
              <a:rPr lang="ko-KR" altLang="en-US" dirty="0" err="1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endParaRPr lang="en-US" altLang="ko-KR" dirty="0"/>
          </a:p>
        </p:txBody>
      </p:sp>
      <p:sp>
        <p:nvSpPr>
          <p:cNvPr id="3993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정적 메서드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 메서드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확장 형태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인스턴스 객체를 통하지 않고 클래스를 통해 직접 호출 가능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정적 메서드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정의 시에 </a:t>
            </a:r>
            <a:r>
              <a:rPr lang="en-US" altLang="ko-KR" sz="2000" dirty="0"/>
              <a:t>self </a:t>
            </a:r>
            <a:r>
              <a:rPr lang="ko-KR" altLang="en-US" sz="2000" dirty="0"/>
              <a:t> 인자 선언하지 않음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호출 시에 첫 인자 전달 필요 없음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클래스 메서드 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정의 시에 첫 인자로 클래스 정의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호출 시에 암묵적으로 첫 인자로 클래스 객체 전달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정적 메서드와 클래스 메서드 등록 방법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0023368D-F4A7-423F-BB50-A69DBE17D7B9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25</a:t>
            </a:fld>
            <a:endParaRPr lang="en-US" altLang="ko-KR" sz="1400"/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741363" y="4529138"/>
            <a:ext cx="7826375" cy="5842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&lt;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호출할 메서드 이름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&gt; = staticmethod(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내에 정의한 메서드 이름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&lt;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호출할 메서드 이름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&gt; = classmethod(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내에 정의한 메서드 이름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9942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정적 </a:t>
            </a:r>
            <a:r>
              <a:rPr lang="ko-KR" altLang="en-US" dirty="0" err="1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endParaRPr lang="en-US" altLang="ko-KR" dirty="0"/>
          </a:p>
        </p:txBody>
      </p:sp>
      <p:sp>
        <p:nvSpPr>
          <p:cNvPr id="4198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예제 </a:t>
            </a:r>
            <a:r>
              <a:rPr lang="en-US" altLang="ko-KR" sz="2000"/>
              <a:t>5-6-1.py </a:t>
            </a:r>
            <a:r>
              <a:rPr lang="ko-KR" altLang="en-US" sz="2000"/>
              <a:t>클래스로 부터 생성되는 인스턴스 개수 관리</a:t>
            </a:r>
            <a:endParaRPr lang="en-US" altLang="ko-KR" sz="20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정적 메서드와 클래스 메서드 사용하지 않는 경우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3254AC06-CEDC-4A1C-9278-525C811DAD25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26</a:t>
            </a:fld>
            <a:endParaRPr lang="en-US" altLang="ko-KR" sz="1400"/>
          </a:p>
        </p:txBody>
      </p:sp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380999" y="1635125"/>
            <a:ext cx="8623301" cy="477053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__(self):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생성할 때 마다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1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증가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CounterManager.insCount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+= 1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객체의 변수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printInstanceCount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():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#self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를 정의하지 않았음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				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객체 개수 출력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print("Instance Count: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CounterManager.insCount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a,b,c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CounterManager.printInstanceCount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클래스를 통해서만 호출 가능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Instance Count:  3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b.printInstanceCount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암묵적으로 인스턴스 객체를 받기 때문에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Error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Traceback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 File "&lt;pyshell#10&gt;", line 1, in &lt;module&gt;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b.printInstanceCount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() #</a:t>
            </a:r>
            <a:r>
              <a:rPr kumimoji="0" lang="ko-KR" altLang="en-US" sz="1600" b="1" dirty="0">
                <a:latin typeface="Courier10 BT"/>
                <a:cs typeface="Courier New" panose="02070309020205020404" pitchFamily="49" charset="0"/>
              </a:rPr>
              <a:t>암묵적으로 인스턴스 객체를 받기 때문에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Error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TypeError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: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printInstanceCount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() takes 0 positional arguments but 1 was given</a:t>
            </a:r>
          </a:p>
        </p:txBody>
      </p:sp>
      <p:sp>
        <p:nvSpPr>
          <p:cNvPr id="41990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정적 </a:t>
            </a:r>
            <a:r>
              <a:rPr lang="ko-KR" altLang="en-US" dirty="0" err="1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endParaRPr lang="en-US" altLang="ko-KR" dirty="0"/>
          </a:p>
        </p:txBody>
      </p:sp>
      <p:sp>
        <p:nvSpPr>
          <p:cNvPr id="4403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5-6-2.py </a:t>
            </a:r>
            <a:r>
              <a:rPr lang="ko-KR" altLang="en-US" sz="2000" dirty="0"/>
              <a:t>정적 메서드와 클래스 메서드 사용하는 인스턴스 개수 관리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2D2E4B24-500C-434B-9D62-189AD4B9AFB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27</a:t>
            </a:fld>
            <a:endParaRPr lang="en-US" altLang="ko-KR" sz="1400"/>
          </a:p>
        </p:txBody>
      </p:sp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511175" y="1198563"/>
            <a:ext cx="8543925" cy="501675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class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CounterManager.insCount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+= 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staticPrintCount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정적 메서드 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print("Instance Count: ",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staticmethod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staticPrintCount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정적 메서드 등록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classPrintCount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메서드 정의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print("Instance Count: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cls.insCount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classmethod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메서드 등록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a,b,c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CounterManager.SprintCount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정적 메서드 호출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Instance Count:  3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b.SprintCount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클래스와 인스턴스 객체 모두 메서드 호출 가능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Instance Count:  3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CounterManager.CPrintCount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메서드 호출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Instance Count:  3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b.CPrintCount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	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클래스와 인스턴스 객체 모두 메서드 호출 가능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Instance Count:  3</a:t>
            </a:r>
          </a:p>
        </p:txBody>
      </p:sp>
      <p:sp>
        <p:nvSpPr>
          <p:cNvPr id="44038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public </a:t>
            </a:r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ko-KR" altLang="en-US" dirty="0"/>
              <a:t>이름 변경</a:t>
            </a:r>
            <a:r>
              <a:rPr lang="en-US" altLang="ko-KR" dirty="0"/>
              <a:t>(name mangling)</a:t>
            </a:r>
          </a:p>
        </p:txBody>
      </p:sp>
      <p:sp>
        <p:nvSpPr>
          <p:cNvPr id="460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변수의 기본</a:t>
            </a:r>
            <a:r>
              <a:rPr lang="en-US" altLang="ko-KR" sz="2000"/>
              <a:t> </a:t>
            </a:r>
            <a:r>
              <a:rPr lang="ko-KR" altLang="en-US" sz="2000"/>
              <a:t>속성 </a:t>
            </a:r>
            <a:r>
              <a:rPr lang="en-US" altLang="ko-KR" sz="2000"/>
              <a:t>public </a:t>
            </a:r>
            <a:r>
              <a:rPr lang="ko-KR" altLang="en-US" sz="2000"/>
              <a:t>으로</a:t>
            </a:r>
            <a:r>
              <a:rPr lang="en-US" altLang="ko-KR" sz="2000"/>
              <a:t> </a:t>
            </a:r>
            <a:r>
              <a:rPr lang="ko-KR" altLang="en-US" sz="2000"/>
              <a:t>인해 클래스 외부에서 변경 가능</a:t>
            </a:r>
            <a:endParaRPr lang="en-US" altLang="ko-KR" sz="20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이를 해결하기 위해 이름 변경</a:t>
            </a:r>
            <a:r>
              <a:rPr lang="en-US" altLang="ko-KR" sz="2000"/>
              <a:t>(name mangling) </a:t>
            </a:r>
            <a:r>
              <a:rPr lang="ko-KR" altLang="en-US" sz="2000"/>
              <a:t>적용</a:t>
            </a:r>
            <a:endParaRPr lang="en-US" altLang="ko-KR" sz="20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변수 이름 </a:t>
            </a:r>
            <a:r>
              <a:rPr lang="en-US" altLang="ko-KR" sz="2000"/>
              <a:t>: </a:t>
            </a:r>
            <a:r>
              <a:rPr lang="en-US" altLang="ko-KR" sz="2000" b="1">
                <a:solidFill>
                  <a:srgbClr val="FF0000"/>
                </a:solidFill>
              </a:rPr>
              <a:t>‘_ _’</a:t>
            </a:r>
            <a:r>
              <a:rPr lang="ko-KR" altLang="en-US" sz="2000" b="1">
                <a:solidFill>
                  <a:schemeClr val="accent2"/>
                </a:solidFill>
              </a:rPr>
              <a:t>으로 시작하면 외부에서는 자동으로 </a:t>
            </a:r>
            <a:endParaRPr lang="en-US" altLang="ko-KR" sz="2000" b="1">
              <a:solidFill>
                <a:schemeClr val="accent2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ko-KR" sz="2000" b="1">
                <a:solidFill>
                  <a:schemeClr val="accent2"/>
                </a:solidFill>
              </a:rPr>
              <a:t>      </a:t>
            </a:r>
            <a:r>
              <a:rPr lang="en-US" altLang="ko-KR" sz="2000" b="1">
                <a:solidFill>
                  <a:srgbClr val="FF0000"/>
                </a:solidFill>
              </a:rPr>
              <a:t>‘_</a:t>
            </a:r>
            <a:r>
              <a:rPr lang="ko-KR" altLang="en-US" sz="2000" b="1">
                <a:solidFill>
                  <a:srgbClr val="FF0000"/>
                </a:solidFill>
              </a:rPr>
              <a:t>클래스이름</a:t>
            </a:r>
            <a:r>
              <a:rPr lang="en-US" altLang="ko-KR" sz="2000" b="1">
                <a:solidFill>
                  <a:srgbClr val="FF0000"/>
                </a:solidFill>
              </a:rPr>
              <a:t>_ _ </a:t>
            </a:r>
            <a:r>
              <a:rPr lang="ko-KR" altLang="en-US" sz="2000" b="1">
                <a:solidFill>
                  <a:srgbClr val="FF0000"/>
                </a:solidFill>
              </a:rPr>
              <a:t>멤버변수이름</a:t>
            </a:r>
            <a:r>
              <a:rPr lang="en-US" altLang="ko-KR" sz="2000" b="1">
                <a:solidFill>
                  <a:srgbClr val="FF0000"/>
                </a:solidFill>
              </a:rPr>
              <a:t>’ </a:t>
            </a:r>
            <a:r>
              <a:rPr lang="ko-KR" altLang="en-US" sz="2000" b="1">
                <a:solidFill>
                  <a:schemeClr val="accent2"/>
                </a:solidFill>
              </a:rPr>
              <a:t>으로 변경됨</a:t>
            </a:r>
            <a:endParaRPr lang="en-US" altLang="ko-KR" sz="2000" b="1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BC835D49-0438-4B5D-9739-66ED961C5892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28</a:t>
            </a:fld>
            <a:endParaRPr lang="en-US" altLang="ko-KR" sz="1400"/>
          </a:p>
        </p:txBody>
      </p:sp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266701" y="2312988"/>
            <a:ext cx="8763000" cy="4031873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class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0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이름 변경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+= 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staticPrintCount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print("Instance Count: %d" %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SPrintCount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staticmethod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staticPrintCount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외부에서 접근 에러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이름변경되었으므로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Traceback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File "&lt;pyshell#8&gt;", line 1, in &lt;module&gt;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  print(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.__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AttributeError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: type object '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 has no attribute '__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SPrintCount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'_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__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', . . .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4608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연산자 중복 </a:t>
            </a:r>
            <a:r>
              <a:rPr lang="en-US" altLang="ko-KR" dirty="0"/>
              <a:t>(operator overloading)</a:t>
            </a:r>
            <a:r>
              <a:rPr lang="ko-KR" altLang="en-US" dirty="0"/>
              <a:t>정의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팀장님의 요구로 기존 </a:t>
            </a:r>
            <a:r>
              <a:rPr lang="en-US" altLang="ko-KR" sz="2000" dirty="0" err="1"/>
              <a:t>Gstring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클래스의 </a:t>
            </a:r>
            <a:r>
              <a:rPr lang="en-US" altLang="ko-KR" sz="2000" dirty="0"/>
              <a:t>Remove </a:t>
            </a:r>
            <a:r>
              <a:rPr lang="ko-KR" altLang="en-US" sz="2000" dirty="0"/>
              <a:t>메서드와 동일한 기능을 </a:t>
            </a:r>
            <a:r>
              <a:rPr lang="en-US" altLang="ko-KR" sz="2000" dirty="0"/>
              <a:t>‘-’ </a:t>
            </a:r>
            <a:r>
              <a:rPr lang="ko-KR" altLang="en-US" sz="2000" dirty="0"/>
              <a:t>연산자를 사용해 동작하도록 수정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5-6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29</a:t>
            </a:fld>
            <a:endParaRPr lang="en-US" altLang="ko-KR" sz="1400"/>
          </a:p>
        </p:txBody>
      </p:sp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523875" y="1448883"/>
            <a:ext cx="8250238" cy="8318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(“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ABCDEFGabcdefg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”)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객체 생성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g.Remove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(“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Adg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”)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메서드 수행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  <a:sym typeface="Wingdings" panose="05000000000000000000" pitchFamily="2" charset="2"/>
              </a:rPr>
              <a:t>결과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  <a:sym typeface="Wingdings" panose="05000000000000000000" pitchFamily="2" charset="2"/>
              </a:rPr>
              <a:t>‘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  <a:sym typeface="Wingdings" panose="05000000000000000000" pitchFamily="2" charset="2"/>
              </a:rPr>
              <a:t>BCDEFGabcef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  <a:sym typeface="Wingdings" panose="05000000000000000000" pitchFamily="2" charset="2"/>
              </a:rPr>
              <a:t>’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 – “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Adg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”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#’-’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연산자로 동일한 동작 수행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523875" y="2600325"/>
            <a:ext cx="8251825" cy="354012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class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=None):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변수 추가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__sub__(self,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#'-'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연산자 중복 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for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in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self.content.replace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,'')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return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Remove(self,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return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self.__sub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g - "apple"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&lt;__main__.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object at 0x0000000003144BE0&gt;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g.content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ABCDEFGbcdfg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A239820-024F-8F18-6DB5-147B6AD7E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60" y="1571297"/>
            <a:ext cx="6821077" cy="46602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3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http://www.jetbrains.com/pycharm/download//#section=windows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Free version : Community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583863" y="3258260"/>
            <a:ext cx="1950816" cy="187900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아래쪽 화살표 4"/>
          <p:cNvSpPr/>
          <p:nvPr/>
        </p:nvSpPr>
        <p:spPr>
          <a:xfrm rot="3296820">
            <a:off x="5531919" y="3619171"/>
            <a:ext cx="315883" cy="937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67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연산자 중복 </a:t>
            </a:r>
            <a:r>
              <a:rPr lang="en-US" altLang="ko-KR" dirty="0"/>
              <a:t>(operator overloading)</a:t>
            </a:r>
            <a:r>
              <a:rPr lang="ko-KR" altLang="en-US" dirty="0"/>
              <a:t>정의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수치 연산자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그외</a:t>
            </a:r>
            <a:r>
              <a:rPr lang="ko-KR" altLang="en-US" sz="2000" dirty="0"/>
              <a:t> 연산자 교재 참조</a:t>
            </a:r>
            <a:r>
              <a:rPr lang="en-US" altLang="ko-KR" sz="2000" dirty="0"/>
              <a:t>)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30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9" name="Picture 3" descr="D:\PythonWork\Education\PPT\5_class_img\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85" y="1325316"/>
            <a:ext cx="7501539" cy="4437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616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연산자 중복 </a:t>
            </a:r>
            <a:r>
              <a:rPr lang="en-US" altLang="ko-KR" dirty="0"/>
              <a:t>(operator overloading)</a:t>
            </a:r>
            <a:r>
              <a:rPr lang="ko-KR" altLang="en-US" dirty="0"/>
              <a:t>정의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5-7-1 ‘-’</a:t>
            </a:r>
            <a:r>
              <a:rPr lang="ko-KR" altLang="en-US" sz="2000" dirty="0"/>
              <a:t>연산자와 </a:t>
            </a:r>
            <a:r>
              <a:rPr lang="en-US" altLang="ko-KR" sz="2000" dirty="0"/>
              <a:t>abs() </a:t>
            </a:r>
            <a:r>
              <a:rPr lang="ko-KR" altLang="en-US" sz="2000" dirty="0"/>
              <a:t>내장 함수 중복 예제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31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91678" y="1228725"/>
            <a:ext cx="8251825" cy="452431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class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=None):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멤버변수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__sub__(self,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     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#'-'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연산자 중복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for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in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self.content.replace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,'')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    return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__abs__(self):          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#abs()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내장 함수 중복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return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self.content.upper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Print(self):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print(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g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("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aBcdef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g -= "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"   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#'-'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연산자 중복된 경우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'-='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도 지원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g.Print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   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출력결과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: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aBce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g = abs(g)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g.Print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   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출력결과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: ABCE</a:t>
            </a:r>
          </a:p>
        </p:txBody>
      </p:sp>
    </p:spTree>
    <p:extLst>
      <p:ext uri="{BB962C8B-B14F-4D97-AF65-F5344CB8AC3E}">
        <p14:creationId xmlns:p14="http://schemas.microsoft.com/office/powerpoint/2010/main" val="2081352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연산자 중복 </a:t>
            </a:r>
            <a:r>
              <a:rPr lang="en-US" altLang="ko-KR" dirty="0"/>
              <a:t>(operator overloading)</a:t>
            </a:r>
            <a:r>
              <a:rPr lang="ko-KR" altLang="en-US" dirty="0"/>
              <a:t>정의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5-7-3 </a:t>
            </a:r>
            <a:r>
              <a:rPr lang="ko-KR" altLang="en-US" sz="2000" dirty="0"/>
              <a:t>시퀀스 연산자 중복 예제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32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91678" y="1228725"/>
            <a:ext cx="8251825" cy="304698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class Sequencer: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maxValue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):   #</a:t>
            </a:r>
            <a:r>
              <a:rPr kumimoji="0" lang="ko-KR" altLang="en-US" sz="1600" dirty="0" err="1">
                <a:latin typeface="Courier10 BT"/>
                <a:cs typeface="Courier New" panose="02070309020205020404" pitchFamily="49" charset="0"/>
              </a:rPr>
              <a:t>생성자</a:t>
            </a:r>
            <a:endParaRPr kumimoji="0" lang="ko-KR" altLang="en-US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self.maxValue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maxValue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#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인스턴스 변수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len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__(self):     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len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내장함수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return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self.maxValue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getitem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__(self, index):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인덱스로 아이템 값 접근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if(0 &lt; index &lt;=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self.maxValue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   return index * 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else: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   raise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IndexError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("Index out of range")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예외발생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__contains__(self, item):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 #T/F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인덱스 포함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여부반환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return (0 &lt; item &lt;=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self.maxValue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04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연산자 중복 </a:t>
            </a:r>
            <a:r>
              <a:rPr lang="en-US" altLang="ko-KR" dirty="0"/>
              <a:t>(operator overloading)</a:t>
            </a:r>
            <a:r>
              <a:rPr lang="ko-KR" altLang="en-US" dirty="0"/>
              <a:t>정의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5-7-3 </a:t>
            </a:r>
            <a:r>
              <a:rPr lang="ko-KR" altLang="en-US" sz="2000" dirty="0"/>
              <a:t>시퀀스 연산자 중복 예제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33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91678" y="1228725"/>
            <a:ext cx="8652322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s = Sequencer(5)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s[1]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s[3]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30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[s[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] for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in range(1,6)]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#s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객체를 통해 얻을 수 있는 값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리스트 내장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  <a:endParaRPr kumimoji="0" lang="ko-KR" altLang="en-US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[10, 20, 30, 40, 50]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len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(s)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5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3 in 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7 in 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s[7]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Traceback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File "&lt;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stdin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&gt;", line 1, in &lt;module&gt;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File "C:/Users/kys/temp.py", line 17, in __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getitem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__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  raise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IndexError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("Index out of range") 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예외발생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IndexError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: Index out of range</a:t>
            </a:r>
          </a:p>
        </p:txBody>
      </p:sp>
    </p:spTree>
    <p:extLst>
      <p:ext uri="{BB962C8B-B14F-4D97-AF65-F5344CB8AC3E}">
        <p14:creationId xmlns:p14="http://schemas.microsoft.com/office/powerpoint/2010/main" val="208933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484494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상속이란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부모 클래스의 모든 속성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메소드</a:t>
            </a:r>
            <a:r>
              <a:rPr lang="en-US" altLang="ko-KR" sz="1600" dirty="0"/>
              <a:t>)</a:t>
            </a:r>
            <a:r>
              <a:rPr lang="ko-KR" altLang="en-US" sz="1600" dirty="0"/>
              <a:t>를 자식 클래스로 물려줌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클래스의 공통된 속성을 부모 클래스에 정의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하위 클래스에서는 특화된 </a:t>
            </a:r>
            <a:r>
              <a:rPr lang="ko-KR" altLang="en-US" sz="1600" dirty="0" err="1"/>
              <a:t>메소드와</a:t>
            </a:r>
            <a:r>
              <a:rPr lang="ko-KR" altLang="en-US" sz="1600" dirty="0"/>
              <a:t> 데이터를 정의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ko-KR" altLang="en-US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장점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각 클래스마다 동일한 코드가 작성되는 것을 방지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부모 클래스에 공통된 속성을 두어 코드의 유지보수가 용이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다형성</a:t>
            </a:r>
            <a:r>
              <a:rPr lang="en-US" altLang="ko-KR" sz="1600" dirty="0"/>
              <a:t>(polymorphism) : </a:t>
            </a:r>
            <a:r>
              <a:rPr lang="ko-KR" altLang="en-US" sz="1600" dirty="0"/>
              <a:t>각 개별 클래스에 특화된 기능을 공통된 인터페이스로 접근 가능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34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284600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5-8-1  Person / Student </a:t>
            </a:r>
            <a:r>
              <a:rPr lang="ko-KR" altLang="en-US" sz="2000" dirty="0"/>
              <a:t>클래스 상속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35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608004" y="1228725"/>
            <a:ext cx="8364200" cy="378565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Person: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부모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__(self, name,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PrintInfo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print("Info(Name:{0}, Phone Number: 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PrintPersonData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print("Person(Name:{0}, Phone Number: 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Student(Person):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자식클래스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(Person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에서 상속받음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__(self, name,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subject,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subject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endParaRPr kumimoji="0" lang="en-US" altLang="ko-KR" sz="1800" b="1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65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5-8-1  Person / Student </a:t>
            </a:r>
            <a:r>
              <a:rPr lang="ko-KR" altLang="en-US" sz="2000" dirty="0"/>
              <a:t>클래스 상속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36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91678" y="1228725"/>
            <a:ext cx="848052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 = Person("Derick", "010-123-4567")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s = Student("Marry", "010-654-1234", "Computer Science", "990999")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p.__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내부 정보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__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dict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__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사전 객체 활용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{'Name': 'Derick', '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': '010-123-4567'}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s.__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{'Name': 'Marry', 'Subject': 'Computer Science', '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StudentID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': '990999', '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': '010-654-1234'}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4036548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5-8-1  Person / Student </a:t>
            </a:r>
            <a:r>
              <a:rPr lang="ko-KR" altLang="en-US" sz="2000" dirty="0"/>
              <a:t>클래스 상속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issubclass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ko-KR" altLang="en-US" sz="2000" b="1" dirty="0">
                <a:solidFill>
                  <a:schemeClr val="accent2"/>
                </a:solidFill>
              </a:rPr>
              <a:t>자식 클래스</a:t>
            </a:r>
            <a:r>
              <a:rPr lang="en-US" altLang="ko-KR" sz="2000" b="1" dirty="0">
                <a:solidFill>
                  <a:schemeClr val="accent2"/>
                </a:solidFill>
              </a:rPr>
              <a:t>, </a:t>
            </a:r>
            <a:r>
              <a:rPr lang="ko-KR" altLang="en-US" sz="2000" b="1" dirty="0">
                <a:solidFill>
                  <a:schemeClr val="accent2"/>
                </a:solidFill>
              </a:rPr>
              <a:t>부모 클래스</a:t>
            </a:r>
            <a:r>
              <a:rPr lang="en-US" altLang="ko-KR" sz="2000" b="1" dirty="0">
                <a:solidFill>
                  <a:schemeClr val="accent2"/>
                </a:solidFill>
              </a:rPr>
              <a:t>) 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 간의 관계 확인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37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701860"/>
            <a:ext cx="8480526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issubclass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(Student, Person)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issubclass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(Person, Student)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issubclass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(Person, Person)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자기 자신은 항상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issubclass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(Person, object)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모든 클래스는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object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를 상속받음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class Dog: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...     pass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issubclass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(Student, Dog)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Student.__bases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직계부모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(&lt;class '__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main__.Person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'&gt;,)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Person.__bases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(&lt;class 'object'&gt;,)</a:t>
            </a:r>
          </a:p>
        </p:txBody>
      </p:sp>
    </p:spTree>
    <p:extLst>
      <p:ext uri="{BB962C8B-B14F-4D97-AF65-F5344CB8AC3E}">
        <p14:creationId xmlns:p14="http://schemas.microsoft.com/office/powerpoint/2010/main" val="2082196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5-8-2  Person / Student </a:t>
            </a:r>
            <a:r>
              <a:rPr lang="ko-KR" altLang="en-US" sz="2000" dirty="0"/>
              <a:t>부모 클래스 </a:t>
            </a:r>
            <a:r>
              <a:rPr lang="ko-KR" altLang="en-US" sz="2000" dirty="0" err="1"/>
              <a:t>생성자</a:t>
            </a:r>
            <a:r>
              <a:rPr lang="ko-KR" altLang="en-US" sz="2000" dirty="0"/>
              <a:t> 호출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중복된 코드 해결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38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854951"/>
            <a:ext cx="8480526" cy="378565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Person: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부모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__(self, name,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PrintInfo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print("Info(Name:{0}, Phone Number: 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PrintPersonData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print("Person(Name:{0}, Phone Number: 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Student(Person):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자식클래스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(Person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에서 상속받음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__(self, name,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subject,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Person.__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__(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self,name,phoneNumber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부모 클래스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생성자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호출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					#self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명시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언바운드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메서드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subject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503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797733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5-8-3  Person / Student </a:t>
            </a:r>
            <a:r>
              <a:rPr lang="ko-KR" altLang="en-US" sz="2000" dirty="0"/>
              <a:t>자식 클래스 메서드 추가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39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163638"/>
            <a:ext cx="8480526" cy="452431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Person: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부모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__(self, name,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PrintInfo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print("Info(Name:{0}, Phone Number: 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PrintPersonData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print("Person(Name:{0}, Phone Number: 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Student(Person):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자식클래스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(Person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에서 상속받음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__(self, name,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subject,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Person.__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self,name,phoneNumber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 #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부모 클래스 </a:t>
            </a:r>
            <a:r>
              <a:rPr kumimoji="0" lang="ko-KR" altLang="en-US" sz="1600" dirty="0" err="1">
                <a:latin typeface="+mj-lt"/>
                <a:cs typeface="Arial" panose="020B0604020202020204" pitchFamily="34" charset="0"/>
              </a:rPr>
              <a:t>생성자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호출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					#self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명시 </a:t>
            </a:r>
            <a:r>
              <a:rPr kumimoji="0" lang="ko-KR" altLang="en-US" sz="1600" dirty="0" err="1">
                <a:latin typeface="+mj-lt"/>
                <a:cs typeface="Arial" panose="020B0604020202020204" pitchFamily="34" charset="0"/>
              </a:rPr>
              <a:t>언바운드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메서드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subject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PrintStudentData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(self):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새로운 메서드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print("Student(Subject: {0},Student ID: 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self.Subject,self.StudentID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 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9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4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http://www.jetbrains.com/pycharm/download//#section=windows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Free version : Community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55" y="1910167"/>
            <a:ext cx="4356124" cy="3343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9FB162-EABB-58D7-E7F9-94808A249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422" y="1910167"/>
            <a:ext cx="4399619" cy="3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41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5-8-3  Person / Student </a:t>
            </a:r>
            <a:r>
              <a:rPr lang="ko-KR" altLang="en-US" sz="2000" dirty="0"/>
              <a:t>자식 클래스 메서드 추가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40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163638"/>
            <a:ext cx="848052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s = Student("Derick", "010-123-4567", "Computer", "990999")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s.PrintPersonData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으로부터 상속받은 메서드 호출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Person(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Name:Derick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, Phone Number: 010-123-4567)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s.PrintStudentData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#Student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에 추가된 메서드 호출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Student(Subject: Computer, Student ID: 990999)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dir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(s)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['Name', '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PrintInfo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PrintPersonData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PrintStudentData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… </a:t>
            </a:r>
          </a:p>
        </p:txBody>
      </p:sp>
    </p:spTree>
    <p:extLst>
      <p:ext uri="{BB962C8B-B14F-4D97-AF65-F5344CB8AC3E}">
        <p14:creationId xmlns:p14="http://schemas.microsoft.com/office/powerpoint/2010/main" val="7813207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5-8-3  Person / Student </a:t>
            </a:r>
            <a:r>
              <a:rPr lang="ko-KR" altLang="en-US" sz="2000" dirty="0"/>
              <a:t>메서드 재정의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오버라이딩</a:t>
            </a:r>
            <a:r>
              <a:rPr lang="en-US" altLang="ko-KR" sz="2000" dirty="0"/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41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163638"/>
            <a:ext cx="8480526" cy="378565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Person: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부모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중략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Student(Person):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자식클래스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(Person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에서 상속받음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__(self, name,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subject,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Person.__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self,name,phoneNumber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 #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부모 클래스 </a:t>
            </a:r>
            <a:r>
              <a:rPr kumimoji="0" lang="ko-KR" altLang="en-US" sz="1600" dirty="0" err="1">
                <a:latin typeface="+mj-lt"/>
                <a:cs typeface="Arial" panose="020B0604020202020204" pitchFamily="34" charset="0"/>
              </a:rPr>
              <a:t>생성자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호출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					#self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명시 </a:t>
            </a:r>
            <a:r>
              <a:rPr kumimoji="0" lang="ko-KR" altLang="en-US" sz="1600" dirty="0" err="1">
                <a:latin typeface="+mj-lt"/>
                <a:cs typeface="Arial" panose="020B0604020202020204" pitchFamily="34" charset="0"/>
              </a:rPr>
              <a:t>언바운드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메서드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subject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PrintStudentData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(self): #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새로운 메서드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print("Student(Subject: {0},Student ID: 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self.Subject,self.StudentID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PrintInfo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(self):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메서드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오버라이딩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의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PrintInfo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()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재정의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print("Info(Name:{0}, Phone Number:{1})".format(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self.Name,self.PhoneNumber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print("Info(Subject:{0}, Student ID:{1})".format(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self.Subject,self.StudentID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 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279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5-8-3  Person / Student </a:t>
            </a:r>
            <a:r>
              <a:rPr lang="ko-KR" altLang="en-US" sz="2000" dirty="0"/>
              <a:t>메서드 재정의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오버라이딩</a:t>
            </a:r>
            <a:r>
              <a:rPr lang="en-US" altLang="ko-KR" sz="20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C++ </a:t>
            </a:r>
            <a:r>
              <a:rPr lang="ko-KR" altLang="en-US" sz="1600" dirty="0"/>
              <a:t>메서드 </a:t>
            </a:r>
            <a:r>
              <a:rPr lang="ko-KR" altLang="en-US" sz="1600" dirty="0" err="1"/>
              <a:t>오버라이딩</a:t>
            </a:r>
            <a:r>
              <a:rPr lang="en-US" altLang="ko-KR" sz="1600" dirty="0"/>
              <a:t>: </a:t>
            </a:r>
            <a:r>
              <a:rPr lang="ko-KR" altLang="en-US" sz="1600" dirty="0"/>
              <a:t>부모클래스와 </a:t>
            </a:r>
            <a:r>
              <a:rPr lang="ko-KR" altLang="en-US" sz="1600" dirty="0" err="1"/>
              <a:t>자식클래스</a:t>
            </a:r>
            <a:r>
              <a:rPr lang="ko-KR" altLang="en-US" sz="1600" dirty="0"/>
              <a:t> 메서드 이름</a:t>
            </a:r>
            <a:r>
              <a:rPr lang="en-US" altLang="ko-KR" sz="1600" dirty="0"/>
              <a:t>, 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반환값이</a:t>
            </a:r>
            <a:r>
              <a:rPr lang="ko-KR" altLang="en-US" sz="1600" dirty="0"/>
              <a:t> 완전히 일치해야 함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파이썬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오버라이딩</a:t>
            </a:r>
            <a:r>
              <a:rPr lang="en-US" altLang="ko-KR" sz="1600" dirty="0"/>
              <a:t>: </a:t>
            </a:r>
            <a:r>
              <a:rPr lang="ko-KR" altLang="en-US" sz="1600" dirty="0"/>
              <a:t>두 메서드 이름만 같으면 됨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42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2050329"/>
            <a:ext cx="848052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p = Person("Tim", "010-9876-6543")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s = Student("Derick", "010-123-4567", "Computer", "990999")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PersonList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= [p, s]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for item in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PersonList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...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item.PrintInfo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동일 인터페이스인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PrintInfo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()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호출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Info(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Name:Tim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, Phone Number: 010-9876-6543)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Info(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Name:Derick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, Phone Number:010-123-4567)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Info(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Subject:Computer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, Student ID:990999)</a:t>
            </a:r>
          </a:p>
        </p:txBody>
      </p:sp>
    </p:spTree>
    <p:extLst>
      <p:ext uri="{BB962C8B-B14F-4D97-AF65-F5344CB8AC3E}">
        <p14:creationId xmlns:p14="http://schemas.microsoft.com/office/powerpoint/2010/main" val="5140050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5-8-4  Person/Student </a:t>
            </a:r>
            <a:r>
              <a:rPr lang="ko-KR" altLang="en-US" sz="2000" dirty="0"/>
              <a:t>메서드 확장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부모클래스</a:t>
            </a:r>
            <a:r>
              <a:rPr lang="ko-KR" altLang="en-US" sz="2000" dirty="0"/>
              <a:t> 메서드 호출</a:t>
            </a:r>
            <a:r>
              <a:rPr lang="en-US" altLang="ko-KR" sz="2000" dirty="0"/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43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163638"/>
            <a:ext cx="8480526" cy="378565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Person: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부모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중략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Student(Person):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자식클래스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(Person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에서 상속받음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__(self, name,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subject,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Person.__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self,name,phoneNumber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 #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부모 클래스 </a:t>
            </a:r>
            <a:r>
              <a:rPr kumimoji="0" lang="ko-KR" altLang="en-US" sz="1600" dirty="0" err="1">
                <a:latin typeface="+mj-lt"/>
                <a:cs typeface="Arial" panose="020B0604020202020204" pitchFamily="34" charset="0"/>
              </a:rPr>
              <a:t>생성자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호출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					#self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명시 </a:t>
            </a:r>
            <a:r>
              <a:rPr kumimoji="0" lang="ko-KR" altLang="en-US" sz="1600" dirty="0" err="1">
                <a:latin typeface="+mj-lt"/>
                <a:cs typeface="Arial" panose="020B0604020202020204" pitchFamily="34" charset="0"/>
              </a:rPr>
              <a:t>언바운드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메서드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subject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PrintStudentData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(self): #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새로운 메서드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print("Student(Subject: {0}, Student ID: 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self.Subject,self.StudentID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PrintInfo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(self):  #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메서드 </a:t>
            </a:r>
            <a:r>
              <a:rPr kumimoji="0" lang="ko-KR" altLang="en-US" sz="1600" dirty="0" err="1">
                <a:latin typeface="+mj-lt"/>
                <a:cs typeface="Arial" panose="020B0604020202020204" pitchFamily="34" charset="0"/>
              </a:rPr>
              <a:t>오버라이딩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Person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의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PrintInfo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()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재정의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Person.PrintInfo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(self)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의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PrintInfo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언바운드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호출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print("Info(Subject:{0}, Student ID:{1})".format(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self.Subject,self.StudentID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 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5813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클래스 상속과 이름 공간</a:t>
            </a:r>
          </a:p>
          <a:p>
            <a:pPr marL="0" indent="0" eaLnBrk="1" hangingPunct="1">
              <a:buNone/>
            </a:pPr>
            <a:r>
              <a:rPr lang="ko-KR" altLang="en-US" sz="2000" dirty="0"/>
              <a:t>	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44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676101" y="1231974"/>
            <a:ext cx="7891549" cy="880241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ko-KR" altLang="en-US" sz="1600" b="1" dirty="0">
                <a:solidFill>
                  <a:schemeClr val="accent2"/>
                </a:solidFill>
              </a:rPr>
              <a:t>인스턴스 객체 영역  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-&gt; </a:t>
            </a:r>
            <a:r>
              <a:rPr lang="ko-KR" altLang="en-US" sz="1600" b="1" dirty="0">
                <a:solidFill>
                  <a:schemeClr val="accent2"/>
                </a:solidFill>
              </a:rPr>
              <a:t>클래스 객체간 상속을 통한 영역</a:t>
            </a:r>
            <a:r>
              <a:rPr lang="en-US" altLang="ko-KR" sz="1600" b="1" dirty="0">
                <a:solidFill>
                  <a:schemeClr val="accent2"/>
                </a:solidFill>
              </a:rPr>
              <a:t>(</a:t>
            </a:r>
            <a:r>
              <a:rPr lang="ko-KR" altLang="en-US" sz="1600" b="1" dirty="0">
                <a:solidFill>
                  <a:schemeClr val="accent2"/>
                </a:solidFill>
              </a:rPr>
              <a:t>자식 클래스 영역 </a:t>
            </a:r>
            <a:r>
              <a:rPr lang="en-US" altLang="ko-KR" sz="1600" b="1" dirty="0">
                <a:solidFill>
                  <a:schemeClr val="accent2"/>
                </a:solidFill>
              </a:rPr>
              <a:t>-&gt; </a:t>
            </a:r>
            <a:r>
              <a:rPr lang="ko-KR" altLang="en-US" sz="1600" b="1" dirty="0">
                <a:solidFill>
                  <a:schemeClr val="accent2"/>
                </a:solidFill>
              </a:rPr>
              <a:t>부모 클래스 영역</a:t>
            </a:r>
            <a:r>
              <a:rPr lang="en-US" altLang="ko-KR" sz="1600" b="1" dirty="0">
                <a:solidFill>
                  <a:schemeClr val="accent2"/>
                </a:solidFill>
              </a:rPr>
              <a:t>)</a:t>
            </a:r>
            <a:br>
              <a:rPr lang="en-US" altLang="ko-KR" sz="1600" b="1" dirty="0">
                <a:solidFill>
                  <a:schemeClr val="accent2"/>
                </a:solidFill>
              </a:rPr>
            </a:br>
            <a:r>
              <a:rPr lang="en-US" altLang="ko-KR" sz="1600" b="1" dirty="0">
                <a:solidFill>
                  <a:schemeClr val="accent2"/>
                </a:solidFill>
              </a:rPr>
              <a:t>-&gt; </a:t>
            </a:r>
            <a:r>
              <a:rPr lang="ko-KR" altLang="en-US" sz="1600" b="1" dirty="0">
                <a:solidFill>
                  <a:schemeClr val="accent2"/>
                </a:solidFill>
              </a:rPr>
              <a:t>전역 영역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66700" y="2301127"/>
            <a:ext cx="7891549" cy="3293209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SuperClass</a:t>
            </a:r>
            <a:r>
              <a:rPr lang="en-US" altLang="ko-KR" sz="1600" b="1" dirty="0">
                <a:solidFill>
                  <a:schemeClr val="accent2"/>
                </a:solidFill>
              </a:rPr>
              <a:t>: 	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>
                <a:solidFill>
                  <a:srgbClr val="FF0000"/>
                </a:solidFill>
              </a:rPr>
              <a:t>부모 클래스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>
                <a:solidFill>
                  <a:schemeClr val="tx2"/>
                </a:solidFill>
              </a:rPr>
              <a:t>x = 10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</a:rPr>
              <a:t>printX</a:t>
            </a:r>
            <a:r>
              <a:rPr lang="en-US" altLang="ko-KR" sz="1600" dirty="0">
                <a:solidFill>
                  <a:schemeClr val="tx2"/>
                </a:solidFill>
              </a:rPr>
              <a:t>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</a:t>
            </a:r>
            <a:r>
              <a:rPr lang="en-US" altLang="ko-KR" sz="1600" dirty="0" err="1">
                <a:solidFill>
                  <a:schemeClr val="tx2"/>
                </a:solidFill>
              </a:rPr>
              <a:t>self.x</a:t>
            </a:r>
            <a:r>
              <a:rPr lang="en-US" altLang="ko-KR" sz="1600" dirty="0">
                <a:solidFill>
                  <a:schemeClr val="tx2"/>
                </a:solidFill>
              </a:rPr>
              <a:t>)</a:t>
            </a:r>
            <a:r>
              <a:rPr lang="en-US" altLang="ko-KR" sz="1600" b="1" dirty="0">
                <a:solidFill>
                  <a:schemeClr val="accent2"/>
                </a:solidFill>
              </a:rPr>
              <a:t>     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SubClass</a:t>
            </a:r>
            <a:r>
              <a:rPr lang="en-US" altLang="ko-KR" sz="1600" b="1" dirty="0">
                <a:solidFill>
                  <a:schemeClr val="accent2"/>
                </a:solidFill>
              </a:rPr>
              <a:t>(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SuperClass</a:t>
            </a:r>
            <a:r>
              <a:rPr lang="en-US" altLang="ko-KR" sz="1600" b="1" dirty="0">
                <a:solidFill>
                  <a:schemeClr val="accent2"/>
                </a:solidFill>
              </a:rPr>
              <a:t>): 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>
                <a:solidFill>
                  <a:srgbClr val="FF0000"/>
                </a:solidFill>
              </a:rPr>
              <a:t>자식 클래스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>
                <a:solidFill>
                  <a:schemeClr val="tx2"/>
                </a:solidFill>
              </a:rPr>
              <a:t>y = 20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</a:rPr>
              <a:t>printY</a:t>
            </a:r>
            <a:r>
              <a:rPr lang="en-US" altLang="ko-KR" sz="1600" dirty="0">
                <a:solidFill>
                  <a:schemeClr val="tx2"/>
                </a:solidFill>
              </a:rPr>
              <a:t>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</a:t>
            </a:r>
            <a:r>
              <a:rPr lang="en-US" altLang="ko-KR" sz="1600" dirty="0" err="1">
                <a:solidFill>
                  <a:schemeClr val="tx2"/>
                </a:solidFill>
              </a:rPr>
              <a:t>self.y</a:t>
            </a:r>
            <a:r>
              <a:rPr lang="en-US" altLang="ko-KR" sz="16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endParaRPr lang="en-US" altLang="ko-KR" sz="1600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s =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SubClass</a:t>
            </a:r>
            <a:r>
              <a:rPr lang="en-US" altLang="ko-KR" sz="1600" b="1" dirty="0">
                <a:solidFill>
                  <a:schemeClr val="accent2"/>
                </a:solidFill>
              </a:rPr>
              <a:t>()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s.a</a:t>
            </a:r>
            <a:r>
              <a:rPr lang="en-US" altLang="ko-KR" sz="1600" b="1" dirty="0">
                <a:solidFill>
                  <a:schemeClr val="accent2"/>
                </a:solidFill>
              </a:rPr>
              <a:t> = 30</a:t>
            </a:r>
          </a:p>
        </p:txBody>
      </p:sp>
      <p:pic>
        <p:nvPicPr>
          <p:cNvPr id="9" name="Picture 3" descr="D:\PythonWork\Education\PPT\5_class_img\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166" y="2540913"/>
            <a:ext cx="5766834" cy="291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9155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클래스 상속과 이름 공간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부모 클래스 메서드 오버라이딩하고 멤버 데이터 값을 할당</a:t>
            </a:r>
          </a:p>
          <a:p>
            <a:pPr marL="0" indent="0" eaLnBrk="1" hangingPunct="1">
              <a:buNone/>
            </a:pPr>
            <a:r>
              <a:rPr lang="ko-KR" altLang="en-US" sz="2000" dirty="0"/>
              <a:t>	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45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38051" y="1530814"/>
            <a:ext cx="3912525" cy="3293209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SuperClass</a:t>
            </a:r>
            <a:r>
              <a:rPr lang="en-US" altLang="ko-KR" sz="1600" b="1" dirty="0">
                <a:solidFill>
                  <a:schemeClr val="accent2"/>
                </a:solidFill>
              </a:rPr>
              <a:t>: 	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>
                <a:solidFill>
                  <a:srgbClr val="FF0000"/>
                </a:solidFill>
              </a:rPr>
              <a:t>부모 클래스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>
                <a:solidFill>
                  <a:schemeClr val="tx2"/>
                </a:solidFill>
              </a:rPr>
              <a:t>x = 10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</a:rPr>
              <a:t>printX</a:t>
            </a:r>
            <a:r>
              <a:rPr lang="en-US" altLang="ko-KR" sz="1600" dirty="0">
                <a:solidFill>
                  <a:schemeClr val="tx2"/>
                </a:solidFill>
              </a:rPr>
              <a:t>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</a:t>
            </a:r>
            <a:r>
              <a:rPr lang="en-US" altLang="ko-KR" sz="1600" dirty="0" err="1">
                <a:solidFill>
                  <a:schemeClr val="tx2"/>
                </a:solidFill>
              </a:rPr>
              <a:t>self.x</a:t>
            </a:r>
            <a:r>
              <a:rPr lang="en-US" altLang="ko-KR" sz="1600" dirty="0">
                <a:solidFill>
                  <a:schemeClr val="tx2"/>
                </a:solidFill>
              </a:rPr>
              <a:t>)</a:t>
            </a:r>
            <a:r>
              <a:rPr lang="en-US" altLang="ko-KR" sz="1600" b="1" dirty="0">
                <a:solidFill>
                  <a:schemeClr val="accent2"/>
                </a:solidFill>
              </a:rPr>
              <a:t>     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SubClass</a:t>
            </a:r>
            <a:r>
              <a:rPr lang="en-US" altLang="ko-KR" sz="1600" b="1" dirty="0">
                <a:solidFill>
                  <a:schemeClr val="accent2"/>
                </a:solidFill>
              </a:rPr>
              <a:t>(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SuperClass</a:t>
            </a:r>
            <a:r>
              <a:rPr lang="en-US" altLang="ko-KR" sz="1600" b="1" dirty="0">
                <a:solidFill>
                  <a:schemeClr val="accent2"/>
                </a:solidFill>
              </a:rPr>
              <a:t>): 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>
                <a:solidFill>
                  <a:srgbClr val="FF0000"/>
                </a:solidFill>
              </a:rPr>
              <a:t>자식 클래스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>
                <a:solidFill>
                  <a:schemeClr val="tx2"/>
                </a:solidFill>
              </a:rPr>
              <a:t>y = 20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</a:rPr>
              <a:t>printX</a:t>
            </a:r>
            <a:r>
              <a:rPr lang="en-US" altLang="ko-KR" sz="1600" dirty="0">
                <a:solidFill>
                  <a:schemeClr val="tx2"/>
                </a:solidFill>
              </a:rPr>
              <a:t>(self):   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>
                <a:solidFill>
                  <a:srgbClr val="FF0000"/>
                </a:solidFill>
              </a:rPr>
              <a:t>메서드 </a:t>
            </a:r>
            <a:r>
              <a:rPr lang="ko-KR" altLang="en-US" sz="1600" b="1" dirty="0" err="1">
                <a:solidFill>
                  <a:srgbClr val="FF0000"/>
                </a:solidFill>
              </a:rPr>
              <a:t>오버라이딩</a:t>
            </a:r>
            <a:endParaRPr lang="ko-KR" altLang="en-US" sz="16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    </a:t>
            </a:r>
            <a:r>
              <a:rPr lang="en-US" altLang="ko-KR" sz="1600" dirty="0">
                <a:solidFill>
                  <a:schemeClr val="tx2"/>
                </a:solidFill>
              </a:rPr>
              <a:t>print("</a:t>
            </a:r>
            <a:r>
              <a:rPr lang="en-US" altLang="ko-KR" sz="1600" dirty="0" err="1">
                <a:solidFill>
                  <a:schemeClr val="tx2"/>
                </a:solidFill>
              </a:rPr>
              <a:t>SubClass</a:t>
            </a:r>
            <a:r>
              <a:rPr lang="en-US" altLang="ko-KR" sz="1600" dirty="0">
                <a:solidFill>
                  <a:schemeClr val="tx2"/>
                </a:solidFill>
              </a:rPr>
              <a:t>:", </a:t>
            </a:r>
            <a:r>
              <a:rPr lang="en-US" altLang="ko-KR" sz="1600" dirty="0" err="1">
                <a:solidFill>
                  <a:schemeClr val="tx2"/>
                </a:solidFill>
              </a:rPr>
              <a:t>self.x</a:t>
            </a:r>
            <a:r>
              <a:rPr lang="en-US" altLang="ko-KR" sz="16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</a:rPr>
              <a:t>printY</a:t>
            </a:r>
            <a:r>
              <a:rPr lang="en-US" altLang="ko-KR" sz="1600" dirty="0">
                <a:solidFill>
                  <a:schemeClr val="tx2"/>
                </a:solidFill>
              </a:rPr>
              <a:t>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</a:t>
            </a:r>
            <a:r>
              <a:rPr lang="en-US" altLang="ko-KR" sz="1600" dirty="0" err="1">
                <a:solidFill>
                  <a:schemeClr val="tx2"/>
                </a:solidFill>
              </a:rPr>
              <a:t>self.y</a:t>
            </a:r>
            <a:r>
              <a:rPr lang="en-US" altLang="ko-KR" sz="16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321927" y="1530814"/>
            <a:ext cx="4750030" cy="44258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s =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SubClass</a:t>
            </a:r>
            <a:r>
              <a:rPr lang="en-US" altLang="ko-KR" sz="1600" b="1" dirty="0">
                <a:solidFill>
                  <a:schemeClr val="accent2"/>
                </a:solidFill>
              </a:rPr>
              <a:t>()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s.a</a:t>
            </a:r>
            <a:r>
              <a:rPr lang="en-US" altLang="ko-KR" sz="1600" b="1" dirty="0">
                <a:solidFill>
                  <a:schemeClr val="accent2"/>
                </a:solidFill>
              </a:rPr>
              <a:t> = 30 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>
                <a:solidFill>
                  <a:srgbClr val="FF0000"/>
                </a:solidFill>
              </a:rPr>
              <a:t>새 인스턴스 변수 추가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s.x</a:t>
            </a:r>
            <a:r>
              <a:rPr lang="en-US" altLang="ko-KR" sz="1600" b="1" dirty="0">
                <a:solidFill>
                  <a:schemeClr val="accent2"/>
                </a:solidFill>
              </a:rPr>
              <a:t> = 50 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en-US" altLang="ko-KR" sz="1600" b="1" dirty="0" err="1">
                <a:solidFill>
                  <a:srgbClr val="FF0000"/>
                </a:solidFill>
              </a:rPr>
              <a:t>SuperClass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멤버 변수 값을 할당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SuperClass</a:t>
            </a:r>
            <a:r>
              <a:rPr lang="en-US" altLang="ko-KR" sz="1600" b="1" dirty="0">
                <a:solidFill>
                  <a:schemeClr val="accent2"/>
                </a:solidFill>
              </a:rPr>
              <a:t>.__</a:t>
            </a:r>
            <a:r>
              <a:rPr lang="en-US" altLang="ko-KR" sz="1600" b="1" dirty="0" err="1">
                <a:solidFill>
                  <a:schemeClr val="accent2"/>
                </a:solidFill>
              </a:rPr>
              <a:t>dict</a:t>
            </a:r>
            <a:r>
              <a:rPr lang="en-US" altLang="ko-KR" sz="1600" b="1" dirty="0">
                <a:solidFill>
                  <a:schemeClr val="accent2"/>
                </a:solidFill>
              </a:rPr>
              <a:t>__</a:t>
            </a:r>
          </a:p>
          <a:p>
            <a:pPr eaLnBrk="1" hangingPunct="1">
              <a:buNone/>
            </a:pPr>
            <a:r>
              <a:rPr lang="en-US" altLang="ko-KR" sz="1600" dirty="0" err="1"/>
              <a:t>mappingproxy</a:t>
            </a:r>
            <a:r>
              <a:rPr lang="en-US" altLang="ko-KR" sz="1600" dirty="0"/>
              <a:t>({'__doc__': None, '__</a:t>
            </a:r>
            <a:r>
              <a:rPr lang="en-US" altLang="ko-KR" sz="1600" dirty="0" err="1"/>
              <a:t>weakref</a:t>
            </a:r>
            <a:r>
              <a:rPr lang="en-US" altLang="ko-KR" sz="1600" dirty="0"/>
              <a:t>__': &lt;attribute '__</a:t>
            </a:r>
            <a:r>
              <a:rPr lang="en-US" altLang="ko-KR" sz="1600" dirty="0" err="1"/>
              <a:t>weakref</a:t>
            </a:r>
            <a:r>
              <a:rPr lang="en-US" altLang="ko-KR" sz="1600" dirty="0"/>
              <a:t>__' of '</a:t>
            </a:r>
            <a:r>
              <a:rPr lang="en-US" altLang="ko-KR" sz="1600" dirty="0" err="1"/>
              <a:t>SuperClass</a:t>
            </a:r>
            <a:r>
              <a:rPr lang="en-US" altLang="ko-KR" sz="1600" dirty="0"/>
              <a:t>' objects&gt;, '__module__': '__main__', </a:t>
            </a:r>
            <a:r>
              <a:rPr lang="en-US" altLang="ko-KR" sz="1600" b="1" dirty="0">
                <a:solidFill>
                  <a:srgbClr val="FF0000"/>
                </a:solidFill>
              </a:rPr>
              <a:t>'x': 10, </a:t>
            </a:r>
            <a:r>
              <a:rPr lang="en-US" altLang="ko-KR" sz="1600" dirty="0"/>
              <a:t>'__</a:t>
            </a:r>
            <a:r>
              <a:rPr lang="en-US" altLang="ko-KR" sz="1600" dirty="0" err="1"/>
              <a:t>dict</a:t>
            </a:r>
            <a:r>
              <a:rPr lang="en-US" altLang="ko-KR" sz="1600" dirty="0"/>
              <a:t>__': &lt;attribute '__</a:t>
            </a:r>
            <a:r>
              <a:rPr lang="en-US" altLang="ko-KR" sz="1600" dirty="0" err="1"/>
              <a:t>dict</a:t>
            </a:r>
            <a:r>
              <a:rPr lang="en-US" altLang="ko-KR" sz="1600" dirty="0"/>
              <a:t>__' of '</a:t>
            </a:r>
            <a:r>
              <a:rPr lang="en-US" altLang="ko-KR" sz="1600" dirty="0" err="1"/>
              <a:t>SuperClass</a:t>
            </a:r>
            <a:r>
              <a:rPr lang="en-US" altLang="ko-KR" sz="1600" dirty="0"/>
              <a:t>' objects&gt;, </a:t>
            </a:r>
            <a:r>
              <a:rPr lang="en-US" altLang="ko-KR" sz="1600" b="1" dirty="0">
                <a:solidFill>
                  <a:srgbClr val="FF0000"/>
                </a:solidFill>
              </a:rPr>
              <a:t>'</a:t>
            </a:r>
            <a:r>
              <a:rPr lang="en-US" altLang="ko-KR" sz="1600" b="1" dirty="0" err="1">
                <a:solidFill>
                  <a:srgbClr val="FF0000"/>
                </a:solidFill>
              </a:rPr>
              <a:t>printX</a:t>
            </a:r>
            <a:r>
              <a:rPr lang="en-US" altLang="ko-KR" sz="1600" b="1" dirty="0">
                <a:solidFill>
                  <a:srgbClr val="FF0000"/>
                </a:solidFill>
              </a:rPr>
              <a:t>': </a:t>
            </a:r>
            <a:r>
              <a:rPr lang="en-US" altLang="ko-KR" sz="1600" dirty="0"/>
              <a:t>&lt;function </a:t>
            </a:r>
            <a:r>
              <a:rPr lang="en-US" altLang="ko-KR" sz="1600" dirty="0" err="1"/>
              <a:t>SuperClass.printX</a:t>
            </a:r>
            <a:r>
              <a:rPr lang="en-US" altLang="ko-KR" sz="1600" dirty="0"/>
              <a:t> at 0x000001B525270620&gt;})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SubClass</a:t>
            </a:r>
            <a:r>
              <a:rPr lang="en-US" altLang="ko-KR" sz="1600" b="1" dirty="0">
                <a:solidFill>
                  <a:schemeClr val="accent2"/>
                </a:solidFill>
              </a:rPr>
              <a:t>.__</a:t>
            </a:r>
            <a:r>
              <a:rPr lang="en-US" altLang="ko-KR" sz="1600" b="1" dirty="0" err="1">
                <a:solidFill>
                  <a:schemeClr val="accent2"/>
                </a:solidFill>
              </a:rPr>
              <a:t>dict</a:t>
            </a:r>
            <a:r>
              <a:rPr lang="en-US" altLang="ko-KR" sz="1600" b="1" dirty="0">
                <a:solidFill>
                  <a:schemeClr val="accent2"/>
                </a:solidFill>
              </a:rPr>
              <a:t>__</a:t>
            </a:r>
          </a:p>
          <a:p>
            <a:pPr eaLnBrk="1" hangingPunct="1">
              <a:buNone/>
            </a:pPr>
            <a:r>
              <a:rPr lang="en-US" altLang="ko-KR" sz="1600" dirty="0" err="1"/>
              <a:t>mappingproxy</a:t>
            </a:r>
            <a:r>
              <a:rPr lang="en-US" altLang="ko-KR" sz="1600" dirty="0"/>
              <a:t>({'__doc__': None, '__module__': '__main__', </a:t>
            </a:r>
            <a:r>
              <a:rPr lang="en-US" altLang="ko-KR" sz="1600" b="1" dirty="0">
                <a:solidFill>
                  <a:srgbClr val="FF0000"/>
                </a:solidFill>
              </a:rPr>
              <a:t>'y': 20, '</a:t>
            </a:r>
            <a:r>
              <a:rPr lang="en-US" altLang="ko-KR" sz="1600" b="1" dirty="0" err="1">
                <a:solidFill>
                  <a:srgbClr val="FF0000"/>
                </a:solidFill>
              </a:rPr>
              <a:t>printX</a:t>
            </a:r>
            <a:r>
              <a:rPr lang="en-US" altLang="ko-KR" sz="1600" b="1" dirty="0">
                <a:solidFill>
                  <a:srgbClr val="FF0000"/>
                </a:solidFill>
              </a:rPr>
              <a:t>': </a:t>
            </a:r>
            <a:r>
              <a:rPr lang="en-US" altLang="ko-KR" sz="1600" dirty="0"/>
              <a:t>&lt;function </a:t>
            </a:r>
            <a:r>
              <a:rPr lang="en-US" altLang="ko-KR" sz="1600" dirty="0" err="1"/>
              <a:t>SubClass.printX</a:t>
            </a:r>
            <a:r>
              <a:rPr lang="en-US" altLang="ko-KR" sz="1600" dirty="0"/>
              <a:t> at 0x000001B5252706A8&gt;, </a:t>
            </a:r>
            <a:r>
              <a:rPr lang="en-US" altLang="ko-KR" sz="1600" b="1" dirty="0">
                <a:solidFill>
                  <a:srgbClr val="FF0000"/>
                </a:solidFill>
              </a:rPr>
              <a:t>'</a:t>
            </a:r>
            <a:r>
              <a:rPr lang="en-US" altLang="ko-KR" sz="1600" b="1" dirty="0" err="1">
                <a:solidFill>
                  <a:srgbClr val="FF0000"/>
                </a:solidFill>
              </a:rPr>
              <a:t>printY</a:t>
            </a:r>
            <a:r>
              <a:rPr lang="en-US" altLang="ko-KR" sz="1600" b="1" dirty="0">
                <a:solidFill>
                  <a:srgbClr val="FF0000"/>
                </a:solidFill>
              </a:rPr>
              <a:t>': </a:t>
            </a:r>
            <a:r>
              <a:rPr lang="en-US" altLang="ko-KR" sz="1600" dirty="0"/>
              <a:t>&lt;function </a:t>
            </a:r>
            <a:r>
              <a:rPr lang="en-US" altLang="ko-KR" sz="1600" dirty="0" err="1"/>
              <a:t>SubClass.printY</a:t>
            </a:r>
            <a:r>
              <a:rPr lang="en-US" altLang="ko-KR" sz="1600" dirty="0"/>
              <a:t> at 0x000001B525270730&gt;})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s.__</a:t>
            </a:r>
            <a:r>
              <a:rPr lang="en-US" altLang="ko-KR" sz="1600" b="1" dirty="0" err="1">
                <a:solidFill>
                  <a:schemeClr val="accent2"/>
                </a:solidFill>
              </a:rPr>
              <a:t>dict</a:t>
            </a:r>
            <a:r>
              <a:rPr lang="en-US" altLang="ko-KR" sz="1600" b="1" dirty="0">
                <a:solidFill>
                  <a:schemeClr val="accent2"/>
                </a:solidFill>
              </a:rPr>
              <a:t>__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{'x': 50, 'a': 30}</a:t>
            </a:r>
          </a:p>
        </p:txBody>
      </p:sp>
    </p:spTree>
    <p:extLst>
      <p:ext uri="{BB962C8B-B14F-4D97-AF65-F5344CB8AC3E}">
        <p14:creationId xmlns:p14="http://schemas.microsoft.com/office/powerpoint/2010/main" val="20865688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5-8-6 </a:t>
            </a:r>
            <a:r>
              <a:rPr lang="ko-KR" altLang="en-US" sz="2000" dirty="0"/>
              <a:t>다중 상속	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46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38051" y="1530814"/>
            <a:ext cx="4483331" cy="3293209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Tiger: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Jump(self):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>
                <a:solidFill>
                  <a:schemeClr val="tx2"/>
                </a:solidFill>
              </a:rPr>
              <a:t>호랑이처럼 멀리 점프하기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  <a:p>
            <a:pPr eaLnBrk="1" hangingPunct="1">
              <a:buNone/>
            </a:pPr>
            <a:endParaRPr lang="en-US" altLang="ko-KR" sz="1600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Lion: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Bite(self):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>
                <a:solidFill>
                  <a:schemeClr val="tx2"/>
                </a:solidFill>
              </a:rPr>
              <a:t>사자처럼 한입에 꿀꺽하기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Liger(Tiger, Lion):   #</a:t>
            </a:r>
            <a:r>
              <a:rPr lang="ko-KR" altLang="en-US" sz="1600" b="1" dirty="0">
                <a:solidFill>
                  <a:schemeClr val="accent2"/>
                </a:solidFill>
              </a:rPr>
              <a:t>다중 상속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Play(self):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 err="1">
                <a:solidFill>
                  <a:schemeClr val="tx2"/>
                </a:solidFill>
              </a:rPr>
              <a:t>라이거만의</a:t>
            </a:r>
            <a:r>
              <a:rPr lang="ko-KR" altLang="en-US" sz="1600" dirty="0">
                <a:solidFill>
                  <a:schemeClr val="tx2"/>
                </a:solidFill>
              </a:rPr>
              <a:t> 사육사와 재미있게 놀기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892733" y="1530814"/>
            <a:ext cx="4179224" cy="2111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&gt;&gt;&gt; l = Liger()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2"/>
                </a:solidFill>
              </a:rPr>
              <a:t>l.Bite</a:t>
            </a:r>
            <a:r>
              <a:rPr lang="en-US" altLang="ko-KR" sz="1600" dirty="0">
                <a:solidFill>
                  <a:schemeClr val="tx2"/>
                </a:solidFill>
              </a:rPr>
              <a:t>() </a:t>
            </a:r>
            <a:r>
              <a:rPr lang="en-US" altLang="ko-KR" sz="1600" b="1" dirty="0">
                <a:solidFill>
                  <a:srgbClr val="FF0000"/>
                </a:solidFill>
              </a:rPr>
              <a:t>#Lion </a:t>
            </a:r>
            <a:r>
              <a:rPr lang="ko-KR" altLang="en-US" sz="1600" b="1" dirty="0">
                <a:solidFill>
                  <a:srgbClr val="FF0000"/>
                </a:solidFill>
              </a:rPr>
              <a:t>메서드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사자처럼 한입에 꿀꺽하기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2"/>
                </a:solidFill>
              </a:rPr>
              <a:t>l.Jump</a:t>
            </a:r>
            <a:r>
              <a:rPr lang="en-US" altLang="ko-KR" sz="1600" dirty="0">
                <a:solidFill>
                  <a:schemeClr val="tx2"/>
                </a:solidFill>
              </a:rPr>
              <a:t>() </a:t>
            </a:r>
            <a:r>
              <a:rPr lang="en-US" altLang="ko-KR" sz="1600" b="1" dirty="0">
                <a:solidFill>
                  <a:srgbClr val="FF0000"/>
                </a:solidFill>
              </a:rPr>
              <a:t>#Tiger </a:t>
            </a:r>
            <a:r>
              <a:rPr lang="ko-KR" altLang="en-US" sz="1600" b="1" dirty="0">
                <a:solidFill>
                  <a:srgbClr val="FF0000"/>
                </a:solidFill>
              </a:rPr>
              <a:t>메서드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호랑이처럼 멀리 점프하기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2"/>
                </a:solidFill>
              </a:rPr>
              <a:t>l.Play</a:t>
            </a:r>
            <a:r>
              <a:rPr lang="en-US" altLang="ko-KR" sz="1600" dirty="0">
                <a:solidFill>
                  <a:schemeClr val="tx2"/>
                </a:solidFill>
              </a:rPr>
              <a:t>() </a:t>
            </a:r>
            <a:r>
              <a:rPr lang="en-US" altLang="ko-KR" sz="1600" b="1" dirty="0">
                <a:solidFill>
                  <a:srgbClr val="FF0000"/>
                </a:solidFill>
              </a:rPr>
              <a:t>#Liger </a:t>
            </a:r>
            <a:r>
              <a:rPr lang="ko-KR" altLang="en-US" sz="1600" b="1" dirty="0">
                <a:solidFill>
                  <a:srgbClr val="FF0000"/>
                </a:solidFill>
              </a:rPr>
              <a:t>메서드</a:t>
            </a:r>
          </a:p>
          <a:p>
            <a:pPr eaLnBrk="1" hangingPunct="1">
              <a:buNone/>
            </a:pPr>
            <a:r>
              <a:rPr lang="ko-KR" altLang="en-US" sz="1600" dirty="0" err="1">
                <a:solidFill>
                  <a:schemeClr val="tx2"/>
                </a:solidFill>
              </a:rPr>
              <a:t>라이거만의</a:t>
            </a:r>
            <a:r>
              <a:rPr lang="ko-KR" altLang="en-US" sz="1600" dirty="0">
                <a:solidFill>
                  <a:schemeClr val="tx2"/>
                </a:solidFill>
              </a:rPr>
              <a:t> 사육사와 재미있게 놀기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5669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5-8-7 </a:t>
            </a:r>
            <a:r>
              <a:rPr lang="ko-KR" altLang="en-US" sz="2000" dirty="0"/>
              <a:t>다중 </a:t>
            </a:r>
            <a:r>
              <a:rPr lang="ko-KR" altLang="en-US" sz="2000" dirty="0" err="1"/>
              <a:t>상속시</a:t>
            </a:r>
            <a:r>
              <a:rPr lang="ko-KR" altLang="en-US" sz="2000" dirty="0"/>
              <a:t> 메서드 이름 검색 순서	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47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38051" y="1530814"/>
            <a:ext cx="4483331" cy="388414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Tiger: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Jump(self):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>
                <a:solidFill>
                  <a:schemeClr val="tx2"/>
                </a:solidFill>
              </a:rPr>
              <a:t>호랑이처럼 멀리 점프하기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Cry(self):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>
                <a:solidFill>
                  <a:schemeClr val="tx2"/>
                </a:solidFill>
              </a:rPr>
              <a:t>호랑이 어흥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Lion: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Bite(self):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>
                <a:solidFill>
                  <a:schemeClr val="tx2"/>
                </a:solidFill>
              </a:rPr>
              <a:t>사자처럼 한입에 꿀꺽하기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Cry(self):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>
                <a:solidFill>
                  <a:schemeClr val="tx2"/>
                </a:solidFill>
              </a:rPr>
              <a:t>사자 으르렁</a:t>
            </a:r>
            <a:r>
              <a:rPr lang="en-US" altLang="ko-KR" sz="1600" dirty="0">
                <a:solidFill>
                  <a:schemeClr val="tx2"/>
                </a:solidFill>
              </a:rPr>
              <a:t>")     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Liger(Tiger, Lion):   </a:t>
            </a:r>
            <a:r>
              <a:rPr lang="ko-KR" altLang="en-US" sz="1600" b="1" dirty="0">
                <a:solidFill>
                  <a:schemeClr val="accent2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#Tiger, Lion </a:t>
            </a:r>
            <a:r>
              <a:rPr lang="ko-KR" altLang="en-US" sz="1600" b="1" dirty="0">
                <a:solidFill>
                  <a:srgbClr val="FF0000"/>
                </a:solidFill>
              </a:rPr>
              <a:t>순서대로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Play(self):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 err="1">
                <a:solidFill>
                  <a:schemeClr val="tx2"/>
                </a:solidFill>
              </a:rPr>
              <a:t>라이거만의</a:t>
            </a:r>
            <a:r>
              <a:rPr lang="ko-KR" altLang="en-US" sz="1600" dirty="0">
                <a:solidFill>
                  <a:schemeClr val="tx2"/>
                </a:solidFill>
              </a:rPr>
              <a:t> 사육사와 재미있게 놀기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892733" y="1530814"/>
            <a:ext cx="4179224" cy="2012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&gt;&gt;&gt; l = Liger()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l.Cry</a:t>
            </a:r>
            <a:r>
              <a:rPr lang="en-US" altLang="ko-KR" sz="1600" b="1" dirty="0">
                <a:solidFill>
                  <a:schemeClr val="accent2"/>
                </a:solidFill>
              </a:rPr>
              <a:t>() </a:t>
            </a:r>
            <a:r>
              <a:rPr lang="en-US" altLang="ko-KR" sz="1600" b="1" dirty="0">
                <a:solidFill>
                  <a:srgbClr val="FF0000"/>
                </a:solidFill>
              </a:rPr>
              <a:t>#Tiger </a:t>
            </a:r>
            <a:r>
              <a:rPr lang="ko-KR" altLang="en-US" sz="1600" b="1" dirty="0">
                <a:solidFill>
                  <a:srgbClr val="FF0000"/>
                </a:solidFill>
              </a:rPr>
              <a:t>먼저 검색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호랑이 어흥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Liger.__</a:t>
            </a:r>
            <a:r>
              <a:rPr lang="en-US" altLang="ko-KR" sz="1600" b="1" dirty="0" err="1">
                <a:solidFill>
                  <a:schemeClr val="accent2"/>
                </a:solidFill>
              </a:rPr>
              <a:t>mro</a:t>
            </a:r>
            <a:r>
              <a:rPr lang="en-US" altLang="ko-KR" sz="1600" b="1" dirty="0">
                <a:solidFill>
                  <a:schemeClr val="accent2"/>
                </a:solidFill>
              </a:rPr>
              <a:t>__ </a:t>
            </a:r>
            <a:r>
              <a:rPr lang="en-US" altLang="ko-KR" sz="1600" b="1" dirty="0">
                <a:solidFill>
                  <a:srgbClr val="FF0000"/>
                </a:solidFill>
              </a:rPr>
              <a:t>#method resolution order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(&lt;class '__</a:t>
            </a:r>
            <a:r>
              <a:rPr lang="en-US" altLang="ko-KR" sz="1600" dirty="0" err="1">
                <a:solidFill>
                  <a:schemeClr val="tx2"/>
                </a:solidFill>
              </a:rPr>
              <a:t>main__.Liger</a:t>
            </a:r>
            <a:r>
              <a:rPr lang="en-US" altLang="ko-KR" sz="1600" dirty="0">
                <a:solidFill>
                  <a:schemeClr val="tx2"/>
                </a:solidFill>
              </a:rPr>
              <a:t>'&gt;, &lt;class '__</a:t>
            </a:r>
            <a:r>
              <a:rPr lang="en-US" altLang="ko-KR" sz="1600" dirty="0" err="1">
                <a:solidFill>
                  <a:schemeClr val="tx2"/>
                </a:solidFill>
              </a:rPr>
              <a:t>main__.Tiger</a:t>
            </a:r>
            <a:r>
              <a:rPr lang="en-US" altLang="ko-KR" sz="1600" dirty="0">
                <a:solidFill>
                  <a:schemeClr val="tx2"/>
                </a:solidFill>
              </a:rPr>
              <a:t>'&gt;, &lt;class '__</a:t>
            </a:r>
            <a:r>
              <a:rPr lang="en-US" altLang="ko-KR" sz="1600" dirty="0" err="1">
                <a:solidFill>
                  <a:schemeClr val="tx2"/>
                </a:solidFill>
              </a:rPr>
              <a:t>main__.Lion</a:t>
            </a:r>
            <a:r>
              <a:rPr lang="en-US" altLang="ko-KR" sz="1600" dirty="0">
                <a:solidFill>
                  <a:schemeClr val="tx2"/>
                </a:solidFill>
              </a:rPr>
              <a:t>'&gt;, &lt;class 'object'&gt;)</a:t>
            </a:r>
          </a:p>
        </p:txBody>
      </p:sp>
    </p:spTree>
    <p:extLst>
      <p:ext uri="{BB962C8B-B14F-4D97-AF65-F5344CB8AC3E}">
        <p14:creationId xmlns:p14="http://schemas.microsoft.com/office/powerpoint/2010/main" val="2741542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5-8-9 super() </a:t>
            </a:r>
            <a:r>
              <a:rPr lang="ko-KR" altLang="en-US" sz="2000" dirty="0"/>
              <a:t>를 이용한 상위 클래스 메서드 호출	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48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66700" y="1162514"/>
            <a:ext cx="4483331" cy="506600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Animal: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print("Animal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__()")</a:t>
            </a:r>
          </a:p>
          <a:p>
            <a:pPr eaLnBrk="1" hangingPunct="1">
              <a:buNone/>
            </a:pPr>
            <a:endParaRPr lang="en-US" altLang="ko-KR" sz="1600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Tiger(Animal):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super().__</a:t>
            </a:r>
            <a:r>
              <a:rPr lang="en-US" altLang="ko-KR" sz="1600" b="1" dirty="0" err="1">
                <a:solidFill>
                  <a:srgbClr val="FF0000"/>
                </a:solidFill>
              </a:rPr>
              <a:t>init</a:t>
            </a:r>
            <a:r>
              <a:rPr lang="en-US" altLang="ko-KR" sz="1600" b="1" dirty="0">
                <a:solidFill>
                  <a:srgbClr val="FF0000"/>
                </a:solidFill>
              </a:rPr>
              <a:t>__() #</a:t>
            </a:r>
            <a:r>
              <a:rPr lang="ko-KR" altLang="en-US" sz="1600" b="1" dirty="0">
                <a:solidFill>
                  <a:srgbClr val="FF0000"/>
                </a:solidFill>
              </a:rPr>
              <a:t>부모 클래스 </a:t>
            </a:r>
            <a:r>
              <a:rPr lang="ko-KR" altLang="en-US" sz="1600" b="1" dirty="0" err="1">
                <a:solidFill>
                  <a:srgbClr val="FF0000"/>
                </a:solidFill>
              </a:rPr>
              <a:t>생성자</a:t>
            </a:r>
            <a:r>
              <a:rPr lang="ko-KR" altLang="en-US" sz="1600" b="1" dirty="0">
                <a:solidFill>
                  <a:srgbClr val="FF0000"/>
                </a:solidFill>
              </a:rPr>
              <a:t> 호출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    </a:t>
            </a:r>
            <a:r>
              <a:rPr lang="en-US" altLang="ko-KR" sz="1600" dirty="0">
                <a:solidFill>
                  <a:schemeClr val="tx2"/>
                </a:solidFill>
              </a:rPr>
              <a:t>print("Tiger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__()")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Lion(Animal):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__(self):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       super().__</a:t>
            </a:r>
            <a:r>
              <a:rPr lang="en-US" altLang="ko-KR" sz="1600" b="1" dirty="0" err="1">
                <a:solidFill>
                  <a:srgbClr val="FF0000"/>
                </a:solidFill>
              </a:rPr>
              <a:t>init</a:t>
            </a:r>
            <a:r>
              <a:rPr lang="en-US" altLang="ko-KR" sz="1600" b="1" dirty="0">
                <a:solidFill>
                  <a:srgbClr val="FF0000"/>
                </a:solidFill>
              </a:rPr>
              <a:t>__() #</a:t>
            </a:r>
            <a:r>
              <a:rPr lang="ko-KR" altLang="en-US" sz="1600" b="1" dirty="0">
                <a:solidFill>
                  <a:srgbClr val="FF0000"/>
                </a:solidFill>
              </a:rPr>
              <a:t>부모 클래스 </a:t>
            </a:r>
            <a:r>
              <a:rPr lang="ko-KR" altLang="en-US" sz="1600" b="1" dirty="0" err="1">
                <a:solidFill>
                  <a:srgbClr val="FF0000"/>
                </a:solidFill>
              </a:rPr>
              <a:t>생성자</a:t>
            </a:r>
            <a:r>
              <a:rPr lang="ko-KR" altLang="en-US" sz="1600" b="1" dirty="0">
                <a:solidFill>
                  <a:srgbClr val="FF0000"/>
                </a:solidFill>
              </a:rPr>
              <a:t> 호출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    </a:t>
            </a:r>
            <a:r>
              <a:rPr lang="en-US" altLang="ko-KR" sz="1600" dirty="0">
                <a:solidFill>
                  <a:schemeClr val="tx2"/>
                </a:solidFill>
              </a:rPr>
              <a:t>print("Lion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__()")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Liger(Tiger, Lion):   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__(self):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       super().__</a:t>
            </a:r>
            <a:r>
              <a:rPr lang="en-US" altLang="ko-KR" sz="1600" b="1" dirty="0" err="1">
                <a:solidFill>
                  <a:srgbClr val="FF0000"/>
                </a:solidFill>
              </a:rPr>
              <a:t>init</a:t>
            </a:r>
            <a:r>
              <a:rPr lang="en-US" altLang="ko-KR" sz="1600" b="1" dirty="0">
                <a:solidFill>
                  <a:srgbClr val="FF0000"/>
                </a:solidFill>
              </a:rPr>
              <a:t>__() #</a:t>
            </a:r>
            <a:r>
              <a:rPr lang="ko-KR" altLang="en-US" sz="1600" b="1" dirty="0">
                <a:solidFill>
                  <a:srgbClr val="FF0000"/>
                </a:solidFill>
              </a:rPr>
              <a:t>부모 클래스 </a:t>
            </a:r>
            <a:r>
              <a:rPr lang="ko-KR" altLang="en-US" sz="1600" b="1" dirty="0" err="1">
                <a:solidFill>
                  <a:srgbClr val="FF0000"/>
                </a:solidFill>
              </a:rPr>
              <a:t>생성자</a:t>
            </a:r>
            <a:r>
              <a:rPr lang="ko-KR" altLang="en-US" sz="1600" b="1" dirty="0">
                <a:solidFill>
                  <a:srgbClr val="FF0000"/>
                </a:solidFill>
              </a:rPr>
              <a:t> 호출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    </a:t>
            </a:r>
            <a:r>
              <a:rPr lang="en-US" altLang="ko-KR" sz="1600" dirty="0">
                <a:solidFill>
                  <a:schemeClr val="tx2"/>
                </a:solidFill>
              </a:rPr>
              <a:t>print("Liger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__()")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892733" y="1530814"/>
            <a:ext cx="4179224" cy="1520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l = Liger()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Animal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한번만 호출됨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Lion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Tiger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Liger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</a:t>
            </a:r>
          </a:p>
        </p:txBody>
      </p:sp>
    </p:spTree>
    <p:extLst>
      <p:ext uri="{BB962C8B-B14F-4D97-AF65-F5344CB8AC3E}">
        <p14:creationId xmlns:p14="http://schemas.microsoft.com/office/powerpoint/2010/main" val="291244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5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http://www.jetbrains.com/pycharm/download//#section=windows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Free version : Community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8052C9-CB3D-DE15-D9D0-BE1B20A2D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06" y="1910167"/>
            <a:ext cx="4222102" cy="31987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2C385AE-AFE1-332B-4934-B757CAF65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0" y="1910167"/>
            <a:ext cx="4222103" cy="319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9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6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PyCharm</a:t>
            </a:r>
            <a:r>
              <a:rPr lang="en-US" altLang="ko-KR" sz="2000" dirty="0"/>
              <a:t> </a:t>
            </a:r>
            <a:r>
              <a:rPr lang="ko-KR" altLang="en-US" sz="2000" dirty="0"/>
              <a:t>실행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09" y="1413641"/>
            <a:ext cx="5546187" cy="4262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789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7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PyCharm</a:t>
            </a:r>
            <a:r>
              <a:rPr lang="en-US" altLang="ko-KR" sz="2000" dirty="0"/>
              <a:t> </a:t>
            </a:r>
            <a:r>
              <a:rPr lang="ko-KR" altLang="en-US" sz="2000" dirty="0"/>
              <a:t>실행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C844E0-1ADB-38EE-D751-493834BB8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54" y="1182475"/>
            <a:ext cx="4502461" cy="35103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9E31E19-E5D6-4851-C9AB-D4952FFA4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094" y="1185014"/>
            <a:ext cx="4106789" cy="204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03905A-3D07-C01F-C93F-5D950E18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33223"/>
            <a:ext cx="6207069" cy="50712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8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PyCharm</a:t>
            </a:r>
            <a:r>
              <a:rPr lang="en-US" altLang="ko-KR" sz="2000" dirty="0"/>
              <a:t> </a:t>
            </a:r>
            <a:r>
              <a:rPr lang="ko-KR" altLang="en-US" sz="2000" dirty="0"/>
              <a:t>실행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605048" y="3221421"/>
            <a:ext cx="1098331" cy="9174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3296820">
            <a:off x="4888395" y="2472541"/>
            <a:ext cx="315883" cy="937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4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0763C43-C2A1-37CB-3D49-110975AE4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59" y="1198839"/>
            <a:ext cx="6257651" cy="50863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9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PyCharm</a:t>
            </a:r>
            <a:r>
              <a:rPr lang="en-US" altLang="ko-KR" sz="2000" dirty="0"/>
              <a:t> </a:t>
            </a:r>
            <a:r>
              <a:rPr lang="ko-KR" altLang="en-US" sz="2000" dirty="0"/>
              <a:t>실행 </a:t>
            </a:r>
            <a:r>
              <a:rPr lang="en-US" altLang="ko-KR" sz="2000" dirty="0"/>
              <a:t>: </a:t>
            </a:r>
            <a:r>
              <a:rPr lang="ko-KR" altLang="en-US" sz="2000" dirty="0"/>
              <a:t>새로운 프로젝트 폴더 선택</a:t>
            </a:r>
            <a:r>
              <a:rPr lang="en-US" altLang="ko-KR" sz="2000" dirty="0"/>
              <a:t>!!,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19959" y="1337823"/>
            <a:ext cx="2801007" cy="4321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681111" y="2293226"/>
            <a:ext cx="3164834" cy="66067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920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21199</TotalTime>
  <Words>4611</Words>
  <Application>Microsoft Office PowerPoint</Application>
  <PresentationFormat>화면 슬라이드 쇼(4:3)</PresentationFormat>
  <Paragraphs>689</Paragraphs>
  <Slides>48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2" baseType="lpstr">
      <vt:lpstr>Courier10 BT</vt:lpstr>
      <vt:lpstr>Times New Roman</vt:lpstr>
      <vt:lpstr>Wingdings</vt:lpstr>
      <vt:lpstr>기본 디자인</vt:lpstr>
      <vt:lpstr>  Chapter 5  클래스</vt:lpstr>
      <vt:lpstr>목차</vt:lpstr>
      <vt:lpstr>PyCharm</vt:lpstr>
      <vt:lpstr>PyCharm</vt:lpstr>
      <vt:lpstr>PyCharm</vt:lpstr>
      <vt:lpstr>PyCharm</vt:lpstr>
      <vt:lpstr>PyCharm</vt:lpstr>
      <vt:lpstr>PyCharm</vt:lpstr>
      <vt:lpstr>PyCharm</vt:lpstr>
      <vt:lpstr>PyCharm</vt:lpstr>
      <vt:lpstr>PyCharm</vt:lpstr>
      <vt:lpstr>PyCharm</vt:lpstr>
      <vt:lpstr>PyCharm</vt:lpstr>
      <vt:lpstr>PyCharm</vt:lpstr>
      <vt:lpstr>PyCharm </vt:lpstr>
      <vt:lpstr>PyCharm </vt:lpstr>
      <vt:lpstr>클래스 이야기</vt:lpstr>
      <vt:lpstr>클래스 선언</vt:lpstr>
      <vt:lpstr>클래스 선언</vt:lpstr>
      <vt:lpstr>클래스 객체와 인스턴스 객체의 이름 공간</vt:lpstr>
      <vt:lpstr>클래스 객체와 인스턴스 객체의 이름 공간</vt:lpstr>
      <vt:lpstr>클래스 객체와 인스턴스 객체의 이름 공간</vt:lpstr>
      <vt:lpstr>클래스 객체와 인스턴스 객체의 관계</vt:lpstr>
      <vt:lpstr>생성자, 소멸자 메서드</vt:lpstr>
      <vt:lpstr>정적 메서드, 클래스 메서드</vt:lpstr>
      <vt:lpstr>정적 메서드, 클래스 메서드</vt:lpstr>
      <vt:lpstr>정적 메서드, 클래스 메서드</vt:lpstr>
      <vt:lpstr>public 변수 : 이름 변경(name mangling)</vt:lpstr>
      <vt:lpstr>연산자 중복 (operator overloading)정의</vt:lpstr>
      <vt:lpstr>연산자 중복 (operator overloading)정의</vt:lpstr>
      <vt:lpstr>연산자 중복 (operator overloading)정의</vt:lpstr>
      <vt:lpstr>연산자 중복 (operator overloading)정의</vt:lpstr>
      <vt:lpstr>연산자 중복 (operator overloading)정의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Kim Youngsik</cp:lastModifiedBy>
  <cp:revision>689</cp:revision>
  <cp:lastPrinted>2012-03-06T00:26:48Z</cp:lastPrinted>
  <dcterms:created xsi:type="dcterms:W3CDTF">1999-03-28T02:55:44Z</dcterms:created>
  <dcterms:modified xsi:type="dcterms:W3CDTF">2023-02-17T20:23:54Z</dcterms:modified>
</cp:coreProperties>
</file>