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97" r:id="rId3"/>
    <p:sldId id="585" r:id="rId4"/>
    <p:sldId id="598" r:id="rId5"/>
    <p:sldId id="599" r:id="rId6"/>
    <p:sldId id="600" r:id="rId7"/>
    <p:sldId id="614" r:id="rId8"/>
    <p:sldId id="615" r:id="rId9"/>
    <p:sldId id="616" r:id="rId10"/>
    <p:sldId id="601" r:id="rId11"/>
    <p:sldId id="602" r:id="rId12"/>
    <p:sldId id="603" r:id="rId13"/>
    <p:sldId id="604" r:id="rId14"/>
    <p:sldId id="612" r:id="rId15"/>
    <p:sldId id="605" r:id="rId16"/>
    <p:sldId id="606" r:id="rId17"/>
    <p:sldId id="607" r:id="rId18"/>
    <p:sldId id="608" r:id="rId19"/>
    <p:sldId id="609" r:id="rId20"/>
    <p:sldId id="611" r:id="rId21"/>
    <p:sldId id="613" r:id="rId22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DDBCF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104" d="100"/>
          <a:sy n="104" d="100"/>
        </p:scale>
        <p:origin x="92" y="4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42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9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78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709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078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597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5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15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2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248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841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66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3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E5CAC4-29CC-4522-8E0E-44D09DB9CF04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B2936F-8531-4B14-B913-447731A9D716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8B9F17-5E59-4D42-8337-F90D7D207F71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FF4A4-7CC0-4522-8A99-02F6294EC04F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18426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9556CA6D-C021-644B-0F74-51DA59357B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417" y="6435724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9</a:t>
            </a:r>
            <a:br>
              <a:rPr lang="en-US" altLang="ko-KR" i="0" dirty="0"/>
            </a:br>
            <a:r>
              <a:rPr lang="en-US" altLang="ko-KR" i="0" dirty="0"/>
              <a:t> C/C++ </a:t>
            </a:r>
            <a:r>
              <a:rPr lang="ko-KR" altLang="en-US" i="0" dirty="0"/>
              <a:t>연동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모듈 초기화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모듈을 </a:t>
            </a:r>
            <a:r>
              <a:rPr lang="ko-KR" altLang="en-US" sz="1800" dirty="0" err="1"/>
              <a:t>임포트</a:t>
            </a:r>
            <a:r>
              <a:rPr lang="ko-KR" altLang="en-US" sz="1800" dirty="0"/>
              <a:t> 할 때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내부에서 다음과 같은 작업이 이루어진다</a:t>
            </a:r>
            <a:r>
              <a:rPr lang="en-US" altLang="ko-KR" sz="18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찾는다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모듈을 초기화 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3</a:t>
            </a:r>
            <a:r>
              <a:rPr lang="ko-KR" altLang="en-US" sz="1600" b="1" dirty="0">
                <a:solidFill>
                  <a:schemeClr val="accent2"/>
                </a:solidFill>
              </a:rPr>
              <a:t>단계 </a:t>
            </a:r>
            <a:r>
              <a:rPr lang="en-US" altLang="ko-KR" sz="1600" b="1" dirty="0">
                <a:solidFill>
                  <a:schemeClr val="accent2"/>
                </a:solidFill>
              </a:rPr>
              <a:t>: </a:t>
            </a:r>
            <a:r>
              <a:rPr lang="ko-KR" altLang="en-US" sz="1600" b="1" dirty="0">
                <a:solidFill>
                  <a:schemeClr val="accent2"/>
                </a:solidFill>
              </a:rPr>
              <a:t>지역 이름공간</a:t>
            </a:r>
            <a:r>
              <a:rPr lang="en-US" altLang="ko-KR" sz="1600" b="1" dirty="0">
                <a:solidFill>
                  <a:schemeClr val="accent2"/>
                </a:solidFill>
              </a:rPr>
              <a:t>(Local Namespace)</a:t>
            </a:r>
            <a:r>
              <a:rPr lang="ko-KR" altLang="en-US" sz="1600" b="1" dirty="0">
                <a:solidFill>
                  <a:schemeClr val="accent2"/>
                </a:solidFill>
              </a:rPr>
              <a:t>에 이름을 정의한다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확장 모듈을 만들면 </a:t>
            </a:r>
            <a:r>
              <a:rPr lang="en-US" altLang="ko-KR" sz="1800" dirty="0"/>
              <a:t>2,3 </a:t>
            </a:r>
            <a:r>
              <a:rPr lang="ko-KR" altLang="en-US" sz="1800" dirty="0"/>
              <a:t>단계를 직접 해줘야 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909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8" y="803275"/>
            <a:ext cx="899001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초기화하려면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Py_InitModule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dirty="0"/>
              <a:t>혹은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PyModule_Create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dirty="0"/>
              <a:t>함수를 사용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8" y="1386681"/>
            <a:ext cx="7304580" cy="48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42593" y="4904619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//1. </a:t>
            </a:r>
            <a:r>
              <a:rPr lang="ko-KR" altLang="en-US" sz="1800" b="1" dirty="0" err="1">
                <a:solidFill>
                  <a:srgbClr val="FF0000"/>
                </a:solidFill>
              </a:rPr>
              <a:t>파이썬</a:t>
            </a:r>
            <a:r>
              <a:rPr lang="ko-KR" altLang="en-US" sz="1800" b="1" dirty="0">
                <a:solidFill>
                  <a:srgbClr val="FF0000"/>
                </a:solidFill>
              </a:rPr>
              <a:t> 인터프리터에서 처음 실행 </a:t>
            </a:r>
            <a:r>
              <a:rPr lang="en-US" altLang="ko-KR" sz="1800" b="1" dirty="0" err="1">
                <a:solidFill>
                  <a:srgbClr val="FF0000"/>
                </a:solidFill>
              </a:rPr>
              <a:t>PyInit</a:t>
            </a:r>
            <a:r>
              <a:rPr lang="en-US" altLang="ko-KR" sz="1800" b="1" dirty="0">
                <a:solidFill>
                  <a:srgbClr val="FF0000"/>
                </a:solidFill>
              </a:rPr>
              <a:t>_&lt;module&gt; </a:t>
            </a:r>
            <a:r>
              <a:rPr lang="ko-KR" altLang="en-US" sz="1800" b="1" dirty="0">
                <a:solidFill>
                  <a:srgbClr val="FF0000"/>
                </a:solidFill>
              </a:rPr>
              <a:t>함수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1513" y="5547226"/>
            <a:ext cx="3046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//2. </a:t>
            </a:r>
            <a:r>
              <a:rPr lang="en-US" altLang="ko-KR" sz="1800" b="1" dirty="0" err="1">
                <a:solidFill>
                  <a:srgbClr val="FF0000"/>
                </a:solidFill>
              </a:rPr>
              <a:t>spammodule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구조체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9204" y="2707143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//2. </a:t>
            </a:r>
            <a:r>
              <a:rPr lang="ko-KR" altLang="en-US" sz="1800" b="1" dirty="0">
                <a:solidFill>
                  <a:srgbClr val="FF0000"/>
                </a:solidFill>
              </a:rPr>
              <a:t>생성할 모듈 정보를 담는 구조체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6517" y="3960008"/>
            <a:ext cx="2986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//3. </a:t>
            </a:r>
            <a:r>
              <a:rPr lang="en-US" altLang="ko-KR" sz="1800" b="1" dirty="0" err="1">
                <a:solidFill>
                  <a:srgbClr val="FF0000"/>
                </a:solidFill>
              </a:rPr>
              <a:t>SpamMethods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배열 참조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7142" y="1423739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//3. </a:t>
            </a:r>
            <a:r>
              <a:rPr lang="ko-KR" altLang="en-US" sz="1800" b="1" dirty="0">
                <a:solidFill>
                  <a:srgbClr val="FF0000"/>
                </a:solidFill>
              </a:rPr>
              <a:t>모듈에 등록할 함수 정의를 담은 배열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5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작성한 코드들을 </a:t>
            </a: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저장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1. </a:t>
            </a:r>
            <a:r>
              <a:rPr lang="ko-KR" altLang="en-US" sz="1800" b="1" dirty="0">
                <a:solidFill>
                  <a:schemeClr val="accent2"/>
                </a:solidFill>
              </a:rPr>
              <a:t>새 프로젝트 </a:t>
            </a:r>
            <a:r>
              <a:rPr lang="en-US" altLang="ko-KR" sz="1800" b="1" dirty="0">
                <a:solidFill>
                  <a:schemeClr val="accent2"/>
                </a:solidFill>
              </a:rPr>
              <a:t>-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Windows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데스크톱 마법사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이름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솔루션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:spam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1" y="2054794"/>
            <a:ext cx="6991622" cy="3646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82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2. </a:t>
            </a:r>
            <a:r>
              <a:rPr lang="ko-KR" altLang="en-US" sz="1800" b="1" dirty="0">
                <a:solidFill>
                  <a:schemeClr val="accent2"/>
                </a:solidFill>
              </a:rPr>
              <a:t>응용프로그램 종류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동적연결라이브러리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DLL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선택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빈 프로젝트 선택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56" y="1718365"/>
            <a:ext cx="5836917" cy="4339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23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3. </a:t>
            </a:r>
            <a:r>
              <a:rPr lang="ko-KR" altLang="en-US" sz="1800" b="1" dirty="0">
                <a:solidFill>
                  <a:schemeClr val="accent2"/>
                </a:solidFill>
              </a:rPr>
              <a:t>소스 파일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오른쪽버튼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기존항목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(1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부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9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장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spam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폴더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) 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spammodule.c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29" y="1742763"/>
            <a:ext cx="6383829" cy="45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50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 </a:t>
            </a:r>
            <a:r>
              <a:rPr lang="en-US" altLang="ko-KR" sz="1800" b="1" dirty="0">
                <a:solidFill>
                  <a:schemeClr val="accent2"/>
                </a:solidFill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Release </a:t>
            </a:r>
            <a:r>
              <a:rPr lang="ko-KR" altLang="en-US" sz="1800" b="1" dirty="0">
                <a:solidFill>
                  <a:srgbClr val="FF0000"/>
                </a:solidFill>
              </a:rPr>
              <a:t>모드 </a:t>
            </a:r>
            <a:r>
              <a:rPr lang="en-US" altLang="ko-KR" sz="1800" b="1" dirty="0">
                <a:solidFill>
                  <a:srgbClr val="FF0000"/>
                </a:solidFill>
              </a:rPr>
              <a:t>x64 / x86 </a:t>
            </a:r>
            <a:r>
              <a:rPr lang="ko-KR" altLang="en-US" sz="1800" b="1" dirty="0">
                <a:solidFill>
                  <a:srgbClr val="FF0000"/>
                </a:solidFill>
              </a:rPr>
              <a:t>선택</a:t>
            </a:r>
            <a:r>
              <a:rPr lang="en-US" altLang="ko-KR" sz="1800" b="1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4.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릴리즈</a:t>
            </a:r>
            <a:r>
              <a:rPr lang="ko-KR" altLang="en-US" sz="1800" b="1" dirty="0">
                <a:solidFill>
                  <a:schemeClr val="accent2"/>
                </a:solidFill>
              </a:rPr>
              <a:t> 모드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프로젝트속성창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(Alt-F7)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구성속성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/ C/C++/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일반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추가포함디렉터리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C:\Python37\include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67" y="2070742"/>
            <a:ext cx="6377121" cy="3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5.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링커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/ </a:t>
            </a:r>
            <a:r>
              <a:rPr lang="ko-KR" altLang="en-US" sz="1800" b="1" dirty="0">
                <a:solidFill>
                  <a:schemeClr val="accent2"/>
                </a:solidFill>
              </a:rPr>
              <a:t>일반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추가라이브러리 디렉터리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C:\Python37\libs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05" y="1970088"/>
            <a:ext cx="6400620" cy="3774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27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6.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링커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/ </a:t>
            </a:r>
            <a:r>
              <a:rPr lang="ko-KR" altLang="en-US" sz="1800" b="1" dirty="0">
                <a:solidFill>
                  <a:schemeClr val="accent2"/>
                </a:solidFill>
              </a:rPr>
              <a:t>입력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추가 종속성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python37.lib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84" y="2086408"/>
            <a:ext cx="6492719" cy="3936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37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7.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링커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/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명령줄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하단의 추가 옵션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/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export:PyInit_spam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입력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02" y="1970088"/>
            <a:ext cx="6970622" cy="41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8.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링커</a:t>
            </a:r>
            <a:r>
              <a:rPr lang="ko-KR" altLang="en-US" sz="1800" b="1" dirty="0">
                <a:solidFill>
                  <a:schemeClr val="accent2"/>
                </a:solidFill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</a:rPr>
              <a:t>/ </a:t>
            </a:r>
            <a:r>
              <a:rPr lang="ko-KR" altLang="en-US" sz="1800" b="1" dirty="0">
                <a:solidFill>
                  <a:schemeClr val="accent2"/>
                </a:solidFill>
              </a:rPr>
              <a:t>일반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출력 파일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$(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OutDir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)\</a:t>
            </a:r>
            <a:r>
              <a:rPr lang="en-US" altLang="ko-KR" sz="1800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spam.pyd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로 변경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4" y="1709590"/>
            <a:ext cx="7259461" cy="443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82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왜 확장 모듈이 필요한가</a:t>
            </a:r>
            <a:r>
              <a:rPr lang="en-US" altLang="ko-KR" sz="2000" dirty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간단한 확장 모듈 예제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초기화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빌드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/ C API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9. </a:t>
            </a:r>
            <a:r>
              <a:rPr lang="ko-KR" altLang="en-US" sz="1800" b="1" dirty="0">
                <a:solidFill>
                  <a:schemeClr val="accent2"/>
                </a:solidFill>
              </a:rPr>
              <a:t>빌드 </a:t>
            </a:r>
            <a:r>
              <a:rPr lang="en-US" altLang="ko-KR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2"/>
                </a:solidFill>
                <a:sym typeface="Wingdings" panose="05000000000000000000" pitchFamily="2" charset="2"/>
              </a:rPr>
              <a:t>솔루션 빌드 수행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89" y="1472725"/>
            <a:ext cx="5325415" cy="4794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99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accent2"/>
                </a:solidFill>
              </a:rPr>
              <a:t>윈도우 </a:t>
            </a:r>
            <a:r>
              <a:rPr lang="en-US" altLang="ko-KR" sz="1800" b="1" dirty="0">
                <a:solidFill>
                  <a:schemeClr val="accent2"/>
                </a:solidFill>
              </a:rPr>
              <a:t>visual studio</a:t>
            </a:r>
            <a:r>
              <a:rPr lang="ko-KR" altLang="en-US" sz="1800" b="1" dirty="0">
                <a:solidFill>
                  <a:schemeClr val="accent2"/>
                </a:solidFill>
              </a:rPr>
              <a:t>에서 빌드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accent2"/>
                </a:solidFill>
              </a:rPr>
              <a:t>10. x64\Release\</a:t>
            </a:r>
            <a:r>
              <a:rPr lang="en-US" altLang="ko-KR" sz="1800" b="1" dirty="0" err="1">
                <a:solidFill>
                  <a:schemeClr val="accent2"/>
                </a:solidFill>
              </a:rPr>
              <a:t>spam.pyd</a:t>
            </a:r>
            <a:r>
              <a:rPr lang="en-US" altLang="ko-KR" sz="1800" b="1" dirty="0">
                <a:solidFill>
                  <a:schemeClr val="accent2"/>
                </a:solidFill>
              </a:rPr>
              <a:t> </a:t>
            </a:r>
            <a:r>
              <a:rPr lang="ko-KR" altLang="en-US" sz="1800" b="1" dirty="0">
                <a:solidFill>
                  <a:schemeClr val="accent2"/>
                </a:solidFill>
              </a:rPr>
              <a:t>를  </a:t>
            </a:r>
            <a:r>
              <a:rPr lang="ko-KR" altLang="en-US" sz="1800" dirty="0"/>
              <a:t>표준 라이브러리 디렉터리 </a:t>
            </a:r>
            <a:r>
              <a:rPr lang="en-US" altLang="ko-KR" sz="1800" b="1" dirty="0">
                <a:solidFill>
                  <a:schemeClr val="accent2"/>
                </a:solidFill>
              </a:rPr>
              <a:t>(c:\python37\Lib)</a:t>
            </a:r>
            <a:r>
              <a:rPr lang="ko-KR" altLang="en-US" sz="1800" dirty="0"/>
              <a:t>  로 복사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정상 동작 테스트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7" y="2519784"/>
            <a:ext cx="8170706" cy="2812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8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왜 확장 모듈이 필요한가</a:t>
            </a:r>
            <a:r>
              <a:rPr lang="en-US" altLang="ko-KR" dirty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 </a:t>
            </a:r>
            <a:r>
              <a:rPr lang="en-US" altLang="ko-KR" sz="2000" dirty="0"/>
              <a:t>C/C++</a:t>
            </a:r>
            <a:r>
              <a:rPr lang="ko-KR" altLang="en-US" sz="2000" dirty="0"/>
              <a:t>로 만들어진 외부 모듈을 참고 하는 경우가 발생함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확장 모듈이 필요한 이유</a:t>
            </a:r>
            <a:br>
              <a:rPr lang="ko-KR" altLang="en-US" sz="2000" dirty="0"/>
            </a:b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C/C++ </a:t>
            </a:r>
            <a:r>
              <a:rPr lang="ko-KR" altLang="en-US" sz="1800" dirty="0"/>
              <a:t>라이브러리 함수 혹은 시스템 콜을 할 수 있는 새로운 객체 타입을 구현 할 수 있음</a:t>
            </a:r>
            <a:br>
              <a:rPr lang="ko-KR" altLang="en-US" sz="1800" dirty="0"/>
            </a:b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C</a:t>
            </a:r>
            <a:r>
              <a:rPr lang="ko-KR" altLang="en-US" sz="1800" dirty="0"/>
              <a:t>의 빠른 연산을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핵심적인 부분을 공개하지 않고 배포 할 수 있음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헤더 파일  </a:t>
            </a:r>
            <a:r>
              <a:rPr lang="en-US" altLang="ko-KR" sz="2000" dirty="0" err="1"/>
              <a:t>python.h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spam </a:t>
            </a:r>
            <a:r>
              <a:rPr lang="ko-KR" altLang="en-US" sz="1800" dirty="0"/>
              <a:t>이라는 확장 모듈을 만들면서 </a:t>
            </a:r>
            <a:r>
              <a:rPr lang="ko-KR" altLang="en-US" sz="1800" dirty="0" err="1"/>
              <a:t>파이썬과</a:t>
            </a:r>
            <a:r>
              <a:rPr lang="ko-KR" altLang="en-US" sz="1800" dirty="0"/>
              <a:t> </a:t>
            </a:r>
            <a:r>
              <a:rPr lang="en-US" altLang="ko-KR" sz="1800" dirty="0"/>
              <a:t>C</a:t>
            </a:r>
            <a:r>
              <a:rPr lang="ko-KR" altLang="en-US" sz="1800" dirty="0"/>
              <a:t>의 연동을 알아보겠습니다</a:t>
            </a:r>
            <a:r>
              <a:rPr lang="en-US" altLang="ko-KR" sz="18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입력 받은 문자열을 구하는 함수를 포함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/>
              <a:t>spam </a:t>
            </a:r>
            <a:r>
              <a:rPr lang="ko-KR" altLang="en-US" sz="1800" dirty="0"/>
              <a:t>모듈이 아래와 같이 사용 될 것임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51" y="2965282"/>
            <a:ext cx="7300107" cy="1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23616" y="1897011"/>
            <a:ext cx="728944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size_t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strlen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const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char*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Spammodule.c</a:t>
            </a:r>
            <a:r>
              <a:rPr lang="en-US" altLang="ko-KR" sz="2000" dirty="0"/>
              <a:t> </a:t>
            </a:r>
            <a:r>
              <a:rPr lang="ko-KR" altLang="en-US" sz="2000" dirty="0"/>
              <a:t>파일 생성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전통적으로 ‘</a:t>
            </a:r>
            <a:r>
              <a:rPr lang="ko-KR" altLang="en-US" sz="1800" dirty="0" err="1"/>
              <a:t>모듈이름</a:t>
            </a:r>
            <a:r>
              <a:rPr lang="ko-KR" altLang="en-US" sz="1800" dirty="0"/>
              <a:t>’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module.c</a:t>
            </a:r>
            <a:r>
              <a:rPr lang="ko-KR" altLang="en-US" sz="1800" dirty="0"/>
              <a:t>와 같은 형식으로 파일이름 지정</a:t>
            </a:r>
            <a:endParaRPr lang="ko-KR" altLang="en-US" sz="24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200" dirty="0"/>
              <a:t>첫 줄에 “</a:t>
            </a:r>
            <a:r>
              <a:rPr lang="en-US" altLang="ko-KR" sz="2200" dirty="0" err="1"/>
              <a:t>python.h</a:t>
            </a:r>
            <a:r>
              <a:rPr lang="en-US" altLang="ko-KR" sz="2200" dirty="0"/>
              <a:t>”</a:t>
            </a:r>
            <a:r>
              <a:rPr lang="ko-KR" altLang="en-US" sz="2200" dirty="0"/>
              <a:t>를 포함</a:t>
            </a:r>
            <a:endParaRPr lang="en-US" altLang="ko-KR" sz="22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헤더파일을</a:t>
            </a:r>
            <a:r>
              <a:rPr lang="ko-KR" altLang="en-US" sz="1600" dirty="0"/>
              <a:t> 포함할 때 </a:t>
            </a:r>
            <a:r>
              <a:rPr lang="en-US" altLang="ko-KR" sz="1600" dirty="0" err="1"/>
              <a:t>python.h</a:t>
            </a:r>
            <a:r>
              <a:rPr lang="ko-KR" altLang="en-US" sz="1600" dirty="0"/>
              <a:t>를 제일 먼저 포함해야 함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0" y="1970088"/>
            <a:ext cx="498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간단한 확장 모듈 예제 </a:t>
            </a:r>
            <a:r>
              <a:rPr lang="en-US" altLang="ko-KR" dirty="0"/>
              <a:t>: </a:t>
            </a:r>
            <a:r>
              <a:rPr lang="ko-KR" altLang="en-US" dirty="0"/>
              <a:t>확장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spam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76783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strlen</a:t>
            </a:r>
            <a:r>
              <a:rPr lang="en-US" altLang="ko-KR" sz="2000" dirty="0"/>
              <a:t> </a:t>
            </a:r>
            <a:r>
              <a:rPr lang="ko-KR" altLang="en-US" sz="2000" dirty="0"/>
              <a:t>함수 만들기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파이썬에서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spam.strlen</a:t>
            </a:r>
            <a:r>
              <a:rPr lang="ko-KR" altLang="en-US" sz="1800" dirty="0"/>
              <a:t>을 호출 했을 때 실행되는   </a:t>
            </a:r>
            <a:r>
              <a:rPr lang="en-US" altLang="ko-KR" sz="1800" dirty="0"/>
              <a:t>C</a:t>
            </a:r>
            <a:r>
              <a:rPr lang="ko-KR" altLang="en-US" sz="1800" dirty="0"/>
              <a:t>코드 만들기</a:t>
            </a:r>
            <a:endParaRPr lang="en-US" altLang="ko-KR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python.h</a:t>
            </a:r>
            <a:r>
              <a:rPr lang="ko-KR" altLang="en-US" sz="1800" dirty="0"/>
              <a:t>에 있는 </a:t>
            </a:r>
            <a:r>
              <a:rPr lang="en-US" altLang="ko-KR" sz="1800" dirty="0"/>
              <a:t>C/API </a:t>
            </a:r>
            <a:r>
              <a:rPr lang="ko-KR" altLang="en-US" sz="1800" dirty="0"/>
              <a:t>함수 혹은 객체</a:t>
            </a:r>
            <a:endParaRPr lang="en-US" altLang="ko-KR" sz="18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PyObject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객체를 </a:t>
            </a:r>
            <a:r>
              <a:rPr lang="en-US" altLang="ko-KR" sz="1600" dirty="0"/>
              <a:t>C</a:t>
            </a:r>
            <a:r>
              <a:rPr lang="ko-KR" altLang="en-US" sz="1600" dirty="0"/>
              <a:t>의 데이터 타입으로 표현할 수 있는 구조체</a:t>
            </a:r>
            <a:endParaRPr lang="en-US" altLang="ko-KR" sz="16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PyArg_ParseTuple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전달된 인자를 </a:t>
            </a:r>
            <a:r>
              <a:rPr lang="en-US" altLang="ko-KR" sz="1600" dirty="0"/>
              <a:t>C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변환</a:t>
            </a:r>
            <a:endParaRPr lang="en-US" altLang="ko-KR" sz="16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Py_BuildValue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C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값을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인식할 수 있도록 </a:t>
            </a:r>
            <a:r>
              <a:rPr lang="en-US" altLang="ko-KR" sz="1600" dirty="0" err="1"/>
              <a:t>PyObject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834577" y="2886366"/>
            <a:ext cx="6922395" cy="306517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static </a:t>
            </a:r>
            <a:r>
              <a:rPr lang="en-US" altLang="ko-KR" sz="2000" dirty="0" err="1">
                <a:solidFill>
                  <a:schemeClr val="tx1"/>
                </a:solidFill>
              </a:rPr>
              <a:t>PyObject</a:t>
            </a:r>
            <a:r>
              <a:rPr lang="en-US" altLang="ko-KR" sz="2000" dirty="0">
                <a:solidFill>
                  <a:schemeClr val="tx1"/>
                </a:solidFill>
              </a:rPr>
              <a:t> *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spam_strlen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PyObject</a:t>
            </a:r>
            <a:r>
              <a:rPr lang="en-US" altLang="ko-KR" sz="2000" dirty="0">
                <a:solidFill>
                  <a:schemeClr val="tx1"/>
                </a:solidFill>
              </a:rPr>
              <a:t> *self, </a:t>
            </a:r>
            <a:r>
              <a:rPr lang="en-US" altLang="ko-KR" sz="2000" dirty="0" err="1">
                <a:solidFill>
                  <a:schemeClr val="tx1"/>
                </a:solidFill>
              </a:rPr>
              <a:t>PyObject</a:t>
            </a:r>
            <a:r>
              <a:rPr lang="en-US" altLang="ko-KR" sz="2000" dirty="0">
                <a:solidFill>
                  <a:schemeClr val="tx1"/>
                </a:solidFill>
              </a:rPr>
              <a:t> *</a:t>
            </a:r>
            <a:r>
              <a:rPr lang="en-US" altLang="ko-KR" sz="2000" dirty="0" err="1">
                <a:solidFill>
                  <a:schemeClr val="tx1"/>
                </a:solidFill>
              </a:rPr>
              <a:t>args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char* 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len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if (!</a:t>
            </a:r>
            <a:r>
              <a:rPr lang="en-US" altLang="ko-KR" sz="2000" dirty="0" err="1">
                <a:solidFill>
                  <a:schemeClr val="tx1"/>
                </a:solidFill>
              </a:rPr>
              <a:t>PyArg_ParseTuple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args</a:t>
            </a:r>
            <a:r>
              <a:rPr lang="en-US" altLang="ko-KR" sz="2000" dirty="0">
                <a:solidFill>
                  <a:schemeClr val="tx1"/>
                </a:solidFill>
              </a:rPr>
              <a:t>, “s”, &amp;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))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    return NULL;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</a:rPr>
              <a:t>len</a:t>
            </a:r>
            <a:r>
              <a:rPr lang="en-US" altLang="ko-KR" sz="2000" dirty="0">
                <a:solidFill>
                  <a:schemeClr val="tx1"/>
                </a:solidFill>
              </a:rPr>
              <a:t> = </a:t>
            </a:r>
            <a:r>
              <a:rPr lang="en-US" altLang="ko-KR" sz="2000" dirty="0" err="1">
                <a:solidFill>
                  <a:schemeClr val="tx1"/>
                </a:solidFill>
              </a:rPr>
              <a:t>strlen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str</a:t>
            </a:r>
            <a:r>
              <a:rPr lang="en-US" altLang="ko-KR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    return </a:t>
            </a:r>
            <a:r>
              <a:rPr lang="en-US" altLang="ko-KR" sz="2000" dirty="0" err="1">
                <a:solidFill>
                  <a:schemeClr val="tx1"/>
                </a:solidFill>
              </a:rPr>
              <a:t>Py_BuildValue</a:t>
            </a:r>
            <a:r>
              <a:rPr lang="en-US" altLang="ko-KR" sz="2000" dirty="0">
                <a:solidFill>
                  <a:schemeClr val="tx1"/>
                </a:solidFill>
              </a:rPr>
              <a:t>(“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”, </a:t>
            </a:r>
            <a:r>
              <a:rPr lang="en-US" altLang="ko-KR" sz="2000" dirty="0" err="1">
                <a:solidFill>
                  <a:schemeClr val="tx1"/>
                </a:solidFill>
              </a:rPr>
              <a:t>len</a:t>
            </a:r>
            <a:r>
              <a:rPr lang="en-US" altLang="ko-KR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4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5380" y="115061"/>
            <a:ext cx="8229600" cy="483807"/>
          </a:xfrm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C/API</a:t>
            </a:r>
            <a:endParaRPr lang="fr-CA" altLang="ko-KR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193" y="1074470"/>
            <a:ext cx="8229600" cy="470693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lang="en-US" altLang="ko-KR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연동을 위한 함수들을 </a:t>
            </a:r>
            <a:r>
              <a:rPr lang="en-US" altLang="ko-KR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C/API</a:t>
            </a:r>
            <a:r>
              <a:rPr lang="ko-KR" altLang="en-US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라고 부른다</a:t>
            </a:r>
            <a:r>
              <a:rPr lang="en-US" altLang="ko-KR" sz="18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ko-KR" sz="18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PyArg_ParseTuple</a:t>
            </a:r>
            <a:r>
              <a:rPr lang="en-US" altLang="ko-KR" sz="16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ko-KR" altLang="en-US" sz="12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ko-KR" sz="16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lang="en-US" altLang="ko-KR" sz="16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ko-KR" sz="14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eaLnBrk="1" hangingPunct="1">
              <a:buFont typeface="+mj-lt"/>
              <a:buAutoNum type="alphaUcPeriod"/>
              <a:defRPr/>
            </a:pPr>
            <a:endParaRPr lang="en-US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59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161" y="142875"/>
            <a:ext cx="6445250" cy="1143000"/>
          </a:xfrm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PyArg_ParseTuple() </a:t>
            </a:r>
            <a:r>
              <a:rPr lang="ko-KR" altLang="en-US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fr-CA" altLang="ko-KR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7009" y="898906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파이썬에서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로 전달되는 인수를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함수에 맞게 변경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포멧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기호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1" y="1970468"/>
            <a:ext cx="6053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6" y="3113468"/>
            <a:ext cx="6281738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2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11" y="91360"/>
            <a:ext cx="6445250" cy="11430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Py_BuildValue() </a:t>
            </a:r>
            <a:r>
              <a:rPr lang="ko-KR" altLang="en-US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1474" y="950422"/>
            <a:ext cx="6202362" cy="4525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Py_BuildValue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의 자료형을 파이썬의 </a:t>
            </a:r>
            <a:r>
              <a:rPr kumimoji="0" lang="ko-KR" altLang="en-US" sz="200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자료형으로</a:t>
            </a: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변환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 원형 </a:t>
            </a:r>
            <a: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(Prototype)</a:t>
            </a:r>
            <a:br>
              <a:rPr kumimoji="0" lang="en-US" altLang="ko-KR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사용 예제</a:t>
            </a: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defRPr/>
            </a:pPr>
            <a:endParaRPr kumimoji="0" lang="fr-CA" altLang="ko-KR" sz="16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200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24" y="2021984"/>
            <a:ext cx="5429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4" y="3164984"/>
            <a:ext cx="63579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67472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25460</TotalTime>
  <Words>893</Words>
  <Application>Microsoft Office PowerPoint</Application>
  <PresentationFormat>화면 슬라이드 쇼(4:3)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Courier10 BT</vt:lpstr>
      <vt:lpstr>맑은 고딕</vt:lpstr>
      <vt:lpstr>Arial</vt:lpstr>
      <vt:lpstr>Times New Roman</vt:lpstr>
      <vt:lpstr>Wingdings</vt:lpstr>
      <vt:lpstr>기본 디자인</vt:lpstr>
      <vt:lpstr>  Chapter 9  C/C++ 연동</vt:lpstr>
      <vt:lpstr>목차</vt:lpstr>
      <vt:lpstr>왜 확장 모듈이 필요한가?</vt:lpstr>
      <vt:lpstr>간단한 확장 모듈 예제</vt:lpstr>
      <vt:lpstr>간단한 확장 모듈 예제 : 확장 모듈 spam 만들기</vt:lpstr>
      <vt:lpstr>간단한 확장 모듈 예제 : 확장 모듈 spam 만들기</vt:lpstr>
      <vt:lpstr>파이썬 C/API</vt:lpstr>
      <vt:lpstr>PyArg_ParseTuple() 함수</vt:lpstr>
      <vt:lpstr>Py_BuildValue() 함수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  <vt:lpstr>간단한 확장 모듈 예제 : 확장 모듈 spam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720</cp:revision>
  <cp:lastPrinted>2012-03-06T00:26:48Z</cp:lastPrinted>
  <dcterms:created xsi:type="dcterms:W3CDTF">1999-03-28T02:55:44Z</dcterms:created>
  <dcterms:modified xsi:type="dcterms:W3CDTF">2023-02-17T20:24:40Z</dcterms:modified>
</cp:coreProperties>
</file>