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597" r:id="rId3"/>
    <p:sldId id="585" r:id="rId4"/>
    <p:sldId id="654" r:id="rId5"/>
    <p:sldId id="652" r:id="rId6"/>
    <p:sldId id="653" r:id="rId7"/>
    <p:sldId id="655" r:id="rId8"/>
    <p:sldId id="657" r:id="rId9"/>
    <p:sldId id="598" r:id="rId10"/>
    <p:sldId id="658" r:id="rId11"/>
    <p:sldId id="659" r:id="rId12"/>
    <p:sldId id="662" r:id="rId13"/>
    <p:sldId id="663" r:id="rId14"/>
    <p:sldId id="664" r:id="rId15"/>
    <p:sldId id="665" r:id="rId16"/>
    <p:sldId id="666" r:id="rId17"/>
    <p:sldId id="660" r:id="rId18"/>
    <p:sldId id="667" r:id="rId19"/>
  </p:sldIdLst>
  <p:sldSz cx="9144000" cy="6858000" type="screen4x3"/>
  <p:notesSz cx="6735763" cy="9799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99"/>
    <a:srgbClr val="D8FFCD"/>
    <a:srgbClr val="FDDBCF"/>
    <a:srgbClr val="FF0000"/>
    <a:srgbClr val="FFFF00"/>
    <a:srgbClr val="FF00FF"/>
    <a:srgbClr val="00FFFF"/>
    <a:srgbClr val="80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93" autoAdjust="0"/>
    <p:restoredTop sz="82369" autoAdjust="0"/>
  </p:normalViewPr>
  <p:slideViewPr>
    <p:cSldViewPr snapToGrid="0">
      <p:cViewPr varScale="1">
        <p:scale>
          <a:sx n="121" d="100"/>
          <a:sy n="121" d="100"/>
        </p:scale>
        <p:origin x="576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286" y="84"/>
      </p:cViewPr>
      <p:guideLst>
        <p:guide orient="horz" pos="308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4E4324B8-91CD-4F52-A022-33EB154B93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>
            <a:lvl1pPr algn="r"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36600"/>
            <a:ext cx="4895850" cy="3673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656138"/>
            <a:ext cx="4941887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defTabSz="917297" eaLnBrk="1" latinLnBrk="1" hangingPunct="1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09100"/>
            <a:ext cx="291941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09" tIns="45905" rIns="91809" bIns="45905" numCol="1" anchor="b" anchorCtr="0" compatLnSpc="1">
            <a:prstTxWarp prst="textNoShape">
              <a:avLst/>
            </a:prstTxWarp>
          </a:bodyPr>
          <a:lstStyle>
            <a:lvl1pPr algn="r" defTabSz="915988" eaLnBrk="1" latinLnBrk="1" hangingPunct="1">
              <a:defRPr sz="1000" smtClean="0"/>
            </a:lvl1pPr>
          </a:lstStyle>
          <a:p>
            <a:pPr>
              <a:defRPr/>
            </a:pPr>
            <a:fld id="{AE138C31-C1AB-4510-8D23-3124BF9F8D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AB1DF4B9-AD7D-49D7-8825-4737CAB55414}" type="slidenum">
              <a:rPr lang="en-US" altLang="ko-KR" sz="1000"/>
              <a:pPr defTabSz="914400">
                <a:spcBef>
                  <a:spcPct val="0"/>
                </a:spcBef>
              </a:pPr>
              <a:t>1</a:t>
            </a:fld>
            <a:endParaRPr lang="en-US" altLang="ko-KR" sz="10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9601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575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0423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132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2EEBCE7D-C163-477E-BEBA-3CB65221626C}" type="slidenum">
              <a:rPr lang="en-US" altLang="ko-KR" sz="1000"/>
              <a:pPr defTabSz="914400">
                <a:spcBef>
                  <a:spcPct val="0"/>
                </a:spcBef>
              </a:pPr>
              <a:t>2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537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6359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01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691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2637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defTabSz="914400">
              <a:spcBef>
                <a:spcPct val="0"/>
              </a:spcBef>
            </a:pPr>
            <a:fld id="{663669A7-A76E-42AE-B11B-9C41C08DBF04}" type="slidenum">
              <a:rPr lang="en-US" altLang="ko-KR" sz="1000"/>
              <a:pPr defTabSz="914400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415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E574A8E-93CF-4D12-9E90-0A194CEC121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06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E4FC2C04-B8FF-421A-949F-6E95EA09E22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313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8E63329E-FB89-417D-ADD3-32D745CC4D7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5924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53165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2-</a:t>
            </a:r>
            <a:fld id="{A10AB304-AFC4-451C-9FD4-CB26C1995CB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8949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5F3C5F5C-6E72-454F-A5ED-245E424F87A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050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2A173D7F-BAB5-4A0D-8D78-357AF205AEA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567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D74DAF21-5416-429A-B1AE-BEA9C977C34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3354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61C082E-C7BD-4298-9D96-F504B65DB4A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843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94F80AFB-83CF-4E90-91DF-626A9695672E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4237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FD5A112D-B85E-4A87-AE4C-35AD14774B3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2348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 eaLnBrk="1" latinLnBrk="1" hangingPunct="1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407CAE99-A94C-4AAA-BA5E-6D7B67580602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67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2-</a:t>
            </a:r>
            <a:fld id="{D31485F6-7FA8-4D76-B22C-BB6678BDEDE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93363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r>
              <a:rPr lang="en-US" altLang="ko-KR"/>
              <a:t> 2-</a:t>
            </a:r>
            <a:fld id="{B5BB75C8-330D-4B28-A2D1-BC420D03D66A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963613" y="676275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Line 12"/>
          <p:cNvSpPr>
            <a:spLocks noChangeShapeType="1"/>
          </p:cNvSpPr>
          <p:nvPr/>
        </p:nvSpPr>
        <p:spPr bwMode="auto">
          <a:xfrm>
            <a:off x="277813" y="67310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965200" y="6316663"/>
            <a:ext cx="777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2" name="TextBox 12"/>
          <p:cNvSpPr txBox="1">
            <a:spLocks noChangeArrowheads="1"/>
          </p:cNvSpPr>
          <p:nvPr userDrawn="1"/>
        </p:nvSpPr>
        <p:spPr bwMode="auto">
          <a:xfrm>
            <a:off x="169863" y="6454775"/>
            <a:ext cx="5731184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Tech</a:t>
            </a:r>
            <a:r>
              <a:rPr lang="ko-KR" altLang="en-US" sz="1600" dirty="0"/>
              <a:t> </a:t>
            </a:r>
            <a:r>
              <a:rPr lang="en-US" altLang="ko-KR" sz="1600" dirty="0"/>
              <a:t>University</a:t>
            </a:r>
            <a:r>
              <a:rPr lang="ko-KR" altLang="en-US" sz="1600" dirty="0"/>
              <a:t> </a:t>
            </a:r>
            <a:r>
              <a:rPr lang="en-US" altLang="ko-KR" sz="1600" dirty="0"/>
              <a:t>of</a:t>
            </a:r>
            <a:r>
              <a:rPr lang="ko-KR" altLang="en-US" sz="1600" dirty="0"/>
              <a:t> </a:t>
            </a:r>
            <a:r>
              <a:rPr lang="en-US" altLang="ko-KR" sz="1600" dirty="0"/>
              <a:t>Korea-</a:t>
            </a:r>
            <a:r>
              <a:rPr lang="ko-KR" altLang="en-US" sz="1600" dirty="0"/>
              <a:t>빠르게 활용하는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3 </a:t>
            </a:r>
            <a:r>
              <a:rPr lang="ko-KR" altLang="en-US" sz="1600" dirty="0"/>
              <a:t>프로그래밍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51" r:id="rId2"/>
    <p:sldLayoutId id="2147484652" r:id="rId3"/>
    <p:sldLayoutId id="2147484653" r:id="rId4"/>
    <p:sldLayoutId id="2147484654" r:id="rId5"/>
    <p:sldLayoutId id="2147484655" r:id="rId6"/>
    <p:sldLayoutId id="2147484656" r:id="rId7"/>
    <p:sldLayoutId id="2147484657" r:id="rId8"/>
    <p:sldLayoutId id="2147484658" r:id="rId9"/>
    <p:sldLayoutId id="2147484648" r:id="rId10"/>
    <p:sldLayoutId id="2147484649" r:id="rId11"/>
    <p:sldLayoutId id="2147484659" r:id="rId12"/>
    <p:sldLayoutId id="2147484650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ensorflow.org/tutorials/quickstart/beginn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350790" y="4463"/>
            <a:ext cx="7696200" cy="721912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ko-KR" i="0" dirty="0"/>
              <a:t>TensorFlow </a:t>
            </a:r>
            <a:r>
              <a:rPr lang="ko-KR" altLang="en-US" i="0" dirty="0" err="1"/>
              <a:t>머신러닝</a:t>
            </a:r>
            <a:r>
              <a:rPr lang="en-US" altLang="ko-KR" i="0" dirty="0"/>
              <a:t> (tensorflow.org)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E621CE6-D308-4D61-B822-3D065891D4D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</a:t>
            </a:fld>
            <a:endParaRPr lang="en-US" altLang="ko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3BBDE3-9B51-480D-895D-5C1137ACA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603" y="872628"/>
            <a:ext cx="6293932" cy="53662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텐서플로</a:t>
            </a:r>
            <a:r>
              <a:rPr lang="ko-KR" altLang="en-US" dirty="0"/>
              <a:t> </a:t>
            </a:r>
            <a:r>
              <a:rPr lang="en-US" altLang="ko-KR" dirty="0"/>
              <a:t>2.0 </a:t>
            </a:r>
            <a:r>
              <a:rPr lang="ko-KR" altLang="en-US" dirty="0"/>
              <a:t>시작하기</a:t>
            </a:r>
            <a:r>
              <a:rPr lang="en-US" altLang="ko-KR" dirty="0"/>
              <a:t>: </a:t>
            </a:r>
            <a:r>
              <a:rPr lang="ko-KR" altLang="en-US" dirty="0"/>
              <a:t>초보자용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1182092"/>
            <a:ext cx="8572500" cy="476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층을 차례대로 쌓아 </a:t>
            </a:r>
            <a:r>
              <a:rPr lang="en-US" altLang="ko-KR" sz="2000" dirty="0" err="1"/>
              <a:t>tf.keras.Sequential</a:t>
            </a:r>
            <a:r>
              <a:rPr lang="en-US" altLang="ko-KR" sz="2000" dirty="0"/>
              <a:t> </a:t>
            </a:r>
            <a:r>
              <a:rPr lang="ko-KR" altLang="en-US" sz="2000" dirty="0"/>
              <a:t>모델을 만듭니다</a:t>
            </a:r>
            <a:r>
              <a:rPr lang="en-US" altLang="ko-KR" sz="2000" dirty="0"/>
              <a:t>. </a:t>
            </a:r>
            <a:r>
              <a:rPr lang="ko-KR" altLang="en-US" sz="2000" dirty="0"/>
              <a:t>훈련에 사용할 </a:t>
            </a:r>
            <a:r>
              <a:rPr lang="ko-KR" altLang="en-US" sz="2000" dirty="0" err="1"/>
              <a:t>옵티마이저</a:t>
            </a:r>
            <a:r>
              <a:rPr lang="en-US" altLang="ko-KR" sz="2000" dirty="0"/>
              <a:t>(optimizer)</a:t>
            </a:r>
            <a:r>
              <a:rPr lang="ko-KR" altLang="en-US" sz="2000" dirty="0"/>
              <a:t>와 손실 함수를 선택합니다</a:t>
            </a:r>
            <a:r>
              <a:rPr lang="en-US" altLang="ko-KR" sz="2000" dirty="0"/>
              <a:t>: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 eaLnBrk="1" hangingPunct="1">
              <a:buNone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모델을 훈련하고 평가합니다</a:t>
            </a:r>
            <a:r>
              <a:rPr lang="en-US" altLang="ko-KR" sz="2000" dirty="0"/>
              <a:t>: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10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00E608E-7C29-4B4C-8A6B-6372193B8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64" y="1879629"/>
            <a:ext cx="7762833" cy="23083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model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=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tf.keras.models.Sequential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([</a:t>
            </a:r>
            <a:b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</a:b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 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tf.keras.layers.Flatten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(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input_shape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=(28, 28)),</a:t>
            </a:r>
            <a:b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</a:b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 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tf.keras.layers.Dense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(128,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activation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='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relu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'),</a:t>
            </a:r>
            <a:b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</a:b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 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tf.keras.layers.Dropout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(0.2),</a:t>
            </a:r>
            <a:b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</a:b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 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tf.keras.layers.Dense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(10,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activation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='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softmax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')</a:t>
            </a:r>
            <a:b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</a:b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])</a:t>
            </a:r>
            <a:endParaRPr kumimoji="0" lang="en-US" altLang="ko-KR" sz="1600" b="1" dirty="0">
              <a:solidFill>
                <a:srgbClr val="0000FF"/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</a:endParaRPr>
          </a:p>
          <a:p>
            <a:pPr lvl="0"/>
            <a:r>
              <a:rPr kumimoji="0" lang="en-US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model.compile</a:t>
            </a:r>
            <a:r>
              <a:rPr kumimoji="0"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(optimizer='</a:t>
            </a:r>
            <a:r>
              <a:rPr kumimoji="0" lang="en-US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</a:t>
            </a:r>
            <a:r>
              <a:rPr kumimoji="0"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  <a:br>
              <a:rPr kumimoji="0"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  loss='</a:t>
            </a:r>
            <a:r>
              <a:rPr kumimoji="0" lang="en-US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sparse_categorical_crossentropy</a:t>
            </a:r>
            <a:r>
              <a:rPr kumimoji="0"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  <a:br>
              <a:rPr kumimoji="0"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ko-KR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  metrics=['accuracy']) 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A6AE380-7D7A-4433-B371-C400A98F7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930" y="4860339"/>
            <a:ext cx="7762833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model.fit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(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x_train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,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y_train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,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epochs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=5)</a:t>
            </a:r>
            <a:b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</a:br>
            <a:b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</a:b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model.evaluate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(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x_test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,  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y_test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,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verbose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=2)</a:t>
            </a:r>
            <a:r>
              <a:rPr kumimoji="0" lang="ko-KR" altLang="ko-KR" sz="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ko-KR" altLang="ko-KR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82A017-F9BB-46F2-B2BB-63F39582FC48}"/>
              </a:ext>
            </a:extLst>
          </p:cNvPr>
          <p:cNvSpPr/>
          <p:nvPr/>
        </p:nvSpPr>
        <p:spPr>
          <a:xfrm>
            <a:off x="287115" y="720427"/>
            <a:ext cx="7123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https://www.tensorflow.org/tutorials/quickstart/beginner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E90E75A-BED0-41F3-8FCD-8C0BDA3A3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DE0F071-AD92-4351-A0B2-8A3EAC4AF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753" y="-718592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89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텐서플로</a:t>
            </a:r>
            <a:r>
              <a:rPr lang="ko-KR" altLang="en-US" dirty="0"/>
              <a:t> </a:t>
            </a:r>
            <a:r>
              <a:rPr lang="en-US" altLang="ko-KR" dirty="0"/>
              <a:t>2.0 </a:t>
            </a:r>
            <a:r>
              <a:rPr lang="ko-KR" altLang="en-US" dirty="0"/>
              <a:t>시작하기</a:t>
            </a:r>
            <a:r>
              <a:rPr lang="en-US" altLang="ko-KR" dirty="0"/>
              <a:t>: </a:t>
            </a:r>
            <a:r>
              <a:rPr lang="ko-KR" altLang="en-US" dirty="0"/>
              <a:t>초보자용</a:t>
            </a: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11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E90E75A-BED0-41F3-8FCD-8C0BDA3A3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DE0F071-AD92-4351-A0B2-8A3EAC4AF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753" y="-718592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EDD350-9282-4922-8DFD-87BFE78E5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7" y="1227385"/>
            <a:ext cx="8499154" cy="49818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DC4233E-72BF-4227-9DE6-2E986E09057C}"/>
              </a:ext>
            </a:extLst>
          </p:cNvPr>
          <p:cNvSpPr/>
          <p:nvPr/>
        </p:nvSpPr>
        <p:spPr>
          <a:xfrm>
            <a:off x="199725" y="786666"/>
            <a:ext cx="86950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02124"/>
                </a:solidFill>
                <a:latin typeface="Roboto"/>
              </a:rPr>
              <a:t>훈련된 이미지 분류기는 이 데이터셋에서 </a:t>
            </a:r>
            <a:r>
              <a:rPr lang="ko-KR" altLang="en-US" b="1" dirty="0">
                <a:solidFill>
                  <a:srgbClr val="0000FF"/>
                </a:solidFill>
                <a:latin typeface="Roboto"/>
              </a:rPr>
              <a:t>약 </a:t>
            </a:r>
            <a:r>
              <a:rPr lang="en-US" altLang="ko-KR" b="1" dirty="0">
                <a:solidFill>
                  <a:srgbClr val="0000FF"/>
                </a:solidFill>
                <a:latin typeface="Roboto"/>
              </a:rPr>
              <a:t>98%</a:t>
            </a:r>
            <a:r>
              <a:rPr lang="ko-KR" altLang="en-US" b="1" dirty="0">
                <a:solidFill>
                  <a:srgbClr val="0000FF"/>
                </a:solidFill>
                <a:latin typeface="Roboto"/>
              </a:rPr>
              <a:t>의 정확도</a:t>
            </a:r>
            <a:r>
              <a:rPr lang="en-US" altLang="ko-KR" dirty="0">
                <a:solidFill>
                  <a:srgbClr val="202124"/>
                </a:solidFill>
                <a:latin typeface="Roboto"/>
              </a:rPr>
              <a:t>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4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800" b="1" dirty="0">
                <a:solidFill>
                  <a:srgbClr val="0000FF"/>
                </a:solidFill>
              </a:rPr>
              <a:t>MNIST </a:t>
            </a:r>
            <a:r>
              <a:rPr lang="ko-KR" altLang="en-US" sz="2800" b="1" dirty="0">
                <a:solidFill>
                  <a:srgbClr val="0000FF"/>
                </a:solidFill>
              </a:rPr>
              <a:t>데이터 셋</a:t>
            </a:r>
            <a:endParaRPr lang="en-US" altLang="ko-KR" sz="2800" b="1" dirty="0">
              <a:solidFill>
                <a:srgbClr val="0000FF"/>
              </a:solidFill>
            </a:endParaRPr>
          </a:p>
          <a:p>
            <a:pPr lvl="1"/>
            <a:r>
              <a:rPr lang="ko-KR" altLang="en-US" sz="2000" dirty="0"/>
              <a:t>컴퓨터 비전 분야의 </a:t>
            </a:r>
            <a:r>
              <a:rPr lang="en-US" altLang="ko-KR" sz="2000" dirty="0"/>
              <a:t>"Hello, World" </a:t>
            </a:r>
            <a:r>
              <a:rPr lang="ko-KR" altLang="en-US" sz="2000" dirty="0"/>
              <a:t>프로그램 격인 고전 데이터셋</a:t>
            </a:r>
            <a:endParaRPr lang="en-US" altLang="ko-KR" sz="2000" dirty="0"/>
          </a:p>
          <a:p>
            <a:pPr lvl="1"/>
            <a:r>
              <a:rPr lang="en-US" altLang="ko-KR" sz="2000" dirty="0"/>
              <a:t>MNIST </a:t>
            </a:r>
            <a:r>
              <a:rPr lang="ko-KR" altLang="en-US" sz="2000" dirty="0"/>
              <a:t>데이터셋은 </a:t>
            </a:r>
            <a:r>
              <a:rPr lang="ko-KR" altLang="en-US" sz="2000" dirty="0" err="1"/>
              <a:t>손글씨</a:t>
            </a:r>
            <a:r>
              <a:rPr lang="ko-KR" altLang="en-US" sz="2000" dirty="0"/>
              <a:t> 숫자</a:t>
            </a:r>
            <a:r>
              <a:rPr lang="en-US" altLang="ko-KR" sz="2000" dirty="0"/>
              <a:t>(0, 1, 2 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  <a:r>
              <a:rPr lang="ko-KR" altLang="en-US" sz="2000" dirty="0"/>
              <a:t>의 이미지로 이루어져 있습니다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60,000 </a:t>
            </a:r>
            <a:r>
              <a:rPr lang="ko-KR" altLang="en-US" sz="2000" dirty="0"/>
              <a:t>개의 </a:t>
            </a:r>
            <a:r>
              <a:rPr lang="en-US" altLang="ko-KR" sz="2000" dirty="0"/>
              <a:t>28 × 28 </a:t>
            </a:r>
            <a:r>
              <a:rPr lang="ko-KR" altLang="en-US" sz="2000" dirty="0"/>
              <a:t>픽셀 훈련 샘플과 </a:t>
            </a:r>
            <a:r>
              <a:rPr lang="en-US" altLang="ko-KR" sz="2000" dirty="0"/>
              <a:t>10,000 </a:t>
            </a:r>
            <a:r>
              <a:rPr lang="ko-KR" altLang="en-US" sz="2000" dirty="0"/>
              <a:t>개의 테스트 검증 샘플이 있습니다</a:t>
            </a:r>
            <a:r>
              <a:rPr lang="en-US" altLang="ko-KR" sz="2000" dirty="0"/>
              <a:t>.</a:t>
            </a:r>
            <a:endParaRPr lang="en-US" altLang="ko-KR" sz="3200" dirty="0"/>
          </a:p>
          <a:p>
            <a:pPr lvl="1"/>
            <a:r>
              <a:rPr lang="en-US" altLang="ko-KR" sz="2000" dirty="0" err="1"/>
              <a:t>x_train</a:t>
            </a:r>
            <a:r>
              <a:rPr lang="ko-KR" altLang="en-US" sz="2000" dirty="0"/>
              <a:t>과 </a:t>
            </a:r>
            <a:r>
              <a:rPr lang="en-US" altLang="ko-KR" sz="2000" dirty="0" err="1"/>
              <a:t>y_train</a:t>
            </a:r>
            <a:r>
              <a:rPr lang="en-US" altLang="ko-KR" sz="2000" dirty="0"/>
              <a:t> </a:t>
            </a:r>
            <a:r>
              <a:rPr lang="ko-KR" altLang="en-US" sz="2000" dirty="0"/>
              <a:t>배열은 모델 학습에 사용되는 훈련 세트입니다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 err="1"/>
              <a:t>x_test</a:t>
            </a:r>
            <a:r>
              <a:rPr lang="ko-KR" altLang="en-US" sz="2000" dirty="0"/>
              <a:t>와 </a:t>
            </a:r>
            <a:r>
              <a:rPr lang="en-US" altLang="ko-KR" sz="2000" dirty="0" err="1"/>
              <a:t>y_test</a:t>
            </a:r>
            <a:r>
              <a:rPr lang="en-US" altLang="ko-KR" sz="2000" dirty="0"/>
              <a:t> </a:t>
            </a:r>
            <a:r>
              <a:rPr lang="ko-KR" altLang="en-US" sz="2000" dirty="0"/>
              <a:t>배열은 모델 테스트에 사용되는 테스트 세트입니다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신경망 모델에 주입하기 전에 이 값의 범위를 </a:t>
            </a:r>
            <a:r>
              <a:rPr lang="en-US" altLang="ko-KR" sz="2000" dirty="0"/>
              <a:t>0~1 </a:t>
            </a:r>
            <a:r>
              <a:rPr lang="ko-KR" altLang="en-US" sz="2000" dirty="0"/>
              <a:t>사이로 조정하겠습니다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이렇게 하려면 </a:t>
            </a:r>
            <a:r>
              <a:rPr lang="en-US" altLang="ko-KR" sz="2000" dirty="0"/>
              <a:t>255</a:t>
            </a:r>
            <a:r>
              <a:rPr lang="ko-KR" altLang="en-US" sz="2000" dirty="0"/>
              <a:t>로 나누어야 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훈련 세트와 테스트 세트를 동일한 방식으로 </a:t>
            </a:r>
            <a:r>
              <a:rPr lang="ko-KR" altLang="en-US" sz="2000" dirty="0" err="1"/>
              <a:t>전처리하는</a:t>
            </a:r>
            <a:r>
              <a:rPr lang="ko-KR" altLang="en-US" sz="2000" dirty="0"/>
              <a:t> 것이 중요합니다</a:t>
            </a:r>
            <a:r>
              <a:rPr lang="en-US" altLang="ko-KR" sz="2000" dirty="0"/>
              <a:t>: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12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Rectangle 2" descr="흰색 대리석">
            <a:extLst>
              <a:ext uri="{FF2B5EF4-FFF2-40B4-BE49-F238E27FC236}">
                <a16:creationId xmlns:a16="http://schemas.microsoft.com/office/drawing/2014/main" id="{E7477DB7-9CB1-452B-9E81-1A5EA7264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텐서플로</a:t>
            </a:r>
            <a:r>
              <a:rPr lang="ko-KR" altLang="en-US" dirty="0"/>
              <a:t> </a:t>
            </a:r>
            <a:r>
              <a:rPr lang="en-US" altLang="ko-KR" dirty="0"/>
              <a:t>2.0 </a:t>
            </a:r>
            <a:r>
              <a:rPr lang="ko-KR" altLang="en-US" dirty="0"/>
              <a:t>시작하기</a:t>
            </a:r>
            <a:r>
              <a:rPr lang="en-US" altLang="ko-KR" dirty="0"/>
              <a:t>: </a:t>
            </a:r>
            <a:r>
              <a:rPr lang="ko-KR" altLang="en-US" dirty="0"/>
              <a:t>초보자용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655A6A-B9C0-4385-B6F8-25EF98404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929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Rectangle 2" descr="흰색 대리석">
            <a:extLst>
              <a:ext uri="{FF2B5EF4-FFF2-40B4-BE49-F238E27FC236}">
                <a16:creationId xmlns:a16="http://schemas.microsoft.com/office/drawing/2014/main" id="{E7477DB7-9CB1-452B-9E81-1A5EA7264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텐서플로</a:t>
            </a:r>
            <a:r>
              <a:rPr lang="ko-KR" altLang="en-US" dirty="0"/>
              <a:t> </a:t>
            </a:r>
            <a:r>
              <a:rPr lang="en-US" altLang="ko-KR" dirty="0"/>
              <a:t>2.0 </a:t>
            </a:r>
            <a:r>
              <a:rPr lang="ko-KR" altLang="en-US" dirty="0"/>
              <a:t>시작하기</a:t>
            </a:r>
            <a:r>
              <a:rPr lang="en-US" altLang="ko-KR" dirty="0"/>
              <a:t>: </a:t>
            </a:r>
            <a:r>
              <a:rPr lang="ko-KR" altLang="en-US" dirty="0"/>
              <a:t>초보자용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655A6A-B9C0-4385-B6F8-25EF98404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786ECD-597C-48D4-AE3D-3F2EE0793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88" y="715305"/>
            <a:ext cx="8519050" cy="298022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8DB2D77E-7E8B-490C-9191-215FA8420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170" y="3533775"/>
            <a:ext cx="6057900" cy="33242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148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14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Rectangle 2" descr="흰색 대리석">
            <a:extLst>
              <a:ext uri="{FF2B5EF4-FFF2-40B4-BE49-F238E27FC236}">
                <a16:creationId xmlns:a16="http://schemas.microsoft.com/office/drawing/2014/main" id="{E7477DB7-9CB1-452B-9E81-1A5EA7264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텐서플로</a:t>
            </a:r>
            <a:r>
              <a:rPr lang="ko-KR" altLang="en-US" dirty="0"/>
              <a:t> </a:t>
            </a:r>
            <a:r>
              <a:rPr lang="en-US" altLang="ko-KR" dirty="0"/>
              <a:t>2.0 </a:t>
            </a:r>
            <a:r>
              <a:rPr lang="ko-KR" altLang="en-US" dirty="0"/>
              <a:t>시작하기</a:t>
            </a:r>
            <a:r>
              <a:rPr lang="en-US" altLang="ko-KR" dirty="0"/>
              <a:t>: </a:t>
            </a:r>
            <a:r>
              <a:rPr lang="ko-KR" altLang="en-US" dirty="0"/>
              <a:t>초보자용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655A6A-B9C0-4385-B6F8-25EF98404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190BEF-FBE1-4740-A62E-DC3ECCA92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5" y="1104163"/>
            <a:ext cx="8940069" cy="371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73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15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Rectangle 2" descr="흰색 대리석">
            <a:extLst>
              <a:ext uri="{FF2B5EF4-FFF2-40B4-BE49-F238E27FC236}">
                <a16:creationId xmlns:a16="http://schemas.microsoft.com/office/drawing/2014/main" id="{E7477DB7-9CB1-452B-9E81-1A5EA7264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텐서플로</a:t>
            </a:r>
            <a:r>
              <a:rPr lang="ko-KR" altLang="en-US" dirty="0"/>
              <a:t> </a:t>
            </a:r>
            <a:r>
              <a:rPr lang="en-US" altLang="ko-KR" dirty="0"/>
              <a:t>2.0 </a:t>
            </a:r>
            <a:r>
              <a:rPr lang="ko-KR" altLang="en-US" dirty="0"/>
              <a:t>시작하기</a:t>
            </a:r>
            <a:r>
              <a:rPr lang="en-US" altLang="ko-KR" dirty="0"/>
              <a:t>: </a:t>
            </a:r>
            <a:r>
              <a:rPr lang="ko-KR" altLang="en-US" dirty="0"/>
              <a:t>초보자용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655A6A-B9C0-4385-B6F8-25EF98404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B4D8C8-5DEA-4245-BF39-84F9AD696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31" y="1061178"/>
            <a:ext cx="8940069" cy="380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22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16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9" name="Rectangle 2" descr="흰색 대리석">
            <a:extLst>
              <a:ext uri="{FF2B5EF4-FFF2-40B4-BE49-F238E27FC236}">
                <a16:creationId xmlns:a16="http://schemas.microsoft.com/office/drawing/2014/main" id="{E7477DB7-9CB1-452B-9E81-1A5EA7264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텐서플로</a:t>
            </a:r>
            <a:r>
              <a:rPr lang="ko-KR" altLang="en-US" dirty="0"/>
              <a:t> </a:t>
            </a:r>
            <a:r>
              <a:rPr lang="en-US" altLang="ko-KR" dirty="0"/>
              <a:t>2.0 </a:t>
            </a:r>
            <a:r>
              <a:rPr lang="ko-KR" altLang="en-US" dirty="0"/>
              <a:t>시작하기</a:t>
            </a:r>
            <a:r>
              <a:rPr lang="en-US" altLang="ko-KR" dirty="0"/>
              <a:t>: </a:t>
            </a:r>
            <a:r>
              <a:rPr lang="ko-KR" altLang="en-US" dirty="0"/>
              <a:t>초보자용</a:t>
            </a:r>
            <a:endParaRPr lang="en-US" altLang="ko-K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655A6A-B9C0-4385-B6F8-25EF98404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7E0AD5-0A38-4589-80C1-BF2DF0BA9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58" y="767791"/>
            <a:ext cx="8512472" cy="4493538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Google Sans"/>
              </a:rPr>
              <a:t>모델 훈련</a:t>
            </a:r>
            <a:endParaRPr kumimoji="0" lang="en-US" altLang="ko-KR" sz="32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신경망 모델을 훈련하는 단계는 다음과 같습니다: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훈련 데이터를 모델에 주입합니다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dirty="0">
                <a:solidFill>
                  <a:srgbClr val="202124"/>
                </a:solidFill>
                <a:ea typeface="Roboto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이예에서는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x_t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rain</a:t>
            </a:r>
            <a:r>
              <a:rPr kumimoji="0" lang="ko-KR" altLang="en-US" sz="2000" dirty="0" err="1">
                <a:solidFill>
                  <a:srgbClr val="202124"/>
                </a:solidFill>
                <a:ea typeface="Roboto"/>
              </a:rPr>
              <a:t>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y_t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rain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배열입니다.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모델이 </a:t>
            </a:r>
            <a:r>
              <a:rPr kumimoji="0" lang="ko-KR" altLang="en-US" sz="2000" dirty="0">
                <a:solidFill>
                  <a:srgbClr val="202124"/>
                </a:solidFill>
                <a:ea typeface="Roboto"/>
              </a:rPr>
              <a:t>훈련 데이터를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매핑하는 방법을 배웁니다.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테스트 세트에 대한 모델의 예측을 만듭니다-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dirty="0">
                <a:solidFill>
                  <a:srgbClr val="202124"/>
                </a:solidFill>
                <a:ea typeface="Roboto"/>
              </a:rPr>
              <a:t>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이 예에서는 </a:t>
            </a:r>
            <a:r>
              <a:rPr kumimoji="0" lang="en-US" altLang="ko-KR" sz="1400" dirty="0" err="1">
                <a:solidFill>
                  <a:srgbClr val="37474F"/>
                </a:solidFill>
                <a:latin typeface="Arial Unicode MS"/>
                <a:ea typeface="Roboto Mono"/>
              </a:rPr>
              <a:t>x_t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est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배열입니다. 이 예측이 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y_t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est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배열과 맞는지 확인합니다.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dirty="0" err="1">
                <a:solidFill>
                  <a:srgbClr val="202124"/>
                </a:solidFill>
                <a:ea typeface="Roboto"/>
              </a:rPr>
              <a:t>model.fit</a:t>
            </a:r>
            <a:r>
              <a:rPr kumimoji="0" lang="ko-KR" altLang="en-US" sz="2000" dirty="0">
                <a:solidFill>
                  <a:srgbClr val="202124"/>
                </a:solidFill>
                <a:ea typeface="Roboto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모델이 훈련 데이터를 학습합니다: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dirty="0" err="1">
                <a:solidFill>
                  <a:srgbClr val="202124"/>
                </a:solidFill>
              </a:rPr>
              <a:t>m</a:t>
            </a:r>
            <a:r>
              <a:rPr kumimoji="0" lang="en-US" altLang="ko-KR" sz="2000" dirty="0" err="1">
                <a:solidFill>
                  <a:srgbClr val="202124"/>
                </a:solidFill>
                <a:latin typeface="Arial" panose="020B0604020202020204" pitchFamily="34" charset="0"/>
              </a:rPr>
              <a:t>odel.evaluate</a:t>
            </a:r>
            <a:r>
              <a:rPr kumimoji="0" lang="en-US" altLang="ko-KR" sz="2000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kumimoji="0" lang="ko-KR" alt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모델이 테스트 검증을 합니다</a:t>
            </a:r>
            <a:r>
              <a:rPr kumimoji="0" lang="en-US" altLang="ko-KR" sz="2000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297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>
                <a:solidFill>
                  <a:srgbClr val="0000FF"/>
                </a:solidFill>
              </a:rPr>
              <a:t>Keras</a:t>
            </a:r>
            <a:r>
              <a:rPr lang="ko-KR" altLang="en-US" dirty="0">
                <a:solidFill>
                  <a:srgbClr val="0000FF"/>
                </a:solidFill>
              </a:rPr>
              <a:t>를 사용한 </a:t>
            </a:r>
            <a:r>
              <a:rPr lang="en-US" altLang="ko-KR" dirty="0">
                <a:solidFill>
                  <a:srgbClr val="0000FF"/>
                </a:solidFill>
              </a:rPr>
              <a:t>ML </a:t>
            </a:r>
            <a:r>
              <a:rPr lang="ko-KR" altLang="en-US" dirty="0">
                <a:solidFill>
                  <a:srgbClr val="0000FF"/>
                </a:solidFill>
              </a:rPr>
              <a:t>기본사항</a:t>
            </a:r>
            <a:r>
              <a:rPr lang="en-US" altLang="ko-KR" dirty="0">
                <a:solidFill>
                  <a:srgbClr val="0000FF"/>
                </a:solidFill>
              </a:rPr>
              <a:t>: </a:t>
            </a:r>
            <a:r>
              <a:rPr lang="ko-KR" altLang="en-US" dirty="0">
                <a:solidFill>
                  <a:srgbClr val="0000FF"/>
                </a:solidFill>
              </a:rPr>
              <a:t>기본 이미지 분류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17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1D7AB7-E390-40A7-A4C9-FDBFC0FF6E88}"/>
              </a:ext>
            </a:extLst>
          </p:cNvPr>
          <p:cNvSpPr/>
          <p:nvPr/>
        </p:nvSpPr>
        <p:spPr>
          <a:xfrm>
            <a:off x="266700" y="694035"/>
            <a:ext cx="7305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https://www.tensorflow.org/tutorials/keras/classification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B2EF4F-2752-4202-8CD4-E141DAA55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42" y="1162268"/>
            <a:ext cx="8624305" cy="475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97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 err="1"/>
              <a:t>Keras</a:t>
            </a:r>
            <a:r>
              <a:rPr lang="ko-KR" altLang="en-US" dirty="0"/>
              <a:t>를 사용한 </a:t>
            </a:r>
            <a:r>
              <a:rPr lang="en-US" altLang="ko-KR" dirty="0"/>
              <a:t>ML </a:t>
            </a:r>
            <a:r>
              <a:rPr lang="ko-KR" altLang="en-US" dirty="0"/>
              <a:t>기본사항</a:t>
            </a:r>
            <a:r>
              <a:rPr lang="en-US" altLang="ko-KR" dirty="0"/>
              <a:t>: </a:t>
            </a:r>
            <a:r>
              <a:rPr lang="ko-KR" altLang="en-US" dirty="0"/>
              <a:t>기본 이미지 분류</a:t>
            </a: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18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1D7AB7-E390-40A7-A4C9-FDBFC0FF6E88}"/>
              </a:ext>
            </a:extLst>
          </p:cNvPr>
          <p:cNvSpPr/>
          <p:nvPr/>
        </p:nvSpPr>
        <p:spPr>
          <a:xfrm>
            <a:off x="266700" y="694035"/>
            <a:ext cx="7305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구글 </a:t>
            </a:r>
            <a:r>
              <a:rPr lang="ko-KR" altLang="en-US" dirty="0" err="1">
                <a:solidFill>
                  <a:schemeClr val="accent2"/>
                </a:solidFill>
              </a:rPr>
              <a:t>코랩</a:t>
            </a:r>
            <a:r>
              <a:rPr lang="en-US" altLang="ko-KR" dirty="0">
                <a:solidFill>
                  <a:schemeClr val="accent2"/>
                </a:solidFill>
              </a:rPr>
              <a:t>(</a:t>
            </a:r>
            <a:r>
              <a:rPr lang="en-US" altLang="ko-KR" dirty="0" err="1">
                <a:solidFill>
                  <a:schemeClr val="accent2"/>
                </a:solidFill>
              </a:rPr>
              <a:t>colab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  <a:r>
              <a:rPr lang="ko-KR" altLang="en-US" dirty="0">
                <a:solidFill>
                  <a:schemeClr val="accent2"/>
                </a:solidFill>
              </a:rPr>
              <a:t>에서 실행하기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D1982A-B27D-4645-A185-24E92E564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91" y="1094661"/>
            <a:ext cx="7479771" cy="533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목차</a:t>
            </a:r>
            <a:endParaRPr lang="en-US" altLang="ko-KR" dirty="0"/>
          </a:p>
        </p:txBody>
      </p:sp>
      <p:sp>
        <p:nvSpPr>
          <p:cNvPr id="1536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Docker</a:t>
            </a:r>
            <a:r>
              <a:rPr lang="ko-KR" altLang="en-US" sz="2000" dirty="0"/>
              <a:t>를 이용한 </a:t>
            </a:r>
            <a:r>
              <a:rPr lang="en-US" altLang="ko-KR" sz="2000" dirty="0"/>
              <a:t>TensorFlow </a:t>
            </a:r>
            <a:r>
              <a:rPr lang="ko-KR" altLang="en-US" sz="2000" dirty="0"/>
              <a:t>설치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TensorFlow </a:t>
            </a:r>
            <a:r>
              <a:rPr lang="ko-KR" altLang="en-US" sz="2000" dirty="0"/>
              <a:t>튜토리얼 </a:t>
            </a:r>
            <a:r>
              <a:rPr lang="en-US" altLang="ko-KR" sz="2000" dirty="0"/>
              <a:t>– </a:t>
            </a:r>
            <a:r>
              <a:rPr lang="ko-KR" altLang="en-US" sz="2000" dirty="0"/>
              <a:t>초보자를 위한 빠른 시작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Keras</a:t>
            </a:r>
            <a:r>
              <a:rPr lang="ko-KR" altLang="en-US" sz="2000" dirty="0"/>
              <a:t>를 이용한 </a:t>
            </a:r>
            <a:r>
              <a:rPr lang="en-US" altLang="ko-KR" sz="2000" dirty="0"/>
              <a:t>ML </a:t>
            </a:r>
            <a:r>
              <a:rPr lang="ko-KR" altLang="en-US" sz="2000" dirty="0"/>
              <a:t>기본사항 </a:t>
            </a:r>
            <a:r>
              <a:rPr lang="en-US" altLang="ko-KR" sz="2000" dirty="0"/>
              <a:t>– </a:t>
            </a:r>
            <a:r>
              <a:rPr lang="ko-KR" altLang="en-US" sz="2000" dirty="0"/>
              <a:t>기본 이미지 분류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3E4DFC2C-2F6B-47AF-B0FF-2D91E1CBA2C7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2</a:t>
            </a:fld>
            <a:endParaRPr lang="en-US" altLang="ko-KR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ko-KR" dirty="0"/>
              <a:t>TensorFlow </a:t>
            </a:r>
            <a:r>
              <a:rPr lang="ko-KR" altLang="en-US" dirty="0"/>
              <a:t>튜토리얼 </a:t>
            </a:r>
            <a:r>
              <a:rPr lang="en-US" altLang="ko-KR" dirty="0"/>
              <a:t>– </a:t>
            </a:r>
            <a:r>
              <a:rPr lang="ko-KR" altLang="en-US" dirty="0"/>
              <a:t>초보자를 위한 빠른 시작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803275"/>
            <a:ext cx="85725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800" dirty="0"/>
              <a:t>ML </a:t>
            </a:r>
            <a:r>
              <a:rPr lang="ko-KR" altLang="en-US" sz="2800" dirty="0"/>
              <a:t>지도학습</a:t>
            </a:r>
            <a:endParaRPr lang="en-US" altLang="ko-KR" sz="2800" dirty="0"/>
          </a:p>
          <a:p>
            <a:pPr lvl="1"/>
            <a:r>
              <a:rPr lang="en-US" altLang="ko-KR" sz="2000" dirty="0"/>
              <a:t>"</a:t>
            </a:r>
            <a:r>
              <a:rPr lang="ko-KR" altLang="en-US" sz="2000" dirty="0"/>
              <a:t>충분한</a:t>
            </a:r>
            <a:r>
              <a:rPr lang="en-US" altLang="ko-KR" sz="2000" dirty="0"/>
              <a:t>"</a:t>
            </a:r>
            <a:r>
              <a:rPr lang="ko-KR" altLang="en-US" sz="2000" dirty="0"/>
              <a:t>데이터 샘플이 있는 경우 이 데이터의 패턴을 인식하도록 컴퓨터 모델을 학습 한 다음 학습을 새로운 데이터에 적용 할 수 있음</a:t>
            </a:r>
            <a:r>
              <a:rPr lang="en-US" altLang="ko-KR" sz="2000" dirty="0"/>
              <a:t>. </a:t>
            </a:r>
            <a:r>
              <a:rPr lang="ko-KR" altLang="en-US" sz="2000" dirty="0"/>
              <a:t>모든 학습 데이터에 대한 올바른 결과를 알면 이를 지도 학습</a:t>
            </a:r>
            <a:r>
              <a:rPr lang="en-US" altLang="ko-KR" sz="2000" dirty="0"/>
              <a:t> </a:t>
            </a:r>
          </a:p>
          <a:p>
            <a:pPr lvl="1"/>
            <a:r>
              <a:rPr lang="ko-KR" altLang="en-US" sz="2000" dirty="0"/>
              <a:t>그러면 모델은 알려진 결과에 대한 예측을 확인하고 오류를 줄이고 정확도를 높이기 위해 자체 조정</a:t>
            </a:r>
            <a:endParaRPr lang="en-US" altLang="ko-KR" sz="2000" dirty="0"/>
          </a:p>
          <a:p>
            <a:r>
              <a:rPr lang="ko-KR" altLang="en-US" sz="2800" dirty="0"/>
              <a:t>확률적 경사 하강 </a:t>
            </a:r>
            <a:r>
              <a:rPr lang="en-US" altLang="ko-KR" sz="2800" dirty="0"/>
              <a:t>(Stochastic Gradient Descent)</a:t>
            </a:r>
          </a:p>
          <a:p>
            <a:pPr lvl="1"/>
            <a:r>
              <a:rPr lang="ko-KR" altLang="en-US" sz="2000" dirty="0"/>
              <a:t>오류를 줄이는 가중치를 계산하려면 현재 그래프 위치에서 오류 함수의 기울기</a:t>
            </a:r>
            <a:r>
              <a:rPr lang="en-US" altLang="ko-KR" sz="2000" dirty="0"/>
              <a:t>(gradient)</a:t>
            </a:r>
            <a:r>
              <a:rPr lang="ko-KR" altLang="en-US" sz="2000" dirty="0"/>
              <a:t>를 계산 한 다음 가중치를 조정하여 기울기를 통해 </a:t>
            </a:r>
            <a:r>
              <a:rPr lang="en-US" altLang="ko-KR" sz="2000" dirty="0"/>
              <a:t>“</a:t>
            </a:r>
            <a:r>
              <a:rPr lang="ko-KR" altLang="en-US" sz="2000" dirty="0"/>
              <a:t>하강</a:t>
            </a:r>
            <a:r>
              <a:rPr lang="en-US" altLang="ko-KR" sz="2000" dirty="0"/>
              <a:t>"</a:t>
            </a:r>
            <a:r>
              <a:rPr lang="ko-KR" altLang="en-US" sz="2000" dirty="0"/>
              <a:t>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이것을 </a:t>
            </a:r>
            <a:r>
              <a:rPr lang="en-US" altLang="ko-KR" sz="2000" dirty="0"/>
              <a:t>Gradient Descent (</a:t>
            </a:r>
            <a:r>
              <a:rPr lang="ko-KR" altLang="en-US" sz="2000" dirty="0"/>
              <a:t>경사 하강</a:t>
            </a:r>
            <a:r>
              <a:rPr lang="en-US" altLang="ko-KR" sz="2000" dirty="0"/>
              <a:t>)</a:t>
            </a:r>
            <a:r>
              <a:rPr lang="ko-KR" altLang="en-US" sz="2000" dirty="0"/>
              <a:t>이라고 하며 훈련 세션 동안 여러 번 발생합니다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큰 데이터 집합의 경우 모든 데이터를 사용하여 오류함수 기울기를 계산하는 데 시간이 오래 걸립니다</a:t>
            </a:r>
            <a:endParaRPr lang="ko-KR" altLang="en-US" sz="11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3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A28EB-388F-48D6-857E-5BC07466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  <a:r>
              <a:rPr lang="ko-KR" altLang="en-US" dirty="0"/>
              <a:t>를 이용한 </a:t>
            </a:r>
            <a:r>
              <a:rPr lang="en-US" altLang="ko-KR" dirty="0"/>
              <a:t>TensorFlow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/>
                </a:solidFill>
              </a:rPr>
              <a:t>https://www.tensorflow.org/install/docker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0AFA01-722C-4A5F-9617-4535EE61D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4</a:t>
            </a:fld>
            <a:endParaRPr lang="en-US" altLang="ko-KR" sz="1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AC17DD-5D81-410A-B5A7-AFA00E850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63" y="1299639"/>
            <a:ext cx="8738203" cy="413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1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DC2F1-DE45-41AC-A526-14F190BA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Desktop on Windows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0FBD6-67D0-44CF-883E-E7082D4C99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5</a:t>
            </a:fld>
            <a:endParaRPr lang="en-US" altLang="ko-KR" sz="14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D0E3C6-801F-4902-BD99-D28D14B6F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69" y="1273789"/>
            <a:ext cx="4832415" cy="1681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2EF33F-33DF-4619-A47E-59B3C2C81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191" y="2247302"/>
            <a:ext cx="4320274" cy="400025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90B5D57-E352-4017-9674-FD02A5BA69F1}"/>
              </a:ext>
            </a:extLst>
          </p:cNvPr>
          <p:cNvSpPr/>
          <p:nvPr/>
        </p:nvSpPr>
        <p:spPr>
          <a:xfrm>
            <a:off x="570469" y="812124"/>
            <a:ext cx="7159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https://docs.docker.com/docker-for-windows/install/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20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AB710-CDC4-41A3-80BC-7F0E3E34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Desktop on Windows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DDDC78-7DEA-4CE0-9426-FB1D823FA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6</a:t>
            </a:fld>
            <a:endParaRPr lang="en-US" altLang="ko-KR" sz="1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A7CF18-B046-41E5-82D9-393EC7E6B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82" y="987418"/>
            <a:ext cx="4495800" cy="31131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476E91-7063-4019-8D8E-8A4C2A13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314" y="2505741"/>
            <a:ext cx="4495800" cy="311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3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A28EB-388F-48D6-857E-5BC07466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  <a:r>
              <a:rPr lang="ko-KR" altLang="en-US" dirty="0"/>
              <a:t>를 이용한 </a:t>
            </a:r>
            <a:r>
              <a:rPr lang="en-US" altLang="ko-KR" dirty="0"/>
              <a:t>TensorFlow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2"/>
                </a:solidFill>
              </a:rPr>
              <a:t>https://www.tensorflow.org/install/docker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0AFA01-722C-4A5F-9617-4535EE61D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7</a:t>
            </a:fld>
            <a:endParaRPr lang="en-US" altLang="ko-KR" sz="140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0B46834-6A26-41CB-855B-0F9D8E61F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57" y="1747761"/>
            <a:ext cx="6027465" cy="307777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$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docker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pull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tensorflow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/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tensorflow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</a:t>
            </a:r>
            <a:endParaRPr kumimoji="0" lang="ko-KR" altLang="ko-KR" sz="4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F71AD2-0CBC-412E-A1A2-5A986676D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57" y="2301456"/>
            <a:ext cx="6893169" cy="342880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7734192-3F68-4CCA-B6F9-11858A48DDF5}"/>
              </a:ext>
            </a:extLst>
          </p:cNvPr>
          <p:cNvSpPr/>
          <p:nvPr/>
        </p:nvSpPr>
        <p:spPr>
          <a:xfrm>
            <a:off x="676216" y="1103858"/>
            <a:ext cx="57629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en-US" altLang="ko-KR" dirty="0">
                <a:solidFill>
                  <a:srgbClr val="37474F"/>
                </a:solidFill>
                <a:latin typeface="Arial Unicode MS"/>
                <a:ea typeface="Roboto Mono"/>
              </a:rPr>
              <a:t>TensorFlow Docker </a:t>
            </a:r>
            <a:r>
              <a:rPr kumimoji="0" lang="ko-KR" altLang="en-US" dirty="0">
                <a:solidFill>
                  <a:srgbClr val="37474F"/>
                </a:solidFill>
                <a:latin typeface="Arial Unicode MS"/>
                <a:ea typeface="Roboto Mono"/>
              </a:rPr>
              <a:t>이미지 다운로드</a:t>
            </a:r>
            <a:endParaRPr kumimoji="0" lang="en-US" altLang="ko-KR" dirty="0">
              <a:solidFill>
                <a:srgbClr val="37474F"/>
              </a:solidFill>
              <a:latin typeface="Arial Unicode MS"/>
              <a:ea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11927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A28EB-388F-48D6-857E-5BC07466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  <a:r>
              <a:rPr lang="ko-KR" altLang="en-US" dirty="0"/>
              <a:t>를 이용한 </a:t>
            </a:r>
            <a:r>
              <a:rPr lang="en-US" altLang="ko-KR" dirty="0"/>
              <a:t>TensorFlow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  <a:effectLst/>
              </a:rPr>
              <a:t>https://www.tensorflow.org/install/docker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0AFA01-722C-4A5F-9617-4535EE61D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3-</a:t>
            </a:r>
            <a:fld id="{5D7D1AE4-0F99-49E6-8B3C-A806C21BA98E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8</a:t>
            </a:fld>
            <a:endParaRPr lang="en-US" altLang="ko-KR" sz="14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6C6A85-1A18-42BC-B0F7-7FB44955E04F}"/>
              </a:ext>
            </a:extLst>
          </p:cNvPr>
          <p:cNvSpPr/>
          <p:nvPr/>
        </p:nvSpPr>
        <p:spPr>
          <a:xfrm>
            <a:off x="548366" y="1031432"/>
            <a:ext cx="7619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202124"/>
                </a:solidFill>
                <a:latin typeface="Google Sans"/>
              </a:rPr>
              <a:t>TensorFlow Docker </a:t>
            </a:r>
            <a:r>
              <a:rPr lang="ko-KR" altLang="en-US" sz="2800" dirty="0">
                <a:solidFill>
                  <a:srgbClr val="202124"/>
                </a:solidFill>
                <a:latin typeface="Google Sans"/>
              </a:rPr>
              <a:t>컨테이너 시작 및 </a:t>
            </a:r>
            <a:r>
              <a:rPr lang="en-US" altLang="ko-KR" sz="2800" dirty="0">
                <a:solidFill>
                  <a:srgbClr val="202124"/>
                </a:solidFill>
                <a:latin typeface="Google Sans"/>
              </a:rPr>
              <a:t>python </a:t>
            </a:r>
            <a:r>
              <a:rPr lang="ko-KR" altLang="en-US" sz="2800" dirty="0">
                <a:solidFill>
                  <a:srgbClr val="202124"/>
                </a:solidFill>
                <a:latin typeface="Google Sans"/>
              </a:rPr>
              <a:t>시작</a:t>
            </a:r>
            <a:endParaRPr lang="ko-KR" altLang="en-US" sz="2800" b="0" dirty="0">
              <a:solidFill>
                <a:srgbClr val="202124"/>
              </a:solidFill>
              <a:effectLst/>
              <a:latin typeface="Google Sans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64DB24F-7485-4B95-9E0C-CF8E04B69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76" y="1585430"/>
            <a:ext cx="4848396" cy="553998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$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docker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run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-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it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--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rm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tensorflow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/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tensorflow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Roboto Mono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$python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26E100-80B5-40EA-A9FE-221A31F14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76" y="2269226"/>
            <a:ext cx="6707425" cy="3835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154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/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 err="1"/>
              <a:t>텐서플로</a:t>
            </a:r>
            <a:r>
              <a:rPr lang="ko-KR" altLang="en-US" dirty="0"/>
              <a:t> </a:t>
            </a:r>
            <a:r>
              <a:rPr lang="en-US" altLang="ko-KR" dirty="0"/>
              <a:t>2.0 </a:t>
            </a:r>
            <a:r>
              <a:rPr lang="ko-KR" altLang="en-US" dirty="0"/>
              <a:t>시작하기</a:t>
            </a:r>
            <a:r>
              <a:rPr lang="en-US" altLang="ko-KR" dirty="0"/>
              <a:t>: </a:t>
            </a:r>
            <a:r>
              <a:rPr lang="ko-KR" altLang="en-US" dirty="0"/>
              <a:t>초보자용</a:t>
            </a:r>
            <a:endParaRPr lang="en-US" altLang="ko-KR" dirty="0"/>
          </a:p>
        </p:txBody>
      </p:sp>
      <p:sp>
        <p:nvSpPr>
          <p:cNvPr id="25603" name="Rectangle 33"/>
          <p:cNvSpPr>
            <a:spLocks noChangeArrowheads="1"/>
          </p:cNvSpPr>
          <p:nvPr/>
        </p:nvSpPr>
        <p:spPr bwMode="auto">
          <a:xfrm>
            <a:off x="266700" y="1182092"/>
            <a:ext cx="8572500" cy="476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ko-KR" altLang="en-US" sz="2000" dirty="0"/>
              <a:t>먼저 프로그램에 </a:t>
            </a:r>
            <a:r>
              <a:rPr lang="ko-KR" altLang="en-US" sz="2000" dirty="0" err="1"/>
              <a:t>텐서플로</a:t>
            </a:r>
            <a:r>
              <a:rPr lang="ko-KR" altLang="en-US" sz="2000" dirty="0"/>
              <a:t> 라이브러리를 </a:t>
            </a:r>
            <a:r>
              <a:rPr lang="ko-KR" altLang="en-US" sz="2000" dirty="0" err="1"/>
              <a:t>임포트</a:t>
            </a: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0" indent="0" eaLnBrk="1" hangingPunct="1">
              <a:buNone/>
            </a:pPr>
            <a:endParaRPr lang="en-US" altLang="ko-KR" sz="2000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ko-KR" sz="2000" dirty="0"/>
              <a:t>MNIST </a:t>
            </a:r>
            <a:r>
              <a:rPr lang="ko-KR" altLang="en-US" sz="2000" dirty="0"/>
              <a:t>데이터셋 로드 준비</a:t>
            </a:r>
            <a:r>
              <a:rPr lang="en-US" altLang="ko-KR" sz="2000" dirty="0"/>
              <a:t>. </a:t>
            </a:r>
            <a:r>
              <a:rPr lang="ko-KR" altLang="en-US" sz="2000" dirty="0"/>
              <a:t>샘플 값을 정수에서 </a:t>
            </a:r>
            <a:r>
              <a:rPr lang="ko-KR" altLang="en-US" sz="2000" dirty="0" err="1"/>
              <a:t>부동소수로</a:t>
            </a:r>
            <a:r>
              <a:rPr lang="ko-KR" altLang="en-US" sz="2000" dirty="0"/>
              <a:t> 변환</a:t>
            </a:r>
            <a:endParaRPr lang="en-US" altLang="ko-KR" sz="20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/>
              <a:t> 9-</a:t>
            </a:r>
            <a:fld id="{E543E660-5BD7-4DE8-B2D5-3B53773227AF}" type="slidenum">
              <a:rPr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eaLnBrk="1" hangingPunct="1">
                <a:defRPr/>
              </a:pPr>
              <a:t>9</a:t>
            </a:fld>
            <a:endParaRPr lang="en-US" altLang="ko-KR" sz="1400" dirty="0"/>
          </a:p>
        </p:txBody>
      </p:sp>
      <p:sp>
        <p:nvSpPr>
          <p:cNvPr id="25606" name="TextBox 4"/>
          <p:cNvSpPr txBox="1">
            <a:spLocks noChangeArrowheads="1"/>
          </p:cNvSpPr>
          <p:nvPr/>
        </p:nvSpPr>
        <p:spPr bwMode="auto">
          <a:xfrm>
            <a:off x="4295775" y="1155700"/>
            <a:ext cx="18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en-US" sz="240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00E608E-7C29-4B4C-8A6B-6372193B8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33" y="1582163"/>
            <a:ext cx="8223230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from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__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future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__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import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absolute_import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,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division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,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print_function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,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unicode_literals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</a:b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import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tensorflow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as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tf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ko-KR" altLang="ko-KR" sz="36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A6AE380-7D7A-4433-B371-C400A98F7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83" y="2630595"/>
            <a:ext cx="7762833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mnist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=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tf.keras.datasets.mnist</a:t>
            </a:r>
            <a:b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</a:b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(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x_train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,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y_train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), (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x_test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,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y_test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) =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mnist.load_data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()</a:t>
            </a:r>
            <a:b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</a:b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x_train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,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x_test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=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x_train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/ 255.0, </a:t>
            </a:r>
            <a:r>
              <a:rPr kumimoji="0" lang="ko-KR" altLang="ko-KR" sz="1600" b="1" dirty="0" err="1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x_test</a:t>
            </a:r>
            <a:r>
              <a:rPr kumimoji="0" lang="ko-KR" altLang="ko-KR" sz="1600" b="1" dirty="0">
                <a:solidFill>
                  <a:srgbClr val="0000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</a:rPr>
              <a:t> / 255.0</a:t>
            </a:r>
            <a:r>
              <a:rPr kumimoji="0" lang="ko-KR" altLang="ko-KR" sz="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ko-KR" altLang="ko-KR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5230C8-E193-469F-9E1C-176DE00C0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70" y="3479079"/>
            <a:ext cx="7414591" cy="290983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C82A017-F9BB-46F2-B2BB-63F39582FC48}"/>
              </a:ext>
            </a:extLst>
          </p:cNvPr>
          <p:cNvSpPr/>
          <p:nvPr/>
        </p:nvSpPr>
        <p:spPr>
          <a:xfrm>
            <a:off x="287115" y="720427"/>
            <a:ext cx="7123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https://www.tensorflow.org/tutorials/quickstart/beginner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8501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27068</TotalTime>
  <Words>848</Words>
  <Application>Microsoft Office PowerPoint</Application>
  <PresentationFormat>화면 슬라이드 쇼(4:3)</PresentationFormat>
  <Paragraphs>109</Paragraphs>
  <Slides>18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Arial Unicode MS</vt:lpstr>
      <vt:lpstr>Google Sans</vt:lpstr>
      <vt:lpstr>Arial</vt:lpstr>
      <vt:lpstr>Roboto</vt:lpstr>
      <vt:lpstr>Times New Roman</vt:lpstr>
      <vt:lpstr>Wingdings</vt:lpstr>
      <vt:lpstr>기본 디자인</vt:lpstr>
      <vt:lpstr>TensorFlow 머신러닝 (tensorflow.org)</vt:lpstr>
      <vt:lpstr>목차</vt:lpstr>
      <vt:lpstr>TensorFlow 튜토리얼 – 초보자를 위한 빠른 시작</vt:lpstr>
      <vt:lpstr>Docker를 이용한 TensorFlow 설치 (https://www.tensorflow.org/install/docker)</vt:lpstr>
      <vt:lpstr>Docker Desktop on Windows</vt:lpstr>
      <vt:lpstr>Docker Desktop on Windows</vt:lpstr>
      <vt:lpstr>Docker를 이용한 TensorFlow 설치 (https://www.tensorflow.org/install/docker)</vt:lpstr>
      <vt:lpstr>Docker를 이용한 TensorFlow 설치 (https://www.tensorflow.org/install/docker)</vt:lpstr>
      <vt:lpstr>텐서플로 2.0 시작하기: 초보자용</vt:lpstr>
      <vt:lpstr>텐서플로 2.0 시작하기: 초보자용</vt:lpstr>
      <vt:lpstr>텐서플로 2.0 시작하기: 초보자용</vt:lpstr>
      <vt:lpstr>텐서플로 2.0 시작하기: 초보자용</vt:lpstr>
      <vt:lpstr>텐서플로 2.0 시작하기: 초보자용</vt:lpstr>
      <vt:lpstr>텐서플로 2.0 시작하기: 초보자용</vt:lpstr>
      <vt:lpstr>텐서플로 2.0 시작하기: 초보자용</vt:lpstr>
      <vt:lpstr>텐서플로 2.0 시작하기: 초보자용</vt:lpstr>
      <vt:lpstr>Keras를 사용한 ML 기본사항: 기본 이미지 분류</vt:lpstr>
      <vt:lpstr>Keras를 사용한 ML 기본사항: 기본 이미지 분류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Kim Youngsik</cp:lastModifiedBy>
  <cp:revision>758</cp:revision>
  <cp:lastPrinted>2012-03-06T00:26:48Z</cp:lastPrinted>
  <dcterms:created xsi:type="dcterms:W3CDTF">1999-03-28T02:55:44Z</dcterms:created>
  <dcterms:modified xsi:type="dcterms:W3CDTF">2023-02-16T03:35:34Z</dcterms:modified>
</cp:coreProperties>
</file>