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597" r:id="rId3"/>
    <p:sldId id="585" r:id="rId4"/>
    <p:sldId id="598" r:id="rId5"/>
    <p:sldId id="617" r:id="rId6"/>
    <p:sldId id="599" r:id="rId7"/>
    <p:sldId id="621" r:id="rId8"/>
    <p:sldId id="618" r:id="rId9"/>
    <p:sldId id="619" r:id="rId10"/>
    <p:sldId id="620" r:id="rId11"/>
    <p:sldId id="622" r:id="rId12"/>
    <p:sldId id="623" r:id="rId13"/>
    <p:sldId id="624" r:id="rId14"/>
    <p:sldId id="625" r:id="rId15"/>
    <p:sldId id="626" r:id="rId16"/>
    <p:sldId id="652" r:id="rId17"/>
    <p:sldId id="653" r:id="rId18"/>
    <p:sldId id="654" r:id="rId19"/>
    <p:sldId id="635" r:id="rId20"/>
    <p:sldId id="655" r:id="rId21"/>
    <p:sldId id="656" r:id="rId22"/>
    <p:sldId id="657" r:id="rId23"/>
    <p:sldId id="642" r:id="rId24"/>
    <p:sldId id="643" r:id="rId25"/>
    <p:sldId id="644" r:id="rId26"/>
    <p:sldId id="645" r:id="rId27"/>
    <p:sldId id="646" r:id="rId28"/>
    <p:sldId id="639" r:id="rId29"/>
    <p:sldId id="627" r:id="rId30"/>
    <p:sldId id="658" r:id="rId31"/>
    <p:sldId id="628" r:id="rId32"/>
    <p:sldId id="647" r:id="rId33"/>
    <p:sldId id="648" r:id="rId34"/>
    <p:sldId id="650" r:id="rId35"/>
    <p:sldId id="649" r:id="rId36"/>
    <p:sldId id="651" r:id="rId37"/>
    <p:sldId id="667" r:id="rId38"/>
    <p:sldId id="666" r:id="rId39"/>
    <p:sldId id="660" r:id="rId40"/>
    <p:sldId id="668" r:id="rId41"/>
    <p:sldId id="669" r:id="rId42"/>
    <p:sldId id="670" r:id="rId43"/>
    <p:sldId id="671" r:id="rId44"/>
    <p:sldId id="672" r:id="rId45"/>
    <p:sldId id="673" r:id="rId46"/>
    <p:sldId id="674" r:id="rId47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D8FFCD"/>
    <a:srgbClr val="FDDBCF"/>
    <a:srgbClr val="FF0000"/>
    <a:srgbClr val="FFFF00"/>
    <a:srgbClr val="FF00FF"/>
    <a:srgbClr val="00FFFF"/>
    <a:srgbClr val="800000"/>
    <a:srgbClr val="FFFF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93" autoAdjust="0"/>
    <p:restoredTop sz="82369" autoAdjust="0"/>
  </p:normalViewPr>
  <p:slideViewPr>
    <p:cSldViewPr snapToGrid="0">
      <p:cViewPr varScale="1">
        <p:scale>
          <a:sx n="120" d="100"/>
          <a:sy n="120" d="100"/>
        </p:scale>
        <p:origin x="1844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270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2443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5035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1378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6344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920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5468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4220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2331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244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0632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32886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92774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73270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41900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1874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39725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3495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41910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0652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87830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52154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92634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19594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5185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5370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0525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8427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8073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4220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9055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705F-F524-4D2E-9D24-0CF08523BE7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1FBB-E85A-4444-83F5-3EC3AF62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17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auto">
          <a:xfrm>
            <a:off x="169863" y="6454775"/>
            <a:ext cx="5731184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/>
              <a:t>Tech</a:t>
            </a:r>
            <a:r>
              <a:rPr lang="ko-KR" altLang="en-US" sz="1600" dirty="0"/>
              <a:t> </a:t>
            </a:r>
            <a:r>
              <a:rPr lang="en-US" altLang="ko-KR" sz="1600" dirty="0"/>
              <a:t>University</a:t>
            </a:r>
            <a:r>
              <a:rPr lang="ko-KR" altLang="en-US" sz="1600" dirty="0"/>
              <a:t> </a:t>
            </a:r>
            <a:r>
              <a:rPr lang="en-US" altLang="ko-KR" sz="1600" dirty="0"/>
              <a:t>of</a:t>
            </a:r>
            <a:r>
              <a:rPr lang="ko-KR" altLang="en-US" sz="1600" dirty="0"/>
              <a:t> </a:t>
            </a:r>
            <a:r>
              <a:rPr lang="en-US" altLang="ko-KR" sz="1600" dirty="0"/>
              <a:t>Korea-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3 </a:t>
            </a:r>
            <a:r>
              <a:rPr lang="ko-KR" altLang="en-US" sz="1600" dirty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  <p:sldLayoutId id="2147484660" r:id="rId1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ko-KR" i="0" dirty="0"/>
              <a:t/>
            </a:r>
            <a:br>
              <a:rPr lang="en-US" altLang="ko-KR" i="0" dirty="0"/>
            </a:br>
            <a:r>
              <a:rPr lang="en-US" altLang="ko-KR" i="0" dirty="0"/>
              <a:t/>
            </a:r>
            <a:br>
              <a:rPr lang="en-US" altLang="ko-KR" i="0" dirty="0"/>
            </a:br>
            <a:r>
              <a:rPr lang="en-US" altLang="ko-KR" i="0" dirty="0" err="1"/>
              <a:t>tkinter</a:t>
            </a:r>
            <a:r>
              <a:rPr lang="en-US" altLang="ko-KR" i="0" dirty="0"/>
              <a:t> GUI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4 : </a:t>
            </a:r>
            <a:r>
              <a:rPr lang="ko-KR" altLang="en-US" dirty="0"/>
              <a:t>격자</a:t>
            </a:r>
            <a:r>
              <a:rPr lang="en-US" altLang="ko-KR" dirty="0"/>
              <a:t>(grid) </a:t>
            </a:r>
            <a:r>
              <a:rPr lang="ko-KR" altLang="en-US" dirty="0"/>
              <a:t>배치 관리자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800" dirty="0"/>
              <a:t>위젯 </a:t>
            </a:r>
            <a:r>
              <a:rPr lang="en-US" altLang="ko-KR" sz="1800" dirty="0"/>
              <a:t>(</a:t>
            </a:r>
            <a:r>
              <a:rPr lang="ko-KR" altLang="en-US" sz="1800" dirty="0"/>
              <a:t>버튼</a:t>
            </a:r>
            <a:r>
              <a:rPr lang="en-US" altLang="ko-KR" sz="1800" dirty="0"/>
              <a:t>, </a:t>
            </a:r>
            <a:r>
              <a:rPr lang="ko-KR" altLang="en-US" sz="1800" dirty="0"/>
              <a:t>레이블 등</a:t>
            </a:r>
            <a:r>
              <a:rPr lang="en-US" altLang="ko-KR" sz="1800" dirty="0"/>
              <a:t>)</a:t>
            </a:r>
            <a:r>
              <a:rPr lang="ko-KR" altLang="en-US" sz="1800" dirty="0"/>
              <a:t>을 테이블 형태로 배치</a:t>
            </a:r>
            <a:r>
              <a:rPr lang="en-US" altLang="ko-KR" sz="1800" dirty="0"/>
              <a:t>, </a:t>
            </a:r>
            <a:r>
              <a:rPr lang="ko-KR" altLang="en-US" sz="1800" dirty="0"/>
              <a:t>행 및 열로 분할</a:t>
            </a:r>
            <a:r>
              <a:rPr lang="en-US" altLang="ko-KR" sz="1800" dirty="0"/>
              <a:t>, </a:t>
            </a:r>
            <a:r>
              <a:rPr lang="ko-KR" altLang="en-US" sz="1800" dirty="0"/>
              <a:t>크기</a:t>
            </a:r>
            <a:r>
              <a:rPr lang="en-US" altLang="ko-KR" sz="1800" dirty="0"/>
              <a:t> </a:t>
            </a:r>
            <a:r>
              <a:rPr lang="ko-KR" altLang="en-US" sz="1800" dirty="0"/>
              <a:t>자동결정</a:t>
            </a:r>
            <a:endParaRPr lang="en-US" altLang="ko-KR" sz="11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599578" y="1185571"/>
            <a:ext cx="8100019" cy="4954879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grid(row=0,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grid(row=1,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grid(row=0,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grid(row=1,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"달러-&gt;원"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"원-&gt;달러"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grid(row=2,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.grid(row=2,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</a:p>
          <a:p>
            <a:pPr lvl="0"/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613" y="1185571"/>
            <a:ext cx="31051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25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5 : </a:t>
            </a:r>
            <a:r>
              <a:rPr lang="ko-KR" altLang="en-US" dirty="0"/>
              <a:t>버튼 이벤트처리</a:t>
            </a:r>
            <a:r>
              <a:rPr lang="en-US" altLang="ko-KR" dirty="0"/>
              <a:t>2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800"/>
              <a:t>위젯 </a:t>
            </a:r>
            <a:r>
              <a:rPr lang="en-US" altLang="ko-KR" sz="1800"/>
              <a:t>(</a:t>
            </a:r>
            <a:r>
              <a:rPr lang="ko-KR" altLang="en-US" sz="1800"/>
              <a:t>버튼</a:t>
            </a:r>
            <a:r>
              <a:rPr lang="en-US" altLang="ko-KR" sz="1800"/>
              <a:t>, </a:t>
            </a:r>
            <a:r>
              <a:rPr lang="ko-KR" altLang="en-US" sz="1800"/>
              <a:t>레이블 등</a:t>
            </a:r>
            <a:r>
              <a:rPr lang="en-US" altLang="ko-KR" sz="1800"/>
              <a:t>)</a:t>
            </a:r>
            <a:r>
              <a:rPr lang="ko-KR" altLang="en-US" sz="1800"/>
              <a:t>을 테이블 형태로 배치</a:t>
            </a:r>
            <a:r>
              <a:rPr lang="en-US" altLang="ko-KR" sz="1800"/>
              <a:t>, </a:t>
            </a:r>
            <a:r>
              <a:rPr lang="ko-KR" altLang="en-US" sz="1800"/>
              <a:t>행 및 열로 분할</a:t>
            </a:r>
            <a:r>
              <a:rPr lang="en-US" altLang="ko-KR" sz="1800"/>
              <a:t>, </a:t>
            </a:r>
            <a:r>
              <a:rPr lang="ko-KR" altLang="en-US" sz="1800"/>
              <a:t>크기</a:t>
            </a:r>
            <a:r>
              <a:rPr lang="en-US" altLang="ko-KR" sz="1800"/>
              <a:t> </a:t>
            </a:r>
            <a:r>
              <a:rPr lang="ko-KR" altLang="en-US" sz="1800"/>
              <a:t>자동결정</a:t>
            </a:r>
            <a:endParaRPr lang="en-US" altLang="ko-KR" sz="11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599578" y="1185571"/>
            <a:ext cx="8100019" cy="5118392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en-US" altLang="ko-KR" sz="18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8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en-US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process():</a:t>
            </a:r>
          </a:p>
          <a:p>
            <a:pPr lvl="0"/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e2.insert(0,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en-US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환율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1</a:t>
            </a:r>
            <a:r>
              <a:rPr kumimoji="0" lang="ko-KR" altLang="en-US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달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러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=1200</a:t>
            </a:r>
            <a:r>
              <a:rPr kumimoji="0" lang="ko-KR" altLang="en-US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원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")</a:t>
            </a:r>
            <a:endParaRPr kumimoji="0" lang="en-US" altLang="ko-KR" sz="1800" b="1" dirty="0">
              <a:solidFill>
                <a:srgbClr val="C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grid(row=0,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</a:p>
          <a:p>
            <a:pPr lvl="0"/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grid(row=1,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grid(row=0,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grid(row=1,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"달러-&gt;원"</a:t>
            </a:r>
            <a:r>
              <a:rPr kumimoji="0" lang="en-US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command=process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"원-&gt;달러"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grid(row=2,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.grid(row=2,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125" y="1336263"/>
            <a:ext cx="31813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68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6 : </a:t>
            </a:r>
            <a:r>
              <a:rPr lang="ko-KR" altLang="en-US" dirty="0"/>
              <a:t>버튼 이벤트처리</a:t>
            </a:r>
            <a:r>
              <a:rPr lang="en-US" altLang="ko-KR" dirty="0"/>
              <a:t>3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800" b="1" dirty="0">
                <a:solidFill>
                  <a:schemeClr val="accent2"/>
                </a:solidFill>
              </a:rPr>
              <a:t>Entry </a:t>
            </a:r>
            <a:r>
              <a:rPr lang="ko-KR" altLang="en-US" sz="1800" b="1" dirty="0">
                <a:solidFill>
                  <a:schemeClr val="accent2"/>
                </a:solidFill>
              </a:rPr>
              <a:t>사용자 입력을  </a:t>
            </a:r>
            <a:r>
              <a:rPr lang="en-US" altLang="ko-KR" sz="1800" b="1" dirty="0">
                <a:solidFill>
                  <a:schemeClr val="accent2"/>
                </a:solidFill>
              </a:rPr>
              <a:t>get()</a:t>
            </a:r>
            <a:r>
              <a:rPr lang="ko-KR" altLang="en-US" sz="1800" b="1" dirty="0">
                <a:solidFill>
                  <a:schemeClr val="accent2"/>
                </a:solidFill>
              </a:rPr>
              <a:t> 메소드로 </a:t>
            </a:r>
            <a:r>
              <a:rPr lang="ko-KR" altLang="en-US" sz="1800" b="1" dirty="0" err="1">
                <a:solidFill>
                  <a:schemeClr val="accent2"/>
                </a:solidFill>
              </a:rPr>
              <a:t>가져옮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12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599578" y="1185571"/>
            <a:ext cx="8100019" cy="5118392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en-US" altLang="ko-KR" sz="18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en-US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process():</a:t>
            </a:r>
          </a:p>
          <a:p>
            <a:pPr lvl="0"/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dollar = float(e1.get())</a:t>
            </a:r>
          </a:p>
          <a:p>
            <a:pPr lvl="0"/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e2.insert(0, 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(dollar*1200)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en-US" altLang="ko-KR" sz="1800" b="1" dirty="0">
              <a:solidFill>
                <a:srgbClr val="C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grid(row=0,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</a:p>
          <a:p>
            <a:pPr lvl="0"/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grid(row=1,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grid(row=0,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grid(row=1,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"달러-&gt;원"</a:t>
            </a:r>
            <a:r>
              <a:rPr kumimoji="0" lang="en-US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command=process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"원-&gt;달러"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grid(row=2,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.grid(row=2,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26" y="1283294"/>
            <a:ext cx="31146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11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7 : </a:t>
            </a:r>
            <a:r>
              <a:rPr lang="ko-KR" altLang="en-US" dirty="0"/>
              <a:t>위젯 색상 폰트 변경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599578" y="865539"/>
            <a:ext cx="8100019" cy="5438424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en-US" altLang="ko-KR" sz="18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en-US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en-US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process():</a:t>
            </a:r>
          </a:p>
          <a:p>
            <a:pPr lvl="0"/>
            <a:r>
              <a:rPr kumimoji="0" lang="en-US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dollar = float(e1.get())</a:t>
            </a:r>
          </a:p>
          <a:p>
            <a:pPr lvl="0"/>
            <a:r>
              <a:rPr kumimoji="0" lang="en-US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e2.insert(0, </a:t>
            </a:r>
            <a:r>
              <a:rPr kumimoji="0" lang="en-US" altLang="ko-KR" sz="1800" b="1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en-US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(dollar*1200)</a:t>
            </a:r>
            <a:r>
              <a:rPr kumimoji="0" lang="ko-KR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en-US" altLang="ko-KR" sz="18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"달러"</a:t>
            </a:r>
            <a:r>
              <a:rPr kumimoji="0" lang="en-US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font='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helvetica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16 italic')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"원"</a:t>
            </a:r>
            <a:r>
              <a:rPr kumimoji="0" lang="en-US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font='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helvetica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16 italic')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grid(row=0,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</a:p>
          <a:p>
            <a:pPr lvl="0"/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grid(row=1,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en-US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bg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="yellow", 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fg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="black")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en-US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bg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="blue", 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fg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="white")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grid(row=0,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grid(row=1,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"달러-&gt;원"</a:t>
            </a:r>
            <a:r>
              <a:rPr kumimoji="0" lang="en-US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command=process</a:t>
            </a:r>
            <a:r>
              <a:rPr kumimoji="0" lang="ko-KR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"원-&gt;달러"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grid(row=2,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column=0);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b1.configure(font= '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helvetica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12')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.grid(row=2,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column=1);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b2["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bg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"] = "green"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726" y="614363"/>
            <a:ext cx="33432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8 : </a:t>
            </a:r>
            <a:r>
              <a:rPr lang="ko-KR" altLang="en-US" dirty="0"/>
              <a:t>절대 위치 배치 관리자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448125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ko-KR" altLang="ko-KR" sz="2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2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2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 =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"김영식"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bg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fg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white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helvetica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16 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italic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 =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"이재영"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bg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green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fg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white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l3 =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"장지웅"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bg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blue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fg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white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l1.place(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2000" dirty="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l2.place(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2000" dirty="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30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l3.place(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200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2000" dirty="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60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/>
            <a:endParaRPr kumimoji="0" lang="ko-KR" altLang="ko-KR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644" y="3647215"/>
            <a:ext cx="37814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78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9 : </a:t>
            </a:r>
            <a:r>
              <a:rPr lang="ko-KR" altLang="en-US" dirty="0"/>
              <a:t>입력한 </a:t>
            </a:r>
            <a:r>
              <a:rPr lang="en-US" altLang="ko-KR" dirty="0"/>
              <a:t>gif</a:t>
            </a:r>
            <a:r>
              <a:rPr lang="ko-KR" altLang="en-US" dirty="0"/>
              <a:t>이미지 파일 표시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2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2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2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change_img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inputBox.get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PhotoImage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file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imageLabel.configure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image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imageLabel.image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photo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PhotoImage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file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우주소녀.gif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en-US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#</a:t>
            </a:r>
            <a:r>
              <a:rPr kumimoji="0" lang="ko-KR" altLang="en-US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디폴트 이미지 파일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imageLabel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image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photo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imageLabel.pack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inputBox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inputBox.pack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'클릭'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command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change_img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button.pack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/>
            <a:endParaRPr kumimoji="0" lang="ko-KR" altLang="ko-KR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124" y="556680"/>
            <a:ext cx="3777841" cy="25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2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7" y="157163"/>
            <a:ext cx="8740775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10 : </a:t>
            </a:r>
            <a:r>
              <a:rPr lang="en-US" altLang="ko-KR" b="0" i="0" dirty="0">
                <a:effectLst/>
              </a:rPr>
              <a:t>pillow</a:t>
            </a:r>
            <a:r>
              <a:rPr lang="ko-KR" altLang="en-US" b="0" i="0" dirty="0">
                <a:effectLst/>
              </a:rPr>
              <a:t>모듈 이용 이미지</a:t>
            </a:r>
            <a:r>
              <a:rPr lang="en-US" altLang="ko-KR" b="0" i="0" dirty="0">
                <a:effectLst/>
              </a:rPr>
              <a:t>(</a:t>
            </a:r>
            <a:r>
              <a:rPr lang="en-US" altLang="ko-KR" b="0" i="0" dirty="0" err="1">
                <a:effectLst/>
              </a:rPr>
              <a:t>jpg,gif</a:t>
            </a:r>
            <a:r>
              <a:rPr lang="en-US" altLang="ko-KR" b="0" i="0" dirty="0">
                <a:effectLst/>
              </a:rPr>
              <a:t>) </a:t>
            </a:r>
            <a:r>
              <a:rPr lang="en-US" altLang="ko-KR" b="0" i="0" dirty="0" err="1">
                <a:effectLst/>
              </a:rPr>
              <a:t>url</a:t>
            </a:r>
            <a:r>
              <a:rPr lang="en-US" altLang="ko-KR" b="0" i="0" dirty="0">
                <a:effectLst/>
              </a:rPr>
              <a:t> </a:t>
            </a:r>
            <a:r>
              <a:rPr lang="ko-KR" altLang="en-US" b="0" i="0" dirty="0">
                <a:effectLst/>
              </a:rPr>
              <a:t>그리기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#pillow </a:t>
            </a:r>
            <a:r>
              <a:rPr lang="ko-KR" altLang="en-US" sz="1600" dirty="0">
                <a:solidFill>
                  <a:schemeClr val="tx1"/>
                </a:solidFill>
              </a:rPr>
              <a:t>모듈 설치 </a:t>
            </a:r>
            <a:br>
              <a:rPr lang="ko-KR" altLang="en-US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#</a:t>
            </a:r>
            <a:r>
              <a:rPr lang="ko-KR" altLang="en-US" sz="1600" dirty="0">
                <a:solidFill>
                  <a:schemeClr val="tx1"/>
                </a:solidFill>
              </a:rPr>
              <a:t>윈도우 </a:t>
            </a:r>
            <a:r>
              <a:rPr lang="en-US" altLang="ko-KR" sz="1600" dirty="0" err="1">
                <a:solidFill>
                  <a:schemeClr val="tx1"/>
                </a:solidFill>
              </a:rPr>
              <a:t>cmd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창에 </a:t>
            </a:r>
            <a:r>
              <a:rPr lang="en-US" altLang="ko-KR" sz="1600" dirty="0">
                <a:solidFill>
                  <a:schemeClr val="tx1"/>
                </a:solidFill>
              </a:rPr>
              <a:t>"pip install pillow" </a:t>
            </a:r>
            <a:r>
              <a:rPr lang="ko-KR" altLang="en-US" sz="1600" dirty="0">
                <a:solidFill>
                  <a:schemeClr val="tx1"/>
                </a:solidFill>
              </a:rPr>
              <a:t>입력하여 설치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#(venv </a:t>
            </a:r>
            <a:r>
              <a:rPr lang="ko-KR" altLang="en-US" sz="1600" dirty="0">
                <a:solidFill>
                  <a:schemeClr val="tx1"/>
                </a:solidFill>
              </a:rPr>
              <a:t>를 사용한다면 로컬 </a:t>
            </a:r>
            <a:r>
              <a:rPr lang="en-US" altLang="ko-KR" sz="1600" dirty="0">
                <a:solidFill>
                  <a:schemeClr val="tx1"/>
                </a:solidFill>
              </a:rPr>
              <a:t>python interpreter </a:t>
            </a:r>
            <a:r>
              <a:rPr lang="ko-KR" altLang="en-US" sz="1600" dirty="0">
                <a:solidFill>
                  <a:schemeClr val="tx1"/>
                </a:solidFill>
              </a:rPr>
              <a:t>로 변경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 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accent2"/>
                </a:solidFill>
              </a:rPr>
              <a:t>from </a:t>
            </a:r>
            <a:r>
              <a:rPr lang="en-US" altLang="ko-KR" sz="1600" dirty="0" err="1">
                <a:solidFill>
                  <a:schemeClr val="accent2"/>
                </a:solidFill>
              </a:rPr>
              <a:t>tkinter</a:t>
            </a:r>
            <a:r>
              <a:rPr lang="en-US" altLang="ko-KR" sz="1600" dirty="0">
                <a:solidFill>
                  <a:schemeClr val="accent2"/>
                </a:solidFill>
              </a:rPr>
              <a:t> import*</a:t>
            </a:r>
            <a:br>
              <a:rPr lang="en-US" altLang="ko-KR" sz="1600" dirty="0">
                <a:solidFill>
                  <a:schemeClr val="accent2"/>
                </a:solidFill>
              </a:rPr>
            </a:br>
            <a:r>
              <a:rPr lang="en-US" altLang="ko-KR" sz="1600" dirty="0">
                <a:solidFill>
                  <a:schemeClr val="accent2"/>
                </a:solidFill>
              </a:rPr>
              <a:t>from </a:t>
            </a:r>
            <a:r>
              <a:rPr lang="en-US" altLang="ko-KR" sz="1600" dirty="0" err="1">
                <a:solidFill>
                  <a:schemeClr val="accent2"/>
                </a:solidFill>
              </a:rPr>
              <a:t>io</a:t>
            </a:r>
            <a:r>
              <a:rPr lang="en-US" altLang="ko-KR" sz="1600" dirty="0">
                <a:solidFill>
                  <a:schemeClr val="accent2"/>
                </a:solidFill>
              </a:rPr>
              <a:t> import </a:t>
            </a:r>
            <a:r>
              <a:rPr lang="en-US" altLang="ko-KR" sz="1600" dirty="0" err="1">
                <a:solidFill>
                  <a:schemeClr val="accent2"/>
                </a:solidFill>
              </a:rPr>
              <a:t>BytesIO</a:t>
            </a:r>
            <a:r>
              <a:rPr lang="en-US" altLang="ko-KR" sz="1600" dirty="0">
                <a:solidFill>
                  <a:schemeClr val="accent2"/>
                </a:solidFill>
              </a:rPr>
              <a:t/>
            </a:r>
            <a:br>
              <a:rPr lang="en-US" altLang="ko-KR" sz="1600" dirty="0">
                <a:solidFill>
                  <a:schemeClr val="accent2"/>
                </a:solidFill>
              </a:rPr>
            </a:br>
            <a:r>
              <a:rPr lang="en-US" altLang="ko-KR" sz="1600" dirty="0">
                <a:solidFill>
                  <a:schemeClr val="accent2"/>
                </a:solidFill>
              </a:rPr>
              <a:t>import </a:t>
            </a:r>
            <a:r>
              <a:rPr lang="en-US" altLang="ko-KR" sz="1600" dirty="0" err="1">
                <a:solidFill>
                  <a:schemeClr val="accent2"/>
                </a:solidFill>
              </a:rPr>
              <a:t>urllib</a:t>
            </a:r>
            <a:r>
              <a:rPr lang="en-US" altLang="ko-KR" sz="1600" dirty="0">
                <a:solidFill>
                  <a:schemeClr val="accent2"/>
                </a:solidFill>
              </a:rPr>
              <a:t/>
            </a:r>
            <a:br>
              <a:rPr lang="en-US" altLang="ko-KR" sz="1600" dirty="0">
                <a:solidFill>
                  <a:schemeClr val="accent2"/>
                </a:solidFill>
              </a:rPr>
            </a:br>
            <a:r>
              <a:rPr lang="en-US" altLang="ko-KR" sz="1600" dirty="0">
                <a:solidFill>
                  <a:schemeClr val="accent2"/>
                </a:solidFill>
              </a:rPr>
              <a:t>import </a:t>
            </a:r>
            <a:r>
              <a:rPr lang="en-US" altLang="ko-KR" sz="1600" dirty="0" err="1">
                <a:solidFill>
                  <a:schemeClr val="accent2"/>
                </a:solidFill>
              </a:rPr>
              <a:t>urllib.request</a:t>
            </a:r>
            <a:r>
              <a:rPr lang="en-US" altLang="ko-KR" sz="1600" dirty="0">
                <a:solidFill>
                  <a:schemeClr val="accent2"/>
                </a:solidFill>
              </a:rPr>
              <a:t/>
            </a:r>
            <a:br>
              <a:rPr lang="en-US" altLang="ko-KR" sz="1600" dirty="0">
                <a:solidFill>
                  <a:schemeClr val="accent2"/>
                </a:solidFill>
              </a:rPr>
            </a:br>
            <a:r>
              <a:rPr lang="en-US" altLang="ko-KR" sz="1600" dirty="0">
                <a:solidFill>
                  <a:schemeClr val="accent2"/>
                </a:solidFill>
              </a:rPr>
              <a:t>from PIL import </a:t>
            </a:r>
            <a:r>
              <a:rPr lang="en-US" altLang="ko-KR" sz="1600" dirty="0" err="1">
                <a:solidFill>
                  <a:schemeClr val="accent2"/>
                </a:solidFill>
              </a:rPr>
              <a:t>Image,ImageTk</a:t>
            </a:r>
            <a:r>
              <a:rPr lang="en-US" altLang="ko-KR" sz="1600" dirty="0">
                <a:solidFill>
                  <a:schemeClr val="accent2"/>
                </a:solidFill>
              </a:rPr>
              <a:t/>
            </a:r>
            <a:br>
              <a:rPr lang="en-US" altLang="ko-KR" sz="1600" dirty="0">
                <a:solidFill>
                  <a:schemeClr val="accent2"/>
                </a:solidFill>
              </a:rPr>
            </a:br>
            <a:r>
              <a:rPr lang="en-US" altLang="ko-KR" sz="1600" dirty="0">
                <a:solidFill>
                  <a:schemeClr val="accent2"/>
                </a:solidFill>
              </a:rPr>
              <a:t>window=</a:t>
            </a:r>
            <a:r>
              <a:rPr lang="en-US" altLang="ko-KR" sz="1600" dirty="0" err="1">
                <a:solidFill>
                  <a:schemeClr val="accent2"/>
                </a:solidFill>
              </a:rPr>
              <a:t>Tk</a:t>
            </a:r>
            <a:r>
              <a:rPr lang="en-US" altLang="ko-KR" sz="1600" dirty="0">
                <a:solidFill>
                  <a:schemeClr val="accent2"/>
                </a:solidFill>
              </a:rPr>
              <a:t>()</a:t>
            </a:r>
            <a:br>
              <a:rPr lang="en-US" altLang="ko-KR" sz="1600" dirty="0">
                <a:solidFill>
                  <a:schemeClr val="accent2"/>
                </a:solidFill>
              </a:rPr>
            </a:br>
            <a:r>
              <a:rPr lang="en-US" altLang="ko-KR" sz="1600" dirty="0" err="1">
                <a:solidFill>
                  <a:schemeClr val="accent2"/>
                </a:solidFill>
              </a:rPr>
              <a:t>window.geometry</a:t>
            </a:r>
            <a:r>
              <a:rPr lang="en-US" altLang="ko-KR" sz="1600" dirty="0">
                <a:solidFill>
                  <a:schemeClr val="accent2"/>
                </a:solidFill>
              </a:rPr>
              <a:t>("500x500+500+200")</a:t>
            </a:r>
          </a:p>
          <a:p>
            <a:r>
              <a:rPr lang="en-US" altLang="ko-KR" sz="1600" dirty="0">
                <a:solidFill>
                  <a:schemeClr val="accent2"/>
                </a:solidFill>
              </a:rPr>
              <a:t> </a:t>
            </a:r>
          </a:p>
          <a:p>
            <a:r>
              <a:rPr lang="en-US" altLang="ko-KR" sz="1600" dirty="0">
                <a:solidFill>
                  <a:schemeClr val="accent2"/>
                </a:solidFill>
              </a:rPr>
              <a:t>#</a:t>
            </a:r>
            <a:r>
              <a:rPr lang="en-US" altLang="ko-KR" sz="1600" dirty="0" err="1">
                <a:solidFill>
                  <a:schemeClr val="accent2"/>
                </a:solidFill>
              </a:rPr>
              <a:t>openapi</a:t>
            </a:r>
            <a:r>
              <a:rPr lang="ko-KR" altLang="en-US" sz="1600" dirty="0">
                <a:solidFill>
                  <a:schemeClr val="accent2"/>
                </a:solidFill>
              </a:rPr>
              <a:t>로 이미지 </a:t>
            </a:r>
            <a:r>
              <a:rPr lang="en-US" altLang="ko-KR" sz="1600" dirty="0" err="1">
                <a:solidFill>
                  <a:schemeClr val="accent2"/>
                </a:solidFill>
              </a:rPr>
              <a:t>url</a:t>
            </a:r>
            <a:r>
              <a:rPr lang="ko-KR" altLang="en-US" sz="1600" dirty="0">
                <a:solidFill>
                  <a:schemeClr val="accent2"/>
                </a:solidFill>
              </a:rPr>
              <a:t>을 가져옴</a:t>
            </a:r>
            <a:r>
              <a:rPr lang="en-US" altLang="ko-KR" sz="1600" dirty="0">
                <a:solidFill>
                  <a:schemeClr val="accent2"/>
                </a:solidFill>
              </a:rPr>
              <a:t>.</a:t>
            </a:r>
            <a:br>
              <a:rPr lang="en-US" altLang="ko-KR" sz="1600" dirty="0">
                <a:solidFill>
                  <a:schemeClr val="accent2"/>
                </a:solidFill>
              </a:rPr>
            </a:br>
            <a:r>
              <a:rPr lang="en-US" altLang="ko-KR" sz="1600" dirty="0" err="1">
                <a:solidFill>
                  <a:schemeClr val="accent2"/>
                </a:solidFill>
              </a:rPr>
              <a:t>url</a:t>
            </a:r>
            <a:r>
              <a:rPr lang="en-US" altLang="ko-KR" sz="1600" dirty="0">
                <a:solidFill>
                  <a:schemeClr val="accent2"/>
                </a:solidFill>
              </a:rPr>
              <a:t>="http://tong.visitkorea.or.kr/</a:t>
            </a:r>
            <a:r>
              <a:rPr lang="en-US" altLang="ko-KR" sz="1600" dirty="0" err="1">
                <a:solidFill>
                  <a:schemeClr val="accent2"/>
                </a:solidFill>
              </a:rPr>
              <a:t>cms</a:t>
            </a:r>
            <a:r>
              <a:rPr lang="en-US" altLang="ko-KR" sz="1600" dirty="0">
                <a:solidFill>
                  <a:schemeClr val="accent2"/>
                </a:solidFill>
              </a:rPr>
              <a:t>/resource/74/2396274_image2_1.JPG"</a:t>
            </a:r>
            <a:br>
              <a:rPr lang="en-US" altLang="ko-KR" sz="1600" dirty="0">
                <a:solidFill>
                  <a:schemeClr val="accent2"/>
                </a:solidFill>
              </a:rPr>
            </a:br>
            <a:r>
              <a:rPr lang="en-US" altLang="ko-KR" sz="1600" dirty="0">
                <a:solidFill>
                  <a:schemeClr val="accent2"/>
                </a:solidFill>
              </a:rPr>
              <a:t>with </a:t>
            </a:r>
            <a:r>
              <a:rPr lang="en-US" altLang="ko-KR" sz="1600" dirty="0" err="1">
                <a:solidFill>
                  <a:schemeClr val="accent2"/>
                </a:solidFill>
              </a:rPr>
              <a:t>urllib.request.urlopen</a:t>
            </a:r>
            <a:r>
              <a:rPr lang="en-US" altLang="ko-KR" sz="1600" dirty="0">
                <a:solidFill>
                  <a:schemeClr val="accent2"/>
                </a:solidFill>
              </a:rPr>
              <a:t>(</a:t>
            </a:r>
            <a:r>
              <a:rPr lang="en-US" altLang="ko-KR" sz="1600" dirty="0" err="1">
                <a:solidFill>
                  <a:schemeClr val="accent2"/>
                </a:solidFill>
              </a:rPr>
              <a:t>url</a:t>
            </a:r>
            <a:r>
              <a:rPr lang="en-US" altLang="ko-KR" sz="1600" dirty="0">
                <a:solidFill>
                  <a:schemeClr val="accent2"/>
                </a:solidFill>
              </a:rPr>
              <a:t>) as u:</a:t>
            </a:r>
            <a:br>
              <a:rPr lang="en-US" altLang="ko-KR" sz="1600" dirty="0">
                <a:solidFill>
                  <a:schemeClr val="accent2"/>
                </a:solidFill>
              </a:rPr>
            </a:br>
            <a:r>
              <a:rPr lang="en-US" altLang="ko-KR" sz="1600" dirty="0">
                <a:solidFill>
                  <a:schemeClr val="accent2"/>
                </a:solidFill>
              </a:rPr>
              <a:t>       </a:t>
            </a:r>
            <a:r>
              <a:rPr lang="en-US" altLang="ko-KR" sz="1600" dirty="0" err="1">
                <a:solidFill>
                  <a:schemeClr val="accent2"/>
                </a:solidFill>
              </a:rPr>
              <a:t>raw_data</a:t>
            </a:r>
            <a:r>
              <a:rPr lang="en-US" altLang="ko-KR" sz="1600" dirty="0">
                <a:solidFill>
                  <a:schemeClr val="accent2"/>
                </a:solidFill>
              </a:rPr>
              <a:t>=</a:t>
            </a:r>
            <a:r>
              <a:rPr lang="en-US" altLang="ko-KR" sz="1600" dirty="0" err="1">
                <a:solidFill>
                  <a:schemeClr val="accent2"/>
                </a:solidFill>
              </a:rPr>
              <a:t>u.read</a:t>
            </a:r>
            <a:r>
              <a:rPr lang="en-US" altLang="ko-KR" sz="1600" dirty="0">
                <a:solidFill>
                  <a:schemeClr val="accent2"/>
                </a:solidFill>
              </a:rPr>
              <a:t>()</a:t>
            </a:r>
            <a:br>
              <a:rPr lang="en-US" altLang="ko-KR" sz="1600" dirty="0">
                <a:solidFill>
                  <a:schemeClr val="accent2"/>
                </a:solidFill>
              </a:rPr>
            </a:br>
            <a:r>
              <a:rPr lang="en-US" altLang="ko-KR" sz="1600" dirty="0">
                <a:solidFill>
                  <a:schemeClr val="accent2"/>
                </a:solidFill>
              </a:rPr>
              <a:t/>
            </a:r>
            <a:br>
              <a:rPr lang="en-US" altLang="ko-KR" sz="1600" dirty="0">
                <a:solidFill>
                  <a:schemeClr val="accent2"/>
                </a:solidFill>
              </a:rPr>
            </a:br>
            <a:r>
              <a:rPr lang="en-US" altLang="ko-KR" sz="1600" dirty="0" err="1">
                <a:solidFill>
                  <a:schemeClr val="accent2"/>
                </a:solidFill>
              </a:rPr>
              <a:t>im</a:t>
            </a:r>
            <a:r>
              <a:rPr lang="en-US" altLang="ko-KR" sz="1600" dirty="0">
                <a:solidFill>
                  <a:schemeClr val="accent2"/>
                </a:solidFill>
              </a:rPr>
              <a:t>=</a:t>
            </a:r>
            <a:r>
              <a:rPr lang="en-US" altLang="ko-KR" sz="1600" dirty="0" err="1">
                <a:solidFill>
                  <a:schemeClr val="accent2"/>
                </a:solidFill>
              </a:rPr>
              <a:t>Image.open</a:t>
            </a:r>
            <a:r>
              <a:rPr lang="en-US" altLang="ko-KR" sz="1600" dirty="0">
                <a:solidFill>
                  <a:schemeClr val="accent2"/>
                </a:solidFill>
              </a:rPr>
              <a:t>(</a:t>
            </a:r>
            <a:r>
              <a:rPr lang="en-US" altLang="ko-KR" sz="1600" dirty="0" err="1">
                <a:solidFill>
                  <a:schemeClr val="accent2"/>
                </a:solidFill>
              </a:rPr>
              <a:t>BytesIO</a:t>
            </a:r>
            <a:r>
              <a:rPr lang="en-US" altLang="ko-KR" sz="1600" dirty="0">
                <a:solidFill>
                  <a:schemeClr val="accent2"/>
                </a:solidFill>
              </a:rPr>
              <a:t>(</a:t>
            </a:r>
            <a:r>
              <a:rPr lang="en-US" altLang="ko-KR" sz="1600" dirty="0" err="1">
                <a:solidFill>
                  <a:schemeClr val="accent2"/>
                </a:solidFill>
              </a:rPr>
              <a:t>raw_data</a:t>
            </a:r>
            <a:r>
              <a:rPr lang="en-US" altLang="ko-KR" sz="1600" dirty="0">
                <a:solidFill>
                  <a:schemeClr val="accent2"/>
                </a:solidFill>
              </a:rPr>
              <a:t>))</a:t>
            </a:r>
            <a:br>
              <a:rPr lang="en-US" altLang="ko-KR" sz="1600" dirty="0">
                <a:solidFill>
                  <a:schemeClr val="accent2"/>
                </a:solidFill>
              </a:rPr>
            </a:br>
            <a:r>
              <a:rPr lang="en-US" altLang="ko-KR" sz="1600" dirty="0">
                <a:solidFill>
                  <a:schemeClr val="accent2"/>
                </a:solidFill>
              </a:rPr>
              <a:t>image=</a:t>
            </a:r>
            <a:r>
              <a:rPr lang="en-US" altLang="ko-KR" sz="1600" dirty="0" err="1">
                <a:solidFill>
                  <a:schemeClr val="accent2"/>
                </a:solidFill>
              </a:rPr>
              <a:t>ImageTk.PhotoImage</a:t>
            </a:r>
            <a:r>
              <a:rPr lang="en-US" altLang="ko-KR" sz="1600" dirty="0">
                <a:solidFill>
                  <a:schemeClr val="accent2"/>
                </a:solidFill>
              </a:rPr>
              <a:t>(</a:t>
            </a:r>
            <a:r>
              <a:rPr lang="en-US" altLang="ko-KR" sz="1600" dirty="0" err="1">
                <a:solidFill>
                  <a:schemeClr val="accent2"/>
                </a:solidFill>
              </a:rPr>
              <a:t>im</a:t>
            </a:r>
            <a:r>
              <a:rPr lang="en-US" altLang="ko-KR" sz="1600" dirty="0">
                <a:solidFill>
                  <a:schemeClr val="accent2"/>
                </a:solidFill>
              </a:rPr>
              <a:t>)</a:t>
            </a:r>
            <a:br>
              <a:rPr lang="en-US" altLang="ko-KR" sz="1600" dirty="0">
                <a:solidFill>
                  <a:schemeClr val="accent2"/>
                </a:solidFill>
              </a:rPr>
            </a:br>
            <a:r>
              <a:rPr lang="en-US" altLang="ko-KR" sz="1600" dirty="0">
                <a:solidFill>
                  <a:schemeClr val="accent2"/>
                </a:solidFill>
              </a:rPr>
              <a:t>Label(window, image=image, height=400,width=400).pack()</a:t>
            </a:r>
            <a:br>
              <a:rPr lang="en-US" altLang="ko-KR" sz="1600" dirty="0">
                <a:solidFill>
                  <a:schemeClr val="accent2"/>
                </a:solidFill>
              </a:rPr>
            </a:br>
            <a:endParaRPr lang="en-US" altLang="ko-KR" sz="1600" dirty="0">
              <a:solidFill>
                <a:schemeClr val="accent2"/>
              </a:solidFill>
            </a:endParaRPr>
          </a:p>
          <a:p>
            <a:r>
              <a:rPr lang="en-US" altLang="ko-KR" sz="1600" dirty="0" err="1">
                <a:solidFill>
                  <a:schemeClr val="accent2"/>
                </a:solidFill>
              </a:rPr>
              <a:t>window.mainloop</a:t>
            </a:r>
            <a:r>
              <a:rPr lang="en-US" altLang="ko-KR" sz="1600" dirty="0">
                <a:solidFill>
                  <a:schemeClr val="accent2"/>
                </a:solidFill>
              </a:rPr>
              <a:t>()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://eclass.kpu.ac.kr/ilosfiles/editor-file/0A5852CB32/202006/795851C9317D5855C834795852C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42" y="872519"/>
            <a:ext cx="2860721" cy="303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961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7" y="157163"/>
            <a:ext cx="8740775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11 : </a:t>
            </a:r>
            <a:r>
              <a:rPr lang="en-US" altLang="ko-KR" i="0" dirty="0">
                <a:effectLst/>
              </a:rPr>
              <a:t>folium </a:t>
            </a:r>
            <a:r>
              <a:rPr lang="ko-KR" altLang="en-US" i="0" dirty="0">
                <a:effectLst/>
              </a:rPr>
              <a:t>모듈을 이용하여 지도 그리기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ko-KR" sz="16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folium</a:t>
            </a:r>
            <a: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모듈 설치 필요 (</a:t>
            </a:r>
            <a:r>
              <a:rPr kumimoji="0" lang="ko-KR" altLang="ko-KR" sz="16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Anaconda는</a:t>
            </a:r>
            <a: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미리 제거해야 함)</a:t>
            </a:r>
            <a:b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#윈도우 </a:t>
            </a:r>
            <a:r>
              <a:rPr kumimoji="0" lang="ko-KR" altLang="ko-KR" sz="16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cmd</a:t>
            </a:r>
            <a: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창에서 </a:t>
            </a:r>
            <a:r>
              <a:rPr kumimoji="0" lang="ko-KR" altLang="ko-KR" sz="16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pip</a:t>
            </a:r>
            <a: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install</a:t>
            </a:r>
            <a: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folium</a:t>
            </a:r>
            <a: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명령어로 설치</a:t>
            </a:r>
            <a:endParaRPr kumimoji="0" lang="en-US" altLang="ko-KR" sz="1600" i="1" dirty="0">
              <a:solidFill>
                <a:srgbClr val="80808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from</a:t>
            </a:r>
            <a:r>
              <a:rPr kumimoji="0" lang="ko-KR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tkinter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b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folium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webbrowser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</a:b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def</a:t>
            </a:r>
            <a:r>
              <a:rPr kumimoji="0" lang="ko-KR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Pressed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():</a:t>
            </a:r>
            <a:b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</a:br>
            <a:r>
              <a:rPr kumimoji="0"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kumimoji="0" lang="ko-KR" altLang="ko-KR" sz="1600" i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위도 경도 지정</a:t>
            </a:r>
            <a:br>
              <a:rPr kumimoji="0" lang="ko-KR" altLang="ko-KR" sz="1600" i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ko-KR" sz="1600" i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kumimoji="0" lang="ko-KR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map_osm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folium.Map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600" dirty="0" err="1">
                <a:solidFill>
                  <a:srgbClr val="660099"/>
                </a:solidFill>
                <a:latin typeface="Consolas" panose="020B0609020204030204" pitchFamily="49" charset="0"/>
              </a:rPr>
              <a:t>location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=[</a:t>
            </a:r>
            <a:r>
              <a:rPr kumimoji="0"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37.3402849,126.7313189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], </a:t>
            </a:r>
            <a:r>
              <a:rPr kumimoji="0" lang="ko-KR" altLang="ko-KR" sz="1600" dirty="0" err="1">
                <a:solidFill>
                  <a:srgbClr val="660099"/>
                </a:solidFill>
                <a:latin typeface="Consolas" panose="020B0609020204030204" pitchFamily="49" charset="0"/>
              </a:rPr>
              <a:t>zoom_start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13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</a:br>
            <a:r>
              <a:rPr kumimoji="0"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kumimoji="0" lang="ko-KR" altLang="ko-KR" sz="1600" i="1" dirty="0" err="1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마커</a:t>
            </a:r>
            <a:r>
              <a:rPr kumimoji="0" lang="ko-KR" altLang="ko-KR" sz="1600" i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지정</a:t>
            </a:r>
            <a:br>
              <a:rPr kumimoji="0" lang="ko-KR" altLang="ko-KR" sz="1600" i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ko-KR" sz="1600" i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ko-KR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folium.Marker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([</a:t>
            </a:r>
            <a:r>
              <a:rPr kumimoji="0"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37.3402849,126.7313189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], </a:t>
            </a:r>
            <a:r>
              <a:rPr kumimoji="0" lang="ko-KR" altLang="ko-KR" sz="1600" dirty="0" err="1">
                <a:solidFill>
                  <a:srgbClr val="660099"/>
                </a:solidFill>
                <a:latin typeface="Consolas" panose="020B0609020204030204" pitchFamily="49" charset="0"/>
              </a:rPr>
              <a:t>popup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endParaRPr kumimoji="0" lang="en-US" altLang="ko-KR" sz="1600" dirty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lvl="0"/>
            <a:r>
              <a:rPr kumimoji="0" lang="en-US" altLang="ko-KR" sz="1600" b="1" dirty="0">
                <a:solidFill>
                  <a:srgbClr val="666666"/>
                </a:solidFill>
                <a:latin typeface="Consolas" panose="020B0609020204030204" pitchFamily="49" charset="0"/>
              </a:rPr>
              <a:t>   </a:t>
            </a:r>
            <a:r>
              <a:rPr kumimoji="0" lang="ko-KR" altLang="ko-KR" sz="16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en-US" sz="1600" b="1" dirty="0">
                <a:solidFill>
                  <a:srgbClr val="008080"/>
                </a:solidFill>
                <a:latin typeface="Consolas" panose="020B0609020204030204" pitchFamily="49" charset="0"/>
              </a:rPr>
              <a:t>한국공학대학교</a:t>
            </a:r>
            <a:r>
              <a:rPr kumimoji="0" lang="ko-KR" altLang="ko-KR" sz="16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add_to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map_osm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</a:br>
            <a:r>
              <a:rPr kumimoji="0"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kumimoji="0" lang="ko-KR" altLang="ko-KR" sz="16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html</a:t>
            </a:r>
            <a:r>
              <a:rPr kumimoji="0" lang="ko-KR" altLang="ko-KR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600" i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파일로 저장</a:t>
            </a:r>
            <a:br>
              <a:rPr kumimoji="0" lang="ko-KR" altLang="ko-KR" sz="1600" i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ko-KR" sz="1600" i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ko-KR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map_osm.save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6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osm.html</a:t>
            </a:r>
            <a:r>
              <a:rPr kumimoji="0" lang="ko-KR" altLang="ko-KR" sz="16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</a:br>
            <a:r>
              <a:rPr kumimoji="0"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webbrowser.open_new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6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osm.html</a:t>
            </a:r>
            <a:r>
              <a:rPr kumimoji="0" lang="ko-KR" altLang="ko-KR" sz="16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</a:b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</a:br>
            <a:r>
              <a:rPr kumimoji="0" lang="ko-KR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window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kumimoji="0" lang="ko-KR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Tk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endParaRPr kumimoji="0" lang="en-US" altLang="ko-KR" sz="1600" dirty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lvl="0"/>
            <a:r>
              <a:rPr kumimoji="0" lang="en-US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window.geometry</a:t>
            </a:r>
            <a:r>
              <a:rPr kumimoji="0"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6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600x400</a:t>
            </a:r>
            <a:r>
              <a:rPr kumimoji="0" lang="ko-KR" altLang="ko-KR" sz="16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</a:br>
            <a:r>
              <a:rPr kumimoji="0" lang="ko-KR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Button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window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Consolas" panose="020B0609020204030204" pitchFamily="49" charset="0"/>
              </a:rPr>
              <a:t>text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6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folium</a:t>
            </a:r>
            <a:r>
              <a:rPr kumimoji="0" lang="ko-KR" altLang="ko-KR" sz="1600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600" b="1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지도</a:t>
            </a:r>
            <a:r>
              <a:rPr kumimoji="0" lang="ko-KR" altLang="ko-KR" sz="16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Consolas" panose="020B0609020204030204" pitchFamily="49" charset="0"/>
              </a:rPr>
              <a:t>command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Pressed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pack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b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</a:br>
            <a:r>
              <a:rPr kumimoji="0" lang="ko-KR" altLang="ko-K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window.mainloop</a:t>
            </a:r>
            <a:r>
              <a:rPr kumimoji="0" lang="ko-KR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r>
              <a:rPr kumimoji="0" lang="ko-KR" altLang="ko-KR" sz="1600" dirty="0">
                <a:solidFill>
                  <a:schemeClr val="tx1"/>
                </a:solidFill>
              </a:rPr>
              <a:t> </a:t>
            </a:r>
            <a:endParaRPr kumimoji="0" lang="ko-KR" altLang="ko-KR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ko-KR" sz="1400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637" y="917583"/>
            <a:ext cx="2905125" cy="20288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637" y="3389826"/>
            <a:ext cx="2849563" cy="215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1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7" y="157163"/>
            <a:ext cx="8740775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12 : </a:t>
            </a:r>
            <a:r>
              <a:rPr lang="en-US" altLang="ko-KR" i="0" dirty="0">
                <a:effectLst/>
              </a:rPr>
              <a:t>Notebook</a:t>
            </a:r>
            <a:r>
              <a:rPr lang="ko-KR" altLang="en-US" i="0" dirty="0">
                <a:effectLst/>
              </a:rPr>
              <a:t>을 이용하여 페이지 나누기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from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tkinter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import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import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tkinter.ttk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Tk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window.title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tkinter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notebook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notebook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tkinter.ttk.Notebook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width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800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height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600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notebook.pack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frame1=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Frame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notebook.add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(frame1,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text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400" b="1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페이지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1"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(frame1,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text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400" b="1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페이지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400" b="1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내용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fg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red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font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helvetica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 48'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pack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frame2=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Frame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notebook.add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(frame2,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text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400" b="1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페이지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2"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(frame2,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text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400" b="1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페이지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2</a:t>
            </a:r>
            <a:r>
              <a:rPr kumimoji="0" lang="ko-KR" altLang="ko-KR" sz="1400" b="1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내용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fg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blue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font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helvetica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 48'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pack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frame3=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Frame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notebook.add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(frame3,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text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400" b="1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페이지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3"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(frame3,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text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400" b="1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페이지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3</a:t>
            </a:r>
            <a:r>
              <a:rPr kumimoji="0" lang="ko-KR" altLang="ko-KR" sz="1400" b="1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내용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fg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green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font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helvetica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 48'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pack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frame4=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Frame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notebook.insert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frame4,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text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400" b="1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페이지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4"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(frame4,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text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400" b="1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페이지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4</a:t>
            </a:r>
            <a:r>
              <a:rPr kumimoji="0" lang="ko-KR" altLang="ko-KR" sz="1400" b="1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내용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fg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yellow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font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helvetica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 48'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pack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window.mainloop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ko-KR" sz="1200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162567"/>
            <a:ext cx="70514" cy="132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8566" tIns="34914" rIns="28566" bIns="3491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3" descr="http://eclass.kpu.ac.kr/ilosfiles/editor-file/0A5852CB32/202006/795851C9317D5855C8357F5F51C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743" y="860959"/>
            <a:ext cx="2569241" cy="210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559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82029" y="2142907"/>
            <a:ext cx="6779942" cy="2543763"/>
          </a:xfrm>
        </p:spPr>
        <p:txBody>
          <a:bodyPr anchor="ctr" anchorCtr="0">
            <a:normAutofit/>
          </a:bodyPr>
          <a:lstStyle/>
          <a:p>
            <a:r>
              <a:rPr lang="en-US" altLang="ko-KR" sz="4050" dirty="0">
                <a:latin typeface="+mn-ea"/>
                <a:ea typeface="+mn-ea"/>
              </a:rPr>
              <a:t/>
            </a:r>
            <a:br>
              <a:rPr lang="en-US" altLang="ko-KR" sz="4050" dirty="0">
                <a:latin typeface="+mn-ea"/>
                <a:ea typeface="+mn-ea"/>
              </a:rPr>
            </a:br>
            <a:r>
              <a:rPr lang="en-US" altLang="ko-KR" sz="4050" dirty="0">
                <a:latin typeface="+mn-ea"/>
                <a:ea typeface="+mn-ea"/>
              </a:rPr>
              <a:t>[</a:t>
            </a:r>
            <a:r>
              <a:rPr lang="ko-KR" altLang="en-US" sz="4050" dirty="0">
                <a:latin typeface="+mn-ea"/>
                <a:ea typeface="+mn-ea"/>
              </a:rPr>
              <a:t>서울시 병원 검색 </a:t>
            </a:r>
            <a:r>
              <a:rPr lang="en-US" altLang="ko-KR" sz="4050" dirty="0">
                <a:latin typeface="+mn-ea"/>
                <a:ea typeface="+mn-ea"/>
              </a:rPr>
              <a:t>APP]</a:t>
            </a:r>
            <a:r>
              <a:rPr lang="en-US" altLang="ko-KR" sz="3600" dirty="0">
                <a:latin typeface="+mn-ea"/>
                <a:ea typeface="+mn-ea"/>
              </a:rPr>
              <a:t/>
            </a:r>
            <a:br>
              <a:rPr lang="en-US" altLang="ko-KR" sz="3600" dirty="0">
                <a:latin typeface="+mn-ea"/>
                <a:ea typeface="+mn-ea"/>
              </a:rPr>
            </a:br>
            <a:r>
              <a:rPr lang="en-US" altLang="ko-KR" sz="2100" dirty="0">
                <a:latin typeface="+mn-ea"/>
                <a:ea typeface="+mn-ea"/>
              </a:rPr>
              <a:t/>
            </a:r>
            <a:br>
              <a:rPr lang="en-US" altLang="ko-KR" sz="2100" dirty="0">
                <a:latin typeface="+mn-ea"/>
                <a:ea typeface="+mn-ea"/>
              </a:rPr>
            </a:b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53749" y="4510583"/>
            <a:ext cx="5143500" cy="909746"/>
          </a:xfrm>
        </p:spPr>
        <p:txBody>
          <a:bodyPr>
            <a:noAutofit/>
          </a:bodyPr>
          <a:lstStyle/>
          <a:p>
            <a:pPr algn="r"/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262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tkinter</a:t>
            </a:r>
            <a:r>
              <a:rPr lang="ko-KR" altLang="en-US" sz="2000" dirty="0"/>
              <a:t>란</a:t>
            </a:r>
            <a:r>
              <a:rPr lang="en-US" altLang="ko-KR" sz="2000" dirty="0"/>
              <a:t>?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tkinter</a:t>
            </a:r>
            <a:r>
              <a:rPr lang="ko-KR" altLang="en-US" sz="2000" dirty="0"/>
              <a:t>위젯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7102" y="148298"/>
            <a:ext cx="7094483" cy="529936"/>
          </a:xfrm>
        </p:spPr>
        <p:txBody>
          <a:bodyPr>
            <a:normAutofit fontScale="90000"/>
          </a:bodyPr>
          <a:lstStyle/>
          <a:p>
            <a:r>
              <a:rPr lang="en-US" altLang="ko-KR" sz="2700" dirty="0"/>
              <a:t>data.go.kr</a:t>
            </a:r>
            <a:r>
              <a:rPr lang="ko-KR" altLang="en-US" sz="2700" dirty="0"/>
              <a:t> 건강보험 심사평가원 병원정보 서비스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032" y="1518757"/>
            <a:ext cx="9144000" cy="40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A575199-F8E2-A1E8-9A2D-2CB35D0B9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2A8CFE-DFFA-E414-CACB-2066A9825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77" y="718890"/>
            <a:ext cx="8872907" cy="56727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1300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7102" y="148298"/>
            <a:ext cx="7094483" cy="529936"/>
          </a:xfrm>
        </p:spPr>
        <p:txBody>
          <a:bodyPr>
            <a:normAutofit fontScale="90000"/>
          </a:bodyPr>
          <a:lstStyle/>
          <a:p>
            <a:r>
              <a:rPr lang="en-US" altLang="ko-KR" sz="2700" dirty="0"/>
              <a:t>data.go.kr</a:t>
            </a:r>
            <a:r>
              <a:rPr lang="ko-KR" altLang="en-US" sz="2700" dirty="0"/>
              <a:t> 건강보험 심사평가원 병원정보 서비스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032" y="1518757"/>
            <a:ext cx="9144000" cy="40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015911" y="5545883"/>
            <a:ext cx="3093098" cy="3778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350" b="1" dirty="0">
                <a:latin typeface="+mn-ea"/>
              </a:rPr>
              <a:t>1/3</a:t>
            </a:r>
            <a:endParaRPr lang="ko-KR" altLang="en-US" sz="900" dirty="0">
              <a:latin typeface="+mn-ea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A575199-F8E2-A1E8-9A2D-2CB35D0B9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DB9A2DB-D57E-997F-4843-EF68C64BD2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991" y="1909397"/>
            <a:ext cx="9030181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병원정보 서비스 예제</a:t>
            </a:r>
            <a:b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https://apis.data.go.kr/B551182/hospInfoServicev2/getHospBasisList?serviceKey=sea100UMmw23Xycs33F1EQnumONR%2F9ElxBLzkilU9Yr1oT4TrCot8Y2p0jyuJP72x9rG9D8CN5yuEs6AS2sAiw%3D%3D&amp;pageNo=1&amp;numOfRows=10&amp;sidoCd=110000&amp;sgguCd=110019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http.client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conn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http.client.HTTPConnection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apis.data.go.kr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")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conn.request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("GET","/B551182/hospInfoServicev2/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getHospBasisList?serviceKey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=sea100UMmw23Xycs33F1EQnumONR%2F9ElxBLzkilU9Yr1oT4TrCot8Y2p0jyuJP72x9rG9D8CN5yuEs6AS2sAiw%3D%3D&amp;pageNo=1&amp;numOfRows=10&amp;sidoCd=110000&amp;sgguCd=110019")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req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conn.getresponse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req.status,req.reason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req.read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decode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('utf-8'))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694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7102" y="148298"/>
            <a:ext cx="7094483" cy="529936"/>
          </a:xfrm>
        </p:spPr>
        <p:txBody>
          <a:bodyPr>
            <a:normAutofit fontScale="90000"/>
          </a:bodyPr>
          <a:lstStyle/>
          <a:p>
            <a:r>
              <a:rPr lang="en-US" altLang="ko-KR" sz="2700" dirty="0"/>
              <a:t>data.go.kr</a:t>
            </a:r>
            <a:r>
              <a:rPr lang="ko-KR" altLang="en-US" sz="2700" dirty="0"/>
              <a:t> 건강보험 심사평가원 병원정보 서비스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032" y="1518757"/>
            <a:ext cx="9144000" cy="40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A575199-F8E2-A1E8-9A2D-2CB35D0B9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DCF7CA-06B9-45A1-DEA7-91A69F32E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68" y="792144"/>
            <a:ext cx="8210663" cy="551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31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282" y="1014146"/>
            <a:ext cx="6230649" cy="529936"/>
          </a:xfrm>
        </p:spPr>
        <p:txBody>
          <a:bodyPr>
            <a:normAutofit/>
          </a:bodyPr>
          <a:lstStyle/>
          <a:p>
            <a:r>
              <a:rPr lang="ko-KR" altLang="en-US" sz="2700" dirty="0"/>
              <a:t>애플리케이션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7516" y="1723524"/>
            <a:ext cx="8013032" cy="412033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n-ea"/>
              </a:rPr>
              <a:t>APP</a:t>
            </a:r>
            <a:r>
              <a:rPr lang="ko-KR" altLang="en-US" sz="2400" b="1" dirty="0">
                <a:latin typeface="+mn-ea"/>
              </a:rPr>
              <a:t> 이름</a:t>
            </a:r>
            <a:r>
              <a:rPr lang="en-US" altLang="ko-KR" sz="2400" b="1" dirty="0">
                <a:latin typeface="+mn-ea"/>
              </a:rPr>
              <a:t>: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서울시 병원 검색 </a:t>
            </a:r>
            <a:r>
              <a:rPr lang="en-US" altLang="ko-KR" sz="2400" b="1" dirty="0">
                <a:latin typeface="+mn-ea"/>
              </a:rPr>
              <a:t>APP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n-ea"/>
              </a:rPr>
              <a:t>APP </a:t>
            </a:r>
            <a:r>
              <a:rPr lang="ko-KR" altLang="en-US" sz="2400" b="1" dirty="0">
                <a:latin typeface="+mn-ea"/>
              </a:rPr>
              <a:t>소개</a:t>
            </a:r>
            <a:r>
              <a:rPr lang="en-US" altLang="ko-KR" sz="2400" b="1" dirty="0">
                <a:latin typeface="+mn-ea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ko-KR" altLang="en-US" sz="1800" b="1" spc="-68" dirty="0">
                <a:latin typeface="+mn-ea"/>
              </a:rPr>
              <a:t>서울시내 </a:t>
            </a:r>
            <a:r>
              <a:rPr lang="en-US" altLang="ko-KR" sz="1800" b="1" spc="-68" dirty="0">
                <a:latin typeface="+mn-ea"/>
              </a:rPr>
              <a:t>8</a:t>
            </a:r>
            <a:r>
              <a:rPr lang="ko-KR" altLang="en-US" sz="1800" b="1" spc="-68" dirty="0">
                <a:latin typeface="+mn-ea"/>
              </a:rPr>
              <a:t>개 구에 위치한 대표적인 병원 </a:t>
            </a:r>
            <a:r>
              <a:rPr lang="en-US" altLang="ko-KR" sz="1800" b="1" spc="-68" dirty="0">
                <a:latin typeface="+mn-ea"/>
              </a:rPr>
              <a:t>10</a:t>
            </a:r>
            <a:r>
              <a:rPr lang="ko-KR" altLang="en-US" sz="1800" b="1" spc="-68" dirty="0">
                <a:latin typeface="+mn-ea"/>
              </a:rPr>
              <a:t>곳의 위치를 제공해주는 애플리케이션</a:t>
            </a:r>
            <a:endParaRPr lang="en-US" altLang="ko-KR" sz="1800" b="1" dirty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600" b="1" dirty="0">
                <a:latin typeface="+mn-ea"/>
              </a:rPr>
              <a:t>강남구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강동구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강서구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관악구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구로구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도봉구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동대문구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동작구</a:t>
            </a:r>
            <a:endParaRPr lang="en-US" altLang="ko-KR" sz="1600" b="1" dirty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지역코드</a:t>
            </a:r>
            <a:b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SGGUCD =   [[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'110001'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강남구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’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'110002'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강동구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’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'110003'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강서구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'110004'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관악구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’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'110005'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구로구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’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'110006'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도봉구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’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kumimoji="0" lang="en-US" altLang="ko-KR" sz="1600" dirty="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'110007'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동대문구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’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'110008'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동작구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’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032" y="1518757"/>
            <a:ext cx="9144000" cy="40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015911" y="5545883"/>
            <a:ext cx="3093098" cy="3778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350" b="1" dirty="0">
                <a:latin typeface="+mn-ea"/>
              </a:rPr>
              <a:t>1/3</a:t>
            </a:r>
            <a:endParaRPr lang="ko-KR" altLang="en-US" sz="900" dirty="0">
              <a:latin typeface="+mn-ea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A575199-F8E2-A1E8-9A2D-2CB35D0B9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815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282" y="1014146"/>
            <a:ext cx="6230649" cy="529936"/>
          </a:xfrm>
        </p:spPr>
        <p:txBody>
          <a:bodyPr>
            <a:normAutofit/>
          </a:bodyPr>
          <a:lstStyle/>
          <a:p>
            <a:r>
              <a:rPr lang="ko-KR" altLang="en-US" sz="2700" dirty="0"/>
              <a:t>최종 구현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7516" y="1723524"/>
            <a:ext cx="8013032" cy="409212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b="1" spc="-68" dirty="0">
                <a:latin typeface="+mn-ea"/>
              </a:rPr>
              <a:t>GUI</a:t>
            </a:r>
            <a:r>
              <a:rPr lang="ko-KR" altLang="en-US" b="1" spc="-68" dirty="0">
                <a:latin typeface="+mn-ea"/>
              </a:rPr>
              <a:t>를 이용한 출력 기능</a:t>
            </a:r>
            <a:endParaRPr lang="en-US" altLang="ko-KR" b="1" spc="-68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spc="-68" dirty="0">
                <a:latin typeface="+mn-ea"/>
              </a:rPr>
              <a:t>8</a:t>
            </a:r>
            <a:r>
              <a:rPr lang="ko-KR" altLang="en-US" b="1" spc="-68" dirty="0">
                <a:latin typeface="+mn-ea"/>
              </a:rPr>
              <a:t>개 구에 대한 병원 정보 구현</a:t>
            </a:r>
            <a:endParaRPr lang="en-US" altLang="ko-KR" b="1" spc="-68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1" spc="-68" dirty="0">
                <a:latin typeface="+mn-ea"/>
              </a:rPr>
              <a:t>검색 및 출력 기능</a:t>
            </a:r>
            <a:endParaRPr lang="en-US" altLang="ko-KR" b="1" spc="-68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1" spc="-68" dirty="0">
                <a:latin typeface="+mn-ea"/>
              </a:rPr>
              <a:t>카테고리 별 정렬 기능</a:t>
            </a:r>
            <a:endParaRPr lang="en-US" altLang="ko-KR" b="1" spc="-68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1" spc="-68" dirty="0">
                <a:latin typeface="+mn-ea"/>
              </a:rPr>
              <a:t>지도 표시</a:t>
            </a:r>
            <a:endParaRPr lang="en-US" altLang="ko-KR" b="1" spc="-68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spc="-68" dirty="0">
                <a:latin typeface="+mn-ea"/>
              </a:rPr>
              <a:t>C/C++ </a:t>
            </a:r>
            <a:r>
              <a:rPr lang="ko-KR" altLang="en-US" b="1" spc="-68" dirty="0">
                <a:latin typeface="+mn-ea"/>
              </a:rPr>
              <a:t>연동 </a:t>
            </a:r>
            <a:r>
              <a:rPr lang="en-US" altLang="ko-KR" sz="1500" b="1" spc="-68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(idle </a:t>
            </a:r>
            <a:r>
              <a:rPr lang="ko-KR" altLang="en-US" sz="1500" b="1" spc="-68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상에서 시도</a:t>
            </a:r>
            <a:r>
              <a:rPr lang="en-US" altLang="ko-KR" sz="1500" b="1" spc="-68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en-US" altLang="ko-KR" b="1" spc="-68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spc="-68" dirty="0">
                <a:latin typeface="+mn-ea"/>
              </a:rPr>
              <a:t>Distutils </a:t>
            </a:r>
            <a:r>
              <a:rPr lang="ko-KR" altLang="en-US" b="1" spc="-68" dirty="0">
                <a:latin typeface="+mn-ea"/>
              </a:rPr>
              <a:t>모듈을 이용한 배포 파일 제작</a:t>
            </a:r>
            <a:endParaRPr lang="en-US" altLang="ko-KR" b="1" spc="-68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032" y="1518757"/>
            <a:ext cx="9144000" cy="40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015911" y="5545883"/>
            <a:ext cx="3093098" cy="3778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350" b="1" dirty="0">
                <a:latin typeface="+mn-ea"/>
              </a:rPr>
              <a:t>2/3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6987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211282" y="1014146"/>
            <a:ext cx="6230649" cy="52993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700" b="1"/>
              <a:t>사용 방법</a:t>
            </a:r>
            <a:endParaRPr lang="ko-KR" altLang="en-US" sz="2700" b="1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577516" y="1723524"/>
            <a:ext cx="8013032" cy="409212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100" b="1" dirty="0">
                <a:latin typeface="+mn-ea"/>
              </a:rPr>
              <a:t>검색하고자 하는 구를 선택하고</a:t>
            </a:r>
            <a:r>
              <a:rPr lang="en-US" altLang="ko-KR" sz="2100" b="1" dirty="0">
                <a:latin typeface="+mn-ea"/>
              </a:rPr>
              <a:t>,</a:t>
            </a:r>
            <a:br>
              <a:rPr lang="en-US" altLang="ko-KR" sz="2100" b="1" dirty="0">
                <a:latin typeface="+mn-ea"/>
              </a:rPr>
            </a:br>
            <a:r>
              <a:rPr lang="ko-KR" altLang="en-US" sz="2100" b="1" dirty="0">
                <a:latin typeface="+mn-ea"/>
              </a:rPr>
              <a:t>검색 버튼 입력한다</a:t>
            </a:r>
            <a:r>
              <a:rPr lang="en-US" altLang="ko-KR" sz="2100" b="1" dirty="0">
                <a:latin typeface="+mn-ea"/>
              </a:rPr>
              <a:t>.</a:t>
            </a:r>
          </a:p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검색한 결과를 원하는 카테고리에 대해</a:t>
            </a:r>
            <a:r>
              <a:rPr lang="en-US" altLang="ko-KR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정렬할 수 있다</a:t>
            </a:r>
            <a:r>
              <a:rPr lang="en-US" altLang="ko-KR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병원 정보를 지도에 표시할 수 있다</a:t>
            </a:r>
            <a:r>
              <a:rPr lang="en-US" altLang="ko-KR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</a:t>
            </a:r>
          </a:p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endParaRPr lang="en-US" altLang="ko-KR" sz="21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032" y="1518757"/>
            <a:ext cx="9144000" cy="40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015911" y="5545883"/>
            <a:ext cx="3093098" cy="3778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350" b="1" dirty="0">
                <a:latin typeface="+mn-ea"/>
              </a:rPr>
              <a:t>3/3</a:t>
            </a:r>
            <a:endParaRPr lang="ko-KR" altLang="en-US" sz="900" dirty="0"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11" y="1296889"/>
            <a:ext cx="2700000" cy="414086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102187" y="1798121"/>
            <a:ext cx="2088573" cy="7169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타원 13"/>
          <p:cNvSpPr/>
          <p:nvPr/>
        </p:nvSpPr>
        <p:spPr>
          <a:xfrm>
            <a:off x="5968144" y="1689994"/>
            <a:ext cx="268085" cy="26808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endParaRPr lang="ko-KR" altLang="en-US" sz="1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4560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211282" y="1014146"/>
            <a:ext cx="6230649" cy="52993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700" b="1"/>
              <a:t>사용 방법</a:t>
            </a:r>
            <a:endParaRPr lang="ko-KR" altLang="en-US" sz="2700" b="1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577516" y="1723524"/>
            <a:ext cx="8013032" cy="409212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검색하고자 하는 구를 선택하고</a:t>
            </a:r>
            <a:r>
              <a:rPr lang="en-US" altLang="ko-KR" sz="2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</a:t>
            </a:r>
            <a:br>
              <a:rPr lang="en-US" altLang="ko-KR" sz="2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</a:br>
            <a:r>
              <a:rPr lang="ko-KR" altLang="en-US" sz="2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검색 버튼 입력한다</a:t>
            </a:r>
            <a:r>
              <a:rPr lang="en-US" altLang="ko-KR" sz="2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.</a:t>
            </a:r>
          </a:p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100" b="1" dirty="0">
                <a:latin typeface="+mn-ea"/>
              </a:rPr>
              <a:t>검색한 결과를 원하는 카테고리에 대해</a:t>
            </a:r>
            <a:r>
              <a:rPr lang="en-US" altLang="ko-KR" sz="2100" b="1" dirty="0">
                <a:latin typeface="+mn-ea"/>
              </a:rPr>
              <a:t/>
            </a:r>
            <a:br>
              <a:rPr lang="en-US" altLang="ko-KR" sz="2100" b="1" dirty="0">
                <a:latin typeface="+mn-ea"/>
              </a:rPr>
            </a:br>
            <a:r>
              <a:rPr lang="ko-KR" altLang="en-US" sz="2100" b="1" dirty="0">
                <a:latin typeface="+mn-ea"/>
              </a:rPr>
              <a:t>정렬할 수 있다</a:t>
            </a:r>
            <a:r>
              <a:rPr lang="en-US" altLang="ko-KR" sz="2100" b="1" dirty="0">
                <a:latin typeface="+mn-ea"/>
              </a:rPr>
              <a:t>.</a:t>
            </a:r>
          </a:p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병원 정보를 지도에 표시할 수 있다</a:t>
            </a:r>
            <a:r>
              <a:rPr lang="en-US" altLang="ko-KR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032" y="1518757"/>
            <a:ext cx="9144000" cy="40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015911" y="5545883"/>
            <a:ext cx="3093098" cy="3778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350" b="1" dirty="0">
                <a:latin typeface="+mn-ea"/>
              </a:rPr>
              <a:t>3/3</a:t>
            </a:r>
            <a:endParaRPr lang="ko-KR" altLang="en-US" sz="900" dirty="0"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11" y="1296889"/>
            <a:ext cx="2700000" cy="414086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102187" y="2521873"/>
            <a:ext cx="2407968" cy="348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타원 13"/>
          <p:cNvSpPr/>
          <p:nvPr/>
        </p:nvSpPr>
        <p:spPr>
          <a:xfrm>
            <a:off x="5945227" y="2357761"/>
            <a:ext cx="268085" cy="26808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endParaRPr lang="ko-KR" altLang="en-US" sz="1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74512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11282" y="1014146"/>
            <a:ext cx="6230649" cy="529936"/>
          </a:xfrm>
        </p:spPr>
        <p:txBody>
          <a:bodyPr>
            <a:normAutofit/>
          </a:bodyPr>
          <a:lstStyle/>
          <a:p>
            <a:r>
              <a:rPr lang="ko-KR" altLang="en-US" sz="2700" dirty="0"/>
              <a:t>사용 방법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577516" y="1723524"/>
            <a:ext cx="8013032" cy="4092120"/>
          </a:xfrm>
        </p:spPr>
        <p:txBody>
          <a:bodyPr>
            <a:normAutofit/>
          </a:bodyPr>
          <a:lstStyle/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검색하고자 하는 구를 선택하고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</a:t>
            </a:r>
            <a:br>
              <a:rPr lang="en-US" altLang="ko-KR" sz="24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</a:b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검색 버튼 입력한다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.</a:t>
            </a:r>
          </a:p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검색한 결과를 원하는 카테고리에 대해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/>
            </a:r>
            <a:br>
              <a:rPr lang="en-US" altLang="ko-KR" sz="24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</a:b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정렬할 수 있다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.</a:t>
            </a:r>
          </a:p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b="1" dirty="0">
                <a:latin typeface="+mn-ea"/>
              </a:rPr>
              <a:t>병원 정보를 지도에 표시할 수 있다</a:t>
            </a:r>
            <a:r>
              <a:rPr lang="en-US" altLang="ko-KR" sz="2400" b="1" dirty="0">
                <a:latin typeface="+mn-ea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400" b="1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032" y="1518757"/>
            <a:ext cx="9144000" cy="40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6015911" y="5545883"/>
            <a:ext cx="3093098" cy="3778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350" b="1" dirty="0">
                <a:latin typeface="+mn-ea"/>
              </a:rPr>
              <a:t>3/3</a:t>
            </a:r>
            <a:endParaRPr lang="ko-KR" altLang="en-US" sz="900" dirty="0">
              <a:latin typeface="+mn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11" y="1296889"/>
            <a:ext cx="2700000" cy="414086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7269480" y="1781281"/>
            <a:ext cx="1217756" cy="348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1" name="타원 20"/>
          <p:cNvSpPr/>
          <p:nvPr/>
        </p:nvSpPr>
        <p:spPr>
          <a:xfrm>
            <a:off x="7097826" y="1647238"/>
            <a:ext cx="268085" cy="26808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endParaRPr lang="ko-KR" altLang="en-US" sz="1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5185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348" y="99746"/>
            <a:ext cx="3992856" cy="529936"/>
          </a:xfrm>
        </p:spPr>
        <p:txBody>
          <a:bodyPr>
            <a:normAutofit/>
          </a:bodyPr>
          <a:lstStyle/>
          <a:p>
            <a:r>
              <a:rPr lang="ko-KR" altLang="en-US" sz="2700" dirty="0"/>
              <a:t>실행 예시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032" y="1518757"/>
            <a:ext cx="9144000" cy="40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E92C29-0178-F74C-005D-24D47704A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519" y="0"/>
            <a:ext cx="4341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14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병원 정보 </a:t>
            </a:r>
            <a:r>
              <a:rPr lang="en-US" altLang="ko-KR" dirty="0"/>
              <a:t>( </a:t>
            </a:r>
            <a:r>
              <a:rPr lang="ko-KR" altLang="en-US" dirty="0"/>
              <a:t>전역 변수</a:t>
            </a:r>
            <a:r>
              <a:rPr lang="en-US" altLang="ko-KR" dirty="0"/>
              <a:t>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tkinter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*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tkinter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g_Tk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g_Tk.geometry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"400x600+750+200"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url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apis.data.go.kr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query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"/B551182/hospInfoServicev2/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getHospBasisList?serviceKey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=sea100UMmw23Xycs33F1EQnumONR%2F9ElxBLzkilU9Yr1oT4TrCot8Y2p0jyuJP72x9rG9D8CN5yuEs6AS2sAiw%3D%3D&amp;pageNo=1&amp;numOfRows=10&amp;sidoCd=110000&amp;sgguCd="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지역코드</a:t>
            </a:r>
            <a:b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SGGUCD =   [[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'110001'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강남구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'110002'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강동구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'110003'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강서구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'110004'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관악구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'110005'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구로구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'110006'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도봉구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'110007'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동대문구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'110008'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동작구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]]</a:t>
            </a:r>
            <a:endParaRPr kumimoji="0" lang="ko-KR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4E4E796-6D5A-0D73-678F-EE74FAF6D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095" y="2249462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06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800" dirty="0" err="1"/>
              <a:t>tkinter</a:t>
            </a:r>
            <a:r>
              <a:rPr lang="ko-KR" altLang="en-US" sz="2800" dirty="0"/>
              <a:t>는 “</a:t>
            </a:r>
            <a:r>
              <a:rPr lang="en-US" altLang="ko-KR" sz="2800" dirty="0" err="1"/>
              <a:t>Tk</a:t>
            </a:r>
            <a:r>
              <a:rPr lang="en-US" altLang="ko-KR" sz="2800" dirty="0"/>
              <a:t> interface”</a:t>
            </a:r>
            <a:r>
              <a:rPr lang="ko-KR" altLang="en-US" sz="2800" dirty="0"/>
              <a:t>의 약자</a:t>
            </a:r>
            <a:endParaRPr lang="en-US" altLang="ko-KR" sz="2800" dirty="0"/>
          </a:p>
          <a:p>
            <a:pPr lvl="1"/>
            <a:r>
              <a:rPr lang="en-US" altLang="ko-KR" sz="2400" dirty="0" err="1"/>
              <a:t>Tk</a:t>
            </a:r>
            <a:r>
              <a:rPr lang="ko-KR" altLang="en-US" sz="2400" dirty="0"/>
              <a:t>는 유닉스 계열 컴퓨터에서 예전부터 많이 사용했던 플랫폼 독립적인 </a:t>
            </a:r>
            <a:r>
              <a:rPr lang="en-US" altLang="ko-KR" sz="2400" dirty="0"/>
              <a:t>GUI </a:t>
            </a:r>
            <a:r>
              <a:rPr lang="ko-KR" altLang="en-US" sz="2400" dirty="0"/>
              <a:t>라이브러리</a:t>
            </a:r>
            <a:endParaRPr lang="en-US" altLang="ko-KR" sz="2400" dirty="0"/>
          </a:p>
          <a:p>
            <a:r>
              <a:rPr lang="en-US" altLang="ko-KR" sz="2800" dirty="0" err="1"/>
              <a:t>tkinter</a:t>
            </a:r>
            <a:r>
              <a:rPr lang="ko-KR" altLang="en-US" sz="2800" dirty="0"/>
              <a:t>는 기본으로 포함되는 그래픽 모듈</a:t>
            </a:r>
            <a:endParaRPr lang="en-US" altLang="ko-KR" sz="2800" dirty="0"/>
          </a:p>
          <a:p>
            <a:r>
              <a:rPr lang="en-US" altLang="ko-KR" sz="2800" dirty="0" err="1"/>
              <a:t>tkinter</a:t>
            </a:r>
            <a:r>
              <a:rPr lang="ko-KR" altLang="en-US" sz="2800" dirty="0"/>
              <a:t>를 이용하면 윈도우</a:t>
            </a:r>
            <a:r>
              <a:rPr lang="en-US" altLang="ko-KR" sz="2800" dirty="0"/>
              <a:t> </a:t>
            </a:r>
            <a:r>
              <a:rPr lang="ko-KR" altLang="en-US" sz="2800" dirty="0"/>
              <a:t>생성</a:t>
            </a:r>
            <a:r>
              <a:rPr lang="en-US" altLang="ko-KR" sz="2800" dirty="0"/>
              <a:t>, </a:t>
            </a:r>
            <a:r>
              <a:rPr lang="ko-KR" altLang="en-US" sz="2800" dirty="0"/>
              <a:t>버튼과 레이블같은 위젯 제공</a:t>
            </a:r>
            <a:endParaRPr lang="ko-KR" altLang="en-US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병원 정보 </a:t>
            </a:r>
            <a:r>
              <a:rPr lang="en-US" altLang="ko-KR" dirty="0"/>
              <a:t>(</a:t>
            </a:r>
            <a:r>
              <a:rPr lang="en-US" altLang="ko-KR" dirty="0" err="1"/>
              <a:t>InitTopText</a:t>
            </a:r>
            <a:r>
              <a:rPr lang="en-US" altLang="ko-KR" dirty="0"/>
              <a:t>())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#...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InitTopText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TempFont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font.Font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g_Tk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size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weight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bold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family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Consolas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MainText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g_Tk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TempFont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서울시 병원 검색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]"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MainText.pack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MainText.place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#…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InitTopText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InitSearchListBox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InitSearchButton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InitRenderText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InitSendEmailButton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InitSortListBox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InitSortButton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g_Tk.mainloop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4F2FE3B-47E2-B9EB-03F2-9BBFCE53C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837" y="860959"/>
            <a:ext cx="58483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35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병원정보 </a:t>
            </a:r>
            <a:r>
              <a:rPr lang="en-US" altLang="ko-KR" dirty="0"/>
              <a:t>(</a:t>
            </a:r>
            <a:r>
              <a:rPr lang="en-US" altLang="ko-KR" dirty="0" err="1"/>
              <a:t>InitSearchListBox</a:t>
            </a:r>
            <a:r>
              <a:rPr lang="en-US" altLang="ko-KR" dirty="0"/>
              <a:t>())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InitSearchListBox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global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SearchListBox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ListBoxScrollbar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Scrollbar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g_Tk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ListBoxScrollbar.pack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ListBoxScrollbar.place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150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50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TempFont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font.Font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g_Tk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size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15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weight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bold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family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Consolas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SearchListBox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Listbox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g_Tk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TempFont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activestyle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borderwidth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12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relief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ridge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yscrollcommand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ListBoxScrollbar.set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8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SearchListBox.insert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(i+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SGGUCD[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 </a:t>
            </a: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#8</a:t>
            </a: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 지역 리스트 삽입</a:t>
            </a:r>
            <a:b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SearchListBox.pack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SearchListBox.place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50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ListBoxScrollbar.config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command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SearchListBox.yview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1F57FAF-0E93-41A3-B4E2-07B6040AE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8136BD6-DE4C-08A5-2256-0B28F4C95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5AABED9-B970-99B4-CB3F-80E89293F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936" y="385763"/>
            <a:ext cx="23907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14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병원정보 </a:t>
            </a:r>
            <a:r>
              <a:rPr lang="en-US" altLang="ko-KR" dirty="0"/>
              <a:t>(</a:t>
            </a:r>
            <a:r>
              <a:rPr lang="en-US" altLang="ko-KR" dirty="0" err="1"/>
              <a:t>InitSearchButton</a:t>
            </a:r>
            <a:r>
              <a:rPr lang="en-US" altLang="ko-KR" dirty="0"/>
              <a:t>())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32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225973" y="872519"/>
            <a:ext cx="8765336" cy="4718984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InitSearchButton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TempFont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font.Font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g_Tk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size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weight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bold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family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Consolas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SearchButton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g_Tk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TempFont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command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SearchButtonAction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SearchButton.pack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SearchButton.place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330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110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SearchButtonAction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global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SearchListBox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RenderText.configure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state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normal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RenderText.delete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0.0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END)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iSearchIndex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SearchListBox.curselection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sgguCD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SGGUCD[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iSearchIndex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시구 코드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8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개구</a:t>
            </a:r>
            <a:b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Search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sgguCD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RenderText.configure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state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disabled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924" y="2451488"/>
            <a:ext cx="1438209" cy="133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81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병원정보 </a:t>
            </a:r>
            <a:r>
              <a:rPr lang="en-US" altLang="ko-KR" dirty="0"/>
              <a:t>(Search())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Search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sgguCD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http.client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conn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http.client.HTTPConnection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url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conn.request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"GET"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query+sgguCD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req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conn.getresponse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global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DataList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DataList.clear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req.status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200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strXml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req.read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decode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'utf-8'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#print(strXml)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xml.etree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ElementTree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tree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ElementTree.fromstring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strXml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엘리먼트를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가져옵니다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itemElements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tree.iter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   #print(itemElements)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itemElements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addr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item.find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addr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  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병원주소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item.find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yadmNm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병원명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telno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item.find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telno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DataList.append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name.text,addr.text,telno.text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en-US" altLang="ko-KR" sz="1400" b="1" dirty="0">
              <a:solidFill>
                <a:srgbClr val="00008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en-US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#...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계속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</a:t>
            </a:r>
            <a:endParaRPr kumimoji="0" lang="ko-KR" altLang="ko-KR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995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병원정보 </a:t>
            </a:r>
            <a:r>
              <a:rPr lang="en-US" altLang="ko-KR" dirty="0"/>
              <a:t>(</a:t>
            </a:r>
            <a:r>
              <a:rPr lang="en-US" altLang="ko-KR" dirty="0" err="1"/>
              <a:t>SearchLibrary</a:t>
            </a:r>
            <a:r>
              <a:rPr lang="en-US" altLang="ko-KR" dirty="0"/>
              <a:t>())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67264"/>
            <a:ext cx="804201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en-US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#...</a:t>
            </a:r>
            <a:r>
              <a:rPr kumimoji="0" lang="ko-KR" altLang="en-US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계속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DataList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)):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"["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8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"] "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＂</a:t>
            </a:r>
            <a:r>
              <a:rPr kumimoji="0" lang="ko-KR" altLang="en-US" sz="18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병원</a:t>
            </a:r>
            <a:r>
              <a:rPr kumimoji="0" lang="ko-KR" altLang="ko-KR" sz="18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명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"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DataList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][</a:t>
            </a:r>
            <a:r>
              <a:rPr kumimoji="0" lang="ko-KR" altLang="ko-KR" sz="18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"주소: "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DataList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][</a:t>
            </a:r>
            <a:r>
              <a:rPr kumimoji="0" lang="ko-KR" altLang="ko-KR" sz="18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"전화번호: "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DataList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][</a:t>
            </a:r>
            <a:r>
              <a:rPr kumimoji="0" lang="ko-KR" altLang="ko-KR" sz="18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057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병원정보 </a:t>
            </a:r>
            <a:r>
              <a:rPr lang="en-US" altLang="ko-KR" dirty="0"/>
              <a:t>(</a:t>
            </a:r>
            <a:r>
              <a:rPr lang="en-US" altLang="ko-KR" dirty="0" err="1"/>
              <a:t>InitRenderText</a:t>
            </a:r>
            <a:r>
              <a:rPr lang="en-US" altLang="ko-KR" dirty="0"/>
              <a:t>())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InitRenderText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global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RenderTextScrollbar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Scrollbar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RenderTextScrollbar.pack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RenderTextScrollbar.place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375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200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800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TempFont</a:t>
            </a:r>
            <a:r>
              <a:rPr kumimoji="0" lang="ko-KR" altLang="ko-KR" sz="18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font.Font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family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8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Consolas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49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height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27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borderwidth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relief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8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ridge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yscrollcommand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RenderTextScrollbar.set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RenderText.pack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RenderText.place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215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RenderTextScrollbar.config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command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RenderText.yview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RenderTextScrollbar.pack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=RIGHT, </a:t>
            </a:r>
            <a:r>
              <a:rPr kumimoji="0" lang="ko-KR" altLang="ko-KR" sz="18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fill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=BOTH)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RenderText.configure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8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disabled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B6AFD85-E832-14FC-8A4E-D586F6DED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661" y="30359"/>
            <a:ext cx="3402278" cy="329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75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병원정보 </a:t>
            </a:r>
            <a:r>
              <a:rPr lang="en-US" altLang="ko-KR" dirty="0"/>
              <a:t>(</a:t>
            </a:r>
            <a:r>
              <a:rPr lang="en-US" altLang="ko-KR" dirty="0" err="1"/>
              <a:t>InitRenderText</a:t>
            </a:r>
            <a:r>
              <a:rPr lang="en-US" altLang="ko-KR" dirty="0"/>
              <a:t>())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3310CD-84C8-19B7-0728-1EE2CFC1B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976" y="68959"/>
            <a:ext cx="4228036" cy="667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449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서울시 </a:t>
            </a:r>
            <a:r>
              <a:rPr lang="ko-KR" altLang="en-US" dirty="0" smtClean="0"/>
              <a:t>병원정보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구글맵</a:t>
            </a:r>
            <a:r>
              <a:rPr lang="ko-KR" altLang="en-US" dirty="0" smtClean="0"/>
              <a:t> 표시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37</a:t>
            </a:fld>
            <a:endParaRPr lang="en-US" altLang="ko-KR" sz="1400"/>
          </a:p>
        </p:txBody>
      </p:sp>
      <p:sp>
        <p:nvSpPr>
          <p:cNvPr id="3" name="TextBox 2"/>
          <p:cNvSpPr txBox="1"/>
          <p:nvPr/>
        </p:nvSpPr>
        <p:spPr>
          <a:xfrm>
            <a:off x="1206796" y="1637413"/>
            <a:ext cx="64911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err="1" smtClean="0"/>
              <a:t>구글맵</a:t>
            </a:r>
            <a:endParaRPr lang="en-US" altLang="ko-KR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err="1" smtClean="0"/>
              <a:t>시울시</a:t>
            </a:r>
            <a:r>
              <a:rPr lang="ko-KR" altLang="en-US" sz="3200" dirty="0" smtClean="0"/>
              <a:t> 구 선택</a:t>
            </a:r>
            <a:r>
              <a:rPr lang="en-US" altLang="ko-KR" sz="3200" dirty="0" smtClean="0"/>
              <a:t>: </a:t>
            </a:r>
            <a:r>
              <a:rPr lang="ko-KR" altLang="en-US" sz="3200" dirty="0" err="1" smtClean="0"/>
              <a:t>콤보박스</a:t>
            </a:r>
            <a:endParaRPr lang="en-US" altLang="ko-KR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병원 </a:t>
            </a:r>
            <a:r>
              <a:rPr lang="ko-KR" altLang="en-US" sz="3200" dirty="0" err="1" smtClean="0"/>
              <a:t>리스트박스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(</a:t>
            </a:r>
            <a:r>
              <a:rPr lang="ko-KR" altLang="en-US" sz="3200" dirty="0" err="1" smtClean="0"/>
              <a:t>스크롤바</a:t>
            </a:r>
            <a:r>
              <a:rPr lang="en-US" altLang="ko-KR" sz="32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병원 </a:t>
            </a:r>
            <a:r>
              <a:rPr lang="ko-KR" altLang="en-US" sz="3200" dirty="0" err="1" smtClean="0"/>
              <a:t>의사수</a:t>
            </a:r>
            <a:r>
              <a:rPr lang="ko-KR" altLang="en-US" sz="3200" dirty="0" smtClean="0"/>
              <a:t> 막대그래프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53876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서울시 </a:t>
            </a:r>
            <a:r>
              <a:rPr lang="ko-KR" altLang="en-US" dirty="0" smtClean="0"/>
              <a:t>병원정보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구글맵</a:t>
            </a:r>
            <a:r>
              <a:rPr lang="ko-KR" altLang="en-US" dirty="0" smtClean="0"/>
              <a:t> 표시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38</a:t>
            </a:fld>
            <a:endParaRPr lang="en-US" altLang="ko-KR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54" y="823726"/>
            <a:ext cx="5353494" cy="544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23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병원정보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구글맵</a:t>
            </a:r>
            <a:r>
              <a:rPr lang="ko-KR" altLang="en-US" dirty="0" smtClean="0"/>
              <a:t> 표시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53988" y="962541"/>
            <a:ext cx="8937896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pip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install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pillow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pip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install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googlemaps</a:t>
            </a:r>
            <a:endParaRPr kumimoji="0" lang="en-US" altLang="ko-KR" sz="1200" b="0" i="1" u="none" strike="noStrike" cap="none" normalizeH="0" baseline="0" dirty="0" smtClean="0">
              <a:ln>
                <a:noFill/>
              </a:ln>
              <a:solidFill>
                <a:srgbClr val="8C8C8C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#pip install requests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tkinter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tkinter.ttk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ttk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requests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xml.etree.ElementTree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ET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PIL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Image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ImageTk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io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googlemaps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Client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공공데이터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API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api_key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"sea100UMmw23Xycs33F1EQnumONR/9ElxBLzkilU9Yr1oT4TrCot8Y2p0jyuJP72x9rG9D8CN5yuEs6AS2sAiw=="</a:t>
            </a:r>
            <a:b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서울시 구별 병원 정보 데이터</a:t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url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"http://apis.data.go.kr/B551182/hospInfoServicev2/getHospBasisList"</a:t>
            </a:r>
            <a:b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params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serviceKey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api_key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numOfRows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350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최대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350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개의 병원 데이터 요청</a:t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sidoCd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110000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 코드</a:t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requests.get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url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params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params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root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ET.fromstring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response.content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items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root.findall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".//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dirty="0">
              <a:solidFill>
                <a:srgbClr val="080808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#...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19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tkinter</a:t>
            </a:r>
            <a:r>
              <a:rPr lang="ko-KR" altLang="en-US" dirty="0"/>
              <a:t>위젯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위젯</a:t>
            </a:r>
            <a:r>
              <a:rPr lang="en-US" altLang="ko-KR" sz="2000" dirty="0"/>
              <a:t>(widget) : </a:t>
            </a:r>
            <a:r>
              <a:rPr lang="ko-KR" altLang="en-US" sz="2000" dirty="0"/>
              <a:t>사용자 인터페이스를 위해 제공하는 도구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2" name="직사각형 1"/>
          <p:cNvSpPr/>
          <p:nvPr/>
        </p:nvSpPr>
        <p:spPr>
          <a:xfrm>
            <a:off x="462739" y="1178640"/>
            <a:ext cx="850182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Button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간단한 버튼으로 명령을 수행할 때 사용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Canvas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화면에 무언가를 그릴 때 사용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rgbClr val="C00000"/>
                </a:solidFill>
                <a:latin typeface="YDVYGOStd52"/>
              </a:rPr>
              <a:t>Checkbutton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2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가지의 구별되는 값을 가지는 변수를 표현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Entry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한 줄의 텍스트를 </a:t>
            </a:r>
            <a:r>
              <a:rPr lang="ko-KR" altLang="en-US" sz="1600" b="1" dirty="0" err="1">
                <a:solidFill>
                  <a:srgbClr val="000099"/>
                </a:solidFill>
                <a:latin typeface="YDVYGOStd52"/>
              </a:rPr>
              <a:t>입력받는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 필드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Frame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컨테이너 클래스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.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프레임은 경계선과 배경을 가지고 있다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.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다른 위젯들을 </a:t>
            </a:r>
            <a:r>
              <a:rPr lang="ko-KR" altLang="en-US" sz="1600" b="1" dirty="0" err="1">
                <a:solidFill>
                  <a:srgbClr val="000099"/>
                </a:solidFill>
                <a:latin typeface="YDVYGOStd52"/>
              </a:rPr>
              <a:t>그룹핑하는데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 사용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Label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텍스트나 이미지를 표시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rgbClr val="C00000"/>
                </a:solidFill>
                <a:latin typeface="YDVYGOStd52"/>
              </a:rPr>
              <a:t>Listbox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선택 사항을 표시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Menu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메뉴를 표시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. </a:t>
            </a:r>
            <a:r>
              <a:rPr lang="ko-KR" altLang="en-US" sz="1600" b="1" dirty="0" err="1">
                <a:solidFill>
                  <a:srgbClr val="000099"/>
                </a:solidFill>
                <a:latin typeface="YDVYGOStd52"/>
              </a:rPr>
              <a:t>풀다운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 메뉴나 팝업 메뉴 가능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rgbClr val="C00000"/>
                </a:solidFill>
                <a:latin typeface="YDVYGOStd52"/>
              </a:rPr>
              <a:t>Menubutton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메뉴 버튼이다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. </a:t>
            </a:r>
            <a:r>
              <a:rPr lang="ko-KR" altLang="en-US" sz="1600" b="1" dirty="0" err="1">
                <a:solidFill>
                  <a:srgbClr val="000099"/>
                </a:solidFill>
                <a:latin typeface="YDVYGOStd52"/>
              </a:rPr>
              <a:t>풀다운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 메뉴가 가능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Message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텍스트를 표시한다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.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레이블 위젯과 </a:t>
            </a:r>
            <a:r>
              <a:rPr lang="ko-KR" altLang="en-US" sz="1600" b="1" dirty="0" err="1">
                <a:solidFill>
                  <a:srgbClr val="000099"/>
                </a:solidFill>
                <a:latin typeface="YDVYGOStd52"/>
              </a:rPr>
              <a:t>비슷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rgbClr val="C00000"/>
                </a:solidFill>
                <a:latin typeface="YDVYGOStd52"/>
              </a:rPr>
              <a:t>Radiobutton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여러 값을 가질 수 있는 변수를 표시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Scale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슬라이더를 끌어서 수치를 입력하는데 사용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Scrollbar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캔버스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,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엔트리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,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리스트 박스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,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텍스트 위젯을 위한 스크롤 바를 제공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Text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형식을 가지는 텍스트를 표시한다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.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여러 가지 스타일과 속성으로 텍스트를 표시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rgbClr val="C00000"/>
                </a:solidFill>
                <a:latin typeface="YDVYGOStd52"/>
              </a:rPr>
              <a:t>Toplevel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최상위 윈도우로 표시되는 독립적인 컨테이너 위젯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rgbClr val="C00000"/>
                </a:solidFill>
                <a:latin typeface="YDVYGOStd52"/>
              </a:rPr>
              <a:t>LabelFrame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경계선과 제목을 가지는 프레임 위젯의 변형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rgbClr val="C00000"/>
                </a:solidFill>
                <a:latin typeface="YDVYGOStd52"/>
              </a:rPr>
              <a:t>PanedWindow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자식 위젯들을 크기조절이 가능한 패널로 관리하는 컨테이너 위젯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rgbClr val="C00000"/>
                </a:solidFill>
                <a:latin typeface="YDVYGOStd52"/>
              </a:rPr>
              <a:t>Spinbox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특정한 범위에서 값을 선택하는 엔트리 위젯의 변형</a:t>
            </a:r>
            <a:endParaRPr lang="ko-KR" altLang="en-US" sz="16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885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병원정보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구글맵</a:t>
            </a:r>
            <a:r>
              <a:rPr lang="ko-KR" altLang="en-US" dirty="0" smtClean="0"/>
              <a:t> 표시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84731" y="809452"/>
            <a:ext cx="8282938" cy="51860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hospitals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items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{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item.findtext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yadmNm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),  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병원 이름</a:t>
            </a:r>
            <a:b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address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item.findtext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addr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),  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병원 주소</a:t>
            </a:r>
            <a:b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lat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item.findtext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YPos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),  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위도</a:t>
            </a:r>
            <a:b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lng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item.findtext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XPos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),  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경도</a:t>
            </a:r>
            <a:b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doctors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item.findtext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drTotCnt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),  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1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의사수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hospitals.append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Google </a:t>
            </a:r>
            <a:r>
              <a:rPr kumimoji="0" lang="ko-KR" altLang="ko-KR" sz="11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Maps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API 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생성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(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한달에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$20 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까지 무료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https://console.cloud.google.com/apis/credentials</a:t>
            </a:r>
            <a:b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Google_API_Key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'AIzaSyCWcSC_y2tIzsEmQawZyMCtKHIAc9WaXDM'</a:t>
            </a:r>
            <a:b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gmaps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Client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Google_API_Key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서울시 지도 생성</a:t>
            </a:r>
            <a:b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seoul_center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gmaps.geocode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 중구 을지로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)[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geometry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location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seoul_map_url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f"https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://maps.googleapis.com/maps/api/staticmap?center=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seoul_center[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'lat'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seoul_center[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'lng'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&amp;zoom=11&amp;size=400x400&amp;maptype=roadmap"</a:t>
            </a:r>
            <a:b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서울시 구별 병원 위치 </a:t>
            </a:r>
            <a:r>
              <a:rPr kumimoji="0" lang="ko-KR" altLang="ko-KR" sz="11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마커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b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hospitals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lat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lng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]: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lat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lng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float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lat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]),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float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lng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marker_url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"&amp;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markers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=color:red%7C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lat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lng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seoul_map_url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+=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marker_url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dirty="0">
              <a:solidFill>
                <a:srgbClr val="080808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#...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075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병원정보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구글맵</a:t>
            </a:r>
            <a:r>
              <a:rPr lang="ko-KR" altLang="en-US" dirty="0" smtClean="0"/>
              <a:t> 표시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51693" y="1427084"/>
            <a:ext cx="6974282" cy="27084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4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tkinter</a:t>
            </a: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GUI </a:t>
            </a: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b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root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tk.Tk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root.title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서울시 구별 병원 정보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 선택 </a:t>
            </a:r>
            <a:r>
              <a:rPr kumimoji="0" lang="ko-KR" altLang="ko-KR" sz="14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콤보박스</a:t>
            </a: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  <a:b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selected_gu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tk.StringVar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selected_gu.set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강남구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초기값 설정</a:t>
            </a:r>
            <a:b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gu_options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set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([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address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].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split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()[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gu_combo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ttk.Combobox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root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textvariable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selected_gu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values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gu_options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gu_combo.pack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dirty="0">
              <a:solidFill>
                <a:srgbClr val="080808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#...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8475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병원정보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구글맵</a:t>
            </a:r>
            <a:r>
              <a:rPr lang="ko-KR" altLang="en-US" dirty="0" smtClean="0"/>
              <a:t> 표시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42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38091" y="727592"/>
            <a:ext cx="7686844" cy="55245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병원 목록 표시 함수</a:t>
            </a:r>
            <a:b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show_hospitals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hospital_list.delete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tk.END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gu_name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selected_gu.get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hospitals_in_gu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[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hospitals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address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].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split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()[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==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gu_name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hospital_names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[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hospitals_in_gu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doctor_counts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[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doctors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hospitals_in_gu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캔버스 초기화</a:t>
            </a:r>
            <a:b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canvas.delete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all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막대그래프 생성</a:t>
            </a:r>
            <a:b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max_doctor_count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max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doctor_counts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bar_width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20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x_gap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30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x0 =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60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y0 =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250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hospital_names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)):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x1 = x0 +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* (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bar_width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x_gap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y1 = y0 -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200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doctor_counts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/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max_doctor_count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canvas.create_rectangle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(x1, y1, x1 +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bar_width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y0,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canvas.create_text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(x1 +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bar_width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/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y0 +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hospital_names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anchor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angle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90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canvas.create_text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(x1 +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bar_width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/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y1 -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doctor_counts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anchor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병원 목록에 추가</a:t>
            </a:r>
            <a:b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hospitals_in_gu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hospital_list.insert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tk.END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(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doctors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doctors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)"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dirty="0">
              <a:solidFill>
                <a:srgbClr val="080808"/>
              </a:solidFill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# …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4817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병원정보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구글맵</a:t>
            </a:r>
            <a:r>
              <a:rPr lang="ko-KR" altLang="en-US" dirty="0" smtClean="0"/>
              <a:t> 표시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14400" y="866339"/>
            <a:ext cx="6292587" cy="51090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캔버스 생성</a:t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canvas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tk.Canvas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root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800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400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canvas.pack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병원 목록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리스트박스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hospital_list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tk.Listbox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root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60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hospital_list.pack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side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tk.LEFT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tk.BOTH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스크롤바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scrollbar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tk.Scrollbar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root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scrollbar.pack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side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tk.RIGHT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tk.Y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스크롤바와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병원 목록 연결</a:t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hospital_list.config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yscrollcommand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scrollbar.set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scrollbar.config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command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hospital_list.yview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서울시 지도 이미지 다운로드</a:t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requests.get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seoul_map_url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'&amp;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='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Google_API_Key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image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Image.open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io.BytesIO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response.content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photo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ImageTk.PhotoImage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image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지도 이미지 라벨 생성</a:t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map_label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tk.Label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root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image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photo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map_label.pack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dirty="0">
              <a:solidFill>
                <a:srgbClr val="080808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#...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654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병원정보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구글맵</a:t>
            </a:r>
            <a:r>
              <a:rPr lang="ko-KR" altLang="en-US" dirty="0" smtClean="0"/>
              <a:t> 표시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6821" y="1045998"/>
            <a:ext cx="8745279" cy="46628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지도 이미지 업데이트 함수</a:t>
            </a:r>
            <a:b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update_map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gu_name = selected_gu.get()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gu_center = gmaps.geocode(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gu_name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)[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'geometry'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'location'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gu_map_url =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f"https://maps.googleapis.com/maps/api/staticmap?center=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gu_center[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'lat'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gu_center[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'lng'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&amp;zoom=14&amp;size=400x400&amp;maptype=roadmap"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선택한 구의 병원 위치 마커 추가</a:t>
            </a:r>
            <a:b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hospitals_in_gu = [hospital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hospital[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'address'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].split()[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== gu_name]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hospitals_in_gu: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hospital[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'lat'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hospital[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'lng'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]: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lat, lng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float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(hospital[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'lat'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float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(hospital[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'lng'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marker_url =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f"&amp;markers=color:red%7C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lat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lng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gu_map_url += marker_url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지도 이미지 업데이트</a:t>
            </a:r>
            <a:b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response = requests.get(gu_map_url+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'&amp;key='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+Google_API_Key)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image = Image.open(io.BytesIO(response.content))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photo = ImageTk.PhotoImage(image)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map_label.configure(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image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=photo)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map_label.image = photo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병원 목록 업데이트</a:t>
            </a:r>
            <a:b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show_hospitals()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on_gu_select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event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update_map()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gu_combo.bind(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"&lt;&lt;ComboboxSelected&gt;&gt;"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on_gu_select)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update_map()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root.mainloop()</a:t>
            </a:r>
            <a:endParaRPr kumimoji="0" lang="ko-KR" altLang="ko-K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0996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병원정보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구글맵</a:t>
            </a:r>
            <a:r>
              <a:rPr lang="ko-KR" altLang="en-US" dirty="0" smtClean="0"/>
              <a:t> 표시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0739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병원정보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구글맵</a:t>
            </a:r>
            <a:r>
              <a:rPr lang="ko-KR" altLang="en-US" dirty="0" smtClean="0"/>
              <a:t> 표시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88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tkinter</a:t>
            </a:r>
            <a:r>
              <a:rPr lang="ko-KR" altLang="en-US" dirty="0"/>
              <a:t>위젯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2800" dirty="0"/>
              <a:t>단순 위젯</a:t>
            </a:r>
          </a:p>
          <a:p>
            <a:pPr lvl="1"/>
            <a:r>
              <a:rPr lang="ko-KR" altLang="en-US" sz="2400" dirty="0"/>
              <a:t> </a:t>
            </a:r>
            <a:r>
              <a:rPr lang="en-US" altLang="ko-KR" sz="2400" dirty="0"/>
              <a:t>Button, Canvas, </a:t>
            </a:r>
            <a:r>
              <a:rPr lang="en-US" altLang="ko-KR" sz="2400" dirty="0" err="1"/>
              <a:t>Checkbutton</a:t>
            </a:r>
            <a:r>
              <a:rPr lang="en-US" altLang="ko-KR" sz="2400" dirty="0"/>
              <a:t>, Entry, Label, Message </a:t>
            </a:r>
            <a:r>
              <a:rPr lang="ko-KR" altLang="en-US" sz="2400" dirty="0"/>
              <a:t>등</a:t>
            </a:r>
            <a:endParaRPr lang="en-US" altLang="ko-KR" sz="2800" dirty="0"/>
          </a:p>
          <a:p>
            <a:r>
              <a:rPr lang="ko-KR" altLang="en-US" sz="2800" dirty="0"/>
              <a:t>컨테이너 위젯</a:t>
            </a:r>
          </a:p>
          <a:p>
            <a:pPr lvl="1"/>
            <a:r>
              <a:rPr lang="ko-KR" altLang="en-US" sz="2400" dirty="0"/>
              <a:t>다른 컴포넌트를 안에 포함할 수 있는 컴포넌트</a:t>
            </a:r>
            <a:endParaRPr lang="en-US" altLang="ko-KR" sz="2400" dirty="0"/>
          </a:p>
          <a:p>
            <a:pPr lvl="1"/>
            <a:r>
              <a:rPr lang="en-US" altLang="ko-KR" sz="2400" dirty="0"/>
              <a:t>Frame, </a:t>
            </a:r>
            <a:r>
              <a:rPr lang="en-US" altLang="ko-KR" sz="2400" dirty="0" err="1"/>
              <a:t>Toplevel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LabelFrame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PanedWindow</a:t>
            </a:r>
            <a:r>
              <a:rPr lang="en-US" altLang="ko-KR" sz="2400" dirty="0"/>
              <a:t> </a:t>
            </a:r>
            <a:r>
              <a:rPr lang="ko-KR" altLang="en-US" sz="2400" dirty="0"/>
              <a:t>등</a:t>
            </a:r>
            <a:endParaRPr lang="en-US" altLang="ko-KR" sz="44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066" y="3851653"/>
            <a:ext cx="6033155" cy="179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6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1 : </a:t>
            </a:r>
            <a:r>
              <a:rPr lang="ko-KR" altLang="en-US" dirty="0"/>
              <a:t>버튼이 있는 윈도우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318045" y="924944"/>
            <a:ext cx="8100019" cy="3591216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ko-KR" sz="1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모듈에 있는 모든 함수를 포함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#제일 먼저 최상위 윈도우를 생성.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ko-KR" sz="1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클래스는 제목을 가지고 있는 일반적인 윈도우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#버튼 위젯을 생성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ko-KR" sz="1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()의 첫 번째 매개 변수로 윈도우 객체, 두 번째 매개 변수에는 텍스트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="클릭!")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#버튼을 최대한 압축하여 윈도우에 표시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button.pack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#윈도우에서 발생하는 여러 가지 이벤트를 처리하는 함수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302" y="803275"/>
            <a:ext cx="2792898" cy="161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17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2 : </a:t>
            </a:r>
            <a:r>
              <a:rPr lang="ko-KR" altLang="en-US" dirty="0"/>
              <a:t>버튼 이벤트 처리</a:t>
            </a:r>
            <a:r>
              <a:rPr lang="en-US" altLang="ko-KR" dirty="0"/>
              <a:t>1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318045" y="924944"/>
            <a:ext cx="8100019" cy="3591216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ko-KR" sz="1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모듈에 있는 모든 함수를 포함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</a:t>
            </a:r>
            <a:endParaRPr kumimoji="0" lang="en-US" altLang="ko-KR" sz="1800" b="1" dirty="0">
              <a:solidFill>
                <a:schemeClr val="accent2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800" b="1" dirty="0">
              <a:solidFill>
                <a:schemeClr val="accent2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 process():</a:t>
            </a:r>
          </a:p>
          <a:p>
            <a:pPr lvl="0"/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print(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en-US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한국산업기술대학교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")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="클릭!"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command=process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1800" i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i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button.pack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008" y="3588345"/>
            <a:ext cx="5680500" cy="185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06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3 : Label, Entry, Button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/>
              <a:t>Label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  <a:r>
              <a:rPr lang="ko-KR" altLang="en-US" sz="1800" dirty="0"/>
              <a:t> 텍스트 표시</a:t>
            </a:r>
            <a:r>
              <a:rPr lang="en-US" altLang="ko-KR" sz="1800" dirty="0"/>
              <a:t>, Entry : </a:t>
            </a:r>
            <a:r>
              <a:rPr lang="ko-KR" altLang="en-US" sz="1800" dirty="0"/>
              <a:t>사용자 입력</a:t>
            </a:r>
            <a:endParaRPr lang="en-US" altLang="ko-KR" sz="18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739181" y="1185571"/>
            <a:ext cx="8100019" cy="4954879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l1.pack()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l2.pack()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e1.pack()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e2.pack()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"달러-&gt;원"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"원-&gt;달러"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b1.pack()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b2.pack()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782" y="825208"/>
            <a:ext cx="33242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7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배치관리자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ko-KR" altLang="en-US" dirty="0"/>
              <a:t>화면에서 위젯의 배치를 담당하는 객체</a:t>
            </a:r>
            <a:endParaRPr lang="en-US" altLang="ko-KR" dirty="0"/>
          </a:p>
          <a:p>
            <a:pPr lvl="1"/>
            <a:r>
              <a:rPr lang="ko-KR" altLang="en-US" dirty="0"/>
              <a:t>압축</a:t>
            </a:r>
            <a:r>
              <a:rPr lang="en-US" altLang="ko-KR" dirty="0"/>
              <a:t>(pack) </a:t>
            </a:r>
            <a:r>
              <a:rPr lang="ko-KR" altLang="en-US" dirty="0"/>
              <a:t>배치 관리자</a:t>
            </a:r>
          </a:p>
          <a:p>
            <a:pPr lvl="1"/>
            <a:r>
              <a:rPr lang="ko-KR" altLang="en-US" dirty="0"/>
              <a:t>격자</a:t>
            </a:r>
            <a:r>
              <a:rPr lang="en-US" altLang="ko-KR" dirty="0"/>
              <a:t>(grid) </a:t>
            </a:r>
            <a:r>
              <a:rPr lang="ko-KR" altLang="en-US" dirty="0"/>
              <a:t>배치 관리자</a:t>
            </a:r>
          </a:p>
          <a:p>
            <a:pPr lvl="1"/>
            <a:r>
              <a:rPr lang="ko-KR" altLang="en-US" dirty="0"/>
              <a:t>절대</a:t>
            </a:r>
            <a:r>
              <a:rPr lang="en-US" altLang="ko-KR" dirty="0"/>
              <a:t>(place) </a:t>
            </a:r>
            <a:r>
              <a:rPr lang="ko-KR" altLang="en-US" dirty="0"/>
              <a:t>배치 관리자</a:t>
            </a:r>
            <a:endParaRPr lang="ko-KR" altLang="en-US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9804977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27151</TotalTime>
  <Words>861</Words>
  <Application>Microsoft Office PowerPoint</Application>
  <PresentationFormat>화면 슬라이드 쇼(4:3)</PresentationFormat>
  <Paragraphs>256</Paragraphs>
  <Slides>46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7" baseType="lpstr">
      <vt:lpstr>Arial Unicode MS</vt:lpstr>
      <vt:lpstr>JetBrains Mono</vt:lpstr>
      <vt:lpstr>YDVYGOStd52</vt:lpstr>
      <vt:lpstr>굴림</vt:lpstr>
      <vt:lpstr>굴림체</vt:lpstr>
      <vt:lpstr>맑은 고딕</vt:lpstr>
      <vt:lpstr>Arial</vt:lpstr>
      <vt:lpstr>Consolas</vt:lpstr>
      <vt:lpstr>Times New Roman</vt:lpstr>
      <vt:lpstr>Wingdings</vt:lpstr>
      <vt:lpstr>기본 디자인</vt:lpstr>
      <vt:lpstr>  tkinter GUI</vt:lpstr>
      <vt:lpstr>목차</vt:lpstr>
      <vt:lpstr>tkinter 란?</vt:lpstr>
      <vt:lpstr>tkinter위젯</vt:lpstr>
      <vt:lpstr>tkinter위젯</vt:lpstr>
      <vt:lpstr>예제 1 : 버튼이 있는 윈도우</vt:lpstr>
      <vt:lpstr>예제 2 : 버튼 이벤트 처리1</vt:lpstr>
      <vt:lpstr>예제 3 : Label, Entry, Button</vt:lpstr>
      <vt:lpstr>배치관리자</vt:lpstr>
      <vt:lpstr>예제 4 : 격자(grid) 배치 관리자</vt:lpstr>
      <vt:lpstr>예제 5 : 버튼 이벤트처리2</vt:lpstr>
      <vt:lpstr>예제 6 : 버튼 이벤트처리3</vt:lpstr>
      <vt:lpstr>예제 7 : 위젯 색상 폰트 변경</vt:lpstr>
      <vt:lpstr>예제 8 : 절대 위치 배치 관리자</vt:lpstr>
      <vt:lpstr>예제 9 : 입력한 gif이미지 파일 표시</vt:lpstr>
      <vt:lpstr>예제 10 : pillow모듈 이용 이미지(jpg,gif) url 그리기</vt:lpstr>
      <vt:lpstr>예제 11 : folium 모듈을 이용하여 지도 그리기</vt:lpstr>
      <vt:lpstr>예제 12 : Notebook을 이용하여 페이지 나누기</vt:lpstr>
      <vt:lpstr> [서울시 병원 검색 APP]  </vt:lpstr>
      <vt:lpstr>data.go.kr 건강보험 심사평가원 병원정보 서비스</vt:lpstr>
      <vt:lpstr>data.go.kr 건강보험 심사평가원 병원정보 서비스</vt:lpstr>
      <vt:lpstr>data.go.kr 건강보험 심사평가원 병원정보 서비스</vt:lpstr>
      <vt:lpstr>애플리케이션 개요</vt:lpstr>
      <vt:lpstr>최종 구현 내용</vt:lpstr>
      <vt:lpstr>PowerPoint 프레젠테이션</vt:lpstr>
      <vt:lpstr>PowerPoint 프레젠테이션</vt:lpstr>
      <vt:lpstr>사용 방법</vt:lpstr>
      <vt:lpstr>실행 예시</vt:lpstr>
      <vt:lpstr>서울시 병원 정보 ( 전역 변수)</vt:lpstr>
      <vt:lpstr>서울시 병원 정보 (InitTopText())</vt:lpstr>
      <vt:lpstr>서울시 병원정보 (InitSearchListBox())</vt:lpstr>
      <vt:lpstr>서울시 병원정보 (InitSearchButton())</vt:lpstr>
      <vt:lpstr>서울시 병원정보 (Search())</vt:lpstr>
      <vt:lpstr>서울시 병원정보 (SearchLibrary())</vt:lpstr>
      <vt:lpstr>서울시 병원정보 (InitRenderText())</vt:lpstr>
      <vt:lpstr>서울시 병원정보 (InitRenderText())</vt:lpstr>
      <vt:lpstr>서울시 병원정보 (구글맵 표시)</vt:lpstr>
      <vt:lpstr>서울시 병원정보 (구글맵 표시)</vt:lpstr>
      <vt:lpstr>서울시 병원정보 (구글맵 표시) </vt:lpstr>
      <vt:lpstr>서울시 병원정보 (구글맵 표시) </vt:lpstr>
      <vt:lpstr>서울시 병원정보 (구글맵 표시) </vt:lpstr>
      <vt:lpstr>서울시 병원정보 (구글맵 표시) </vt:lpstr>
      <vt:lpstr>서울시 병원정보 (구글맵 표시) </vt:lpstr>
      <vt:lpstr>서울시 병원정보 (구글맵 표시) </vt:lpstr>
      <vt:lpstr>서울시 병원정보 (구글맵 표시) </vt:lpstr>
      <vt:lpstr>서울시 병원정보 (구글맵 표시)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RYZEN5 3600</cp:lastModifiedBy>
  <cp:revision>770</cp:revision>
  <cp:lastPrinted>2012-03-06T00:26:48Z</cp:lastPrinted>
  <dcterms:created xsi:type="dcterms:W3CDTF">1999-03-28T02:55:44Z</dcterms:created>
  <dcterms:modified xsi:type="dcterms:W3CDTF">2023-04-17T05:40:45Z</dcterms:modified>
</cp:coreProperties>
</file>