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97" r:id="rId3"/>
    <p:sldId id="670" r:id="rId4"/>
    <p:sldId id="599" r:id="rId5"/>
    <p:sldId id="686" r:id="rId6"/>
    <p:sldId id="671" r:id="rId7"/>
    <p:sldId id="687" r:id="rId8"/>
    <p:sldId id="702" r:id="rId9"/>
    <p:sldId id="688" r:id="rId10"/>
    <p:sldId id="672" r:id="rId11"/>
    <p:sldId id="689" r:id="rId12"/>
    <p:sldId id="648" r:id="rId13"/>
    <p:sldId id="699" r:id="rId14"/>
    <p:sldId id="690" r:id="rId15"/>
    <p:sldId id="700" r:id="rId16"/>
    <p:sldId id="649" r:id="rId17"/>
    <p:sldId id="691" r:id="rId18"/>
    <p:sldId id="696" r:id="rId19"/>
    <p:sldId id="692" r:id="rId20"/>
    <p:sldId id="694" r:id="rId21"/>
    <p:sldId id="695" r:id="rId22"/>
    <p:sldId id="693" r:id="rId23"/>
    <p:sldId id="697" r:id="rId24"/>
    <p:sldId id="698" r:id="rId25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2369" autoAdjust="0"/>
  </p:normalViewPr>
  <p:slideViewPr>
    <p:cSldViewPr snapToGrid="0">
      <p:cViewPr varScale="1">
        <p:scale>
          <a:sx n="110" d="100"/>
          <a:sy n="110" d="100"/>
        </p:scale>
        <p:origin x="18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9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80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77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80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89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40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701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80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823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83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804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6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93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7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89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C0D596DF-5B18-6C13-CB0C-4BE7CB6DB4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813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25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부동산 </a:t>
            </a:r>
            <a:r>
              <a:rPr lang="ko-KR" altLang="en-US" i="0" dirty="0" err="1"/>
              <a:t>텔레그램</a:t>
            </a:r>
            <a:r>
              <a:rPr lang="ko-KR" altLang="en-US" i="0" dirty="0"/>
              <a:t> 봇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832725" y="6421347"/>
            <a:ext cx="762000" cy="274727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85800" y="1129575"/>
            <a:ext cx="7988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http://openapi.molit.go.kr:8081/OpenAPI_ToolInstallPackage/service/rest/RTMSOBJSvc/getRTMSDataSvcAptTrade?</a:t>
            </a:r>
            <a:r>
              <a:rPr lang="ko-KR" altLang="en-US" sz="1800" dirty="0"/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28325"/>
              </p:ext>
            </p:extLst>
          </p:nvPr>
        </p:nvGraphicFramePr>
        <p:xfrm>
          <a:off x="595313" y="1797332"/>
          <a:ext cx="7772400" cy="3657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8189302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9706963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1921905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79465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데이터포맷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4273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0" y="2184519"/>
            <a:ext cx="4428697" cy="289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18" y="4435317"/>
            <a:ext cx="69151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270491"/>
            <a:ext cx="8572500" cy="468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아파트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getRTMSDataSvcAptTrade?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연립주택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getRTMSDataSvcRHTrade?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7655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" y="1204037"/>
            <a:ext cx="4243012" cy="5107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726113" y="1443480"/>
            <a:ext cx="4037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지역코드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1800" dirty="0">
                <a:solidFill>
                  <a:schemeClr val="accent2"/>
                </a:solidFill>
              </a:rPr>
              <a:t>LAWD_CD=("11110","11140","11170","11200","11215","11230","11260","11290","11305","11320","11350","11380","11410","11440","11470","11500","11530","11545","11560","11590","11620","11650","11680","11710","11740")</a:t>
            </a:r>
          </a:p>
          <a:p>
            <a:r>
              <a:rPr lang="en-US" altLang="ko-KR" sz="1800" dirty="0">
                <a:solidFill>
                  <a:schemeClr val="accent2"/>
                </a:solidFill>
              </a:rPr>
              <a:t>("</a:t>
            </a:r>
            <a:r>
              <a:rPr lang="ko-KR" altLang="en-US" sz="1800" dirty="0">
                <a:solidFill>
                  <a:schemeClr val="accent2"/>
                </a:solidFill>
              </a:rPr>
              <a:t>종로구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용산구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성동구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광진구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도봉구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노원구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은평구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마포구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양천구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구로구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금천구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영등포구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관악구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서초구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강남구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송파구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강동구</a:t>
            </a:r>
            <a:r>
              <a:rPr lang="en-US" altLang="ko-KR" sz="1800" dirty="0">
                <a:solidFill>
                  <a:schemeClr val="accent2"/>
                </a:solidFill>
              </a:rPr>
              <a:t>") 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26113" y="1270490"/>
            <a:ext cx="403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충청북도 천안시 </a:t>
            </a:r>
            <a:r>
              <a:rPr lang="ko-KR" altLang="en-US" sz="1800" dirty="0" err="1">
                <a:solidFill>
                  <a:schemeClr val="accent2"/>
                </a:solidFill>
              </a:rPr>
              <a:t>서북구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44133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LAWD_CD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지역코드는</a:t>
            </a:r>
            <a:r>
              <a:rPr lang="ko-KR" altLang="en-US" sz="1600" dirty="0"/>
              <a:t> </a:t>
            </a:r>
            <a:r>
              <a:rPr lang="en-US" altLang="ko-KR" sz="1600" dirty="0"/>
              <a:t>http://www.code.go.kr </a:t>
            </a:r>
            <a:r>
              <a:rPr lang="ko-KR" altLang="en-US" sz="1600" dirty="0"/>
              <a:t>에서 확인하실 수 있는 </a:t>
            </a:r>
            <a:r>
              <a:rPr lang="ko-KR" altLang="en-US" sz="1600" dirty="0" err="1"/>
              <a:t>법정동</a:t>
            </a:r>
            <a:r>
              <a:rPr lang="ko-KR" altLang="en-US" sz="1600" dirty="0"/>
              <a:t> 코드에서 앞 </a:t>
            </a:r>
            <a:r>
              <a:rPr lang="en-US" altLang="ko-KR" sz="1600" dirty="0"/>
              <a:t>5</a:t>
            </a:r>
            <a:r>
              <a:rPr lang="ko-KR" altLang="en-US" sz="1600" dirty="0"/>
              <a:t>자리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시군구코드</a:t>
            </a:r>
            <a:r>
              <a:rPr lang="en-US" altLang="ko-KR" sz="1600" dirty="0"/>
              <a:t>)</a:t>
            </a:r>
            <a:r>
              <a:rPr lang="ko-KR" altLang="en-US" sz="1600" dirty="0"/>
              <a:t>로 조회가 가능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1639822"/>
            <a:ext cx="7103349" cy="4592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4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 = 'http://openapi.molit.go.kr:8081/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getRTMSDataSvcAptTrade?serviceKey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response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).read().decode('utf-8')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print(response)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standalone="yes"?&gt;&lt;response&gt;&lt;header&gt; ……</a:t>
            </a:r>
          </a:p>
        </p:txBody>
      </p:sp>
    </p:spTree>
    <p:extLst>
      <p:ext uri="{BB962C8B-B14F-4D97-AF65-F5344CB8AC3E}">
        <p14:creationId xmlns:p14="http://schemas.microsoft.com/office/powerpoint/2010/main" val="250635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연립주택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 = 'http://openapi.molit.go.kr:8081/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</a:t>
            </a:r>
            <a:r>
              <a:rPr lang="en-US" altLang="ko-KR" sz="1800" b="1" dirty="0" err="1">
                <a:solidFill>
                  <a:srgbClr val="FF0000"/>
                </a:solidFill>
              </a:rPr>
              <a:t>RH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response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).read().decode('utf-8')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print(response)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standalone="yes"?&gt;&lt;response&gt;&lt;header&gt; ……</a:t>
            </a:r>
          </a:p>
        </p:txBody>
      </p:sp>
    </p:spTree>
    <p:extLst>
      <p:ext uri="{BB962C8B-B14F-4D97-AF65-F5344CB8AC3E}">
        <p14:creationId xmlns:p14="http://schemas.microsoft.com/office/powerpoint/2010/main" val="406981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BeautifulSoup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외부 모듈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HTML</a:t>
            </a:r>
            <a:r>
              <a:rPr lang="ko-KR" altLang="en-US" sz="1600" b="1" dirty="0">
                <a:solidFill>
                  <a:schemeClr val="accent2"/>
                </a:solidFill>
              </a:rPr>
              <a:t>이나 </a:t>
            </a:r>
            <a:r>
              <a:rPr lang="en-US" altLang="ko-KR" sz="1600" b="1" dirty="0">
                <a:solidFill>
                  <a:schemeClr val="accent2"/>
                </a:solidFill>
              </a:rPr>
              <a:t>SML</a:t>
            </a:r>
            <a:r>
              <a:rPr lang="ko-KR" altLang="en-US" sz="1600" b="1" dirty="0">
                <a:solidFill>
                  <a:schemeClr val="accent2"/>
                </a:solidFill>
              </a:rPr>
              <a:t>을 쉽게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파싱</a:t>
            </a:r>
            <a:r>
              <a:rPr lang="en-US" altLang="ko-KR" sz="1600" b="1" dirty="0">
                <a:solidFill>
                  <a:schemeClr val="accent2"/>
                </a:solidFill>
              </a:rPr>
              <a:t>, soup(‘p’),soup(‘a’)</a:t>
            </a:r>
            <a:r>
              <a:rPr lang="ko-KR" altLang="en-US" sz="1600" b="1" dirty="0">
                <a:solidFill>
                  <a:schemeClr val="accent2"/>
                </a:solidFill>
              </a:rPr>
              <a:t>와 같이 사용하면 </a:t>
            </a:r>
            <a:r>
              <a:rPr lang="en-US" altLang="ko-KR" sz="1600" b="1" dirty="0">
                <a:solidFill>
                  <a:schemeClr val="accent2"/>
                </a:solidFill>
              </a:rPr>
              <a:t>&lt;p&gt; &lt;a&gt; </a:t>
            </a:r>
            <a:r>
              <a:rPr lang="ko-KR" altLang="en-US" sz="1600" b="1" dirty="0">
                <a:solidFill>
                  <a:schemeClr val="accent2"/>
                </a:solidFill>
              </a:rPr>
              <a:t>태그 내용을 모두 리스트로 반환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HTML Parser 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008613"/>
            <a:ext cx="7077075" cy="42100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70957" y="2270586"/>
            <a:ext cx="1415389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0957" y="3976096"/>
            <a:ext cx="1713340" cy="21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telepot</a:t>
            </a:r>
            <a:r>
              <a:rPr lang="en-US" altLang="ko-KR" sz="1800" dirty="0"/>
              <a:t> 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message_loop</a:t>
            </a:r>
            <a:r>
              <a:rPr lang="en-US" altLang="ko-KR" sz="1800" dirty="0"/>
              <a:t>() </a:t>
            </a:r>
            <a:r>
              <a:rPr lang="ko-KR" altLang="en-US" sz="1800" dirty="0"/>
              <a:t>입력 인자로 메시지 루틴을 처리할 함수 를 입력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사용자 입력을 받아서 메시지의 종류와 사용자 아이디를 확인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지역 </a:t>
            </a:r>
            <a:r>
              <a:rPr lang="en-US" altLang="ko-KR" sz="1600" b="1" dirty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>
                <a:solidFill>
                  <a:schemeClr val="accent2"/>
                </a:solidFill>
              </a:rPr>
              <a:t>저장 </a:t>
            </a:r>
            <a:r>
              <a:rPr lang="en-US" altLang="ko-KR" sz="1600" b="1" dirty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>
                <a:solidFill>
                  <a:schemeClr val="accent2"/>
                </a:solidFill>
              </a:rPr>
              <a:t>확인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2155755"/>
            <a:ext cx="5311943" cy="414820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telepot.glance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'난 텍스트 이외의 메시지는 처리하지 못해요.'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text.split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'모르는 명령어입니다.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[지역번호], 저장 [지역번호], 확인 중 하나의 명령을 입력하세요.'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8643" y="2155754"/>
            <a:ext cx="3260557" cy="4148209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date.today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current_month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today.strftime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Y%m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'['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']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received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bot.getMe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bot.message_loop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Listening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teller.py</a:t>
            </a:r>
            <a:r>
              <a:rPr lang="ko-KR" altLang="en-US" sz="1800" dirty="0"/>
              <a:t>를 실행하고 </a:t>
            </a:r>
            <a:r>
              <a:rPr lang="ko-KR" altLang="en-US" sz="1800" dirty="0" err="1"/>
              <a:t>텔레그램에서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지역 </a:t>
            </a:r>
            <a:r>
              <a:rPr lang="en-US" altLang="ko-KR" sz="1800" dirty="0"/>
              <a:t>11650 “ (</a:t>
            </a:r>
            <a:r>
              <a:rPr lang="ko-KR" altLang="en-US" sz="1800" dirty="0"/>
              <a:t>서초구</a:t>
            </a:r>
            <a:r>
              <a:rPr lang="en-US" altLang="ko-KR" sz="1800" dirty="0"/>
              <a:t>) </a:t>
            </a:r>
            <a:r>
              <a:rPr lang="ko-KR" altLang="en-US" sz="1800" dirty="0"/>
              <a:t>입력 예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" y="1511156"/>
            <a:ext cx="3007600" cy="47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94" y="1511155"/>
            <a:ext cx="5889055" cy="471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2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replayAtpData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입력인자로</a:t>
            </a:r>
            <a:r>
              <a:rPr lang="ko-KR" altLang="en-US" sz="1800" dirty="0"/>
              <a:t> 날짜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유저정보</a:t>
            </a:r>
            <a:r>
              <a:rPr lang="en-US" altLang="ko-KR" sz="1800" dirty="0"/>
              <a:t>, </a:t>
            </a:r>
            <a:r>
              <a:rPr lang="ko-KR" altLang="en-US" sz="1800" dirty="0"/>
              <a:t>지역코드를 받음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>
                <a:solidFill>
                  <a:schemeClr val="accent2"/>
                </a:solidFill>
              </a:rPr>
              <a:t>().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Noti.sendMessage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b="1" dirty="0">
                <a:solidFill>
                  <a:schemeClr val="accent2"/>
                </a:solidFill>
              </a:rPr>
              <a:t>함수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수행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155755"/>
            <a:ext cx="87006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datetime.now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r+msg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noti.MAX_MSG_LENGTH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기간에 해당하는 데이터가 없습니다.'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챗</a:t>
            </a:r>
            <a:r>
              <a:rPr lang="ko-KR" altLang="en-US" sz="2000" dirty="0"/>
              <a:t> 봇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telepot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공공데이터</a:t>
            </a:r>
            <a:r>
              <a:rPr lang="ko-KR" altLang="en-US" sz="2000" dirty="0"/>
              <a:t> </a:t>
            </a:r>
            <a:r>
              <a:rPr lang="en-US" altLang="ko-KR" sz="2000" dirty="0"/>
              <a:t>(data.go.kr) </a:t>
            </a:r>
            <a:r>
              <a:rPr lang="ko-KR" altLang="en-US" sz="2000" dirty="0"/>
              <a:t>아파트매매 </a:t>
            </a:r>
            <a:r>
              <a:rPr lang="ko-KR" altLang="en-US" sz="2000" dirty="0" err="1"/>
              <a:t>실거래자료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: HTML </a:t>
            </a:r>
            <a:r>
              <a:rPr lang="ko-KR" altLang="en-US" sz="2000" dirty="0"/>
              <a:t>혹은 </a:t>
            </a:r>
            <a:r>
              <a:rPr lang="en-US" altLang="ko-KR" sz="2000" dirty="0"/>
              <a:t>XML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sqlite3 </a:t>
            </a:r>
            <a:r>
              <a:rPr lang="ko-KR" altLang="en-US" sz="2000" dirty="0"/>
              <a:t>데이터베이스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html5lib : HTML </a:t>
            </a:r>
            <a:r>
              <a:rPr lang="ko-KR" altLang="en-US" sz="2000" dirty="0"/>
              <a:t>파서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공공데이터포털 </a:t>
            </a:r>
            <a:r>
              <a:rPr lang="en-US" altLang="ko-KR" sz="1600" b="1" dirty="0">
                <a:solidFill>
                  <a:schemeClr val="accent2"/>
                </a:solidFill>
              </a:rPr>
              <a:t>API </a:t>
            </a:r>
            <a:r>
              <a:rPr lang="ko-KR" altLang="en-US" sz="1600" b="1" dirty="0">
                <a:solidFill>
                  <a:schemeClr val="accent2"/>
                </a:solidFill>
              </a:rPr>
              <a:t>키</a:t>
            </a:r>
            <a:r>
              <a:rPr lang="en-US" altLang="ko-KR" sz="1600" b="1" dirty="0">
                <a:solidFill>
                  <a:schemeClr val="accent2"/>
                </a:solidFill>
              </a:rPr>
              <a:t>,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b="1" dirty="0">
                <a:solidFill>
                  <a:schemeClr val="accent2"/>
                </a:solidFill>
              </a:rPr>
              <a:t> 토큰</a:t>
            </a:r>
            <a:r>
              <a:rPr lang="en-US" altLang="ko-KR" sz="1600" b="1" dirty="0">
                <a:solidFill>
                  <a:schemeClr val="accent2"/>
                </a:solidFill>
              </a:rPr>
              <a:t>, user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chat_ID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등을 채워 넣어야 함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1770063"/>
            <a:ext cx="3688626" cy="418147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sqlite3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bs4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timedelta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traceback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26" y="1770063"/>
            <a:ext cx="5164432" cy="418147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'sea100UMmw23Xycs33F1EQnumONR%2F9ElxBLzkilU9Yr1oT4TrCot8Y2p0jyuJP72x9rG9D8CN5yuEs6AS2sAiw%3D%3D'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API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KEY를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'485724929:AAFyGBLSbCtevvcXxa3jBLU22nf8wCgTLcQ'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텔레그램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토큰을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MAX_MSG_LENGTH 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b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'http://openapi.molit.go.kr:8081/OpenAPI_ToolInstallPackage/service/rest/RTMSOBJSvc/getRTMSDataSvc</a:t>
            </a:r>
            <a:r>
              <a:rPr kumimoji="0" lang="en-US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RH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Trade?ServiceKey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+key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(TOKEN)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9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>
                <a:solidFill>
                  <a:schemeClr val="accent2"/>
                </a:solidFill>
              </a:rPr>
              <a:t>() REST API </a:t>
            </a:r>
            <a:r>
              <a:rPr lang="ko-KR" altLang="en-US" sz="1600" b="1" dirty="0">
                <a:solidFill>
                  <a:schemeClr val="accent2"/>
                </a:solidFill>
              </a:rPr>
              <a:t>결과 데이터를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2"/>
                </a:solidFill>
              </a:rPr>
              <a:t>을 이용해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파싱하고</a:t>
            </a:r>
            <a:r>
              <a:rPr lang="ko-KR" altLang="en-US" sz="1600" b="1" dirty="0">
                <a:solidFill>
                  <a:schemeClr val="accent2"/>
                </a:solidFill>
              </a:rPr>
              <a:t> 원하는 부분 추출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Item</a:t>
            </a:r>
            <a:r>
              <a:rPr lang="ko-KR" altLang="en-US" sz="1400" b="1" dirty="0"/>
              <a:t>에 해당하는 항목에 대해서만 처리하며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아이템 안에서 </a:t>
            </a:r>
            <a:r>
              <a:rPr lang="en-US" altLang="ko-KR" sz="1400" b="1" dirty="0"/>
              <a:t>&lt;</a:t>
            </a:r>
            <a:r>
              <a:rPr lang="ko-KR" altLang="en-US" sz="1400" b="1" dirty="0"/>
              <a:t>로 시작해서 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끝나는 부분을 정규식을 이용해 선택한 다음 </a:t>
            </a:r>
            <a:r>
              <a:rPr lang="en-US" altLang="ko-KR" sz="1400" b="1" dirty="0"/>
              <a:t>|</a:t>
            </a:r>
            <a:r>
              <a:rPr lang="ko-KR" altLang="en-US" sz="1400" b="1" dirty="0"/>
              <a:t>로 치환하고</a:t>
            </a:r>
            <a:r>
              <a:rPr lang="en-US" altLang="ko-KR" sz="1400" b="1" dirty="0"/>
              <a:t>, |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구분자로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split</a:t>
            </a:r>
            <a:r>
              <a:rPr lang="ko-KR" altLang="en-US" sz="1400" b="1" dirty="0"/>
              <a:t>하여 데이터를 정제한다</a:t>
            </a:r>
            <a:r>
              <a:rPr lang="en-US" altLang="ko-KR" sz="1400" b="1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마지막으로 </a:t>
            </a:r>
            <a:r>
              <a:rPr lang="ko-KR" altLang="en-US" sz="1400" b="1" dirty="0" err="1"/>
              <a:t>파싱된</a:t>
            </a:r>
            <a:r>
              <a:rPr lang="ko-KR" altLang="en-US" sz="1400" b="1" dirty="0"/>
              <a:t> 부분을 적당한 문자열로 가공</a:t>
            </a:r>
            <a:endParaRPr lang="en-US" altLang="ko-KR" sz="14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" y="2270590"/>
            <a:ext cx="9144000" cy="442816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'&amp;LAWD_CD='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'&amp;DEAL_YMD='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#print(url)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#print(res_body)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html.parser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soup.findAll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#&lt;item&gt;&amp;lt;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거래금액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&amp;gt;    24,000&lt;!--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거래금액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--&gt;&amp;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lt;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거래유형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&amp;gt;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직거래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거래유형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re.sub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'&lt;.*?&gt;'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#|      24,000|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직거래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|1999|2023|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'|’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#['', '      24,000', '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직거래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', '1999', '2023'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'm²,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'만원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kumimoji="0" lang="en-US" altLang="ko-KR" sz="1400" b="1" dirty="0">
              <a:solidFill>
                <a:srgbClr val="0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kumimoji="0" lang="en-US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동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]+'m²,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]+'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, '+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parsed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strip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()+'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IndexError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item.replace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res_list.append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row.strip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475699-DAC2-879A-88A6-1544241F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CC05D3-AD4C-D2E4-39A6-55E2C292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noti.run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accent2"/>
                </a:solidFill>
              </a:rPr>
              <a:t>logs.db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라는 데이터베이스 파일을 생성하고</a:t>
            </a:r>
            <a:r>
              <a:rPr lang="en-US" altLang="ko-KR" sz="1600" dirty="0">
                <a:solidFill>
                  <a:schemeClr val="accent2"/>
                </a:solidFill>
              </a:rPr>
              <a:t>, </a:t>
            </a:r>
            <a:r>
              <a:rPr lang="ko-KR" altLang="en-US" sz="1600" dirty="0" err="1">
                <a:solidFill>
                  <a:schemeClr val="accent2"/>
                </a:solidFill>
              </a:rPr>
              <a:t>유저별로</a:t>
            </a:r>
            <a:r>
              <a:rPr lang="ko-KR" altLang="en-US" sz="1600" dirty="0">
                <a:solidFill>
                  <a:schemeClr val="accent2"/>
                </a:solidFill>
              </a:rPr>
              <a:t> 중복으로 처리하지 않도록 테이블을 생성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2155754"/>
            <a:ext cx="89673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param</a:t>
            </a:r>
            <a:r>
              <a:rPr kumimoji="0" lang="ko-KR" altLang="ko-KR" sz="1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conn.commit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'SELECT *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user_cursor.fetchall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5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accent2"/>
                </a:solidFill>
              </a:rPr>
              <a:t>거래 </a:t>
            </a:r>
            <a:r>
              <a:rPr lang="en-US" altLang="ko-KR" sz="1600" dirty="0">
                <a:solidFill>
                  <a:schemeClr val="accent2"/>
                </a:solidFill>
              </a:rPr>
              <a:t>[YYYYMM] [</a:t>
            </a:r>
            <a:r>
              <a:rPr lang="ko-KR" altLang="en-US" sz="1600" dirty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>
                <a:solidFill>
                  <a:schemeClr val="accent2"/>
                </a:solidFill>
              </a:rPr>
              <a:t>] </a:t>
            </a:r>
            <a:r>
              <a:rPr lang="ko-KR" altLang="en-US" sz="1600" dirty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>
                <a:solidFill>
                  <a:schemeClr val="accent2"/>
                </a:solidFill>
              </a:rPr>
              <a:t>년월</a:t>
            </a:r>
            <a:r>
              <a:rPr lang="ko-KR" altLang="en-US" sz="1600" dirty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1732547"/>
            <a:ext cx="8967359" cy="45714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)&gt;1: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[2] 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"""모르는 명령어입니다.\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n거래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[YYYYMM]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n지역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n저장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n확인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중 하나의 명령을 입력하세요.\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지역 ["종로구 11110", "중구 11140", "용산구 11170", "성동구 11200", "광진구 11215", "동대문구 11230", "중랑구 11260", "성북구 11290", "강북구 11305",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"도봉구 11320", "노원구 11350", "은평구 11380", "서대문구 11410", "마포구 11440", "양천구 11470", "강서구 11500", "구로구 11530", "금천구 11545",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"영등포구 11560", "동작구 11590", "관악구 11620", "서초구 11650", "강남구 11680", "송파구 11710", "강동구 11740"] """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1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accent2"/>
                </a:solidFill>
              </a:rPr>
              <a:t>거래 </a:t>
            </a:r>
            <a:r>
              <a:rPr lang="en-US" altLang="ko-KR" sz="1600" dirty="0">
                <a:solidFill>
                  <a:schemeClr val="accent2"/>
                </a:solidFill>
              </a:rPr>
              <a:t>[YYYYMM] [</a:t>
            </a:r>
            <a:r>
              <a:rPr lang="ko-KR" altLang="en-US" sz="1600" dirty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>
                <a:solidFill>
                  <a:schemeClr val="accent2"/>
                </a:solidFill>
              </a:rPr>
              <a:t>] </a:t>
            </a:r>
            <a:r>
              <a:rPr lang="ko-KR" altLang="en-US" sz="1600" dirty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>
                <a:solidFill>
                  <a:schemeClr val="accent2"/>
                </a:solidFill>
              </a:rPr>
              <a:t>년월</a:t>
            </a:r>
            <a:r>
              <a:rPr lang="ko-KR" altLang="en-US" sz="1600" dirty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470777"/>
            <a:ext cx="3869908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챗</a:t>
            </a:r>
            <a:r>
              <a:rPr lang="ko-KR" altLang="en-US" dirty="0"/>
              <a:t> 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25-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0114" y="785524"/>
            <a:ext cx="8750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채팅 클라이언트를 통해서 사용자로부터 입력을 받고</a:t>
            </a:r>
            <a:endParaRPr lang="en-US" altLang="ko-KR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자연어 처리를 한 다음 컴퓨터가 가공할 수 있는 형태로 </a:t>
            </a:r>
            <a:r>
              <a:rPr lang="ko-KR" altLang="en-US" b="1" dirty="0" err="1">
                <a:latin typeface="gulimche" panose="020B0609000101010101" pitchFamily="49" charset="-127"/>
                <a:ea typeface="gulimche" panose="020B0609000101010101" pitchFamily="49" charset="-127"/>
              </a:rPr>
              <a:t>파싱한</a:t>
            </a: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 후</a:t>
            </a:r>
            <a:endParaRPr lang="en-US" altLang="ko-KR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다이얼로그 매니저에서 정보를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0114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9988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29862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Dialog Manager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7747" y="4446668"/>
            <a:ext cx="56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/>
                </a:solidFill>
              </a:rPr>
              <a:t>이 장에서는 </a:t>
            </a:r>
            <a:r>
              <a:rPr lang="en-US" altLang="ko-KR" b="1" dirty="0">
                <a:solidFill>
                  <a:schemeClr val="accent2"/>
                </a:solidFill>
              </a:rPr>
              <a:t>NLP </a:t>
            </a:r>
            <a:r>
              <a:rPr lang="ko-KR" altLang="en-US" b="1" dirty="0">
                <a:solidFill>
                  <a:schemeClr val="accent2"/>
                </a:solidFill>
              </a:rPr>
              <a:t>가 방대하므로 제거</a:t>
            </a:r>
          </a:p>
        </p:txBody>
      </p:sp>
      <p:cxnSp>
        <p:nvCxnSpPr>
          <p:cNvPr id="9" name="직선 화살표 연결선 8"/>
          <p:cNvCxnSpPr>
            <a:stCxn id="3" idx="3"/>
            <a:endCxn id="14" idx="1"/>
          </p:cNvCxnSpPr>
          <p:nvPr/>
        </p:nvCxnSpPr>
        <p:spPr>
          <a:xfrm>
            <a:off x="2283503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83377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챗봇</a:t>
            </a:r>
            <a:r>
              <a:rPr lang="ko-KR" altLang="en-US" dirty="0"/>
              <a:t> 준비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사용자에게 정보 전달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웹페이지</a:t>
            </a:r>
            <a:r>
              <a:rPr lang="ko-KR" altLang="en-US" sz="1600" dirty="0"/>
              <a:t> 업데이트</a:t>
            </a:r>
            <a:r>
              <a:rPr lang="en-US" altLang="ko-KR" sz="1600" dirty="0"/>
              <a:t>, </a:t>
            </a:r>
            <a:r>
              <a:rPr lang="ko-KR" altLang="en-US" sz="1600" dirty="0"/>
              <a:t>푸시 메시지</a:t>
            </a:r>
            <a:r>
              <a:rPr lang="en-US" altLang="ko-KR" sz="1600" dirty="0"/>
              <a:t>, </a:t>
            </a:r>
            <a:r>
              <a:rPr lang="ko-KR" altLang="en-US" sz="1600" dirty="0"/>
              <a:t>메신저 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텔레그램</a:t>
            </a:r>
            <a:r>
              <a:rPr lang="ko-KR" altLang="en-US" sz="1600" dirty="0"/>
              <a:t> </a:t>
            </a:r>
            <a:r>
              <a:rPr lang="en-US" altLang="ko-KR" sz="1600" dirty="0"/>
              <a:t>Bot API </a:t>
            </a:r>
            <a:r>
              <a:rPr lang="ko-KR" altLang="en-US" sz="1600" dirty="0"/>
              <a:t>가 잘 정리되어 있음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봇 계정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텔레그램</a:t>
            </a:r>
            <a:r>
              <a:rPr lang="ko-KR" altLang="en-US" sz="1600" dirty="0"/>
              <a:t> 앱에서 </a:t>
            </a:r>
            <a:r>
              <a:rPr lang="ko-KR" altLang="en-US" sz="1600" dirty="0" err="1"/>
              <a:t>계정찾기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en-US" altLang="ko-KR" sz="1600" dirty="0" err="1">
                <a:solidFill>
                  <a:schemeClr val="accent2"/>
                </a:solidFill>
              </a:rPr>
              <a:t>BotFather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BotFather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계정에게</a:t>
            </a:r>
            <a:r>
              <a:rPr lang="ko-KR" altLang="en-US" sz="1600" dirty="0"/>
              <a:t> 말하기 </a:t>
            </a:r>
            <a:r>
              <a:rPr lang="en-US" altLang="ko-KR" sz="1600" dirty="0"/>
              <a:t>-&gt; </a:t>
            </a:r>
            <a:r>
              <a:rPr lang="en-US" altLang="ko-KR" sz="1600" dirty="0">
                <a:solidFill>
                  <a:schemeClr val="accent2"/>
                </a:solidFill>
              </a:rPr>
              <a:t>/</a:t>
            </a:r>
            <a:r>
              <a:rPr lang="en-US" altLang="ko-KR" sz="1600" dirty="0" err="1">
                <a:solidFill>
                  <a:schemeClr val="accent2"/>
                </a:solidFill>
              </a:rPr>
              <a:t>newbot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원하는 이름</a:t>
            </a:r>
            <a:r>
              <a:rPr lang="en-US" altLang="ko-KR" sz="1600" dirty="0"/>
              <a:t>-&gt; </a:t>
            </a:r>
            <a:r>
              <a:rPr lang="ko-KR" altLang="en-US" sz="1600" dirty="0">
                <a:solidFill>
                  <a:schemeClr val="accent2"/>
                </a:solidFill>
              </a:rPr>
              <a:t>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Username-&gt; </a:t>
            </a:r>
            <a:r>
              <a:rPr lang="en-US" altLang="ko-KR" sz="1600" dirty="0" err="1">
                <a:solidFill>
                  <a:schemeClr val="accent2"/>
                </a:solidFill>
              </a:rPr>
              <a:t>realestate_prof_youngsik_bot</a:t>
            </a:r>
            <a:r>
              <a:rPr lang="en-US" altLang="ko-KR" sz="1600" dirty="0"/>
              <a:t> (</a:t>
            </a:r>
            <a:r>
              <a:rPr lang="ko-KR" altLang="en-US" sz="1600" dirty="0"/>
              <a:t>중복 허용 않으므로 사용자마다 다르게 입력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C00000"/>
                </a:solidFill>
              </a:rPr>
              <a:t>토큰 </a:t>
            </a:r>
            <a:r>
              <a:rPr lang="ko-KR" altLang="en-US" sz="1600" dirty="0"/>
              <a:t>생성됨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BotFather</a:t>
            </a:r>
            <a:r>
              <a:rPr lang="en-US" altLang="ko-KR" dirty="0"/>
              <a:t> </a:t>
            </a:r>
            <a:r>
              <a:rPr lang="ko-KR" altLang="en-US" dirty="0"/>
              <a:t>봇 </a:t>
            </a:r>
            <a:r>
              <a:rPr lang="ko-KR" altLang="en-US" dirty="0" err="1"/>
              <a:t>계정만들기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7" y="857958"/>
            <a:ext cx="2981997" cy="5301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" y="857959"/>
            <a:ext cx="3021800" cy="5372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97" y="857959"/>
            <a:ext cx="2974732" cy="52884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02362" y="4695290"/>
            <a:ext cx="2294365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85972" y="1518863"/>
            <a:ext cx="1494757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188" y="2424700"/>
            <a:ext cx="2040541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5918" y="4500080"/>
            <a:ext cx="1974811" cy="48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API (https://core.telegram.org/bots/api)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Telepot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모듈 </a:t>
            </a:r>
            <a:r>
              <a:rPr lang="en-US" altLang="ko-KR" sz="2000" b="1" dirty="0">
                <a:solidFill>
                  <a:schemeClr val="accent2"/>
                </a:solidFill>
              </a:rPr>
              <a:t>(http://teleport.readthedocs.io)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$ pip install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telepot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1827067"/>
            <a:ext cx="88773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32682" y="2019066"/>
            <a:ext cx="2792127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91394" y="3461354"/>
            <a:ext cx="1651888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Telepot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모듈을 </a:t>
            </a:r>
            <a:r>
              <a:rPr lang="ko-KR" altLang="en-US" sz="2000" b="1" dirty="0" err="1"/>
              <a:t>임포트하고</a:t>
            </a:r>
            <a:r>
              <a:rPr lang="ko-KR" altLang="en-US" sz="2000" b="1" dirty="0"/>
              <a:t> 앞에서 생성한 </a:t>
            </a:r>
            <a:r>
              <a:rPr lang="ko-KR" altLang="en-US" sz="2000" b="1" dirty="0">
                <a:solidFill>
                  <a:srgbClr val="FF0000"/>
                </a:solidFill>
              </a:rPr>
              <a:t>토큰</a:t>
            </a:r>
            <a:r>
              <a:rPr lang="ko-KR" altLang="en-US" sz="2000" b="1" dirty="0"/>
              <a:t>을 이용해 </a:t>
            </a:r>
            <a:r>
              <a:rPr lang="en-US" altLang="ko-KR" sz="2000" b="1" dirty="0"/>
              <a:t>bot </a:t>
            </a:r>
            <a:r>
              <a:rPr lang="ko-KR" altLang="en-US" sz="2000" b="1" dirty="0"/>
              <a:t>객체를 생성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부동산 </a:t>
            </a:r>
            <a:r>
              <a:rPr lang="ko-KR" altLang="en-US" sz="2000" b="1" dirty="0" err="1"/>
              <a:t>텔레그램</a:t>
            </a:r>
            <a:r>
              <a:rPr lang="ko-KR" altLang="en-US" sz="2000" b="1" dirty="0"/>
              <a:t> 봇에서 사용자에게 메시지 전달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생성한 봇에서 </a:t>
            </a:r>
            <a:r>
              <a:rPr lang="en-US" altLang="ko-KR" sz="1600" b="1" dirty="0">
                <a:solidFill>
                  <a:schemeClr val="accent2"/>
                </a:solidFill>
              </a:rPr>
              <a:t>‘</a:t>
            </a:r>
            <a:r>
              <a:rPr lang="ko-KR" altLang="en-US" sz="1600" b="1" dirty="0">
                <a:solidFill>
                  <a:schemeClr val="accent2"/>
                </a:solidFill>
              </a:rPr>
              <a:t>시작</a:t>
            </a:r>
            <a:r>
              <a:rPr lang="en-US" altLang="ko-KR" sz="1600" b="1" dirty="0">
                <a:solidFill>
                  <a:schemeClr val="accent2"/>
                </a:solidFill>
              </a:rPr>
              <a:t>’ </a:t>
            </a:r>
            <a:r>
              <a:rPr lang="ko-KR" altLang="en-US" sz="1600" b="1" dirty="0">
                <a:solidFill>
                  <a:schemeClr val="accent2"/>
                </a:solidFill>
              </a:rPr>
              <a:t>눌러야 메시지 보낼 수 있음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토큰과</a:t>
            </a:r>
            <a:r>
              <a:rPr lang="en-US" altLang="ko-KR" sz="1600" b="1" dirty="0">
                <a:solidFill>
                  <a:schemeClr val="accent2"/>
                </a:solidFill>
              </a:rPr>
              <a:t> @get_id_bot </a:t>
            </a:r>
            <a:r>
              <a:rPr lang="ko-KR" altLang="en-US" sz="1600" b="1" dirty="0">
                <a:solidFill>
                  <a:schemeClr val="accent2"/>
                </a:solidFill>
              </a:rPr>
              <a:t>검색 해서 사용자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chat_ID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필요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2923" y="2250040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bot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telepot.Bot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'485724929:AAFyGBLSbCtevvcXxa3jBLU22nf8wCgTLcQ</a:t>
            </a:r>
            <a:r>
              <a:rPr lang="en-US" altLang="ko-KR" sz="1800" b="1" dirty="0">
                <a:solidFill>
                  <a:schemeClr val="accent2"/>
                </a:solidFill>
              </a:rPr>
              <a:t>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bot.getMe</a:t>
            </a:r>
            <a:r>
              <a:rPr lang="en-US" altLang="ko-KR" sz="1800" b="1" dirty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bot.sendMessage</a:t>
            </a:r>
            <a:r>
              <a:rPr lang="en-US" altLang="ko-KR" sz="1800" b="1" dirty="0">
                <a:solidFill>
                  <a:schemeClr val="accent2"/>
                </a:solidFill>
              </a:rPr>
              <a:t>('406016781','</a:t>
            </a:r>
            <a:r>
              <a:rPr lang="ko-KR" altLang="en-US" sz="1800" b="1" dirty="0">
                <a:solidFill>
                  <a:schemeClr val="accent2"/>
                </a:solidFill>
              </a:rPr>
              <a:t>안녕하세요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김영식교수님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2023 </a:t>
            </a:r>
            <a:r>
              <a:rPr lang="ko-KR" altLang="en-US" sz="1800" b="1" dirty="0">
                <a:solidFill>
                  <a:schemeClr val="accent2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accent2"/>
                </a:solidFill>
              </a:rPr>
              <a:t>.')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</a:t>
            </a:r>
            <a:r>
              <a:rPr lang="en-US" altLang="ko-KR" sz="1800" b="1" dirty="0" err="1">
                <a:solidFill>
                  <a:schemeClr val="tx1"/>
                </a:solidFill>
              </a:rPr>
              <a:t>message_id</a:t>
            </a:r>
            <a:r>
              <a:rPr lang="en-US" altLang="ko-KR" sz="1800" b="1" dirty="0">
                <a:solidFill>
                  <a:schemeClr val="tx1"/>
                </a:solidFill>
              </a:rPr>
              <a:t>': 5, 'from': 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'}, 'chat': {'id': 406016781,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en-US" altLang="ko-KR" sz="1800" b="1" dirty="0" err="1">
                <a:solidFill>
                  <a:schemeClr val="tx1"/>
                </a:solidFill>
              </a:rPr>
              <a:t>Youngsik</a:t>
            </a:r>
            <a:r>
              <a:rPr lang="en-US" altLang="ko-KR" sz="1800" b="1" dirty="0">
                <a:solidFill>
                  <a:schemeClr val="tx1"/>
                </a:solidFill>
              </a:rPr>
              <a:t>', '</a:t>
            </a:r>
            <a:r>
              <a:rPr lang="en-US" altLang="ko-KR" sz="18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1800" b="1" dirty="0">
                <a:solidFill>
                  <a:schemeClr val="tx1"/>
                </a:solidFill>
              </a:rPr>
              <a:t>': 'Kim', 'type': 'private'}, 'date': 1525826337, 'text': '</a:t>
            </a:r>
            <a:r>
              <a:rPr lang="ko-KR" altLang="en-US" sz="1800" b="1" dirty="0">
                <a:solidFill>
                  <a:schemeClr val="tx1"/>
                </a:solidFill>
              </a:rPr>
              <a:t>안녕하세요 </a:t>
            </a:r>
            <a:r>
              <a:rPr lang="ko-KR" altLang="en-US" sz="1800" b="1" dirty="0" err="1">
                <a:solidFill>
                  <a:schemeClr val="tx1"/>
                </a:solidFill>
              </a:rPr>
              <a:t>김영식교수님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2023 </a:t>
            </a:r>
            <a:r>
              <a:rPr lang="ko-KR" altLang="en-US" sz="1800" b="1" dirty="0">
                <a:solidFill>
                  <a:schemeClr val="tx1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tx1"/>
                </a:solidFill>
              </a:rPr>
              <a:t>.'}</a:t>
            </a:r>
          </a:p>
        </p:txBody>
      </p:sp>
    </p:spTree>
    <p:extLst>
      <p:ext uri="{BB962C8B-B14F-4D97-AF65-F5344CB8AC3E}">
        <p14:creationId xmlns:p14="http://schemas.microsoft.com/office/powerpoint/2010/main" val="124146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생성한 봇을 검색해서 </a:t>
            </a:r>
            <a:r>
              <a:rPr lang="en-US" altLang="ko-KR" sz="2000" b="1" dirty="0">
                <a:solidFill>
                  <a:schemeClr val="accent2"/>
                </a:solidFill>
              </a:rPr>
              <a:t>‘</a:t>
            </a:r>
            <a:r>
              <a:rPr lang="ko-KR" altLang="en-US" sz="2000" b="1" dirty="0">
                <a:solidFill>
                  <a:schemeClr val="accent2"/>
                </a:solidFill>
              </a:rPr>
              <a:t>시작</a:t>
            </a:r>
            <a:r>
              <a:rPr lang="en-US" altLang="ko-KR" sz="2000" b="1" dirty="0">
                <a:solidFill>
                  <a:schemeClr val="accent2"/>
                </a:solidFill>
              </a:rPr>
              <a:t>’ </a:t>
            </a:r>
            <a:r>
              <a:rPr lang="ko-KR" altLang="en-US" sz="2000" b="1" dirty="0">
                <a:solidFill>
                  <a:schemeClr val="accent2"/>
                </a:solidFill>
              </a:rPr>
              <a:t>을 누른다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D3424-C402-FCA7-EBE4-33D1B298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80" y="1173303"/>
            <a:ext cx="6151266" cy="4967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85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텔레그램에서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@</a:t>
            </a:r>
            <a:r>
              <a:rPr lang="en-US" altLang="ko-KR" sz="2000" b="1" dirty="0" err="1">
                <a:solidFill>
                  <a:schemeClr val="accent2"/>
                </a:solidFill>
              </a:rPr>
              <a:t>get_id_bot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을 찾으면 사용자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chat_ID</a:t>
            </a:r>
            <a:r>
              <a:rPr lang="ko-KR" altLang="en-US" sz="2000" b="1" dirty="0">
                <a:solidFill>
                  <a:schemeClr val="accent2"/>
                </a:solidFill>
              </a:rPr>
              <a:t>를 구할 수 있음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1343025"/>
            <a:ext cx="2766769" cy="4918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43" y="1343026"/>
            <a:ext cx="2766769" cy="4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892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31156</TotalTime>
  <Words>2672</Words>
  <Application>Microsoft Office PowerPoint</Application>
  <PresentationFormat>화면 슬라이드 쇼(4:3)</PresentationFormat>
  <Paragraphs>180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Arial Unicode MS</vt:lpstr>
      <vt:lpstr>굴림</vt:lpstr>
      <vt:lpstr>굴림체</vt:lpstr>
      <vt:lpstr>굴림체</vt:lpstr>
      <vt:lpstr>맑은 고딕</vt:lpstr>
      <vt:lpstr>Arial</vt:lpstr>
      <vt:lpstr>Times New Roman</vt:lpstr>
      <vt:lpstr>Wingdings</vt:lpstr>
      <vt:lpstr>기본 디자인</vt:lpstr>
      <vt:lpstr>  Chapter 25  부동산 텔레그램 봇</vt:lpstr>
      <vt:lpstr>목차</vt:lpstr>
      <vt:lpstr>일반적인 챗 봇</vt:lpstr>
      <vt:lpstr>챗봇 준비</vt:lpstr>
      <vt:lpstr>텔레그램 BotFather 봇 계정만들기</vt:lpstr>
      <vt:lpstr>텔레그램 Telepot 모듈</vt:lpstr>
      <vt:lpstr>텔레그램 Telepot 모듈</vt:lpstr>
      <vt:lpstr>텔레그램 Telepot 모듈</vt:lpstr>
      <vt:lpstr>텔레그램 Telepot 모듈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Administrator</cp:lastModifiedBy>
  <cp:revision>879</cp:revision>
  <cp:lastPrinted>2012-03-06T00:26:48Z</cp:lastPrinted>
  <dcterms:created xsi:type="dcterms:W3CDTF">1999-03-28T02:55:44Z</dcterms:created>
  <dcterms:modified xsi:type="dcterms:W3CDTF">2024-06-05T01:55:30Z</dcterms:modified>
</cp:coreProperties>
</file>