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C2DE8-BC85-E2E6-9973-D31CB81CA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4289E-5CBF-F86E-6B14-8CF85BE8F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87482-5C89-D033-9F32-18A335C2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96CE-3A9D-494D-A1D2-56378FD1FFFB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C418E-3F2B-EB8A-4293-A78916C3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0E527-5CFE-B26A-9E12-150FA9B7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B192-73CF-457C-8A30-2AA1886A7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3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9F3B5-B0B5-1653-1A78-D979F1A3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693941-A5BF-EF95-5375-417FD1B3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283A7-8F5B-1BB5-B4E6-4834E520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96CE-3A9D-494D-A1D2-56378FD1FFFB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A864A-A2C4-B82E-FEA0-650C858D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317CB-52EC-FE81-2836-6A1BA5C5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B192-73CF-457C-8A30-2AA1886A7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8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ACAC08-4034-A5F7-8324-EAE6358CF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BAD669-C2D4-6FA1-F660-5AD2B4548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094AA-59F0-FE62-AA05-1D2972B2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96CE-3A9D-494D-A1D2-56378FD1FFFB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489DC-C348-0A39-30CC-9B429080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C62D9-075D-5C8A-8610-C36A13C6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B192-73CF-457C-8A30-2AA1886A7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4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142A0-F462-1F99-0A2E-183D1C12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46FF9-3445-F9DB-FC6D-D3FF44B67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99C19-B6FB-41AA-4A9E-7D668F9F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96CE-3A9D-494D-A1D2-56378FD1FFFB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319DD-31F4-32A9-88A0-F5AF89A3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4D05-F465-F8AC-DE69-AF669FD0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B192-73CF-457C-8A30-2AA1886A7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7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6D5BC-0529-B51D-98A0-A3F6C93B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0FC530-F6A7-01C9-0C20-5893DDA63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7F7C1-206D-A62C-B985-ED2EA885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96CE-3A9D-494D-A1D2-56378FD1FFFB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BF1EA-3CFE-1C42-206C-AA667F96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66535-5530-370E-E92E-EAFCFE13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B192-73CF-457C-8A30-2AA1886A7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8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ED5FF-D23B-7B83-CDDD-C8DBF15A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AC6BA-8A15-EDE3-0395-B6F762293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A31FE-F6A6-9DFE-8595-A8C7D07CD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77ED7-A537-6561-9697-92B37CA9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96CE-3A9D-494D-A1D2-56378FD1FFFB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5C4F5-61A9-9B79-179C-7F6E502A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EF675A-5F48-BC45-0EBF-FE29BC9B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B192-73CF-457C-8A30-2AA1886A7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3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5C34A-CD5D-BC45-35C5-AEC58CC9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29882-5133-EC15-FC3D-384979B12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A5B682-F33F-B5EB-6868-04C60598C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6EDBBD-77CA-E50E-0208-6D880671A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9DBD4F-53CA-ABCA-CA3E-F8391579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EA5978-2C8F-D3B9-0AD1-3852C184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96CE-3A9D-494D-A1D2-56378FD1FFFB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56D670-D3A0-C339-05AD-262C2A63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800E6D-A50D-7F96-031E-45B6D4C5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B192-73CF-457C-8A30-2AA1886A7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9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136DD-BD97-DBEA-47B2-7D259AE9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114171-4EA4-144F-C919-E2E3014B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96CE-3A9D-494D-A1D2-56378FD1FFFB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53B499-8C06-9B39-3FFF-EF595DBE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4A39BE-13D8-5E03-B61A-B40B74F8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B192-73CF-457C-8A30-2AA1886A7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60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C7E044-4A1F-8122-3FB2-9BB42356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96CE-3A9D-494D-A1D2-56378FD1FFFB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48B923-0348-C22E-CF94-A45D79F8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0D2550-6DDD-33E4-A683-1D5700AF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B192-73CF-457C-8A30-2AA1886A7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8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378EA-9045-45B7-0E35-68D84D09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59CAF-A55D-E085-DFDC-F56F0743F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00A412-8F77-EA50-3F87-8BA1A244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AE4ADD-0BCA-409A-176E-41F78ABE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96CE-3A9D-494D-A1D2-56378FD1FFFB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0E0F7-996B-30F5-41AD-829C544E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16A31E-BFB6-157C-DF02-45FB4585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B192-73CF-457C-8A30-2AA1886A7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3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9789C-F1CC-7FA8-0E0B-3F649154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FBCC9F-CC85-0223-5919-3EF22F17A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C38779-9219-239E-B32C-F49B65430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AAA8AD-B12B-3F55-4314-53DC86BA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96CE-3A9D-494D-A1D2-56378FD1FFFB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A01DF-6607-0895-3339-6B47B9CC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B1E47B-ACB9-CBFE-C8ED-88EEEBBB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B192-73CF-457C-8A30-2AA1886A7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72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3E28DE-461D-BA6F-1C72-F31019A8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117D0-CC80-DC95-F030-40DEACE92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5CFE3-1D94-EF1B-4446-F955DB313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596CE-3A9D-494D-A1D2-56378FD1FFFB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3E300-07E4-B31C-E844-D37080B6B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41668-8685-8E5E-4E8E-36AA74FE5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42B192-73CF-457C-8A30-2AA1886A7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1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8D3F4-5D73-EF36-01B3-AE3CF4EA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지능이란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EF4F1-CE3D-970C-87E6-4F2F36CB4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982" y="1825625"/>
            <a:ext cx="6684818" cy="4351338"/>
          </a:xfrm>
        </p:spPr>
        <p:txBody>
          <a:bodyPr/>
          <a:lstStyle/>
          <a:p>
            <a:r>
              <a:rPr lang="ko-KR" altLang="en-US" dirty="0"/>
              <a:t>기계가 인간처럼 학습하고</a:t>
            </a:r>
            <a:r>
              <a:rPr lang="en-US" altLang="ko-KR" dirty="0"/>
              <a:t>, </a:t>
            </a:r>
            <a:r>
              <a:rPr lang="ko-KR" altLang="en-US" dirty="0"/>
              <a:t>문제를 해결할 수 있도록 하는 기술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자동화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사람의 실수 변수 차단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빠르고 정확함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반복적인 작업 대체</a:t>
            </a:r>
          </a:p>
        </p:txBody>
      </p:sp>
      <p:pic>
        <p:nvPicPr>
          <p:cNvPr id="1026" name="Picture 2" descr="Ai - Free technology icons">
            <a:extLst>
              <a:ext uri="{FF2B5EF4-FFF2-40B4-BE49-F238E27FC236}">
                <a16:creationId xmlns:a16="http://schemas.microsoft.com/office/drawing/2014/main" id="{05365465-0895-0B6A-2E6E-F108BDFCB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82" y="24037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53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4A886-3906-9CBC-F17B-80795C9B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78108-73E4-8CE5-DE5F-FC2ACEFAF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머신 러닝의 범주에 속하는 딥러닝 알고리즘의 핵심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인간의 뇌의 신경세포 뉴런의 작동 방식에서 영감을 받아 설계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뉴런이 서로 간에 신호를 보내는 방식을 모방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9286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7DF37-5A41-E6D5-4E8C-42D4C613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순환 신경망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1CF8B-AFDA-6C00-2128-705E78619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자연어와 같은 순차적인 데이터에 특화된 신경망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입출력을 시퀀스 단위로 처리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시간에 따라 정보를 유지할 수 있는 내부 메모리를 가지고 있어 이전의 결과가 현재의 결정에 영향을 미친다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주식 가격 예측과 같이 시간적 순서를 고려해야 하는 작업에 주로 이용된다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025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8703E-5994-B5D3-DF30-E96F2883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 err="1"/>
              <a:t>컨벌루션</a:t>
            </a:r>
            <a:r>
              <a:rPr lang="ko-KR" altLang="en-US" dirty="0"/>
              <a:t> 신경망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648A5-2C8B-8905-8E97-582B90F3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데이터</a:t>
            </a:r>
            <a:r>
              <a:rPr lang="en-US" altLang="ko-KR" sz="2400" dirty="0"/>
              <a:t>(</a:t>
            </a:r>
            <a:r>
              <a:rPr lang="ko-KR" altLang="en-US" sz="2400" dirty="0"/>
              <a:t>이미지</a:t>
            </a:r>
            <a:r>
              <a:rPr lang="en-US" altLang="ko-KR" sz="2400" dirty="0"/>
              <a:t>, </a:t>
            </a:r>
            <a:r>
              <a:rPr lang="ko-KR" altLang="en-US" sz="2400" dirty="0"/>
              <a:t>동영상 등</a:t>
            </a:r>
            <a:r>
              <a:rPr lang="en-US" altLang="ko-KR" sz="2400" dirty="0"/>
              <a:t>)</a:t>
            </a:r>
            <a:r>
              <a:rPr lang="ko-KR" altLang="en-US" sz="2400" dirty="0"/>
              <a:t>의 특징을 추출해 패턴을 파악하는 구조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의료 영상과 같이 복잡한 영상 데이터들을 분석해야 할 때 주로 쓰인다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74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89279-1001-1D16-8F17-F4D4B8E8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학습 모델</a:t>
            </a:r>
            <a:r>
              <a:rPr lang="en-US" altLang="ko-KR" dirty="0"/>
              <a:t>(</a:t>
            </a:r>
            <a:r>
              <a:rPr lang="ko-KR" altLang="en-US" dirty="0"/>
              <a:t>머신 러닝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7D9CD-CA1D-9FB3-BF55-75B23951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지도 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비지도 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강화 학습</a:t>
            </a:r>
          </a:p>
        </p:txBody>
      </p:sp>
    </p:spTree>
    <p:extLst>
      <p:ext uri="{BB962C8B-B14F-4D97-AF65-F5344CB8AC3E}">
        <p14:creationId xmlns:p14="http://schemas.microsoft.com/office/powerpoint/2010/main" val="121830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6A358-CD04-3B41-278D-CA0A17CC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52EF2-F9F4-88A1-FF59-792BAA54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031"/>
            <a:ext cx="5474465" cy="4351338"/>
          </a:xfrm>
        </p:spPr>
        <p:txBody>
          <a:bodyPr/>
          <a:lstStyle/>
          <a:p>
            <a:r>
              <a:rPr lang="ko-KR" altLang="en-US" dirty="0"/>
              <a:t>명확한 입출력 예제가 주어진 상태에서 학습을 진행하는 방식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주어진 입력에서 출력을 예측하는 모델을 구축하는 것이 목표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알고리즘으로 회귀</a:t>
            </a:r>
            <a:r>
              <a:rPr lang="en-US" altLang="ko-KR" dirty="0"/>
              <a:t>, </a:t>
            </a:r>
            <a:r>
              <a:rPr lang="ko-KR" altLang="en-US" dirty="0"/>
              <a:t>분류 기법이 있다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CB44C2-1749-F346-05F6-D5ADD30A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342" y="1485629"/>
            <a:ext cx="5172797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1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06B89-3B84-5350-5FB5-6CBE934F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지도학습 알고리즘의 예 </a:t>
            </a:r>
            <a:r>
              <a:rPr lang="en-US" altLang="ko-KR" dirty="0"/>
              <a:t>: </a:t>
            </a:r>
            <a:r>
              <a:rPr lang="ko-KR" altLang="en-US" dirty="0"/>
              <a:t>회귀</a:t>
            </a:r>
          </a:p>
        </p:txBody>
      </p:sp>
      <p:pic>
        <p:nvPicPr>
          <p:cNvPr id="4" name="내용 개체 틀 3" descr="머신 러닝의 회귀">
            <a:extLst>
              <a:ext uri="{FF2B5EF4-FFF2-40B4-BE49-F238E27FC236}">
                <a16:creationId xmlns:a16="http://schemas.microsoft.com/office/drawing/2014/main" id="{762E4287-4312-CC1F-5C26-95FEAC3D8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843" y="1825625"/>
            <a:ext cx="598661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6E47B-B712-B305-1473-4FBB5E6A3FCA}"/>
              </a:ext>
            </a:extLst>
          </p:cNvPr>
          <p:cNvSpPr txBox="1"/>
          <p:nvPr/>
        </p:nvSpPr>
        <p:spPr>
          <a:xfrm>
            <a:off x="1167788" y="2379643"/>
            <a:ext cx="4428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연속적인 값을 예측하는 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주어진 입력 변수들과 출력 변수 사이의 관계를 계산하고 예측한다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97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97455-E966-A5B2-5364-8489DE5F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비지도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C35A6-8FB7-971E-7528-AB07B417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0735" cy="4351338"/>
          </a:xfrm>
        </p:spPr>
        <p:txBody>
          <a:bodyPr/>
          <a:lstStyle/>
          <a:p>
            <a:pPr marL="342900" lvl="0" indent="-342900" algn="l" latinLnBrk="1">
              <a:lnSpc>
                <a:spcPct val="107000"/>
              </a:lnSpc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데이터의 숨겨진 패턴이나 구조를 찾기 위해 사용되는 인공지능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 latinLnBrk="1">
              <a:lnSpc>
                <a:spcPct val="107000"/>
              </a:lnSpc>
              <a:buFont typeface="맑은 고딕" panose="020B0503020000020004" pitchFamily="50" charset="-127"/>
              <a:buChar char="-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 데이터에 명확한 정답이 주어지지 않지만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자체 내에서 관계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클러스터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패턴 등을 탐색하여 유용한 정보를 추출한다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35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8DE-6549-ACCA-3F99-C935A98E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비지도 학습 알고리즘 예 </a:t>
            </a:r>
            <a:r>
              <a:rPr lang="en-US" altLang="ko-KR" dirty="0"/>
              <a:t>: </a:t>
            </a:r>
            <a:r>
              <a:rPr lang="ko-KR" altLang="en-US" dirty="0"/>
              <a:t>클러스터링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7520A-5E9E-7321-E775-C6287A25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9104" y="1690688"/>
            <a:ext cx="4754696" cy="448627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유사한 특성을 가진 데이터 포인트들을 그룹화하는 과정</a:t>
            </a:r>
            <a:endParaRPr lang="en-US" altLang="ko-KR" sz="1800" dirty="0"/>
          </a:p>
          <a:p>
            <a:r>
              <a:rPr lang="ko-KR" altLang="en-US" sz="1800" dirty="0"/>
              <a:t>분류되지 않은 데이터에서 구조나 패턴을 찾는 데 도움을 준다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그룹 간의 유사성을 과대평가 할 수 있고</a:t>
            </a:r>
            <a:r>
              <a:rPr lang="en-US" altLang="ko-KR" sz="1800" dirty="0"/>
              <a:t>, </a:t>
            </a:r>
            <a:r>
              <a:rPr lang="ko-KR" altLang="en-US" sz="1800" dirty="0"/>
              <a:t>각 데이터들을 개별적으로 다루지 못함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응용 예시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고객 행동 예측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고객 세분화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닮은꼴</a:t>
            </a:r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4" name="그림 3" descr="Clustering in Machine Learning - GeeksforGeeks">
            <a:extLst>
              <a:ext uri="{FF2B5EF4-FFF2-40B4-BE49-F238E27FC236}">
                <a16:creationId xmlns:a16="http://schemas.microsoft.com/office/drawing/2014/main" id="{14BA6445-AD77-DB07-2D4F-CE05FFD858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3" y="2754711"/>
            <a:ext cx="6033080" cy="2324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75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22CD8-4167-DE49-0D74-8A81FE4B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936F4-B04E-29F9-D76F-9FCE10D39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수많은 시행착오 실험을 통해 자체적으로 훈련하도록 설정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AI</a:t>
            </a:r>
            <a:r>
              <a:rPr lang="ko-KR" altLang="en-US" dirty="0"/>
              <a:t>가 환경에서 얻은 경험을 바탕으로 최적의 행동 전략을 개발하는 것</a:t>
            </a:r>
            <a:r>
              <a:rPr lang="en-US" altLang="ko-KR" dirty="0"/>
              <a:t>. </a:t>
            </a:r>
            <a:r>
              <a:rPr lang="ko-KR" altLang="en-US" dirty="0"/>
              <a:t>시도와 오류를 통해 반복해서 학습한다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567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FF605-AC29-4B51-CB31-64CE1504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강화학습의 예</a:t>
            </a:r>
            <a:r>
              <a:rPr lang="en-US" altLang="ko-KR" dirty="0"/>
              <a:t>, </a:t>
            </a:r>
            <a:r>
              <a:rPr lang="ko-KR" altLang="en-US" dirty="0"/>
              <a:t>자율 주행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8D743-6023-C7C2-2E24-D433647F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903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운전자가 조작하지 않고 </a:t>
            </a:r>
            <a:r>
              <a:rPr lang="en-US" altLang="ko-KR" sz="2000" dirty="0"/>
              <a:t>AI </a:t>
            </a:r>
            <a:r>
              <a:rPr lang="ko-KR" altLang="en-US" sz="2000" dirty="0"/>
              <a:t>스스로 운전</a:t>
            </a:r>
            <a:r>
              <a:rPr lang="en-US" altLang="ko-KR" sz="20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감지시스템</a:t>
            </a:r>
            <a:r>
              <a:rPr lang="en-US" altLang="ko-KR" sz="1800" dirty="0"/>
              <a:t>, </a:t>
            </a:r>
            <a:r>
              <a:rPr lang="ko-KR" altLang="en-US" sz="1800" dirty="0"/>
              <a:t>중앙제어장치 등의 기기로 주변 환경을 인식하고 최적의 주행 경로를 계획한다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자율주행 차량에 적용되는 기술을 운전자 보조 시스템</a:t>
            </a:r>
            <a:r>
              <a:rPr lang="en-US" altLang="ko-KR" sz="1800" dirty="0"/>
              <a:t>(ADAS, Advanced </a:t>
            </a:r>
            <a:r>
              <a:rPr lang="en-US" altLang="ko-KR" sz="1800" dirty="0" err="1"/>
              <a:t>Drived</a:t>
            </a:r>
            <a:r>
              <a:rPr lang="en-US" altLang="ko-KR" sz="1800" dirty="0"/>
              <a:t> Assistant System) </a:t>
            </a:r>
            <a:r>
              <a:rPr lang="ko-KR" altLang="en-US" sz="1800" dirty="0"/>
              <a:t>이라고 부른다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ADAS</a:t>
            </a:r>
            <a:r>
              <a:rPr lang="ko-KR" altLang="en-US" sz="1800" dirty="0"/>
              <a:t>를 사람에 적용하면</a:t>
            </a:r>
            <a:endParaRPr lang="en-US" altLang="ko-KR" sz="1800" dirty="0"/>
          </a:p>
          <a:p>
            <a:r>
              <a:rPr lang="ko-KR" altLang="en-US" sz="1800" dirty="0"/>
              <a:t>인지 </a:t>
            </a:r>
            <a:r>
              <a:rPr lang="en-US" altLang="ko-KR" sz="1800" dirty="0"/>
              <a:t>– </a:t>
            </a:r>
            <a:r>
              <a:rPr lang="ko-KR" altLang="en-US" sz="1800" dirty="0"/>
              <a:t>눈</a:t>
            </a:r>
            <a:endParaRPr lang="en-US" altLang="ko-KR" sz="1800" dirty="0"/>
          </a:p>
          <a:p>
            <a:r>
              <a:rPr lang="ko-KR" altLang="en-US" sz="1800" dirty="0"/>
              <a:t>판단 </a:t>
            </a:r>
            <a:r>
              <a:rPr lang="en-US" altLang="ko-KR" sz="1800" dirty="0"/>
              <a:t>– </a:t>
            </a:r>
            <a:r>
              <a:rPr lang="ko-KR" altLang="en-US" sz="1800" dirty="0"/>
              <a:t>뇌</a:t>
            </a:r>
            <a:endParaRPr lang="en-US" altLang="ko-KR" sz="1800" dirty="0"/>
          </a:p>
          <a:p>
            <a:r>
              <a:rPr lang="ko-KR" altLang="en-US" sz="1800" dirty="0"/>
              <a:t>제어 </a:t>
            </a:r>
            <a:r>
              <a:rPr lang="en-US" altLang="ko-KR" sz="1800" dirty="0"/>
              <a:t>– </a:t>
            </a:r>
            <a:r>
              <a:rPr lang="ko-KR" altLang="en-US" sz="1800" dirty="0"/>
              <a:t>혈관</a:t>
            </a:r>
            <a:r>
              <a:rPr lang="en-US" altLang="ko-KR" sz="1800" dirty="0"/>
              <a:t>, </a:t>
            </a:r>
            <a:r>
              <a:rPr lang="ko-KR" altLang="en-US" sz="1800" dirty="0"/>
              <a:t>근육</a:t>
            </a:r>
            <a:r>
              <a:rPr lang="en-US" altLang="ko-KR" sz="1800" dirty="0"/>
              <a:t>, </a:t>
            </a:r>
            <a:r>
              <a:rPr lang="ko-KR" altLang="en-US" sz="1800" dirty="0"/>
              <a:t>신경계</a:t>
            </a:r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4" name="그림 3" descr="A sketch of our hierarchical approach for the autonomous driving problem">
            <a:extLst>
              <a:ext uri="{FF2B5EF4-FFF2-40B4-BE49-F238E27FC236}">
                <a16:creationId xmlns:a16="http://schemas.microsoft.com/office/drawing/2014/main" id="{12884B3D-0D65-A6E7-36F5-9C2290FDB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89664"/>
            <a:ext cx="5731510" cy="3223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028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FBAE9-E922-2802-DE60-1203A999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자율 주행의 레벨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0380F-BD8B-6DC1-05B0-8710DE8A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4" y="1785869"/>
            <a:ext cx="3478696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레벨 </a:t>
            </a:r>
            <a:r>
              <a:rPr lang="en-US" altLang="ko-KR" sz="1600" dirty="0"/>
              <a:t>3</a:t>
            </a:r>
            <a:r>
              <a:rPr lang="ko-KR" altLang="en-US" sz="1600" dirty="0"/>
              <a:t>부터 일반적으로 알고 있는 자율주행 자동차에 적용된 기술</a:t>
            </a:r>
            <a:endParaRPr lang="en-US" altLang="ko-KR" sz="1600" dirty="0"/>
          </a:p>
          <a:p>
            <a:r>
              <a:rPr lang="ko-KR" altLang="en-US" sz="1600" dirty="0"/>
              <a:t>레벨 </a:t>
            </a:r>
            <a:r>
              <a:rPr lang="en-US" altLang="ko-KR" sz="1600" dirty="0"/>
              <a:t>4</a:t>
            </a:r>
            <a:r>
              <a:rPr lang="ko-KR" altLang="en-US" sz="1600" dirty="0"/>
              <a:t>는 사람이 필요 없는 무인 주행 상태</a:t>
            </a:r>
            <a:endParaRPr lang="en-US" altLang="ko-KR" sz="1600" dirty="0"/>
          </a:p>
          <a:p>
            <a:r>
              <a:rPr lang="ko-KR" altLang="en-US" sz="1600" dirty="0"/>
              <a:t>유럽 주요 국가와 미국</a:t>
            </a:r>
            <a:r>
              <a:rPr lang="en-US" altLang="ko-KR" sz="1600" dirty="0"/>
              <a:t>, </a:t>
            </a:r>
            <a:r>
              <a:rPr lang="ko-KR" altLang="en-US" sz="1600" dirty="0"/>
              <a:t>일본 등은 레벨 </a:t>
            </a:r>
            <a:r>
              <a:rPr lang="en-US" altLang="ko-KR" sz="1600" dirty="0"/>
              <a:t>2</a:t>
            </a:r>
            <a:r>
              <a:rPr lang="ko-KR" altLang="en-US" sz="1600" dirty="0"/>
              <a:t>단계인 </a:t>
            </a:r>
            <a:r>
              <a:rPr lang="en-US" altLang="ko-KR" sz="1600" dirty="0"/>
              <a:t>‘</a:t>
            </a:r>
            <a:r>
              <a:rPr lang="ko-KR" altLang="en-US" sz="1600" dirty="0"/>
              <a:t>부분 자동화</a:t>
            </a:r>
            <a:r>
              <a:rPr lang="en-US" altLang="ko-KR" sz="1600" dirty="0"/>
              <a:t>‘</a:t>
            </a:r>
            <a:r>
              <a:rPr lang="ko-KR" altLang="en-US" sz="1600" dirty="0"/>
              <a:t>가 가능한 차랑 개발을 완료</a:t>
            </a:r>
            <a:endParaRPr lang="en-US" altLang="ko-KR" sz="1600" dirty="0"/>
          </a:p>
          <a:p>
            <a:r>
              <a:rPr lang="ko-KR" altLang="en-US" sz="1600" dirty="0"/>
              <a:t>구글은 </a:t>
            </a:r>
            <a:r>
              <a:rPr lang="en-US" altLang="ko-KR" sz="1600" dirty="0"/>
              <a:t>2020</a:t>
            </a:r>
            <a:r>
              <a:rPr lang="ko-KR" altLang="en-US" sz="1600" dirty="0"/>
              <a:t>년에 유일하게 </a:t>
            </a:r>
            <a:r>
              <a:rPr lang="en-US" altLang="ko-KR" sz="1600" dirty="0"/>
              <a:t>4</a:t>
            </a:r>
            <a:r>
              <a:rPr lang="ko-KR" altLang="en-US" sz="1600" dirty="0"/>
              <a:t>단계 자율주행 차량 개발을 선언함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우리나라는 </a:t>
            </a:r>
            <a:r>
              <a:rPr lang="ko-KR" altLang="en-US" sz="1600" dirty="0" err="1"/>
              <a:t>아우디폭스바겐이</a:t>
            </a:r>
            <a:r>
              <a:rPr lang="ko-KR" altLang="en-US" sz="1600" dirty="0"/>
              <a:t> 수입차로서 레벨 </a:t>
            </a:r>
            <a:r>
              <a:rPr lang="en-US" altLang="ko-KR" sz="1600" dirty="0"/>
              <a:t>3</a:t>
            </a:r>
            <a:r>
              <a:rPr lang="ko-KR" altLang="en-US" sz="1600" dirty="0"/>
              <a:t>단계인 조건부 자율주행 기술을 </a:t>
            </a:r>
            <a:r>
              <a:rPr lang="ko-KR" altLang="en-US" sz="1600" dirty="0" err="1"/>
              <a:t>개발중</a:t>
            </a:r>
            <a:endParaRPr lang="ko-KR" altLang="en-US" sz="1600" dirty="0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7591558-42DE-86F6-E1E6-13DF30714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249" y="790368"/>
            <a:ext cx="8182847" cy="3400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538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412</Words>
  <Application>Microsoft Office PowerPoint</Application>
  <PresentationFormat>와이드스크린</PresentationFormat>
  <Paragraphs>80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인공 지능이란?</vt:lpstr>
      <vt:lpstr>인공지능 학습 모델(머신 러닝 모델)</vt:lpstr>
      <vt:lpstr>지도 학습</vt:lpstr>
      <vt:lpstr>지도학습 알고리즘의 예 : 회귀</vt:lpstr>
      <vt:lpstr>비지도 학습</vt:lpstr>
      <vt:lpstr>비지도 학습 알고리즘 예 : 클러스터링</vt:lpstr>
      <vt:lpstr>강화 학습</vt:lpstr>
      <vt:lpstr>강화학습의 예, 자율 주행</vt:lpstr>
      <vt:lpstr>자율 주행의 레벨</vt:lpstr>
      <vt:lpstr>신경망 </vt:lpstr>
      <vt:lpstr>RNN 순환 신경망</vt:lpstr>
      <vt:lpstr>CNN 컨벌루션 신경망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kyuwon Lee</dc:creator>
  <cp:lastModifiedBy>kyuwon Lee</cp:lastModifiedBy>
  <cp:revision>2</cp:revision>
  <dcterms:created xsi:type="dcterms:W3CDTF">2024-05-14T16:59:26Z</dcterms:created>
  <dcterms:modified xsi:type="dcterms:W3CDTF">2024-05-15T06:09:29Z</dcterms:modified>
</cp:coreProperties>
</file>