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40" r:id="rId2"/>
    <p:sldId id="484" r:id="rId3"/>
    <p:sldId id="485" r:id="rId4"/>
    <p:sldId id="486" r:id="rId5"/>
    <p:sldId id="487" r:id="rId6"/>
    <p:sldId id="439" r:id="rId7"/>
    <p:sldId id="438" r:id="rId8"/>
    <p:sldId id="437" r:id="rId9"/>
    <p:sldId id="420" r:id="rId10"/>
    <p:sldId id="442" r:id="rId11"/>
    <p:sldId id="466" r:id="rId12"/>
    <p:sldId id="443" r:id="rId13"/>
    <p:sldId id="445" r:id="rId14"/>
    <p:sldId id="444" r:id="rId15"/>
    <p:sldId id="450" r:id="rId16"/>
    <p:sldId id="449" r:id="rId17"/>
    <p:sldId id="483" r:id="rId18"/>
    <p:sldId id="448" r:id="rId19"/>
    <p:sldId id="447" r:id="rId20"/>
    <p:sldId id="452" r:id="rId21"/>
    <p:sldId id="446" r:id="rId22"/>
    <p:sldId id="441" r:id="rId23"/>
    <p:sldId id="451" r:id="rId24"/>
    <p:sldId id="456" r:id="rId25"/>
    <p:sldId id="478" r:id="rId26"/>
    <p:sldId id="455" r:id="rId27"/>
    <p:sldId id="453" r:id="rId28"/>
    <p:sldId id="457" r:id="rId29"/>
    <p:sldId id="459" r:id="rId30"/>
    <p:sldId id="458" r:id="rId31"/>
    <p:sldId id="46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1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2001"/>
            <a:ext cx="292531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359-17E2-4D01-B329-514E190DC0AE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3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577D-F8E6-43EA-8640-1D4786CFCE25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2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6B0E-ABBE-4D3F-8B60-93C707DEB873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3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221-88C9-4EE2-87CF-294F327AFD23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2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3D86-0179-40CD-B5F8-B6463E6C5DF2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1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992-736C-4671-8BBA-B9BB527D1F36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8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E8B-57C2-4609-B41F-8AE8C5D1A30A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3E0-56D1-4491-800F-C754557D7B4B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96E6-BA41-4DE9-9810-E7311C1E30A8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3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37560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443-58BF-4659-9D4B-350CA29054A4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9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5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40602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CD04-72EB-4388-BF4E-C8D4909BB492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2" y="6356352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51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9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3135A6-7C06-4615-A8C2-3429EBACC3C7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2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7" y="6356352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3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14/10/17/us/quality-of-words-not-quantity-is-crucial-to-language-skills-study-find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v.daum.net/v/2012112720150782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ea typeface="a뉴고딕M"/>
              </a:rPr>
              <a:t>교육과 계층</a:t>
            </a:r>
            <a:r>
              <a:rPr lang="en-US" altLang="ko-KR" sz="4000" dirty="0">
                <a:ea typeface="a뉴고딕M"/>
              </a:rPr>
              <a:t/>
            </a:r>
            <a:br>
              <a:rPr lang="en-US" altLang="ko-KR" sz="4000" dirty="0">
                <a:ea typeface="a뉴고딕M"/>
              </a:rPr>
            </a:br>
            <a:endParaRPr lang="ko-KR" altLang="en-US" sz="40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120" y="1123836"/>
            <a:ext cx="2453485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ea typeface="a뉴고딕M"/>
              </a:rPr>
              <a:t>제한된 코드가 학업성취를 </a:t>
            </a:r>
            <a:r>
              <a:rPr lang="en-US" altLang="ko-KR" sz="2800" dirty="0">
                <a:ea typeface="a뉴고딕M"/>
              </a:rPr>
              <a:t/>
            </a:r>
            <a:br>
              <a:rPr lang="en-US" altLang="ko-KR" sz="2800" dirty="0">
                <a:ea typeface="a뉴고딕M"/>
              </a:rPr>
            </a:br>
            <a:r>
              <a:rPr lang="ko-KR" altLang="en-US" sz="2800" dirty="0">
                <a:ea typeface="a뉴고딕M"/>
              </a:rPr>
              <a:t>제약하는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아이는 집에서 묻는 질문에 대한 답변을 적게 들어서 호기심도 적은 경향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수업에서 사용되는 비감정적이고 추상적인 언어에 반응하는 것이 어려움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자신이 사용하는 언어와는 많이 낯설기 때문에 교사가 말하는 내용의 상당 부분을 이해 못 함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일반화와 추상화된 개념을 이해하는 데 지장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10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120" y="1123836"/>
            <a:ext cx="2453485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ea typeface="a뉴고딕M"/>
              </a:rPr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ea typeface="Adobe 명조 Std M"/>
                <a:hlinkClick r:id="rId2"/>
              </a:rPr>
              <a:t>“Quality</a:t>
            </a:r>
            <a:r>
              <a:rPr lang="ko-KR" altLang="en-US" dirty="0">
                <a:ea typeface="Adobe 명조 Std M"/>
                <a:hlinkClick r:id="rId2"/>
              </a:rPr>
              <a:t> </a:t>
            </a:r>
            <a:r>
              <a:rPr lang="en-US" altLang="ko-KR" dirty="0">
                <a:ea typeface="Adobe 명조 Std M"/>
                <a:hlinkClick r:id="rId2"/>
              </a:rPr>
              <a:t>of</a:t>
            </a:r>
            <a:r>
              <a:rPr lang="ko-KR" altLang="en-US" dirty="0">
                <a:ea typeface="Adobe 명조 Std M"/>
                <a:hlinkClick r:id="rId2"/>
              </a:rPr>
              <a:t> </a:t>
            </a:r>
            <a:r>
              <a:rPr lang="en-US" altLang="ko-KR" dirty="0">
                <a:ea typeface="Adobe 명조 Std M"/>
                <a:hlinkClick r:id="rId2"/>
              </a:rPr>
              <a:t> Words, Not Quantity, is Crucial to Language Skills, Study Finds,”  New York Times, Oct 16, 2014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11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2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부르디외의</a:t>
            </a:r>
            <a:r>
              <a:rPr lang="ko-KR" altLang="en-US" dirty="0">
                <a:ea typeface="a뉴고딕M"/>
              </a:rPr>
              <a:t> 문화자본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ko-KR" altLang="en-US" dirty="0">
                <a:ea typeface="Adobe 명조 Std M"/>
              </a:rPr>
              <a:t>    </a:t>
            </a:r>
            <a:r>
              <a:rPr lang="ko-KR" altLang="en-US" sz="2000" b="1" dirty="0" err="1">
                <a:solidFill>
                  <a:srgbClr val="6D3B2D"/>
                </a:solidFill>
                <a:ea typeface="Adobe 명조 Std M"/>
              </a:rPr>
              <a:t>피에르</a:t>
            </a:r>
            <a:r>
              <a:rPr lang="ko-KR" altLang="en-US" sz="2000" b="1" dirty="0">
                <a:solidFill>
                  <a:srgbClr val="6D3B2D"/>
                </a:solidFill>
                <a:ea typeface="Adobe 명조 Std M"/>
              </a:rPr>
              <a:t> </a:t>
            </a:r>
            <a:r>
              <a:rPr lang="ko-KR" altLang="en-US" sz="2000" b="1" dirty="0" err="1">
                <a:solidFill>
                  <a:srgbClr val="6D3B2D"/>
                </a:solidFill>
                <a:ea typeface="Adobe 명조 Std M"/>
              </a:rPr>
              <a:t>부르디외</a:t>
            </a:r>
            <a:r>
              <a:rPr lang="ko-KR" altLang="en-US" sz="2000" b="1" dirty="0">
                <a:solidFill>
                  <a:srgbClr val="6D3B2D"/>
                </a:solidFill>
                <a:ea typeface="Adobe 명조 Std M"/>
              </a:rPr>
              <a:t> </a:t>
            </a:r>
            <a:endParaRPr lang="en-US" altLang="ko-KR" sz="2000" b="1" dirty="0">
              <a:solidFill>
                <a:srgbClr val="6D3B2D"/>
              </a:solidFill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문화적 취향이 자본으로 전환할 수 있다는 전제에서 출발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취향은 경제적 상황이나 가정환경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가치관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교육수준 등 문화적 배경과 깊은 관련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어떤 사람들이 어떤 종류의 문화를 소비하는지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그러한 소비는 어떤 효과를 동반하는지 관심을 갖고 문화적 취향의 차이와 사회와의 관계를 경험적으로 연구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취향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정통취향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예술작품의 추상성과 형식을 추구</a:t>
            </a:r>
            <a:r>
              <a:rPr lang="en-US" altLang="ko-KR" dirty="0">
                <a:ea typeface="Adobe 명조 Std M"/>
              </a:rPr>
              <a:t>. </a:t>
            </a:r>
            <a:r>
              <a:rPr lang="ko-KR" altLang="en-US" dirty="0">
                <a:ea typeface="Adobe 명조 Std M"/>
              </a:rPr>
              <a:t>난해</a:t>
            </a:r>
            <a:r>
              <a:rPr lang="en-US" altLang="ko-KR" dirty="0">
                <a:ea typeface="Adobe 명조 Std M"/>
              </a:rPr>
              <a:t>. </a:t>
            </a:r>
            <a:r>
              <a:rPr lang="ko-KR" altLang="en-US" dirty="0">
                <a:ea typeface="Adobe 명조 Std M"/>
              </a:rPr>
              <a:t>즐기기 위해서는 이해의 방법 습득 필요</a:t>
            </a:r>
            <a:r>
              <a:rPr lang="en-US" altLang="ko-KR" dirty="0">
                <a:ea typeface="Adobe 명조 Std 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중간취향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 err="1">
                <a:ea typeface="Adobe 명조 Std M"/>
              </a:rPr>
              <a:t>메이저한</a:t>
            </a:r>
            <a:r>
              <a:rPr lang="ko-KR" altLang="en-US" dirty="0">
                <a:ea typeface="Adobe 명조 Std M"/>
              </a:rPr>
              <a:t> 예술의 </a:t>
            </a:r>
            <a:r>
              <a:rPr lang="ko-KR" altLang="en-US" dirty="0" err="1">
                <a:ea typeface="Adobe 명조 Std M"/>
              </a:rPr>
              <a:t>마이너한</a:t>
            </a:r>
            <a:r>
              <a:rPr lang="ko-KR" altLang="en-US" dirty="0">
                <a:ea typeface="Adobe 명조 Std M"/>
              </a:rPr>
              <a:t> 작품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 err="1">
                <a:ea typeface="Adobe 명조 Std M"/>
              </a:rPr>
              <a:t>마이너한</a:t>
            </a:r>
            <a:r>
              <a:rPr lang="ko-KR" altLang="en-US" dirty="0">
                <a:ea typeface="Adobe 명조 Std M"/>
              </a:rPr>
              <a:t> 예술의 </a:t>
            </a:r>
            <a:r>
              <a:rPr lang="ko-KR" altLang="en-US" dirty="0" err="1">
                <a:ea typeface="Adobe 명조 Std M"/>
              </a:rPr>
              <a:t>메이저한</a:t>
            </a:r>
            <a:r>
              <a:rPr lang="ko-KR" altLang="en-US" dirty="0">
                <a:ea typeface="Adobe 명조 Std M"/>
              </a:rPr>
              <a:t> 작품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대중취향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대상에의 몰입이 용이</a:t>
            </a:r>
            <a:r>
              <a:rPr lang="en-US" altLang="ko-KR" dirty="0">
                <a:ea typeface="Adobe 명조 Std M"/>
              </a:rPr>
              <a:t>. </a:t>
            </a:r>
            <a:r>
              <a:rPr lang="ko-KR" altLang="en-US" dirty="0">
                <a:ea typeface="Adobe 명조 Std M"/>
              </a:rPr>
              <a:t>실용적</a:t>
            </a:r>
            <a:r>
              <a:rPr lang="en-US" altLang="ko-KR" dirty="0">
                <a:ea typeface="Adobe 명조 Std M"/>
              </a:rPr>
              <a:t>. </a:t>
            </a:r>
            <a:r>
              <a:rPr lang="ko-KR" altLang="en-US" dirty="0">
                <a:ea typeface="Adobe 명조 Std M"/>
              </a:rPr>
              <a:t>일상생활과의 연속성 높음</a:t>
            </a:r>
            <a:r>
              <a:rPr lang="en-US" altLang="ko-KR" dirty="0">
                <a:ea typeface="Adobe 명조 Std 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13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문화자본의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역할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상층계급은 정통취향을 독점하는 경향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취향은 문화자본의 역할을 하고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정통취향은 문화자본의 축적 정도가 높음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문화자본은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b="1" dirty="0" err="1">
                <a:solidFill>
                  <a:srgbClr val="6D3B2D"/>
                </a:solidFill>
                <a:ea typeface="Adobe 명조 Std M"/>
              </a:rPr>
              <a:t>구별짓기</a:t>
            </a:r>
            <a:r>
              <a:rPr lang="en-US" altLang="ko-KR" b="1" dirty="0">
                <a:solidFill>
                  <a:srgbClr val="6D3B2D"/>
                </a:solidFill>
                <a:ea typeface="Adobe 명조 Std M"/>
              </a:rPr>
              <a:t>(distinction)</a:t>
            </a:r>
            <a:r>
              <a:rPr lang="ko-KR" altLang="en-US" dirty="0">
                <a:ea typeface="Adobe 명조 Std M"/>
              </a:rPr>
              <a:t>의 역할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예를 들어</a:t>
            </a:r>
            <a:r>
              <a:rPr lang="en-US" altLang="ko-KR" dirty="0">
                <a:ea typeface="Adobe 명조 Std M"/>
              </a:rPr>
              <a:t>,</a:t>
            </a:r>
            <a:r>
              <a:rPr lang="ko-KR" altLang="en-US" dirty="0">
                <a:ea typeface="Adobe 명조 Std M"/>
              </a:rPr>
              <a:t>경제적 자본을 축적했으나 문화적 자본이 약한 신흥 부자와의 경계를 공고히 하는 역할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14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문화자본과 학교교육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아동들의 문화자본은 그들 부모의 문화자본에 의해 결정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아동들이 교육시스템에 진입했을 때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학교는 주로 지배계층인 상층계급의 문화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즉 정통취향을 재생산함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문화자본이 이미 풍부한 아이들은 높은 학업성취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상급학교 진학과 노동시장에서 유리한 위치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학교 교육은 문화적 자본의 차이를 성적의 형태로 공식화하여 하층계급이 상승 이동하는 것을 방해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15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흙수저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 err="1">
                <a:ea typeface="a뉴고딕M"/>
              </a:rPr>
              <a:t>계급론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“</a:t>
            </a:r>
            <a:r>
              <a:rPr lang="ko-KR" altLang="en-US" dirty="0">
                <a:ea typeface="Adobe 명조 Std M"/>
              </a:rPr>
              <a:t>개천에서 용 나오기</a:t>
            </a:r>
            <a:r>
              <a:rPr lang="en-US" altLang="ko-KR" dirty="0">
                <a:ea typeface="Adobe 명조 Std M"/>
              </a:rPr>
              <a:t>”</a:t>
            </a:r>
            <a:r>
              <a:rPr lang="ko-KR" altLang="en-US" dirty="0">
                <a:ea typeface="Adobe 명조 Std M"/>
              </a:rPr>
              <a:t>가 어려워지는 이유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부모가 가난하면 자녀가 아무리 열심히 노력해도 상급학교 진학에 불리하고 경제적 상승이동도 어렵다는 논리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번스타인의</a:t>
            </a:r>
            <a:r>
              <a:rPr lang="ko-KR" altLang="en-US" dirty="0">
                <a:ea typeface="Adobe 명조 Std M"/>
              </a:rPr>
              <a:t> 언어코드 개념과 </a:t>
            </a:r>
            <a:r>
              <a:rPr lang="ko-KR" altLang="en-US" dirty="0" err="1">
                <a:ea typeface="Adobe 명조 Std M"/>
              </a:rPr>
              <a:t>부르디외의</a:t>
            </a:r>
            <a:r>
              <a:rPr lang="ko-KR" altLang="en-US" dirty="0">
                <a:ea typeface="Adobe 명조 Std M"/>
              </a:rPr>
              <a:t> 문화자본 개념을 한국사회 분석에 적용해보자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16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2C130A-E663-954E-4227-46E9780C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한국의 교육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D62B35F-CFB6-3D84-72F1-A05A8438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>
                <a:hlinkClick r:id="rId2"/>
              </a:rPr>
              <a:t>교육시스템 경쟁력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“An international study of 13-year </a:t>
            </a:r>
            <a:r>
              <a:rPr lang="en-US" altLang="ko-KR" sz="2000" dirty="0" err="1"/>
              <a:t>olds</a:t>
            </a:r>
            <a:r>
              <a:rPr lang="en-US" altLang="ko-KR" sz="2000" dirty="0"/>
              <a:t> found that Koreans ranked first in mathematics and Americans last. When asked if they were “good at mathematics,” only 23% of the Korean youngsters said “yes”-compared to 68% of American 13-year-olds.”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756F46E-BF19-78C0-A8D1-46A510A7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4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뉴고딕M"/>
              </a:rPr>
              <a:t>‘</a:t>
            </a:r>
            <a:r>
              <a:rPr lang="ko-KR" altLang="en-US" dirty="0">
                <a:ea typeface="a뉴고딕M"/>
              </a:rPr>
              <a:t>인성교육</a:t>
            </a:r>
            <a:r>
              <a:rPr lang="en-US" altLang="ko-KR" dirty="0">
                <a:ea typeface="a뉴고딕M"/>
              </a:rPr>
              <a:t>’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방해 요인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adobe 명조"/>
                <a:ea typeface="맑은 고딕" pitchFamily="50" charset="-127"/>
              </a:rPr>
              <a:t>           </a:t>
            </a:r>
            <a:endParaRPr lang="en-US" altLang="ko-KR" dirty="0">
              <a:latin typeface="adobe 명조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dobe 명조"/>
                <a:ea typeface="맑은 고딕" pitchFamily="50" charset="-127"/>
              </a:rPr>
              <a:t>           </a:t>
            </a:r>
            <a:r>
              <a:rPr lang="ko-KR" altLang="en-US" dirty="0">
                <a:latin typeface="adobe 명조"/>
                <a:ea typeface="Adobe 명조 Std M"/>
              </a:rPr>
              <a:t>경쟁</a:t>
            </a:r>
            <a:r>
              <a:rPr lang="en-US" altLang="ko-KR" dirty="0">
                <a:latin typeface="adobe 명조"/>
                <a:ea typeface="Adobe 명조 Std M"/>
              </a:rPr>
              <a:t>/</a:t>
            </a:r>
            <a:r>
              <a:rPr lang="ko-KR" altLang="en-US" dirty="0">
                <a:latin typeface="adobe 명조"/>
                <a:ea typeface="Adobe 명조 Std M"/>
              </a:rPr>
              <a:t>성적중심 입시교육    </a:t>
            </a:r>
            <a:r>
              <a:rPr lang="en-US" altLang="ko-KR" dirty="0">
                <a:latin typeface="adobe 명조"/>
                <a:ea typeface="Adobe 명조 Std M"/>
              </a:rPr>
              <a:t>51.6%</a:t>
            </a:r>
          </a:p>
          <a:p>
            <a:pPr>
              <a:buNone/>
            </a:pPr>
            <a:r>
              <a:rPr lang="en-US" altLang="ko-KR" dirty="0">
                <a:latin typeface="adobe 명조"/>
                <a:ea typeface="Adobe 명조 Std M"/>
              </a:rPr>
              <a:t>		</a:t>
            </a:r>
            <a:r>
              <a:rPr lang="ko-KR" altLang="en-US" dirty="0">
                <a:latin typeface="adobe 명조"/>
                <a:ea typeface="Adobe 명조 Std M"/>
              </a:rPr>
              <a:t>필요성</a:t>
            </a:r>
            <a:r>
              <a:rPr lang="en-US" altLang="ko-KR" dirty="0">
                <a:latin typeface="adobe 명조"/>
                <a:ea typeface="Adobe 명조 Std M"/>
              </a:rPr>
              <a:t>/</a:t>
            </a:r>
            <a:r>
              <a:rPr lang="ko-KR" altLang="en-US" dirty="0">
                <a:latin typeface="adobe 명조"/>
                <a:ea typeface="Adobe 명조 Std M"/>
              </a:rPr>
              <a:t>중요성 인식 부족   </a:t>
            </a:r>
            <a:r>
              <a:rPr lang="en-US" altLang="ko-KR" dirty="0">
                <a:latin typeface="adobe 명조"/>
                <a:ea typeface="Adobe 명조 Std M"/>
              </a:rPr>
              <a:t>12.5%</a:t>
            </a:r>
          </a:p>
          <a:p>
            <a:pPr>
              <a:buNone/>
            </a:pPr>
            <a:r>
              <a:rPr lang="en-US" altLang="ko-KR" dirty="0">
                <a:latin typeface="adobe 명조"/>
                <a:ea typeface="Adobe 명조 Std M"/>
              </a:rPr>
              <a:t>		</a:t>
            </a:r>
            <a:r>
              <a:rPr lang="ko-KR" altLang="en-US" dirty="0">
                <a:latin typeface="adobe 명조"/>
                <a:ea typeface="Adobe 명조 Std M"/>
              </a:rPr>
              <a:t>학습 전략 및 방법 부족       </a:t>
            </a:r>
            <a:r>
              <a:rPr lang="en-US" altLang="ko-KR" dirty="0">
                <a:latin typeface="adobe 명조"/>
                <a:ea typeface="Adobe 명조 Std M"/>
              </a:rPr>
              <a:t>8.7%</a:t>
            </a:r>
          </a:p>
          <a:p>
            <a:pPr>
              <a:buNone/>
            </a:pPr>
            <a:r>
              <a:rPr lang="en-US" altLang="ko-KR" dirty="0">
                <a:latin typeface="adobe 명조"/>
                <a:ea typeface="Adobe 명조 Std M"/>
              </a:rPr>
              <a:t>		</a:t>
            </a:r>
            <a:r>
              <a:rPr lang="ko-KR" altLang="en-US" dirty="0">
                <a:latin typeface="adobe 명조"/>
                <a:ea typeface="Adobe 명조 Std M"/>
              </a:rPr>
              <a:t>교육여건 문제                 </a:t>
            </a:r>
            <a:r>
              <a:rPr lang="en-US" altLang="ko-KR" dirty="0">
                <a:latin typeface="adobe 명조"/>
                <a:ea typeface="Adobe 명조 Std M"/>
              </a:rPr>
              <a:t>1 9.1%</a:t>
            </a:r>
          </a:p>
          <a:p>
            <a:pPr>
              <a:buNone/>
            </a:pPr>
            <a:r>
              <a:rPr lang="en-US" altLang="ko-KR" dirty="0">
                <a:latin typeface="adobe 명조"/>
                <a:ea typeface="Adobe 명조 Std M"/>
              </a:rPr>
              <a:t>		</a:t>
            </a:r>
            <a:r>
              <a:rPr lang="ko-KR" altLang="en-US" dirty="0">
                <a:latin typeface="adobe 명조"/>
                <a:ea typeface="Adobe 명조 Std M"/>
              </a:rPr>
              <a:t>교사</a:t>
            </a:r>
            <a:r>
              <a:rPr lang="en-US" altLang="ko-KR" dirty="0">
                <a:latin typeface="adobe 명조"/>
                <a:ea typeface="Adobe 명조 Std M"/>
              </a:rPr>
              <a:t>-</a:t>
            </a:r>
            <a:r>
              <a:rPr lang="ko-KR" altLang="en-US" dirty="0">
                <a:latin typeface="adobe 명조"/>
                <a:ea typeface="Adobe 명조 Std M"/>
              </a:rPr>
              <a:t>학생 상호작용 부족     </a:t>
            </a:r>
            <a:r>
              <a:rPr lang="en-US" altLang="ko-KR" dirty="0">
                <a:latin typeface="adobe 명조"/>
                <a:ea typeface="Adobe 명조 Std M"/>
              </a:rPr>
              <a:t>3.4%</a:t>
            </a:r>
          </a:p>
          <a:p>
            <a:pPr>
              <a:buNone/>
            </a:pPr>
            <a:endParaRPr lang="en-US" altLang="ko-KR" sz="1800" dirty="0">
              <a:latin typeface="adobe 명조"/>
              <a:ea typeface="Adobe 명조 Std M"/>
            </a:endParaRPr>
          </a:p>
          <a:p>
            <a:pPr>
              <a:buNone/>
            </a:pPr>
            <a:endParaRPr lang="en-US" altLang="ko-KR" sz="1800" dirty="0">
              <a:latin typeface="adobe 명조"/>
              <a:ea typeface="Adobe 명조 Std M"/>
            </a:endParaRPr>
          </a:p>
          <a:p>
            <a:pPr>
              <a:buNone/>
            </a:pPr>
            <a:r>
              <a:rPr lang="ko-KR" altLang="en-US" sz="1400" dirty="0">
                <a:latin typeface="adobe 명조"/>
                <a:ea typeface="Adobe 명조 Std M"/>
              </a:rPr>
              <a:t>교육현장 전문가 </a:t>
            </a:r>
            <a:r>
              <a:rPr lang="en-US" altLang="ko-KR" sz="1400" dirty="0">
                <a:latin typeface="adobe 명조"/>
                <a:ea typeface="Adobe 명조 Std M"/>
              </a:rPr>
              <a:t>662</a:t>
            </a:r>
            <a:r>
              <a:rPr lang="ko-KR" altLang="en-US" sz="1400" dirty="0">
                <a:latin typeface="adobe 명조"/>
                <a:ea typeface="Adobe 명조 Std M"/>
              </a:rPr>
              <a:t>명 대상 조사 </a:t>
            </a:r>
            <a:r>
              <a:rPr lang="en-US" altLang="ko-KR" sz="1400" dirty="0">
                <a:latin typeface="adobe 명조"/>
                <a:ea typeface="Adobe 명조 Std M"/>
              </a:rPr>
              <a:t>(2015, </a:t>
            </a:r>
            <a:r>
              <a:rPr lang="ko-KR" altLang="en-US" sz="1400" dirty="0">
                <a:latin typeface="adobe 명조"/>
                <a:ea typeface="Adobe 명조 Std M"/>
              </a:rPr>
              <a:t>인성교육 </a:t>
            </a:r>
            <a:r>
              <a:rPr lang="en-US" altLang="ko-KR" sz="1400" dirty="0">
                <a:latin typeface="adobe 명조"/>
                <a:ea typeface="Adobe 명조 Std M"/>
              </a:rPr>
              <a:t>5</a:t>
            </a:r>
            <a:r>
              <a:rPr lang="ko-KR" altLang="en-US" sz="1400" dirty="0">
                <a:latin typeface="adobe 명조"/>
                <a:ea typeface="Adobe 명조 Std M"/>
              </a:rPr>
              <a:t>개년 종합계획 수립방안 연구</a:t>
            </a:r>
            <a:r>
              <a:rPr lang="en-US" altLang="ko-KR" sz="1400" dirty="0">
                <a:latin typeface="adobe 명조"/>
                <a:ea typeface="Adobe 명조 Std M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18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한국 교육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보는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외부 시선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The Pressure Cooker</a:t>
            </a:r>
          </a:p>
          <a:p>
            <a:r>
              <a:rPr lang="en-US" altLang="ko-KR" sz="2800" dirty="0"/>
              <a:t>Iron Child Competition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		</a:t>
            </a:r>
            <a:r>
              <a:rPr lang="en-US" altLang="ko-KR" sz="2000" dirty="0"/>
              <a:t>-Amanda Ripley, </a:t>
            </a:r>
          </a:p>
          <a:p>
            <a:pPr>
              <a:buNone/>
            </a:pPr>
            <a:r>
              <a:rPr lang="en-US" altLang="ko-KR" sz="2000" dirty="0"/>
              <a:t>			  The Smartest Kids in the World</a:t>
            </a:r>
          </a:p>
          <a:p>
            <a:pPr>
              <a:buNone/>
            </a:pPr>
            <a:r>
              <a:rPr lang="en-US" altLang="ko-KR" sz="2000" dirty="0"/>
              <a:t>			  (2013)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19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085117-F3EF-CD1D-60AF-7BA573E0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AEB0F22-D818-AAEA-88B1-843B3A45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kern="0" spc="-50" dirty="0">
                <a:solidFill>
                  <a:srgbClr val="C00000"/>
                </a:solidFill>
                <a:effectLst/>
                <a:ea typeface="한양신명조"/>
              </a:rPr>
              <a:t>현재적</a:t>
            </a:r>
            <a:r>
              <a:rPr lang="en-US" altLang="ko-KR" sz="2000" kern="0" spc="-50" dirty="0">
                <a:solidFill>
                  <a:srgbClr val="C00000"/>
                </a:solidFill>
                <a:effectLst/>
                <a:ea typeface="한양신명조"/>
              </a:rPr>
              <a:t>․</a:t>
            </a:r>
            <a:r>
              <a:rPr lang="ko-KR" altLang="en-US" sz="2000" kern="0" spc="-50" dirty="0">
                <a:solidFill>
                  <a:srgbClr val="C00000"/>
                </a:solidFill>
                <a:effectLst/>
                <a:ea typeface="한양신명조"/>
              </a:rPr>
              <a:t>보수적 기능</a:t>
            </a:r>
            <a:endParaRPr lang="en-US" altLang="ko-KR" sz="2000" kern="0" spc="-50" dirty="0">
              <a:solidFill>
                <a:srgbClr val="C00000"/>
              </a:solidFill>
              <a:effectLst/>
              <a:ea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① 문화전승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교육기관에서 문화적 유산을 전승한다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② 사회통합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공통의 언어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역사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가치를 가르침으로써 사회적 통합에 기여한다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③ 사회통제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가장 효과적인 사회통제는 개인으로 하여금 스스로 사회규범을 </a:t>
            </a:r>
            <a:r>
              <a:rPr lang="ko-KR" altLang="en-US" sz="1800" kern="0" spc="-50" dirty="0" err="1">
                <a:solidFill>
                  <a:srgbClr val="000000"/>
                </a:solidFill>
                <a:effectLst/>
                <a:ea typeface="한양신명조"/>
              </a:rPr>
              <a:t>내면화하게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 하는 것인데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학교는 이에 가장 적합한 사회제도이다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④ 직업훈련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⑤ 선택과 충원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교육은 사회이동을 가능케 하며 인재를 적재적소에 배치하고 충원하도록 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A0A99E4-0F31-7094-D96E-C04A01B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6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경쟁의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    </a:t>
            </a:r>
            <a:r>
              <a:rPr lang="en-US" altLang="ko-KR" sz="2400" dirty="0"/>
              <a:t>“An international study of 13-year-olds found that Koreans ranked first in mathematics and Americans last. When asked if they thought they were ‘good at mathematics,’ only 23% of the Korean youngsters said ‘yes’ – compared to 68% of American 13-year-olds.”</a:t>
            </a:r>
          </a:p>
          <a:p>
            <a:pPr>
              <a:buNone/>
            </a:pPr>
            <a:r>
              <a:rPr lang="en-US" altLang="ko-KR" sz="2400" dirty="0"/>
              <a:t>                                                                (</a:t>
            </a:r>
            <a:r>
              <a:rPr lang="en-US" altLang="ko-KR" sz="2400" dirty="0" err="1"/>
              <a:t>Henslin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20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경쟁 완화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Adobe 명조 Std M"/>
                <a:ea typeface="맑은 고딕" pitchFamily="50" charset="-127"/>
              </a:rPr>
              <a:t>고등학교 평준화 </a:t>
            </a:r>
            <a:endParaRPr lang="en-US" altLang="ko-KR" sz="2000" dirty="0">
              <a:latin typeface="Adobe 명조 Std M"/>
              <a:ea typeface="맑은 고딕" pitchFamily="50" charset="-127"/>
            </a:endParaRPr>
          </a:p>
          <a:p>
            <a:endParaRPr lang="en-US" altLang="ko-KR" sz="2000" dirty="0">
              <a:latin typeface="Adobe 명조 Std M"/>
              <a:ea typeface="맑은 고딕" pitchFamily="50" charset="-127"/>
            </a:endParaRPr>
          </a:p>
          <a:p>
            <a:r>
              <a:rPr lang="ko-KR" altLang="en-US" sz="2000" dirty="0">
                <a:latin typeface="Adobe 명조 Std M"/>
                <a:ea typeface="맑은 고딕" pitchFamily="50" charset="-127"/>
              </a:rPr>
              <a:t>사교육 금지 </a:t>
            </a:r>
            <a:endParaRPr lang="en-US" altLang="ko-KR" sz="2000" dirty="0">
              <a:latin typeface="Adobe 명조 Std M"/>
              <a:ea typeface="맑은 고딕" pitchFamily="50" charset="-127"/>
            </a:endParaRPr>
          </a:p>
          <a:p>
            <a:endParaRPr lang="en-US" altLang="ko-KR" sz="2000" dirty="0">
              <a:latin typeface="Adobe 명조 Std M"/>
              <a:ea typeface="맑은 고딕" pitchFamily="50" charset="-127"/>
            </a:endParaRPr>
          </a:p>
          <a:p>
            <a:r>
              <a:rPr lang="ko-KR" altLang="en-US" sz="2000" dirty="0">
                <a:latin typeface="Adobe 명조 Std M"/>
                <a:ea typeface="맑은 고딕" pitchFamily="50" charset="-127"/>
              </a:rPr>
              <a:t>논술고사 도입</a:t>
            </a:r>
            <a:endParaRPr lang="en-US" altLang="ko-KR" sz="2000" dirty="0">
              <a:latin typeface="Adobe 명조 Std M"/>
              <a:ea typeface="맑은 고딕" pitchFamily="50" charset="-127"/>
            </a:endParaRPr>
          </a:p>
          <a:p>
            <a:endParaRPr lang="en-US" altLang="ko-KR" sz="2000" dirty="0">
              <a:latin typeface="Adobe 명조 Std M"/>
              <a:ea typeface="맑은 고딕" pitchFamily="50" charset="-127"/>
            </a:endParaRPr>
          </a:p>
          <a:p>
            <a:r>
              <a:rPr lang="ko-KR" altLang="en-US" sz="2000" dirty="0">
                <a:latin typeface="Adobe 명조 Std M"/>
                <a:ea typeface="맑은 고딕" pitchFamily="50" charset="-127"/>
              </a:rPr>
              <a:t>대학 입학 정원 증원</a:t>
            </a:r>
            <a:endParaRPr lang="en-US" altLang="ko-KR" sz="2000" dirty="0">
              <a:latin typeface="Adobe 명조 Std M"/>
              <a:ea typeface="맑은 고딕" pitchFamily="50" charset="-127"/>
            </a:endParaRPr>
          </a:p>
          <a:p>
            <a:endParaRPr lang="en-US" altLang="ko-KR" sz="2000" dirty="0">
              <a:latin typeface="Adobe 명조 Std M"/>
              <a:ea typeface="맑은 고딕" pitchFamily="50" charset="-127"/>
            </a:endParaRPr>
          </a:p>
          <a:p>
            <a:r>
              <a:rPr lang="ko-KR" altLang="en-US" sz="2000" dirty="0" err="1">
                <a:latin typeface="Adobe 명조 Std M"/>
                <a:ea typeface="맑은 고딕" pitchFamily="50" charset="-127"/>
              </a:rPr>
              <a:t>원어민</a:t>
            </a:r>
            <a:r>
              <a:rPr lang="ko-KR" altLang="en-US" sz="2000" dirty="0">
                <a:latin typeface="Adobe 명조 Std M"/>
                <a:ea typeface="맑은 고딕" pitchFamily="50" charset="-127"/>
              </a:rPr>
              <a:t> 교사</a:t>
            </a:r>
            <a:endParaRPr lang="en-US" altLang="ko-KR" dirty="0">
              <a:latin typeface="Adobe 명조 Std M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21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경쟁 완화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실패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dobe 명조 Std M"/>
                <a:ea typeface="맑은 고딕" pitchFamily="50" charset="-127"/>
              </a:rPr>
              <a:t>사교육을 통한 경쟁의 과열</a:t>
            </a:r>
            <a:r>
              <a:rPr lang="en-US" altLang="ko-KR" dirty="0">
                <a:latin typeface="Adobe 명조 Std M"/>
                <a:ea typeface="맑은 고딕" pitchFamily="50" charset="-127"/>
              </a:rPr>
              <a:t>:  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>
                <a:latin typeface="Adobe 명조 Std M"/>
                <a:ea typeface="맑은 고딕" pitchFamily="50" charset="-127"/>
              </a:rPr>
              <a:t>		</a:t>
            </a:r>
            <a:r>
              <a:rPr lang="ko-KR" altLang="en-US" dirty="0">
                <a:latin typeface="Adobe 명조 Std M"/>
                <a:ea typeface="맑은 고딕" pitchFamily="50" charset="-127"/>
              </a:rPr>
              <a:t>공교육이 부실하기 때문</a:t>
            </a:r>
            <a:r>
              <a:rPr lang="en-US" altLang="ko-KR" dirty="0">
                <a:latin typeface="Adobe 명조 Std M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>
                <a:latin typeface="Adobe 명조 Std M"/>
                <a:ea typeface="맑은 고딕" pitchFamily="50" charset="-127"/>
              </a:rPr>
              <a:t>            NO!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dobe 명조 Std M"/>
                <a:ea typeface="맑은 고딕" pitchFamily="50" charset="-127"/>
              </a:rPr>
              <a:t>학교의 기능 변화</a:t>
            </a:r>
            <a:endParaRPr lang="en-US" altLang="ko-KR" dirty="0">
              <a:latin typeface="Adobe 명조 Std M"/>
              <a:ea typeface="맑은 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>
                <a:latin typeface="Adobe 명조 Std M"/>
                <a:ea typeface="맑은 고딕" pitchFamily="50" charset="-127"/>
              </a:rPr>
              <a:t>		</a:t>
            </a:r>
            <a:r>
              <a:rPr lang="ko-KR" altLang="en-US" dirty="0">
                <a:latin typeface="Adobe 명조 Std M"/>
                <a:ea typeface="맑은 고딕" pitchFamily="50" charset="-127"/>
              </a:rPr>
              <a:t>교육기관에서 평가기관으로</a:t>
            </a:r>
            <a:endParaRPr lang="en-US" altLang="ko-KR" dirty="0">
              <a:latin typeface="Adobe 명조 Std M"/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사회구조의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우리 사회가 경쟁의 문화를 재생산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세계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언론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자동차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공연장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23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계층의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6D3B2D"/>
                </a:solidFill>
                <a:ea typeface="Adobe 명조 Std M"/>
              </a:rPr>
              <a:t>노예제도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불평등의 가장 극단적인 형태</a:t>
            </a:r>
            <a:r>
              <a:rPr lang="en-US" altLang="ko-KR" dirty="0">
                <a:ea typeface="Adobe 명조 Std M"/>
              </a:rPr>
              <a:t>. </a:t>
            </a:r>
            <a:r>
              <a:rPr lang="ko-KR" altLang="en-US" dirty="0">
                <a:ea typeface="Adobe 명조 Std M"/>
              </a:rPr>
              <a:t>사람이 사람을 소유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6D3B2D"/>
                </a:solidFill>
                <a:ea typeface="Adobe 명조 Std M"/>
              </a:rPr>
              <a:t>카스트제도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극단적인 귀속지위</a:t>
            </a:r>
            <a:r>
              <a:rPr lang="en-US" altLang="ko-KR" dirty="0">
                <a:ea typeface="Adobe 명조 Std M"/>
              </a:rPr>
              <a:t>. </a:t>
            </a:r>
            <a:r>
              <a:rPr lang="ko-KR" altLang="en-US" dirty="0">
                <a:ea typeface="Adobe 명조 Std M"/>
              </a:rPr>
              <a:t>출생과 함께 지위가 결정되고 평생 벗어날 수 없음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6D3B2D"/>
                </a:solidFill>
                <a:ea typeface="Adobe 명조 Std M"/>
              </a:rPr>
              <a:t>신분제도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귀속지위이지만 제한적으로 이동이 가능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6D3B2D"/>
                </a:solidFill>
                <a:ea typeface="Adobe 명조 Std M"/>
              </a:rPr>
              <a:t>계급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경제적 소유의 규모에 따라 결정되는 부분적 성취지위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24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계급의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유동적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부분적으로 성취된 것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경제적 기반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광범위하고 비개인적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25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679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계급의 측정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주관적 계층 귀속 의식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소득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재산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직업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교육수준 측정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한 지역의 직업 분포를 알면 그 지역의 특징적 산업을 추정할 수 있는 동시에 계급의 분포도 어느 정도 추정 가능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26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직업구조의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변화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24364" y="2143117"/>
          <a:ext cx="5486400" cy="366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직종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1955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1990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2005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2018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전문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/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/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행정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1,575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8.7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4,776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5,861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21.8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사무직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2,352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3,269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4,762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17.8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판매직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358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2,657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14.5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5,625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24.7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6,005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22.4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서비스직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2,017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11.2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산업노동직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703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8.7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6,298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34.8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7,478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32.7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8,928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33.3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농림수산직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6,405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79.5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3,216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1,708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1,266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4.7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8,054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18,085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22,856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26,822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595934" y="1357298"/>
            <a:ext cx="3343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6E3428"/>
                </a:solidFill>
                <a:latin typeface="Corbel"/>
                <a:ea typeface="Adobe 명조 Std M"/>
              </a:rPr>
              <a:t>직업구조의 변화</a:t>
            </a:r>
            <a:r>
              <a:rPr lang="en-US" altLang="ko-KR" sz="2000" b="1" dirty="0">
                <a:solidFill>
                  <a:srgbClr val="6E3428"/>
                </a:solidFill>
                <a:latin typeface="Corbel"/>
                <a:ea typeface="Adobe 명조 Std M"/>
              </a:rPr>
              <a:t>, 1955~2018</a:t>
            </a:r>
            <a:endParaRPr lang="ko-KR" altLang="en-US" sz="2000" b="1" dirty="0">
              <a:solidFill>
                <a:srgbClr val="6E3428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27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6D3B2D"/>
                </a:solidFill>
                <a:ea typeface="Adobe 명조 Std M"/>
              </a:rPr>
              <a:t>구조적 이동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산업구조의 변동으로 인해 창출되는 새로운 직업으로 노동력이 대거 유입되면서 발생하는 변동의 양상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6D3B2D"/>
                </a:solidFill>
                <a:ea typeface="Adobe 명조 Std M"/>
              </a:rPr>
              <a:t>순환 이동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상층에서 결원이 발생할 때 그 자리를 채우며 소규모의 이동이 연쇄적으로 발생하는 형태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한국사회는 구조적 이동이 마무리되고 순환 이동으로 접어든 국면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28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성공의 역설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ea typeface="Adobe 명조 Std M"/>
              </a:rPr>
              <a:t>교육을 통한 대규모 상승 이동을 경험한 부모세대</a:t>
            </a:r>
            <a:endParaRPr lang="en-US" altLang="ko-KR" sz="2000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Adobe 명조 Std M"/>
              </a:rPr>
              <a:t>패러다임의 변화</a:t>
            </a:r>
            <a:r>
              <a:rPr lang="en-US" altLang="ko-KR" sz="2000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Adobe 명조 Std M"/>
              </a:rPr>
              <a:t>패러다임의 전환은 코페르니쿠스적 인식의 전환에 의해 일어나는 것이 아니라 도전하는 패러다임을 공유하는 구성원들이 지배 패러다임의 구성원들을 생물학적으로 대체하며 일어남</a:t>
            </a:r>
            <a:endParaRPr lang="en-US" altLang="ko-KR" sz="2000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29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4CC767-FBE8-01F9-F432-5F463D0C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56749E-F1D0-01B6-E764-59CD3958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kern="0" spc="-50" dirty="0">
                <a:solidFill>
                  <a:srgbClr val="C00000"/>
                </a:solidFill>
                <a:effectLst/>
                <a:ea typeface="한양신명조"/>
              </a:rPr>
              <a:t>잠재적</a:t>
            </a:r>
            <a:r>
              <a:rPr lang="en-US" altLang="ko-KR" sz="2000" kern="0" spc="-50" dirty="0">
                <a:solidFill>
                  <a:srgbClr val="C00000"/>
                </a:solidFill>
                <a:effectLst/>
                <a:ea typeface="한양신명조"/>
              </a:rPr>
              <a:t>․</a:t>
            </a:r>
            <a:r>
              <a:rPr lang="ko-KR" altLang="en-US" sz="2000" kern="0" spc="-50" dirty="0">
                <a:solidFill>
                  <a:srgbClr val="C00000"/>
                </a:solidFill>
                <a:effectLst/>
                <a:ea typeface="한양신명조"/>
              </a:rPr>
              <a:t>보수적 기능</a:t>
            </a:r>
            <a:endParaRPr lang="en-US" altLang="ko-KR" sz="2000" kern="0" spc="-50" dirty="0">
              <a:solidFill>
                <a:srgbClr val="C00000"/>
              </a:solidFill>
              <a:effectLst/>
              <a:ea typeface="한양신명조"/>
            </a:endParaRPr>
          </a:p>
          <a:p>
            <a:pPr marL="0" marR="0" indent="1905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000" kern="0" spc="0" dirty="0">
              <a:solidFill>
                <a:srgbClr val="C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① 아동의 보호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학교는 매일 여러 시간 동안 어린이를 돌보아 주고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그 결과 많은 여성들이 직업을 갖게 되고 경제적으로 자립할 수 있게 해준다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② 결혼의 통제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학교에 재학하는 동안 혼인적령기에 있는 사람들이 모여 여러 사회계급 간의 </a:t>
            </a:r>
            <a:r>
              <a:rPr lang="ko-KR" altLang="en-US" sz="1800" kern="0" spc="-50" dirty="0" err="1">
                <a:solidFill>
                  <a:srgbClr val="000000"/>
                </a:solidFill>
                <a:effectLst/>
                <a:ea typeface="한양신명조"/>
              </a:rPr>
              <a:t>조화있는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 혼인을 가능하게 해준다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③ 실업의 조정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학교는 노동가능인력을 흡수함으로써 이들이 노동력에 참가할 경우 생길 수도 있는 실업을 예방하고 실업율을 감소시키는 기능을 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④ 직업이동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학연은 사회이동에 큰 역할을 하여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800" kern="0" spc="-50" dirty="0" err="1">
                <a:solidFill>
                  <a:srgbClr val="000000"/>
                </a:solidFill>
                <a:effectLst/>
                <a:ea typeface="한양신명조"/>
              </a:rPr>
              <a:t>재학기간중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 성립된 교우관계는 졸업후에까지 지속되며 이런 관계는 장래의 직업이동에 큰 작용을 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D7542AA-7569-84E3-E604-C2781666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89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퀴즈쇼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800" dirty="0">
                <a:latin typeface="Adobe 명조 Std M"/>
                <a:ea typeface="맑은 고딕" pitchFamily="50" charset="-127"/>
              </a:rPr>
              <a:t> “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우리는 단군 이래 가장 많이 공부하고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,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제일 똑똑하고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,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외국어에도 능통하고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,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첨단전자제품도 </a:t>
            </a:r>
            <a:r>
              <a:rPr lang="ko-KR" altLang="en-US" sz="1800" dirty="0" err="1">
                <a:latin typeface="Adobe 명조 Std M"/>
                <a:ea typeface="맑은 고딕" pitchFamily="50" charset="-127"/>
              </a:rPr>
              <a:t>레고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 블록 만지듯 다루는 세대야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,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안 그래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?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거의 모두 대학을 나왔고 </a:t>
            </a:r>
            <a:r>
              <a:rPr lang="ko-KR" altLang="en-US" sz="1800" dirty="0" err="1">
                <a:latin typeface="Adobe 명조 Std M"/>
                <a:ea typeface="맑은 고딕" pitchFamily="50" charset="-127"/>
              </a:rPr>
              <a:t>토익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 점수는 세계 최고 수준이고  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[…]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타이핑도 분당 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300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타는 우습고 평균 신장도 크지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악기 하나쯤은 다룰 줄 알고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맞아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,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너도 피아노 치지 않아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? 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독서량도 우리 위 세대와 비하면 엄청나게 많아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우리 부모 세대에는 저 중에서 단 하나만 잘해도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,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아니 비슷하게 하기만 해도 평생을 먹고 살 수 있었어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그런데 왜 지금 우리는 다 놀고 있는 거야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?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왜 모두 실업자인 거야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?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도대체 우리가 뭘 잘 못 한 거지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?”</a:t>
            </a:r>
          </a:p>
          <a:p>
            <a:pPr>
              <a:buNone/>
            </a:pPr>
            <a:r>
              <a:rPr lang="en-US" altLang="ko-KR" sz="1800" dirty="0">
                <a:latin typeface="Adobe 명조 Std M"/>
                <a:ea typeface="맑은 고딕" pitchFamily="50" charset="-127"/>
              </a:rPr>
              <a:t>			               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김영하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, </a:t>
            </a:r>
            <a:r>
              <a:rPr lang="ko-KR" altLang="en-US" sz="1800" dirty="0" err="1">
                <a:latin typeface="Adobe 명조 Std M"/>
                <a:ea typeface="맑은 고딕" pitchFamily="50" charset="-127"/>
              </a:rPr>
              <a:t>퀴즈쇼</a:t>
            </a:r>
            <a:endParaRPr lang="en-US" altLang="ko-KR" dirty="0">
              <a:latin typeface="Adobe 명조 Std M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30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퀴즈쇼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800" dirty="0">
                <a:latin typeface="Adobe 명조 Std M"/>
                <a:ea typeface="맑은 고딕" pitchFamily="50" charset="-127"/>
              </a:rPr>
              <a:t>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“사실 어른들은 우리 세대가 책도 안 읽고 무능하며 컴퓨터 게임만 한다는 식의 이미지를 갖고 있지만 그건 완전 착각이다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정작 책도 안 읽고 무능하고 외국어도 못하면서 이렇다 할 취미도 없는 사람들은 그날 면접장에 앉아서 나를 내려다보던 </a:t>
            </a:r>
            <a:r>
              <a:rPr lang="ko-KR" altLang="en-US" sz="1800" dirty="0" err="1">
                <a:latin typeface="Adobe 명조 Std M"/>
                <a:ea typeface="맑은 고딕" pitchFamily="50" charset="-127"/>
              </a:rPr>
              <a:t>면접관들이지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 우리가 아니다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우리는 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80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년대에 태어나 컬러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TV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와 프로야구를 벗삼아 자랐고 풍요의 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90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년대에 학교를 다녔다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대학생 때는 어학연수나 배낭여행을 다녀왔고 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2002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년 월드컵에 우리나라가 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4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강까지 올라가는 걸 목격했다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우리는 외국인에게 주눅들어보지 않은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,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다른 나라 광고판에서 우리나라 배우의 얼굴을 볼 수 있는 첫 세대다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역사상 그 어느 세대보다도 다양한 교육을 받았고 문화적으로 세련되었고 타고난 </a:t>
            </a:r>
            <a:r>
              <a:rPr lang="ko-KR" altLang="en-US" sz="1800" dirty="0" err="1">
                <a:latin typeface="Adobe 명조 Std M"/>
                <a:ea typeface="맑은 고딕" pitchFamily="50" charset="-127"/>
              </a:rPr>
              <a:t>코스모폴리탄으로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 자라났다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...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예전이라면 전문사진사나 찍을 법한 사진도 우리는 </a:t>
            </a:r>
            <a:r>
              <a:rPr lang="ko-KR" altLang="en-US" sz="1800" dirty="0" err="1">
                <a:latin typeface="Adobe 명조 Std M"/>
                <a:ea typeface="맑은 고딕" pitchFamily="50" charset="-127"/>
              </a:rPr>
              <a:t>몇십만원짜리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 카메라로 척척 찍고 과거엔 방송국에서나 하던 동영상의 촬영과 편집도 간단하게 해치울 수 있다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이전 세대에 비하자면 거의 슈퍼맨이라 할 수 있다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우리는 후진국에서 태어나 개발도상국의 젊은이로 자랐고 선진국에서 대학을 다녔다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그런데 지금 우리에겐 직업이 없다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. 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이게 말이 돼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?” (</a:t>
            </a:r>
            <a:r>
              <a:rPr lang="ko-KR" altLang="en-US" sz="1800" dirty="0">
                <a:latin typeface="Adobe 명조 Std M"/>
                <a:ea typeface="맑은 고딕" pitchFamily="50" charset="-127"/>
              </a:rPr>
              <a:t>김영하</a:t>
            </a:r>
            <a:r>
              <a:rPr lang="en-US" altLang="ko-KR" sz="1800" dirty="0">
                <a:latin typeface="Adobe 명조 Std M"/>
                <a:ea typeface="맑은 고딕" pitchFamily="50" charset="-127"/>
              </a:rPr>
              <a:t>, 2007:193-4)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31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72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201455-0FC5-B591-7968-24D368B2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C37F58C-22D1-3CD9-B579-8B2CDAE0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kern="0" spc="-50" dirty="0">
                <a:solidFill>
                  <a:srgbClr val="C00000"/>
                </a:solidFill>
                <a:effectLst/>
                <a:ea typeface="한양신명조"/>
              </a:rPr>
              <a:t>현재적 변동의 기능</a:t>
            </a:r>
            <a:endParaRPr lang="en-US" altLang="ko-KR" sz="2000" kern="0" spc="-50" dirty="0">
              <a:solidFill>
                <a:srgbClr val="C00000"/>
              </a:solidFill>
              <a:effectLst/>
              <a:ea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① 문화혁신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(cultural innovation):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대학은 늘 새로운 사상과 지식을 창출함으로써 문화혁신에 기여한다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② 문화전파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(cultural diffusion):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교육은 문화전파의 기능도 수행한다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③ 비판적 사고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학교는 비판정신을 고취하기도 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④ 사회경제적 위계의 변경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: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교육이 상향이동의 열쇠로 작용하기도 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28D65BA-20B1-5C85-86CE-22A24901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5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BC9015-ECDB-B0DD-3D00-16821B6D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2AD94B6-3726-7C33-7E72-12537C59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kern="0" spc="-50" dirty="0">
                <a:solidFill>
                  <a:srgbClr val="C00000"/>
                </a:solidFill>
                <a:effectLst/>
                <a:ea typeface="한양신명조"/>
              </a:rPr>
              <a:t>잠재적 변동의 기능</a:t>
            </a:r>
            <a:endParaRPr lang="en-US" altLang="ko-KR" sz="2000" kern="0" spc="-50" dirty="0">
              <a:solidFill>
                <a:srgbClr val="C00000"/>
              </a:solidFill>
              <a:effectLst/>
              <a:ea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이를테면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대학에서 학업을 포기하거나 강제로 탈락된 사람들은 전통적인 직업윤리를 거부하는 급진적 반문화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(counterculture)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를 형성함으로써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한양신명조"/>
              </a:rPr>
              <a:t>사회변동의 잠재적 원천이 되기도 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18CED77-F58B-1AD1-4075-242E0A74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5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번스타인의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언어코드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베이실 </a:t>
            </a:r>
            <a:r>
              <a:rPr lang="ko-KR" altLang="en-US" dirty="0" err="1">
                <a:ea typeface="Adobe 명조 Std M"/>
              </a:rPr>
              <a:t>번스타인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언어코드 개념으로 발화의 방식과 교육적 성취의 관계 분석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아동들은 집에서 부모가 쓰는 언어코드에 익숙해져서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공식적인 학교 교육제도에 진입하기 전에 부모의 계층에 따라 제한된 코드 혹은 정교한 코드를 습득하고 사용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하층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제한된 언어코드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중산층 이상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정교한 언어코드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6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제한된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언어코드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사용자의 사회적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경제적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문화적 배경에 의해 어휘와 문장의 사용이 제한되는 발화의 방식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부모들은 아이들이 이미 알고 있다고 가정하고 충분한 설명을 생략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직설적이고 감정적으로 칭찬 혹은 꾸중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7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정교한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언어코드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다양하고 풍부한 어휘로 자녀들과 대화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상황에 대한 설명을 자세히 해줌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자녀들은 일반화와 추상화를 하는 데 큰 어려움을 겪지 않게 되고 추론도 잘 함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8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학교교육과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언어코드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아이들이 학교에 입학했을 때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학교 교육이 선호하는 언어코드는 정교한 언어코드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교사들의 코드도 정교한 코드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아동들의 학습 능력과 상관없이</a:t>
            </a:r>
            <a:r>
              <a:rPr lang="en-US" altLang="ko-KR" dirty="0">
                <a:ea typeface="Adobe 명조 Std M"/>
              </a:rPr>
              <a:t>,</a:t>
            </a:r>
            <a:r>
              <a:rPr lang="ko-KR" altLang="en-US" dirty="0">
                <a:ea typeface="Adobe 명조 Std M"/>
              </a:rPr>
              <a:t> 정교한 언어코드를 쓰는 아동들이 더 우수하다고 판단하는 경향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9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1328</Words>
  <Application>Microsoft Office PowerPoint</Application>
  <PresentationFormat>사용자 지정</PresentationFormat>
  <Paragraphs>256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Frame</vt:lpstr>
      <vt:lpstr>교육과 계층 </vt:lpstr>
      <vt:lpstr>교육의 기능</vt:lpstr>
      <vt:lpstr>교육의 기능</vt:lpstr>
      <vt:lpstr>교육의 기능</vt:lpstr>
      <vt:lpstr>교육의 기능</vt:lpstr>
      <vt:lpstr>번스타인의 언어코드</vt:lpstr>
      <vt:lpstr>제한된 언어코드</vt:lpstr>
      <vt:lpstr>정교한 언어코드</vt:lpstr>
      <vt:lpstr>학교교육과 언어코드</vt:lpstr>
      <vt:lpstr>제한된 코드가 학업성취를  제약하는 이유</vt:lpstr>
      <vt:lpstr>사례</vt:lpstr>
      <vt:lpstr>부르디외의 문화자본</vt:lpstr>
      <vt:lpstr>취향</vt:lpstr>
      <vt:lpstr>문화자본의 역할</vt:lpstr>
      <vt:lpstr>문화자본과 학교교육</vt:lpstr>
      <vt:lpstr>흙수저 계급론</vt:lpstr>
      <vt:lpstr>한국의 교육</vt:lpstr>
      <vt:lpstr>‘인성교육’ 방해 요인</vt:lpstr>
      <vt:lpstr>한국 교육 보는 외부 시선</vt:lpstr>
      <vt:lpstr>경쟁의 결과</vt:lpstr>
      <vt:lpstr>경쟁 완화 노력</vt:lpstr>
      <vt:lpstr>경쟁 완화 실패 이유</vt:lpstr>
      <vt:lpstr>사회구조의 문제</vt:lpstr>
      <vt:lpstr>계층의 종류</vt:lpstr>
      <vt:lpstr>계급의 특징</vt:lpstr>
      <vt:lpstr>계급의 측정</vt:lpstr>
      <vt:lpstr>직업구조의 변화</vt:lpstr>
      <vt:lpstr>사회이동</vt:lpstr>
      <vt:lpstr>성공의 역설</vt:lpstr>
      <vt:lpstr>퀴즈쇼</vt:lpstr>
      <vt:lpstr>퀴즈쇼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제6장 교육과 불평등 </dc:title>
  <dc:creator>ParkHankyoung</dc:creator>
  <cp:lastModifiedBy>user</cp:lastModifiedBy>
  <cp:revision>19</cp:revision>
  <dcterms:created xsi:type="dcterms:W3CDTF">2020-06-10T14:09:37Z</dcterms:created>
  <dcterms:modified xsi:type="dcterms:W3CDTF">2023-11-27T03:15:15Z</dcterms:modified>
</cp:coreProperties>
</file>