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6"/>
  </p:notesMasterIdLst>
  <p:handoutMasterIdLst>
    <p:handoutMasterId r:id="rId57"/>
  </p:handoutMasterIdLst>
  <p:sldIdLst>
    <p:sldId id="256" r:id="rId2"/>
    <p:sldId id="597" r:id="rId3"/>
    <p:sldId id="599" r:id="rId4"/>
    <p:sldId id="627" r:id="rId5"/>
    <p:sldId id="628" r:id="rId6"/>
    <p:sldId id="629" r:id="rId7"/>
    <p:sldId id="630" r:id="rId8"/>
    <p:sldId id="631" r:id="rId9"/>
    <p:sldId id="632" r:id="rId10"/>
    <p:sldId id="633" r:id="rId11"/>
    <p:sldId id="634" r:id="rId12"/>
    <p:sldId id="684" r:id="rId13"/>
    <p:sldId id="685" r:id="rId14"/>
    <p:sldId id="686" r:id="rId15"/>
    <p:sldId id="687" r:id="rId16"/>
    <p:sldId id="688" r:id="rId17"/>
    <p:sldId id="689" r:id="rId18"/>
    <p:sldId id="690" r:id="rId19"/>
    <p:sldId id="691" r:id="rId20"/>
    <p:sldId id="723" r:id="rId21"/>
    <p:sldId id="698" r:id="rId22"/>
    <p:sldId id="727" r:id="rId23"/>
    <p:sldId id="724" r:id="rId24"/>
    <p:sldId id="725" r:id="rId25"/>
    <p:sldId id="699" r:id="rId26"/>
    <p:sldId id="726" r:id="rId27"/>
    <p:sldId id="700" r:id="rId28"/>
    <p:sldId id="701" r:id="rId29"/>
    <p:sldId id="696" r:id="rId30"/>
    <p:sldId id="697" r:id="rId31"/>
    <p:sldId id="661" r:id="rId32"/>
    <p:sldId id="660" r:id="rId33"/>
    <p:sldId id="662" r:id="rId34"/>
    <p:sldId id="663" r:id="rId35"/>
    <p:sldId id="664" r:id="rId36"/>
    <p:sldId id="665" r:id="rId37"/>
    <p:sldId id="666" r:id="rId38"/>
    <p:sldId id="667" r:id="rId39"/>
    <p:sldId id="668" r:id="rId40"/>
    <p:sldId id="728" r:id="rId41"/>
    <p:sldId id="729" r:id="rId42"/>
    <p:sldId id="730" r:id="rId43"/>
    <p:sldId id="731" r:id="rId44"/>
    <p:sldId id="669" r:id="rId45"/>
    <p:sldId id="670" r:id="rId46"/>
    <p:sldId id="672" r:id="rId47"/>
    <p:sldId id="671" r:id="rId48"/>
    <p:sldId id="675" r:id="rId49"/>
    <p:sldId id="673" r:id="rId50"/>
    <p:sldId id="676" r:id="rId51"/>
    <p:sldId id="677" r:id="rId52"/>
    <p:sldId id="678" r:id="rId53"/>
    <p:sldId id="679" r:id="rId54"/>
    <p:sldId id="680" r:id="rId55"/>
  </p:sldIdLst>
  <p:sldSz cx="9144000" cy="6858000" type="screen4x3"/>
  <p:notesSz cx="6735763" cy="9799638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7">
          <p15:clr>
            <a:srgbClr val="A4A3A4"/>
          </p15:clr>
        </p15:guide>
        <p15:guide id="2" pos="212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D8FFCD"/>
    <a:srgbClr val="FF00FF"/>
    <a:srgbClr val="CCECFF"/>
    <a:srgbClr val="000000"/>
    <a:srgbClr val="FDDBCF"/>
    <a:srgbClr val="FF0000"/>
    <a:srgbClr val="FFFF00"/>
    <a:srgbClr val="00FFFF"/>
    <a:srgbClr val="8000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16" autoAdjust="0"/>
    <p:restoredTop sz="82369" autoAdjust="0"/>
  </p:normalViewPr>
  <p:slideViewPr>
    <p:cSldViewPr snapToGrid="0">
      <p:cViewPr varScale="1">
        <p:scale>
          <a:sx n="114" d="100"/>
          <a:sy n="114" d="100"/>
        </p:scale>
        <p:origin x="1638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93" d="100"/>
          <a:sy n="93" d="100"/>
        </p:scale>
        <p:origin x="2286" y="84"/>
      </p:cViewPr>
      <p:guideLst>
        <p:guide orient="horz" pos="3087"/>
        <p:guide pos="212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941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t" anchorCtr="0" compatLnSpc="1">
            <a:prstTxWarp prst="textNoShape">
              <a:avLst/>
            </a:prstTxWarp>
          </a:bodyPr>
          <a:lstStyle>
            <a:lvl1pPr defTabSz="917297" eaLnBrk="1" latinLnBrk="1" hangingPunct="1">
              <a:defRPr sz="10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16350" y="0"/>
            <a:ext cx="291941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t" anchorCtr="0" compatLnSpc="1">
            <a:prstTxWarp prst="textNoShape">
              <a:avLst/>
            </a:prstTxWarp>
          </a:bodyPr>
          <a:lstStyle>
            <a:lvl1pPr algn="r" defTabSz="917297" eaLnBrk="1" latinLnBrk="1" hangingPunct="1">
              <a:defRPr sz="10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09100"/>
            <a:ext cx="291941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b" anchorCtr="0" compatLnSpc="1">
            <a:prstTxWarp prst="textNoShape">
              <a:avLst/>
            </a:prstTxWarp>
          </a:bodyPr>
          <a:lstStyle>
            <a:lvl1pPr defTabSz="917297" eaLnBrk="1" latinLnBrk="1" hangingPunct="1">
              <a:defRPr sz="10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16350" y="9309100"/>
            <a:ext cx="291941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b" anchorCtr="0" compatLnSpc="1">
            <a:prstTxWarp prst="textNoShape">
              <a:avLst/>
            </a:prstTxWarp>
          </a:bodyPr>
          <a:lstStyle>
            <a:lvl1pPr algn="r" defTabSz="915988" eaLnBrk="1" latinLnBrk="1" hangingPunct="1">
              <a:defRPr sz="1000" smtClean="0"/>
            </a:lvl1pPr>
          </a:lstStyle>
          <a:p>
            <a:pPr>
              <a:defRPr/>
            </a:pPr>
            <a:fld id="{4E4324B8-91CD-4F52-A022-33EB154B93D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941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t" anchorCtr="0" compatLnSpc="1">
            <a:prstTxWarp prst="textNoShape">
              <a:avLst/>
            </a:prstTxWarp>
          </a:bodyPr>
          <a:lstStyle>
            <a:lvl1pPr defTabSz="917297" eaLnBrk="1" latinLnBrk="1" hangingPunct="1">
              <a:defRPr sz="10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16350" y="0"/>
            <a:ext cx="291941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t" anchorCtr="0" compatLnSpc="1">
            <a:prstTxWarp prst="textNoShape">
              <a:avLst/>
            </a:prstTxWarp>
          </a:bodyPr>
          <a:lstStyle>
            <a:lvl1pPr algn="r" defTabSz="917297" eaLnBrk="1" latinLnBrk="1" hangingPunct="1">
              <a:defRPr sz="10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0" y="736600"/>
            <a:ext cx="4895850" cy="36734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96938" y="4656138"/>
            <a:ext cx="4941887" cy="440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문자열 유형을 편집하려면 누르십시오</a:t>
            </a:r>
            <a:r>
              <a:rPr lang="en-US" altLang="ko-KR" noProof="0"/>
              <a:t>.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세째 수준</a:t>
            </a:r>
          </a:p>
          <a:p>
            <a:pPr lvl="3"/>
            <a:r>
              <a:rPr lang="ko-KR" altLang="en-US" noProof="0"/>
              <a:t>네째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09100"/>
            <a:ext cx="291941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b" anchorCtr="0" compatLnSpc="1">
            <a:prstTxWarp prst="textNoShape">
              <a:avLst/>
            </a:prstTxWarp>
          </a:bodyPr>
          <a:lstStyle>
            <a:lvl1pPr defTabSz="917297" eaLnBrk="1" latinLnBrk="1" hangingPunct="1">
              <a:defRPr sz="10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6350" y="9309100"/>
            <a:ext cx="291941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b" anchorCtr="0" compatLnSpc="1">
            <a:prstTxWarp prst="textNoShape">
              <a:avLst/>
            </a:prstTxWarp>
          </a:bodyPr>
          <a:lstStyle>
            <a:lvl1pPr algn="r" defTabSz="915988" eaLnBrk="1" latinLnBrk="1" hangingPunct="1">
              <a:defRPr sz="1000" smtClean="0"/>
            </a:lvl1pPr>
          </a:lstStyle>
          <a:p>
            <a:pPr>
              <a:defRPr/>
            </a:pPr>
            <a:fld id="{AE138C31-C1AB-4510-8D23-3124BF9F8D9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AB1DF4B9-AD7D-49D7-8825-4737CAB55414}" type="slidenum">
              <a:rPr lang="en-US" altLang="ko-KR" sz="1000"/>
              <a:pPr defTabSz="914400">
                <a:spcBef>
                  <a:spcPct val="0"/>
                </a:spcBef>
              </a:pPr>
              <a:t>1</a:t>
            </a:fld>
            <a:endParaRPr lang="en-US" altLang="ko-KR" sz="1000"/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10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331015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11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617741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12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807122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13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420353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14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344256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15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465442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16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699332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17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379455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18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003838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19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896527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2EEBCE7D-C163-477E-BEBA-3CB65221626C}" type="slidenum">
              <a:rPr lang="en-US" altLang="ko-KR" sz="1000"/>
              <a:pPr defTabSz="914400">
                <a:spcBef>
                  <a:spcPct val="0"/>
                </a:spcBef>
              </a:pPr>
              <a:t>2</a:t>
            </a:fld>
            <a:endParaRPr lang="en-US" altLang="ko-KR" sz="1000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20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2520887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21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2113380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22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2983345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23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001271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24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9922661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25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6675244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26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3526164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27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9760300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28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8748798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29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200795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3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5272052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30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2334822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31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7428355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32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1478325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33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2834993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34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6093030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35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8771930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36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572145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37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0945717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38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8614596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39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379876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4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3972983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40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5929296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41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4529078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42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4984148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43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3174623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44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0365309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45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7724158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46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2411156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47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6586430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48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2750772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49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859899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5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10074014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50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9626149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51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0157191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52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5828477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53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31936169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54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360056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6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173726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7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751740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8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590518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9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349741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291362" y="156898"/>
            <a:ext cx="7772400" cy="457200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 2-</a:t>
            </a:r>
            <a:fld id="{AE574A8E-93CF-4D12-9E90-0A194CEC1219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2420625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838200"/>
            <a:ext cx="7772400" cy="4572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 2-</a:t>
            </a:r>
            <a:fld id="{E4FC2C04-B8FF-421A-949F-6E95EA09E22B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1431356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15100" y="838200"/>
            <a:ext cx="1943100" cy="5181600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5800" y="838200"/>
            <a:ext cx="5676900" cy="51816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 2-</a:t>
            </a:r>
            <a:fld id="{8E63329E-FB89-417D-ADD3-32D745CC4D77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5924577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제목, 텍스트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4454" y="156643"/>
            <a:ext cx="7772400" cy="457200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685800" y="1524000"/>
            <a:ext cx="3810000" cy="44958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48200" y="1524000"/>
            <a:ext cx="3810000" cy="21717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648200" y="3848100"/>
            <a:ext cx="3810000" cy="21717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/>
              <a:t> 3-</a:t>
            </a:r>
            <a:fld id="{5D7D1AE4-0F99-49E6-8B3C-A806C21BA98E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15316595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 2-</a:t>
            </a:r>
            <a:fld id="{A10AB304-AFC4-451C-9FD4-CB26C1995CB1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2894930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35000" y="6219825"/>
            <a:ext cx="47244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defRPr sz="14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832725" y="6238875"/>
            <a:ext cx="762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/>
              <a:t> 2-</a:t>
            </a:r>
            <a:fld id="{5F3C5F5C-6E72-454F-A5ED-245E424F87AA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2505088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35000" y="6219825"/>
            <a:ext cx="47244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defRPr sz="14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/>
              <a:t> 2-</a:t>
            </a:r>
            <a:fld id="{2A173D7F-BAB5-4A0D-8D78-357AF205AEA1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145676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838200"/>
            <a:ext cx="7772400" cy="4572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38100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38100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35000" y="6219825"/>
            <a:ext cx="47244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defRPr sz="14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/>
              <a:t> 2-</a:t>
            </a:r>
            <a:fld id="{D74DAF21-5416-429A-B1AE-BEA9C977C348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2233543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35000" y="6219825"/>
            <a:ext cx="47244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defRPr sz="14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/>
              <a:t> 2-</a:t>
            </a:r>
            <a:fld id="{961C082E-C7BD-4298-9D96-F504B65DB4A7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4184352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838200"/>
            <a:ext cx="7772400" cy="4572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35000" y="6219825"/>
            <a:ext cx="47244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defRPr sz="14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/>
              <a:t> 2-</a:t>
            </a:r>
            <a:fld id="{94F80AFB-83CF-4E90-91DF-626A9695672E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3442373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35000" y="6219825"/>
            <a:ext cx="47244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defRPr sz="14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/>
              <a:t> 2-</a:t>
            </a:r>
            <a:fld id="{FD5A112D-B85E-4A87-AE4C-35AD14774B3B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1234856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35000" y="6219825"/>
            <a:ext cx="47244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defRPr sz="14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/>
              <a:t> 2-</a:t>
            </a:r>
            <a:fld id="{407CAE99-A94C-4AAA-BA5E-6D7B67580602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1406787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/>
              <a:t>2-</a:t>
            </a:r>
            <a:fld id="{D31485F6-7FA8-4D76-B22C-BB6678BDEDE1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3933636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092200"/>
            <a:ext cx="7772400" cy="492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문자열 유형을 편집하려면 누르십시오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세째 수준</a:t>
            </a:r>
          </a:p>
          <a:p>
            <a:pPr lvl="3"/>
            <a:r>
              <a:rPr lang="ko-KR" altLang="en-US"/>
              <a:t>네째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132763" y="6500813"/>
            <a:ext cx="762000" cy="290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 smtClean="0"/>
            </a:lvl1pPr>
          </a:lstStyle>
          <a:p>
            <a:pPr>
              <a:defRPr/>
            </a:pPr>
            <a:r>
              <a:rPr lang="en-US" altLang="ko-KR"/>
              <a:t> 2-</a:t>
            </a:r>
            <a:fld id="{B5BB75C8-330D-4B28-A2D1-BC420D03D66A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  <p:sp>
        <p:nvSpPr>
          <p:cNvPr id="1028" name="Line 7"/>
          <p:cNvSpPr>
            <a:spLocks noChangeShapeType="1"/>
          </p:cNvSpPr>
          <p:nvPr/>
        </p:nvSpPr>
        <p:spPr bwMode="auto">
          <a:xfrm>
            <a:off x="963613" y="676275"/>
            <a:ext cx="7772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9" name="Line 12"/>
          <p:cNvSpPr>
            <a:spLocks noChangeShapeType="1"/>
          </p:cNvSpPr>
          <p:nvPr/>
        </p:nvSpPr>
        <p:spPr bwMode="auto">
          <a:xfrm>
            <a:off x="277813" y="673100"/>
            <a:ext cx="8458200" cy="3175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" name="Line 7"/>
          <p:cNvSpPr>
            <a:spLocks noChangeShapeType="1"/>
          </p:cNvSpPr>
          <p:nvPr/>
        </p:nvSpPr>
        <p:spPr bwMode="auto">
          <a:xfrm>
            <a:off x="965200" y="6316663"/>
            <a:ext cx="7772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31" name="Line 12"/>
          <p:cNvSpPr>
            <a:spLocks noChangeShapeType="1"/>
          </p:cNvSpPr>
          <p:nvPr/>
        </p:nvSpPr>
        <p:spPr bwMode="auto">
          <a:xfrm>
            <a:off x="279400" y="6315075"/>
            <a:ext cx="8458200" cy="1588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32" name="TextBox 12"/>
          <p:cNvSpPr txBox="1">
            <a:spLocks noChangeArrowheads="1"/>
          </p:cNvSpPr>
          <p:nvPr/>
        </p:nvSpPr>
        <p:spPr bwMode="auto">
          <a:xfrm>
            <a:off x="187448" y="6452771"/>
            <a:ext cx="5679888" cy="33855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9pPr>
          </a:lstStyle>
          <a:p>
            <a:pPr eaLnBrk="1" latinLnBrk="1" hangingPunct="1">
              <a:defRPr/>
            </a:pPr>
            <a:r>
              <a:rPr lang="en-US" altLang="ko-KR" sz="1600" dirty="0"/>
              <a:t>Tech University of Korea-</a:t>
            </a:r>
            <a:r>
              <a:rPr lang="ko-KR" altLang="en-US" sz="1600" dirty="0"/>
              <a:t>빠르게 활용하는 </a:t>
            </a:r>
            <a:r>
              <a:rPr lang="ko-KR" altLang="en-US" sz="1600" dirty="0" err="1"/>
              <a:t>파이썬</a:t>
            </a:r>
            <a:r>
              <a:rPr lang="en-US" altLang="ko-KR" sz="1600" dirty="0"/>
              <a:t>3 </a:t>
            </a:r>
            <a:r>
              <a:rPr lang="ko-KR" altLang="en-US" sz="1600" dirty="0"/>
              <a:t>프로그래밍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47" r:id="rId1"/>
    <p:sldLayoutId id="2147484651" r:id="rId2"/>
    <p:sldLayoutId id="2147484652" r:id="rId3"/>
    <p:sldLayoutId id="2147484653" r:id="rId4"/>
    <p:sldLayoutId id="2147484654" r:id="rId5"/>
    <p:sldLayoutId id="2147484655" r:id="rId6"/>
    <p:sldLayoutId id="2147484656" r:id="rId7"/>
    <p:sldLayoutId id="2147484657" r:id="rId8"/>
    <p:sldLayoutId id="2147484658" r:id="rId9"/>
    <p:sldLayoutId id="2147484648" r:id="rId10"/>
    <p:sldLayoutId id="2147484649" r:id="rId11"/>
    <p:sldLayoutId id="2147484659" r:id="rId12"/>
    <p:sldLayoutId id="2147484650" r:id="rId13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7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9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 descr="흰색 대리석"/>
          <p:cNvSpPr>
            <a:spLocks noGrp="1" noChangeArrowheads="1"/>
          </p:cNvSpPr>
          <p:nvPr>
            <p:ph type="title" idx="4294967295"/>
          </p:nvPr>
        </p:nvSpPr>
        <p:spPr>
          <a:xfrm>
            <a:off x="762000" y="1447800"/>
            <a:ext cx="7696200" cy="4038600"/>
          </a:xfrm>
          <a:prstGeom prst="rect">
            <a:avLst/>
          </a:prstGeom>
        </p:spPr>
        <p:txBody>
          <a:bodyPr/>
          <a:lstStyle/>
          <a:p>
            <a:pPr eaLnBrk="1" hangingPunct="1">
              <a:defRPr/>
            </a:pPr>
            <a:br>
              <a:rPr lang="en-US" altLang="ko-KR" i="0" dirty="0"/>
            </a:br>
            <a:br>
              <a:rPr lang="en-US" altLang="ko-KR" i="0" dirty="0"/>
            </a:br>
            <a:r>
              <a:rPr lang="en-US" altLang="ko-KR" i="0" dirty="0"/>
              <a:t>Chapter 17</a:t>
            </a:r>
            <a:br>
              <a:rPr lang="en-US" altLang="ko-KR" i="0" dirty="0"/>
            </a:br>
            <a:r>
              <a:rPr lang="en-US" altLang="ko-KR" i="0" dirty="0"/>
              <a:t> </a:t>
            </a:r>
            <a:r>
              <a:rPr lang="ko-KR" altLang="en-US" i="0" dirty="0" err="1"/>
              <a:t>파이썬과</a:t>
            </a:r>
            <a:r>
              <a:rPr lang="ko-KR" altLang="en-US" i="0" dirty="0"/>
              <a:t> 인터넷</a:t>
            </a:r>
            <a:endParaRPr lang="en-US" altLang="ko-KR" i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17-</a:t>
            </a:r>
            <a:fld id="{EE621CE6-D308-4D61-B822-3D065891D4D7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1</a:t>
            </a:fld>
            <a:endParaRPr lang="en-US" altLang="ko-KR" sz="1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 err="1"/>
              <a:t>OpenAPI</a:t>
            </a:r>
            <a:r>
              <a:rPr lang="ko-KR" altLang="en-US" dirty="0"/>
              <a:t>를 이용하여 책 정보 가져오기</a:t>
            </a:r>
            <a:endParaRPr lang="en-US" altLang="ko-KR" dirty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000" b="1" dirty="0" err="1">
                <a:solidFill>
                  <a:schemeClr val="accent2"/>
                </a:solidFill>
              </a:rPr>
              <a:t>OpenAPI</a:t>
            </a:r>
            <a:endParaRPr lang="en-US" altLang="ko-KR" sz="2000" b="1" dirty="0">
              <a:solidFill>
                <a:schemeClr val="accent2"/>
              </a:solidFill>
            </a:endParaRP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1600" dirty="0"/>
              <a:t>인터넷 서비스 업체</a:t>
            </a:r>
            <a:r>
              <a:rPr lang="en-US" altLang="ko-KR" sz="1600" dirty="0"/>
              <a:t>(</a:t>
            </a:r>
            <a:r>
              <a:rPr lang="en-US" altLang="ko-KR" sz="1600" dirty="0" err="1"/>
              <a:t>flickr</a:t>
            </a:r>
            <a:r>
              <a:rPr lang="en-US" altLang="ko-KR" sz="1600" dirty="0"/>
              <a:t>, google, amazon, </a:t>
            </a:r>
            <a:r>
              <a:rPr lang="en-US" altLang="ko-KR" sz="1600" dirty="0" err="1"/>
              <a:t>naver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daum</a:t>
            </a:r>
            <a:r>
              <a:rPr lang="ko-KR" altLang="en-US" sz="1600" dirty="0"/>
              <a:t> 등</a:t>
            </a:r>
            <a:r>
              <a:rPr lang="en-US" altLang="ko-KR" sz="1600" dirty="0"/>
              <a:t>)</a:t>
            </a:r>
            <a:r>
              <a:rPr lang="ko-KR" altLang="en-US" sz="1600" dirty="0"/>
              <a:t>에서 제공하는 서비스를 외부에서 사용할 수 있도록 하는 </a:t>
            </a:r>
            <a:r>
              <a:rPr lang="en-US" altLang="ko-KR" sz="1600" dirty="0"/>
              <a:t>API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1600" dirty="0"/>
              <a:t>서비스 요청 </a:t>
            </a:r>
            <a:r>
              <a:rPr lang="en-US" altLang="ko-KR" sz="1600" dirty="0"/>
              <a:t>(HTTP </a:t>
            </a:r>
            <a:r>
              <a:rPr lang="ko-KR" altLang="en-US" sz="1600" dirty="0"/>
              <a:t>프로토콜의 </a:t>
            </a:r>
            <a:r>
              <a:rPr lang="en-US" altLang="ko-KR" sz="1600" dirty="0"/>
              <a:t>GET, POST </a:t>
            </a:r>
            <a:r>
              <a:rPr lang="ko-KR" altLang="en-US" sz="1600" dirty="0"/>
              <a:t>메서드 이용</a:t>
            </a:r>
            <a:r>
              <a:rPr lang="en-US" altLang="ko-KR" sz="1600" dirty="0"/>
              <a:t>)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1600" dirty="0"/>
              <a:t>결과 값 반환 </a:t>
            </a:r>
            <a:r>
              <a:rPr lang="en-US" altLang="ko-KR" sz="1600" dirty="0"/>
              <a:t>(XML </a:t>
            </a:r>
            <a:r>
              <a:rPr lang="ko-KR" altLang="en-US" sz="1600" dirty="0"/>
              <a:t>문서 </a:t>
            </a:r>
            <a:r>
              <a:rPr lang="en-US" altLang="ko-KR" sz="1600" dirty="0"/>
              <a:t>(REST) </a:t>
            </a:r>
            <a:r>
              <a:rPr lang="ko-KR" altLang="en-US" sz="1600" dirty="0"/>
              <a:t>형태로 반환</a:t>
            </a:r>
            <a:r>
              <a:rPr lang="en-US" altLang="ko-KR" sz="1600" dirty="0"/>
              <a:t>)</a:t>
            </a:r>
            <a:endParaRPr lang="en-US" altLang="ko-KR" sz="12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ko-KR" sz="20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17-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10</a:t>
            </a:fld>
            <a:endParaRPr lang="en-US" altLang="ko-KR" sz="1400" dirty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12042395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 err="1"/>
              <a:t>Naver</a:t>
            </a:r>
            <a:r>
              <a:rPr lang="en-US" altLang="ko-KR" dirty="0"/>
              <a:t> </a:t>
            </a:r>
            <a:r>
              <a:rPr lang="en-US" altLang="ko-KR" dirty="0" err="1"/>
              <a:t>OpenAPI</a:t>
            </a:r>
            <a:r>
              <a:rPr lang="ko-KR" altLang="en-US" dirty="0"/>
              <a:t>를 이용하여 책 정보 가져오기</a:t>
            </a:r>
            <a:endParaRPr lang="en-US" altLang="ko-KR" dirty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000" b="1" dirty="0" err="1">
                <a:solidFill>
                  <a:schemeClr val="accent2"/>
                </a:solidFill>
              </a:rPr>
              <a:t>Naver</a:t>
            </a:r>
            <a:r>
              <a:rPr lang="ko-KR" altLang="en-US" sz="2000" b="1" dirty="0">
                <a:solidFill>
                  <a:schemeClr val="accent2"/>
                </a:solidFill>
              </a:rPr>
              <a:t> </a:t>
            </a:r>
            <a:r>
              <a:rPr lang="en-US" altLang="ko-KR" sz="2000" b="1" dirty="0" err="1">
                <a:solidFill>
                  <a:schemeClr val="accent2"/>
                </a:solidFill>
              </a:rPr>
              <a:t>OpenAPI</a:t>
            </a:r>
            <a:r>
              <a:rPr lang="en-US" altLang="ko-KR" sz="2000" b="1" dirty="0">
                <a:solidFill>
                  <a:schemeClr val="accent2"/>
                </a:solidFill>
              </a:rPr>
              <a:t> (https://developers.naver.com)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1600" dirty="0"/>
              <a:t>네이버 </a:t>
            </a:r>
            <a:r>
              <a:rPr lang="en-US" altLang="ko-KR" sz="1600" dirty="0" err="1"/>
              <a:t>OpenAPI</a:t>
            </a:r>
            <a:r>
              <a:rPr lang="en-US" altLang="ko-KR" sz="1600" dirty="0"/>
              <a:t> </a:t>
            </a:r>
            <a:r>
              <a:rPr lang="ko-KR" altLang="en-US" sz="1600" dirty="0"/>
              <a:t>중에서 책 검색 서비스 활용 </a:t>
            </a:r>
            <a:r>
              <a:rPr lang="en-US" altLang="ko-KR" sz="1600" dirty="0"/>
              <a:t>(</a:t>
            </a:r>
            <a:r>
              <a:rPr lang="ko-KR" altLang="en-US" sz="1600" dirty="0"/>
              <a:t>책 정보를 가져와서 </a:t>
            </a:r>
            <a:r>
              <a:rPr lang="en-US" altLang="ko-KR" sz="1600" dirty="0"/>
              <a:t>XML DOM</a:t>
            </a:r>
            <a:r>
              <a:rPr lang="ko-KR" altLang="en-US" sz="1600" dirty="0"/>
              <a:t>에 추가</a:t>
            </a:r>
            <a:r>
              <a:rPr lang="en-US" altLang="ko-KR" sz="1600" dirty="0"/>
              <a:t>)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1600" dirty="0" err="1"/>
              <a:t>파이썬에서</a:t>
            </a:r>
            <a:r>
              <a:rPr lang="ko-KR" altLang="en-US" sz="1600" dirty="0"/>
              <a:t> </a:t>
            </a:r>
            <a:r>
              <a:rPr lang="en-US" altLang="ko-KR" sz="1600" dirty="0" err="1"/>
              <a:t>OpenAPI</a:t>
            </a:r>
            <a:r>
              <a:rPr lang="en-US" altLang="ko-KR" sz="1600" dirty="0"/>
              <a:t> </a:t>
            </a:r>
            <a:r>
              <a:rPr lang="ko-KR" altLang="en-US" sz="1600" dirty="0"/>
              <a:t>이용방법</a:t>
            </a:r>
            <a:r>
              <a:rPr lang="en-US" altLang="ko-KR" sz="1600" dirty="0"/>
              <a:t> (</a:t>
            </a:r>
            <a:r>
              <a:rPr lang="en-US" altLang="ko-KR" sz="1600" b="1" dirty="0" err="1">
                <a:solidFill>
                  <a:schemeClr val="accent2"/>
                </a:solidFill>
              </a:rPr>
              <a:t>http.client</a:t>
            </a:r>
            <a:r>
              <a:rPr lang="en-US" altLang="ko-KR" sz="1600" b="1" dirty="0">
                <a:solidFill>
                  <a:schemeClr val="accent2"/>
                </a:solidFill>
              </a:rPr>
              <a:t>, </a:t>
            </a:r>
            <a:r>
              <a:rPr lang="en-US" altLang="ko-KR" sz="1600" b="1" dirty="0" err="1">
                <a:solidFill>
                  <a:schemeClr val="accent2"/>
                </a:solidFill>
              </a:rPr>
              <a:t>http.server</a:t>
            </a:r>
            <a:r>
              <a:rPr lang="en-US" altLang="ko-KR" sz="1600" b="1" dirty="0">
                <a:solidFill>
                  <a:schemeClr val="accent2"/>
                </a:solidFill>
              </a:rPr>
              <a:t> </a:t>
            </a:r>
            <a:r>
              <a:rPr lang="en-US" altLang="ko-KR" sz="1600" dirty="0"/>
              <a:t>2</a:t>
            </a:r>
            <a:r>
              <a:rPr lang="ko-KR" altLang="en-US" sz="1600" dirty="0"/>
              <a:t>개 모듈 필요</a:t>
            </a:r>
            <a:r>
              <a:rPr lang="en-US" altLang="ko-KR" sz="1600" dirty="0"/>
              <a:t>)</a:t>
            </a:r>
            <a:endParaRPr lang="ko-KR" altLang="en-US" sz="16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endParaRPr lang="en-US" altLang="ko-KR" sz="12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ko-KR" sz="20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17-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11</a:t>
            </a:fld>
            <a:endParaRPr lang="en-US" altLang="ko-KR" sz="1400" dirty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10407378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366" y="1550287"/>
            <a:ext cx="7281391" cy="460056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 err="1"/>
              <a:t>Naver</a:t>
            </a:r>
            <a:r>
              <a:rPr lang="en-US" altLang="ko-KR" dirty="0"/>
              <a:t> </a:t>
            </a:r>
            <a:r>
              <a:rPr lang="en-US" altLang="ko-KR" dirty="0" err="1"/>
              <a:t>OpenAPI</a:t>
            </a:r>
            <a:r>
              <a:rPr lang="ko-KR" altLang="en-US" dirty="0"/>
              <a:t>를 이용하여 책 정보 가져오기</a:t>
            </a:r>
            <a:endParaRPr lang="en-US" altLang="ko-KR" dirty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000" b="1" dirty="0" err="1">
                <a:solidFill>
                  <a:schemeClr val="accent2"/>
                </a:solidFill>
              </a:rPr>
              <a:t>Naver</a:t>
            </a:r>
            <a:r>
              <a:rPr lang="ko-KR" altLang="en-US" sz="2000" b="1" dirty="0">
                <a:solidFill>
                  <a:schemeClr val="accent2"/>
                </a:solidFill>
              </a:rPr>
              <a:t> </a:t>
            </a:r>
            <a:r>
              <a:rPr lang="en-US" altLang="ko-KR" sz="2000" b="1" dirty="0" err="1">
                <a:solidFill>
                  <a:schemeClr val="accent2"/>
                </a:solidFill>
              </a:rPr>
              <a:t>OpenAPI</a:t>
            </a:r>
            <a:r>
              <a:rPr lang="en-US" altLang="ko-KR" sz="2000" b="1" dirty="0">
                <a:solidFill>
                  <a:schemeClr val="accent2"/>
                </a:solidFill>
              </a:rPr>
              <a:t> (https://developers.naver.com)</a:t>
            </a:r>
          </a:p>
          <a:p>
            <a:pPr marL="457200" lvl="1" indent="0" eaLnBrk="1" hangingPunct="1">
              <a:buNone/>
            </a:pPr>
            <a:r>
              <a:rPr lang="en-US" altLang="ko-KR" sz="1600" b="1" dirty="0">
                <a:solidFill>
                  <a:srgbClr val="FF0000"/>
                </a:solidFill>
              </a:rPr>
              <a:t>1</a:t>
            </a:r>
            <a:r>
              <a:rPr lang="ko-KR" altLang="en-US" sz="1600" b="1" dirty="0">
                <a:solidFill>
                  <a:srgbClr val="FF0000"/>
                </a:solidFill>
              </a:rPr>
              <a:t>단계 </a:t>
            </a:r>
            <a:r>
              <a:rPr lang="en-US" altLang="ko-KR" sz="1600" b="1" dirty="0">
                <a:solidFill>
                  <a:srgbClr val="FF0000"/>
                </a:solidFill>
              </a:rPr>
              <a:t>: </a:t>
            </a:r>
            <a:r>
              <a:rPr lang="ko-KR" altLang="en-US" sz="1600" b="1" dirty="0">
                <a:solidFill>
                  <a:srgbClr val="FF0000"/>
                </a:solidFill>
              </a:rPr>
              <a:t>네이버</a:t>
            </a:r>
            <a:r>
              <a:rPr lang="en-US" altLang="ko-KR" sz="1600" b="1" dirty="0">
                <a:solidFill>
                  <a:srgbClr val="FF0000"/>
                </a:solidFill>
              </a:rPr>
              <a:t> </a:t>
            </a:r>
            <a:r>
              <a:rPr lang="ko-KR" altLang="en-US" sz="1600" b="1" dirty="0" err="1">
                <a:solidFill>
                  <a:srgbClr val="FF0000"/>
                </a:solidFill>
              </a:rPr>
              <a:t>개발자센터</a:t>
            </a:r>
            <a:r>
              <a:rPr lang="ko-KR" altLang="en-US" sz="1600" b="1" dirty="0">
                <a:solidFill>
                  <a:srgbClr val="FF0000"/>
                </a:solidFill>
              </a:rPr>
              <a:t> 로그인 </a:t>
            </a:r>
            <a:endParaRPr lang="en-US" altLang="ko-KR" sz="1600" b="1" dirty="0">
              <a:solidFill>
                <a:srgbClr val="FF0000"/>
              </a:solidFill>
            </a:endParaRPr>
          </a:p>
          <a:p>
            <a:pPr lvl="1" eaLnBrk="1" hangingPunct="1"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ko-KR" sz="20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17-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12</a:t>
            </a:fld>
            <a:endParaRPr lang="en-US" altLang="ko-KR" sz="1400" dirty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9" name="아래쪽 화살표 8"/>
          <p:cNvSpPr/>
          <p:nvPr/>
        </p:nvSpPr>
        <p:spPr>
          <a:xfrm rot="2958565">
            <a:off x="7927260" y="581242"/>
            <a:ext cx="294077" cy="1543503"/>
          </a:xfrm>
          <a:prstGeom prst="downArrow">
            <a:avLst>
              <a:gd name="adj1" fmla="val 50000"/>
              <a:gd name="adj2" fmla="val 77501"/>
            </a:avLst>
          </a:prstGeom>
          <a:solidFill>
            <a:srgbClr val="FF00FF"/>
          </a:solidFill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51460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972" y="1499648"/>
            <a:ext cx="7238308" cy="464080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 err="1"/>
              <a:t>Naver</a:t>
            </a:r>
            <a:r>
              <a:rPr lang="en-US" altLang="ko-KR" dirty="0"/>
              <a:t> </a:t>
            </a:r>
            <a:r>
              <a:rPr lang="en-US" altLang="ko-KR" dirty="0" err="1"/>
              <a:t>OpenAPI</a:t>
            </a:r>
            <a:r>
              <a:rPr lang="ko-KR" altLang="en-US" dirty="0"/>
              <a:t>를 이용하여 책 정보 가져오기</a:t>
            </a:r>
            <a:endParaRPr lang="en-US" altLang="ko-KR" dirty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000" b="1" dirty="0" err="1">
                <a:solidFill>
                  <a:schemeClr val="accent2"/>
                </a:solidFill>
              </a:rPr>
              <a:t>Naver</a:t>
            </a:r>
            <a:r>
              <a:rPr lang="ko-KR" altLang="en-US" sz="2000" b="1" dirty="0">
                <a:solidFill>
                  <a:schemeClr val="accent2"/>
                </a:solidFill>
              </a:rPr>
              <a:t> </a:t>
            </a:r>
            <a:r>
              <a:rPr lang="en-US" altLang="ko-KR" sz="2000" b="1" dirty="0" err="1">
                <a:solidFill>
                  <a:schemeClr val="accent2"/>
                </a:solidFill>
              </a:rPr>
              <a:t>OpenAPI</a:t>
            </a:r>
            <a:r>
              <a:rPr lang="en-US" altLang="ko-KR" sz="2000" b="1" dirty="0">
                <a:solidFill>
                  <a:schemeClr val="accent2"/>
                </a:solidFill>
              </a:rPr>
              <a:t> (https://developers.naver.com)</a:t>
            </a:r>
          </a:p>
          <a:p>
            <a:pPr marL="457200" lvl="1" indent="0" eaLnBrk="1" hangingPunct="1">
              <a:buNone/>
            </a:pPr>
            <a:r>
              <a:rPr lang="en-US" altLang="ko-KR" sz="1600" b="1" dirty="0">
                <a:solidFill>
                  <a:srgbClr val="FF0000"/>
                </a:solidFill>
              </a:rPr>
              <a:t>2</a:t>
            </a:r>
            <a:r>
              <a:rPr lang="ko-KR" altLang="en-US" sz="1600" b="1" dirty="0">
                <a:solidFill>
                  <a:srgbClr val="FF0000"/>
                </a:solidFill>
              </a:rPr>
              <a:t>단계 </a:t>
            </a:r>
            <a:r>
              <a:rPr lang="en-US" altLang="ko-KR" sz="1600" b="1" dirty="0">
                <a:solidFill>
                  <a:srgbClr val="FF0000"/>
                </a:solidFill>
              </a:rPr>
              <a:t>: </a:t>
            </a:r>
            <a:r>
              <a:rPr lang="ko-KR" altLang="en-US" sz="1600" b="1" dirty="0">
                <a:solidFill>
                  <a:srgbClr val="FF0000"/>
                </a:solidFill>
              </a:rPr>
              <a:t>서비스 둘러보기</a:t>
            </a:r>
            <a:endParaRPr lang="en-US" altLang="ko-KR" sz="1600" dirty="0"/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ko-KR" sz="20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17-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13</a:t>
            </a:fld>
            <a:endParaRPr lang="en-US" altLang="ko-KR" sz="1400" dirty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9" name="아래쪽 화살표 8"/>
          <p:cNvSpPr/>
          <p:nvPr/>
        </p:nvSpPr>
        <p:spPr>
          <a:xfrm rot="2958565">
            <a:off x="6300447" y="4044938"/>
            <a:ext cx="294077" cy="1543503"/>
          </a:xfrm>
          <a:prstGeom prst="downArrow">
            <a:avLst>
              <a:gd name="adj1" fmla="val 50000"/>
              <a:gd name="adj2" fmla="val 77501"/>
            </a:avLst>
          </a:prstGeom>
          <a:solidFill>
            <a:srgbClr val="FF00FF"/>
          </a:solidFill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62208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57D88474-1F4C-4046-8A4B-33EBF14229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2313" y="1487435"/>
            <a:ext cx="5977773" cy="481652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 err="1"/>
              <a:t>Naver</a:t>
            </a:r>
            <a:r>
              <a:rPr lang="en-US" altLang="ko-KR" dirty="0"/>
              <a:t> </a:t>
            </a:r>
            <a:r>
              <a:rPr lang="en-US" altLang="ko-KR" dirty="0" err="1"/>
              <a:t>OpenAPI</a:t>
            </a:r>
            <a:r>
              <a:rPr lang="ko-KR" altLang="en-US" dirty="0"/>
              <a:t>를 이용하여 책 정보 가져오기</a:t>
            </a:r>
            <a:endParaRPr lang="en-US" altLang="ko-KR" dirty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000" b="1" dirty="0" err="1">
                <a:solidFill>
                  <a:schemeClr val="accent2"/>
                </a:solidFill>
              </a:rPr>
              <a:t>Naver</a:t>
            </a:r>
            <a:r>
              <a:rPr lang="ko-KR" altLang="en-US" sz="2000" b="1" dirty="0">
                <a:solidFill>
                  <a:schemeClr val="accent2"/>
                </a:solidFill>
              </a:rPr>
              <a:t> </a:t>
            </a:r>
            <a:r>
              <a:rPr lang="en-US" altLang="ko-KR" sz="2000" b="1" dirty="0" err="1">
                <a:solidFill>
                  <a:schemeClr val="accent2"/>
                </a:solidFill>
              </a:rPr>
              <a:t>OpenAPI</a:t>
            </a:r>
            <a:r>
              <a:rPr lang="en-US" altLang="ko-KR" sz="2000" b="1" dirty="0">
                <a:solidFill>
                  <a:schemeClr val="accent2"/>
                </a:solidFill>
              </a:rPr>
              <a:t> (https://developers.naver.com)</a:t>
            </a:r>
          </a:p>
          <a:p>
            <a:pPr marL="457200" lvl="1" indent="0" eaLnBrk="1" hangingPunct="1">
              <a:buNone/>
            </a:pPr>
            <a:r>
              <a:rPr lang="en-US" altLang="ko-KR" sz="1600" b="1" dirty="0">
                <a:solidFill>
                  <a:srgbClr val="FF0000"/>
                </a:solidFill>
              </a:rPr>
              <a:t>3</a:t>
            </a:r>
            <a:r>
              <a:rPr lang="ko-KR" altLang="en-US" sz="1600" b="1" dirty="0">
                <a:solidFill>
                  <a:srgbClr val="FF0000"/>
                </a:solidFill>
              </a:rPr>
              <a:t>단계 </a:t>
            </a:r>
            <a:r>
              <a:rPr lang="en-US" altLang="ko-KR" sz="1600" b="1" dirty="0">
                <a:solidFill>
                  <a:srgbClr val="FF0000"/>
                </a:solidFill>
              </a:rPr>
              <a:t>:  </a:t>
            </a:r>
            <a:r>
              <a:rPr lang="ko-KR" altLang="en-US" sz="1600" b="1" dirty="0">
                <a:solidFill>
                  <a:srgbClr val="FF0000"/>
                </a:solidFill>
              </a:rPr>
              <a:t>서비스</a:t>
            </a:r>
            <a:r>
              <a:rPr lang="en-US" altLang="ko-KR" sz="1600" b="1" dirty="0">
                <a:solidFill>
                  <a:srgbClr val="FF0000"/>
                </a:solidFill>
              </a:rPr>
              <a:t>API/</a:t>
            </a:r>
            <a:r>
              <a:rPr lang="ko-KR" altLang="en-US" sz="1600" b="1" dirty="0">
                <a:solidFill>
                  <a:srgbClr val="FF0000"/>
                </a:solidFill>
              </a:rPr>
              <a:t>검색 </a:t>
            </a:r>
            <a:r>
              <a:rPr lang="ko-KR" altLang="en-US" sz="1600" b="1" dirty="0" err="1">
                <a:solidFill>
                  <a:srgbClr val="FF0000"/>
                </a:solidFill>
              </a:rPr>
              <a:t>선택후</a:t>
            </a:r>
            <a:r>
              <a:rPr lang="ko-KR" altLang="en-US" sz="1600" b="1" dirty="0">
                <a:solidFill>
                  <a:srgbClr val="FF0000"/>
                </a:solidFill>
              </a:rPr>
              <a:t> </a:t>
            </a:r>
            <a:r>
              <a:rPr lang="en-US" altLang="ko-KR" sz="1600" b="1" dirty="0">
                <a:solidFill>
                  <a:srgbClr val="FF0000"/>
                </a:solidFill>
              </a:rPr>
              <a:t>“</a:t>
            </a:r>
            <a:r>
              <a:rPr lang="ko-KR" altLang="en-US" sz="1600" b="1" dirty="0">
                <a:solidFill>
                  <a:srgbClr val="FF0000"/>
                </a:solidFill>
              </a:rPr>
              <a:t>오픈 </a:t>
            </a:r>
            <a:r>
              <a:rPr lang="en-US" altLang="ko-KR" sz="1600" b="1" dirty="0">
                <a:solidFill>
                  <a:srgbClr val="FF0000"/>
                </a:solidFill>
              </a:rPr>
              <a:t>API </a:t>
            </a:r>
            <a:r>
              <a:rPr lang="ko-KR" altLang="en-US" sz="1600" b="1" dirty="0">
                <a:solidFill>
                  <a:srgbClr val="FF0000"/>
                </a:solidFill>
              </a:rPr>
              <a:t>이용신청</a:t>
            </a:r>
            <a:r>
              <a:rPr lang="en-US" altLang="ko-KR" sz="1600" b="1" dirty="0">
                <a:solidFill>
                  <a:srgbClr val="FF0000"/>
                </a:solidFill>
              </a:rPr>
              <a:t>” </a:t>
            </a:r>
            <a:r>
              <a:rPr lang="ko-KR" altLang="en-US" sz="1600" b="1" dirty="0">
                <a:solidFill>
                  <a:srgbClr val="FF0000"/>
                </a:solidFill>
              </a:rPr>
              <a:t> 애플리케이션 정보입력</a:t>
            </a:r>
            <a:endParaRPr lang="en-US" altLang="ko-KR" sz="1600" b="1" dirty="0">
              <a:solidFill>
                <a:srgbClr val="FF0000"/>
              </a:solidFill>
            </a:endParaRPr>
          </a:p>
          <a:p>
            <a:pPr lvl="1" eaLnBrk="1" hangingPunct="1"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ko-KR" sz="20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17-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14</a:t>
            </a:fld>
            <a:endParaRPr lang="en-US" altLang="ko-KR" sz="1400" dirty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9" name="아래쪽 화살표 8"/>
          <p:cNvSpPr/>
          <p:nvPr/>
        </p:nvSpPr>
        <p:spPr>
          <a:xfrm rot="2958565">
            <a:off x="4179820" y="4993915"/>
            <a:ext cx="231911" cy="1177849"/>
          </a:xfrm>
          <a:prstGeom prst="downArrow">
            <a:avLst>
              <a:gd name="adj1" fmla="val 50000"/>
              <a:gd name="adj2" fmla="val 77501"/>
            </a:avLst>
          </a:prstGeom>
          <a:solidFill>
            <a:srgbClr val="FF00FF"/>
          </a:solidFill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96104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A07D7AC5-D20F-4D6C-8185-8268B26A01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100" y="1475490"/>
            <a:ext cx="5967093" cy="472800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 err="1"/>
              <a:t>Naver</a:t>
            </a:r>
            <a:r>
              <a:rPr lang="en-US" altLang="ko-KR" dirty="0"/>
              <a:t> </a:t>
            </a:r>
            <a:r>
              <a:rPr lang="en-US" altLang="ko-KR" dirty="0" err="1"/>
              <a:t>OpenAPI</a:t>
            </a:r>
            <a:r>
              <a:rPr lang="ko-KR" altLang="en-US" dirty="0"/>
              <a:t>를 이용하여 책 정보 가져오기</a:t>
            </a:r>
            <a:endParaRPr lang="en-US" altLang="ko-KR" dirty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000" b="1" dirty="0" err="1">
                <a:solidFill>
                  <a:schemeClr val="accent2"/>
                </a:solidFill>
              </a:rPr>
              <a:t>Naver</a:t>
            </a:r>
            <a:r>
              <a:rPr lang="ko-KR" altLang="en-US" sz="2000" b="1" dirty="0">
                <a:solidFill>
                  <a:schemeClr val="accent2"/>
                </a:solidFill>
              </a:rPr>
              <a:t> </a:t>
            </a:r>
            <a:r>
              <a:rPr lang="en-US" altLang="ko-KR" sz="2000" b="1" dirty="0" err="1">
                <a:solidFill>
                  <a:schemeClr val="accent2"/>
                </a:solidFill>
              </a:rPr>
              <a:t>OpenAPI</a:t>
            </a:r>
            <a:r>
              <a:rPr lang="en-US" altLang="ko-KR" sz="2000" b="1" dirty="0">
                <a:solidFill>
                  <a:schemeClr val="accent2"/>
                </a:solidFill>
              </a:rPr>
              <a:t> (https://developers.naver.com)</a:t>
            </a:r>
          </a:p>
          <a:p>
            <a:pPr marL="457200" lvl="1" indent="0" eaLnBrk="1" hangingPunct="1">
              <a:buNone/>
            </a:pPr>
            <a:r>
              <a:rPr lang="en-US" altLang="ko-KR" sz="1600" b="1" dirty="0">
                <a:solidFill>
                  <a:srgbClr val="FF0000"/>
                </a:solidFill>
              </a:rPr>
              <a:t>4</a:t>
            </a:r>
            <a:r>
              <a:rPr lang="ko-KR" altLang="en-US" sz="1600" b="1" dirty="0">
                <a:solidFill>
                  <a:srgbClr val="FF0000"/>
                </a:solidFill>
              </a:rPr>
              <a:t>단계 </a:t>
            </a:r>
            <a:r>
              <a:rPr lang="en-US" altLang="ko-KR" sz="1600" b="1" dirty="0">
                <a:solidFill>
                  <a:srgbClr val="FF0000"/>
                </a:solidFill>
              </a:rPr>
              <a:t>:  “</a:t>
            </a:r>
            <a:r>
              <a:rPr lang="ko-KR" altLang="en-US" sz="1600" b="1" dirty="0">
                <a:solidFill>
                  <a:srgbClr val="FF0000"/>
                </a:solidFill>
              </a:rPr>
              <a:t>애플리케이션 이름</a:t>
            </a:r>
            <a:r>
              <a:rPr lang="en-US" altLang="ko-KR" sz="1600" b="1" dirty="0">
                <a:solidFill>
                  <a:srgbClr val="FF0000"/>
                </a:solidFill>
              </a:rPr>
              <a:t>” ,</a:t>
            </a:r>
            <a:r>
              <a:rPr lang="ko-KR" altLang="en-US" sz="1600" b="1" dirty="0">
                <a:solidFill>
                  <a:srgbClr val="FF0000"/>
                </a:solidFill>
              </a:rPr>
              <a:t> </a:t>
            </a:r>
            <a:r>
              <a:rPr lang="en-US" altLang="ko-KR" sz="1600" b="1" dirty="0">
                <a:solidFill>
                  <a:srgbClr val="FF0000"/>
                </a:solidFill>
              </a:rPr>
              <a:t>“WEB</a:t>
            </a:r>
            <a:r>
              <a:rPr lang="ko-KR" altLang="en-US" sz="1600" b="1" dirty="0">
                <a:solidFill>
                  <a:srgbClr val="FF0000"/>
                </a:solidFill>
              </a:rPr>
              <a:t>설정</a:t>
            </a:r>
            <a:r>
              <a:rPr lang="en-US" altLang="ko-KR" sz="1600" b="1" dirty="0">
                <a:solidFill>
                  <a:srgbClr val="FF0000"/>
                </a:solidFill>
              </a:rPr>
              <a:t>”, “http://kpu.ac.kr”  </a:t>
            </a:r>
            <a:r>
              <a:rPr lang="ko-KR" altLang="en-US" sz="1600" b="1" dirty="0">
                <a:solidFill>
                  <a:srgbClr val="FF0000"/>
                </a:solidFill>
              </a:rPr>
              <a:t>입력 후 등록하기</a:t>
            </a:r>
            <a:r>
              <a:rPr lang="en-US" altLang="ko-KR" sz="1600" b="1" dirty="0">
                <a:solidFill>
                  <a:srgbClr val="FF0000"/>
                </a:solidFill>
              </a:rPr>
              <a:t> 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ko-KR" sz="20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17-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15</a:t>
            </a:fld>
            <a:endParaRPr lang="en-US" altLang="ko-KR" sz="1400" dirty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3" name="아래쪽 화살표 2"/>
          <p:cNvSpPr/>
          <p:nvPr/>
        </p:nvSpPr>
        <p:spPr>
          <a:xfrm rot="2958565">
            <a:off x="3866086" y="1340245"/>
            <a:ext cx="322721" cy="1259686"/>
          </a:xfrm>
          <a:prstGeom prst="downArrow">
            <a:avLst>
              <a:gd name="adj1" fmla="val 50000"/>
              <a:gd name="adj2" fmla="val 77501"/>
            </a:avLst>
          </a:prstGeom>
          <a:solidFill>
            <a:srgbClr val="FF00FF"/>
          </a:solidFill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아래쪽 화살표 2">
            <a:extLst>
              <a:ext uri="{FF2B5EF4-FFF2-40B4-BE49-F238E27FC236}">
                <a16:creationId xmlns:a16="http://schemas.microsoft.com/office/drawing/2014/main" id="{26150B73-87C1-43F8-8BBC-E525621C241E}"/>
              </a:ext>
            </a:extLst>
          </p:cNvPr>
          <p:cNvSpPr/>
          <p:nvPr/>
        </p:nvSpPr>
        <p:spPr>
          <a:xfrm rot="2958565">
            <a:off x="3729978" y="4001148"/>
            <a:ext cx="231056" cy="832206"/>
          </a:xfrm>
          <a:prstGeom prst="downArrow">
            <a:avLst>
              <a:gd name="adj1" fmla="val 50000"/>
              <a:gd name="adj2" fmla="val 77501"/>
            </a:avLst>
          </a:prstGeom>
          <a:solidFill>
            <a:srgbClr val="FF00FF"/>
          </a:solidFill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아래쪽 화살표 2">
            <a:extLst>
              <a:ext uri="{FF2B5EF4-FFF2-40B4-BE49-F238E27FC236}">
                <a16:creationId xmlns:a16="http://schemas.microsoft.com/office/drawing/2014/main" id="{FC6D732F-D3E0-4042-9D1D-B06FE05BF1C1}"/>
              </a:ext>
            </a:extLst>
          </p:cNvPr>
          <p:cNvSpPr/>
          <p:nvPr/>
        </p:nvSpPr>
        <p:spPr>
          <a:xfrm rot="2958565">
            <a:off x="4302616" y="4638855"/>
            <a:ext cx="246571" cy="917941"/>
          </a:xfrm>
          <a:prstGeom prst="downArrow">
            <a:avLst>
              <a:gd name="adj1" fmla="val 50000"/>
              <a:gd name="adj2" fmla="val 77501"/>
            </a:avLst>
          </a:prstGeom>
          <a:solidFill>
            <a:srgbClr val="FF00FF"/>
          </a:solidFill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E51059D-97AB-4A14-BDBA-C7118083B8A1}"/>
              </a:ext>
            </a:extLst>
          </p:cNvPr>
          <p:cNvSpPr/>
          <p:nvPr/>
        </p:nvSpPr>
        <p:spPr>
          <a:xfrm>
            <a:off x="5173884" y="3808463"/>
            <a:ext cx="389711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1600" b="1" dirty="0">
                <a:solidFill>
                  <a:srgbClr val="FF0000"/>
                </a:solidFill>
              </a:rPr>
              <a:t>검색</a:t>
            </a:r>
            <a:r>
              <a:rPr lang="en-US" altLang="ko-KR" sz="1600" b="1" dirty="0">
                <a:solidFill>
                  <a:srgbClr val="FF0000"/>
                </a:solidFill>
              </a:rPr>
              <a:t>, </a:t>
            </a:r>
            <a:r>
              <a:rPr lang="ko-KR" altLang="en-US" sz="1600" b="1" dirty="0">
                <a:solidFill>
                  <a:srgbClr val="FF0000"/>
                </a:solidFill>
              </a:rPr>
              <a:t>지도 등 사용</a:t>
            </a:r>
            <a:r>
              <a:rPr lang="en-US" altLang="ko-KR" sz="1600" b="1" dirty="0">
                <a:solidFill>
                  <a:srgbClr val="FF0000"/>
                </a:solidFill>
              </a:rPr>
              <a:t>API </a:t>
            </a:r>
            <a:r>
              <a:rPr lang="ko-KR" altLang="en-US" sz="1600" b="1" dirty="0">
                <a:solidFill>
                  <a:srgbClr val="FF0000"/>
                </a:solidFill>
              </a:rPr>
              <a:t>확인하고</a:t>
            </a:r>
            <a:endParaRPr lang="en-US" altLang="ko-KR" sz="1600" b="1" dirty="0">
              <a:solidFill>
                <a:srgbClr val="FF0000"/>
              </a:solidFill>
            </a:endParaRP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1600" b="1" dirty="0">
                <a:solidFill>
                  <a:srgbClr val="FF0000"/>
                </a:solidFill>
              </a:rPr>
              <a:t> 플랫폼</a:t>
            </a:r>
            <a:r>
              <a:rPr lang="en-US" altLang="ko-KR" sz="1600" b="1" dirty="0">
                <a:solidFill>
                  <a:srgbClr val="FF0000"/>
                </a:solidFill>
              </a:rPr>
              <a:t>(</a:t>
            </a:r>
            <a:r>
              <a:rPr lang="ko-KR" altLang="en-US" sz="1600" b="1" dirty="0">
                <a:solidFill>
                  <a:srgbClr val="FF0000"/>
                </a:solidFill>
              </a:rPr>
              <a:t>웹서비스 </a:t>
            </a:r>
            <a:r>
              <a:rPr lang="en-US" altLang="ko-KR" sz="1600" b="1" dirty="0">
                <a:solidFill>
                  <a:srgbClr val="FF0000"/>
                </a:solidFill>
              </a:rPr>
              <a:t>URL, IOS bundle ID, </a:t>
            </a:r>
            <a:r>
              <a:rPr lang="ko-KR" altLang="en-US" sz="1600" b="1" dirty="0">
                <a:solidFill>
                  <a:srgbClr val="FF0000"/>
                </a:solidFill>
              </a:rPr>
              <a:t>안드로이드 패키지 이름</a:t>
            </a:r>
            <a:r>
              <a:rPr lang="en-US" altLang="ko-KR" sz="1600" b="1" dirty="0">
                <a:solidFill>
                  <a:srgbClr val="FF0000"/>
                </a:solidFill>
              </a:rPr>
              <a:t>) </a:t>
            </a:r>
            <a:r>
              <a:rPr lang="ko-KR" altLang="en-US" sz="1600" b="1" dirty="0">
                <a:solidFill>
                  <a:srgbClr val="FF0000"/>
                </a:solidFill>
              </a:rPr>
              <a:t>명시</a:t>
            </a:r>
            <a:endParaRPr lang="en-US" altLang="ko-KR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43834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F75A9B6-9A5F-4740-A187-2C6B7C14BE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775" y="1487348"/>
            <a:ext cx="7100200" cy="476036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 err="1"/>
              <a:t>Naver</a:t>
            </a:r>
            <a:r>
              <a:rPr lang="en-US" altLang="ko-KR" dirty="0"/>
              <a:t> </a:t>
            </a:r>
            <a:r>
              <a:rPr lang="en-US" altLang="ko-KR" dirty="0" err="1"/>
              <a:t>OpenAPI</a:t>
            </a:r>
            <a:r>
              <a:rPr lang="ko-KR" altLang="en-US" dirty="0"/>
              <a:t>를 이용하여 책 정보 가져오기</a:t>
            </a:r>
            <a:endParaRPr lang="en-US" altLang="ko-KR" dirty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000" b="1" dirty="0" err="1">
                <a:solidFill>
                  <a:schemeClr val="accent2"/>
                </a:solidFill>
              </a:rPr>
              <a:t>Naver</a:t>
            </a:r>
            <a:r>
              <a:rPr lang="ko-KR" altLang="en-US" sz="2000" b="1" dirty="0">
                <a:solidFill>
                  <a:schemeClr val="accent2"/>
                </a:solidFill>
              </a:rPr>
              <a:t> </a:t>
            </a:r>
            <a:r>
              <a:rPr lang="en-US" altLang="ko-KR" sz="2000" b="1" dirty="0" err="1">
                <a:solidFill>
                  <a:schemeClr val="accent2"/>
                </a:solidFill>
              </a:rPr>
              <a:t>OpenAPI</a:t>
            </a:r>
            <a:r>
              <a:rPr lang="en-US" altLang="ko-KR" sz="2000" b="1" dirty="0">
                <a:solidFill>
                  <a:schemeClr val="accent2"/>
                </a:solidFill>
              </a:rPr>
              <a:t> (https://developers.naver.com)</a:t>
            </a:r>
          </a:p>
          <a:p>
            <a:pPr marL="457200" lvl="1" indent="0" eaLnBrk="1" hangingPunct="1">
              <a:buNone/>
            </a:pPr>
            <a:r>
              <a:rPr lang="en-US" altLang="ko-KR" sz="1600" b="1" dirty="0">
                <a:solidFill>
                  <a:srgbClr val="FF0000"/>
                </a:solidFill>
              </a:rPr>
              <a:t>5</a:t>
            </a:r>
            <a:r>
              <a:rPr lang="ko-KR" altLang="en-US" sz="1600" b="1" dirty="0">
                <a:solidFill>
                  <a:srgbClr val="FF0000"/>
                </a:solidFill>
              </a:rPr>
              <a:t>단계 </a:t>
            </a:r>
            <a:r>
              <a:rPr lang="en-US" altLang="ko-KR" sz="1600" b="1" dirty="0">
                <a:solidFill>
                  <a:srgbClr val="FF0000"/>
                </a:solidFill>
              </a:rPr>
              <a:t>:  “Client ID”, “Client Secret” </a:t>
            </a:r>
            <a:r>
              <a:rPr lang="ko-KR" altLang="en-US" sz="1600" b="1" dirty="0">
                <a:solidFill>
                  <a:srgbClr val="FF0000"/>
                </a:solidFill>
              </a:rPr>
              <a:t>확인</a:t>
            </a:r>
            <a:endParaRPr lang="en-US" altLang="ko-KR" sz="1600" b="1" dirty="0">
              <a:solidFill>
                <a:srgbClr val="FF0000"/>
              </a:solidFill>
            </a:endParaRPr>
          </a:p>
          <a:p>
            <a:pPr lvl="1" eaLnBrk="1" hangingPunct="1"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ko-KR" sz="20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17-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16</a:t>
            </a:fld>
            <a:endParaRPr lang="en-US" altLang="ko-KR" sz="1400" dirty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9" name="아래쪽 화살표 8"/>
          <p:cNvSpPr/>
          <p:nvPr/>
        </p:nvSpPr>
        <p:spPr>
          <a:xfrm rot="2958565">
            <a:off x="5296478" y="2042596"/>
            <a:ext cx="294077" cy="1543503"/>
          </a:xfrm>
          <a:prstGeom prst="downArrow">
            <a:avLst>
              <a:gd name="adj1" fmla="val 50000"/>
              <a:gd name="adj2" fmla="val 77501"/>
            </a:avLst>
          </a:prstGeom>
          <a:solidFill>
            <a:srgbClr val="FF00FF"/>
          </a:solidFill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아래쪽 화살표 8">
            <a:extLst>
              <a:ext uri="{FF2B5EF4-FFF2-40B4-BE49-F238E27FC236}">
                <a16:creationId xmlns:a16="http://schemas.microsoft.com/office/drawing/2014/main" id="{ED63BB5E-2127-4232-9A75-ACFD00E54346}"/>
              </a:ext>
            </a:extLst>
          </p:cNvPr>
          <p:cNvSpPr/>
          <p:nvPr/>
        </p:nvSpPr>
        <p:spPr>
          <a:xfrm rot="2958565">
            <a:off x="5396791" y="2605654"/>
            <a:ext cx="294077" cy="1543503"/>
          </a:xfrm>
          <a:prstGeom prst="downArrow">
            <a:avLst>
              <a:gd name="adj1" fmla="val 50000"/>
              <a:gd name="adj2" fmla="val 77501"/>
            </a:avLst>
          </a:prstGeom>
          <a:solidFill>
            <a:srgbClr val="FF00FF"/>
          </a:solidFill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83274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BE479571-537E-476C-9881-FB7CB7C288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441" y="1515677"/>
            <a:ext cx="6944469" cy="465588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 err="1"/>
              <a:t>Naver</a:t>
            </a:r>
            <a:r>
              <a:rPr lang="en-US" altLang="ko-KR" dirty="0"/>
              <a:t> </a:t>
            </a:r>
            <a:r>
              <a:rPr lang="en-US" altLang="ko-KR" dirty="0" err="1"/>
              <a:t>OpenAPI</a:t>
            </a:r>
            <a:r>
              <a:rPr lang="ko-KR" altLang="en-US" dirty="0"/>
              <a:t>를 이용하여 책 정보 가져오기</a:t>
            </a:r>
            <a:endParaRPr lang="en-US" altLang="ko-KR" dirty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000" b="1" dirty="0" err="1">
                <a:solidFill>
                  <a:schemeClr val="accent2"/>
                </a:solidFill>
              </a:rPr>
              <a:t>Naver</a:t>
            </a:r>
            <a:r>
              <a:rPr lang="ko-KR" altLang="en-US" sz="2000" b="1" dirty="0">
                <a:solidFill>
                  <a:schemeClr val="accent2"/>
                </a:solidFill>
              </a:rPr>
              <a:t> </a:t>
            </a:r>
            <a:r>
              <a:rPr lang="en-US" altLang="ko-KR" sz="2000" b="1" dirty="0" err="1">
                <a:solidFill>
                  <a:schemeClr val="accent2"/>
                </a:solidFill>
              </a:rPr>
              <a:t>OpenAPI</a:t>
            </a:r>
            <a:r>
              <a:rPr lang="en-US" altLang="ko-KR" sz="2000" b="1" dirty="0">
                <a:solidFill>
                  <a:schemeClr val="accent2"/>
                </a:solidFill>
              </a:rPr>
              <a:t> (https://developers.naver.com)</a:t>
            </a:r>
          </a:p>
          <a:p>
            <a:pPr marL="457200" lvl="1" indent="0" eaLnBrk="1" hangingPunct="1">
              <a:buNone/>
            </a:pPr>
            <a:r>
              <a:rPr lang="en-US" altLang="ko-KR" sz="1600" b="1" dirty="0">
                <a:solidFill>
                  <a:srgbClr val="FF0000"/>
                </a:solidFill>
              </a:rPr>
              <a:t>6</a:t>
            </a:r>
            <a:r>
              <a:rPr lang="ko-KR" altLang="en-US" sz="1600" b="1" dirty="0">
                <a:solidFill>
                  <a:srgbClr val="FF0000"/>
                </a:solidFill>
              </a:rPr>
              <a:t>단계 </a:t>
            </a:r>
            <a:r>
              <a:rPr lang="en-US" altLang="ko-KR" sz="1600" b="1" dirty="0">
                <a:solidFill>
                  <a:srgbClr val="FF0000"/>
                </a:solidFill>
              </a:rPr>
              <a:t>: “Documents &gt; </a:t>
            </a:r>
            <a:r>
              <a:rPr lang="ko-KR" altLang="en-US" sz="1600" b="1" dirty="0">
                <a:solidFill>
                  <a:srgbClr val="FF0000"/>
                </a:solidFill>
              </a:rPr>
              <a:t>서비스</a:t>
            </a:r>
            <a:r>
              <a:rPr lang="en-US" altLang="ko-KR" sz="1600" b="1" dirty="0">
                <a:solidFill>
                  <a:srgbClr val="FF0000"/>
                </a:solidFill>
              </a:rPr>
              <a:t>API &gt; </a:t>
            </a:r>
            <a:r>
              <a:rPr lang="ko-KR" altLang="en-US" sz="1600" b="1" dirty="0">
                <a:solidFill>
                  <a:srgbClr val="FF0000"/>
                </a:solidFill>
              </a:rPr>
              <a:t>검색 </a:t>
            </a:r>
            <a:r>
              <a:rPr lang="en-US" altLang="ko-KR" sz="1600" b="1" dirty="0">
                <a:solidFill>
                  <a:srgbClr val="FF0000"/>
                </a:solidFill>
              </a:rPr>
              <a:t>&gt; </a:t>
            </a:r>
            <a:r>
              <a:rPr lang="ko-KR" altLang="en-US" sz="1600" b="1" dirty="0">
                <a:solidFill>
                  <a:srgbClr val="FF0000"/>
                </a:solidFill>
              </a:rPr>
              <a:t>책＂ 선택</a:t>
            </a:r>
            <a:endParaRPr lang="en-US" altLang="ko-KR" sz="1600" dirty="0"/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ko-KR" sz="20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17-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17</a:t>
            </a:fld>
            <a:endParaRPr lang="en-US" altLang="ko-KR" sz="1400" dirty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9" name="아래쪽 화살표 8"/>
          <p:cNvSpPr/>
          <p:nvPr/>
        </p:nvSpPr>
        <p:spPr>
          <a:xfrm rot="7572151">
            <a:off x="3624875" y="1609302"/>
            <a:ext cx="294077" cy="1543503"/>
          </a:xfrm>
          <a:prstGeom prst="downArrow">
            <a:avLst>
              <a:gd name="adj1" fmla="val 50000"/>
              <a:gd name="adj2" fmla="val 77501"/>
            </a:avLst>
          </a:prstGeom>
          <a:solidFill>
            <a:srgbClr val="FF00FF"/>
          </a:solidFill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7117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BD71C2E-00ED-4978-BCA5-AD8D28AE6C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801" y="1652152"/>
            <a:ext cx="7801337" cy="345050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 err="1"/>
              <a:t>Naver</a:t>
            </a:r>
            <a:r>
              <a:rPr lang="en-US" altLang="ko-KR" dirty="0"/>
              <a:t> </a:t>
            </a:r>
            <a:r>
              <a:rPr lang="en-US" altLang="ko-KR" dirty="0" err="1"/>
              <a:t>OpenAPI</a:t>
            </a:r>
            <a:r>
              <a:rPr lang="ko-KR" altLang="en-US" dirty="0"/>
              <a:t>를 이용하여 책 정보 가져오기</a:t>
            </a:r>
            <a:endParaRPr lang="en-US" altLang="ko-KR" dirty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000" b="1" dirty="0" err="1">
                <a:solidFill>
                  <a:schemeClr val="accent2"/>
                </a:solidFill>
              </a:rPr>
              <a:t>Naver</a:t>
            </a:r>
            <a:r>
              <a:rPr lang="ko-KR" altLang="en-US" sz="2000" b="1" dirty="0">
                <a:solidFill>
                  <a:schemeClr val="accent2"/>
                </a:solidFill>
              </a:rPr>
              <a:t> </a:t>
            </a:r>
            <a:r>
              <a:rPr lang="en-US" altLang="ko-KR" sz="2000" b="1" dirty="0" err="1">
                <a:solidFill>
                  <a:schemeClr val="accent2"/>
                </a:solidFill>
              </a:rPr>
              <a:t>OpenAPI</a:t>
            </a:r>
            <a:r>
              <a:rPr lang="en-US" altLang="ko-KR" sz="2000" b="1" dirty="0">
                <a:solidFill>
                  <a:schemeClr val="accent2"/>
                </a:solidFill>
              </a:rPr>
              <a:t> (https://developers.naver.com)</a:t>
            </a:r>
          </a:p>
          <a:p>
            <a:pPr marL="457200" lvl="1" indent="0" eaLnBrk="1" hangingPunct="1">
              <a:buNone/>
            </a:pPr>
            <a:r>
              <a:rPr lang="en-US" altLang="ko-KR" sz="1600" b="1" dirty="0">
                <a:solidFill>
                  <a:srgbClr val="FF0000"/>
                </a:solidFill>
              </a:rPr>
              <a:t>7</a:t>
            </a:r>
            <a:r>
              <a:rPr lang="ko-KR" altLang="en-US" sz="1600" b="1" dirty="0">
                <a:solidFill>
                  <a:srgbClr val="FF0000"/>
                </a:solidFill>
              </a:rPr>
              <a:t>단계 </a:t>
            </a:r>
            <a:r>
              <a:rPr lang="en-US" altLang="ko-KR" sz="1600" b="1" dirty="0">
                <a:solidFill>
                  <a:srgbClr val="FF0000"/>
                </a:solidFill>
              </a:rPr>
              <a:t>: API </a:t>
            </a:r>
            <a:r>
              <a:rPr lang="ko-KR" altLang="en-US" sz="1600" b="1" dirty="0">
                <a:solidFill>
                  <a:srgbClr val="FF0000"/>
                </a:solidFill>
              </a:rPr>
              <a:t>기본 정보 확인</a:t>
            </a:r>
            <a:endParaRPr lang="en-US" altLang="ko-KR" sz="20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17-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18</a:t>
            </a:fld>
            <a:endParaRPr lang="en-US" altLang="ko-KR" sz="1400" dirty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9" name="아래쪽 화살표 8"/>
          <p:cNvSpPr/>
          <p:nvPr/>
        </p:nvSpPr>
        <p:spPr>
          <a:xfrm rot="2958565">
            <a:off x="6267368" y="2183755"/>
            <a:ext cx="294077" cy="1543503"/>
          </a:xfrm>
          <a:prstGeom prst="downArrow">
            <a:avLst>
              <a:gd name="adj1" fmla="val 50000"/>
              <a:gd name="adj2" fmla="val 77501"/>
            </a:avLst>
          </a:prstGeom>
          <a:solidFill>
            <a:srgbClr val="FF00FF"/>
          </a:solidFill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67270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B7F73BB-FBB9-4EB7-A80E-CB1E54450C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3335" y="1464802"/>
            <a:ext cx="6458673" cy="476137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 err="1"/>
              <a:t>Naver</a:t>
            </a:r>
            <a:r>
              <a:rPr lang="en-US" altLang="ko-KR" dirty="0"/>
              <a:t> </a:t>
            </a:r>
            <a:r>
              <a:rPr lang="en-US" altLang="ko-KR" dirty="0" err="1"/>
              <a:t>OpenAPI</a:t>
            </a:r>
            <a:r>
              <a:rPr lang="ko-KR" altLang="en-US" dirty="0"/>
              <a:t>를 이용하여 책 정보 가져오기</a:t>
            </a:r>
            <a:endParaRPr lang="en-US" altLang="ko-KR" dirty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000" b="1" dirty="0" err="1">
                <a:solidFill>
                  <a:schemeClr val="accent2"/>
                </a:solidFill>
              </a:rPr>
              <a:t>Naver</a:t>
            </a:r>
            <a:r>
              <a:rPr lang="ko-KR" altLang="en-US" sz="2000" b="1" dirty="0">
                <a:solidFill>
                  <a:schemeClr val="accent2"/>
                </a:solidFill>
              </a:rPr>
              <a:t> </a:t>
            </a:r>
            <a:r>
              <a:rPr lang="en-US" altLang="ko-KR" sz="2000" b="1" dirty="0" err="1">
                <a:solidFill>
                  <a:schemeClr val="accent2"/>
                </a:solidFill>
              </a:rPr>
              <a:t>OpenAPI</a:t>
            </a:r>
            <a:r>
              <a:rPr lang="en-US" altLang="ko-KR" sz="2000" b="1" dirty="0">
                <a:solidFill>
                  <a:schemeClr val="accent2"/>
                </a:solidFill>
              </a:rPr>
              <a:t> (https://developers.naver.com)</a:t>
            </a:r>
          </a:p>
          <a:p>
            <a:pPr marL="457200" lvl="1" indent="0" eaLnBrk="1" hangingPunct="1">
              <a:buNone/>
            </a:pPr>
            <a:r>
              <a:rPr lang="en-US" altLang="ko-KR" sz="1600" b="1" dirty="0">
                <a:solidFill>
                  <a:srgbClr val="FF0000"/>
                </a:solidFill>
              </a:rPr>
              <a:t>8</a:t>
            </a:r>
            <a:r>
              <a:rPr lang="ko-KR" altLang="en-US" sz="1600" b="1" dirty="0">
                <a:solidFill>
                  <a:srgbClr val="FF0000"/>
                </a:solidFill>
              </a:rPr>
              <a:t>단계 </a:t>
            </a:r>
            <a:r>
              <a:rPr lang="en-US" altLang="ko-KR" sz="1600" b="1" dirty="0">
                <a:solidFill>
                  <a:srgbClr val="FF0000"/>
                </a:solidFill>
              </a:rPr>
              <a:t>: </a:t>
            </a:r>
            <a:r>
              <a:rPr lang="ko-KR" altLang="en-US" sz="1600" b="1" dirty="0">
                <a:solidFill>
                  <a:srgbClr val="FF0000"/>
                </a:solidFill>
              </a:rPr>
              <a:t>요청변수 확인</a:t>
            </a:r>
            <a:r>
              <a:rPr lang="en-US" altLang="ko-KR" sz="1600" b="1" dirty="0">
                <a:solidFill>
                  <a:srgbClr val="FF0000"/>
                </a:solidFill>
              </a:rPr>
              <a:t>, query/display/start/</a:t>
            </a:r>
            <a:r>
              <a:rPr lang="en-US" altLang="ko-KR" sz="1600" b="1" dirty="0" err="1">
                <a:solidFill>
                  <a:srgbClr val="FF0000"/>
                </a:solidFill>
              </a:rPr>
              <a:t>d_isbn</a:t>
            </a:r>
            <a:r>
              <a:rPr lang="en-US" altLang="ko-KR" sz="1600" b="1" dirty="0">
                <a:solidFill>
                  <a:srgbClr val="FF0000"/>
                </a:solidFill>
              </a:rPr>
              <a:t>, …</a:t>
            </a:r>
            <a:endParaRPr lang="en-US" altLang="ko-KR" sz="20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17-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19</a:t>
            </a:fld>
            <a:endParaRPr lang="en-US" altLang="ko-KR" sz="1400" dirty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9" name="아래쪽 화살표 8"/>
          <p:cNvSpPr/>
          <p:nvPr/>
        </p:nvSpPr>
        <p:spPr>
          <a:xfrm rot="2958565">
            <a:off x="2015658" y="4818793"/>
            <a:ext cx="358061" cy="1277104"/>
          </a:xfrm>
          <a:prstGeom prst="downArrow">
            <a:avLst>
              <a:gd name="adj1" fmla="val 50000"/>
              <a:gd name="adj2" fmla="val 77501"/>
            </a:avLst>
          </a:prstGeom>
          <a:solidFill>
            <a:srgbClr val="FF00FF"/>
          </a:solidFill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0718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목차</a:t>
            </a:r>
            <a:endParaRPr lang="en-US" altLang="ko-KR" dirty="0"/>
          </a:p>
        </p:txBody>
      </p:sp>
      <p:sp>
        <p:nvSpPr>
          <p:cNvPr id="1536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 err="1"/>
              <a:t>파이썬이</a:t>
            </a:r>
            <a:r>
              <a:rPr lang="ko-KR" altLang="en-US" sz="2000" dirty="0"/>
              <a:t> 지원하는 네트워크</a:t>
            </a:r>
            <a:r>
              <a:rPr lang="en-US" altLang="ko-KR" sz="2000" dirty="0"/>
              <a:t>, </a:t>
            </a:r>
            <a:r>
              <a:rPr lang="ko-KR" altLang="en-US" sz="2000" dirty="0"/>
              <a:t>인터넷 모듈</a:t>
            </a:r>
            <a:endParaRPr lang="en-US" altLang="ko-KR" sz="20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ko-KR" sz="1600" dirty="0"/>
              <a:t>socket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ko-KR" sz="1600" dirty="0"/>
              <a:t>email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ko-KR" sz="1600" dirty="0" err="1"/>
              <a:t>json</a:t>
            </a:r>
            <a:endParaRPr lang="en-US" altLang="ko-KR" sz="16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ko-KR" sz="1600" dirty="0"/>
              <a:t>mailbox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ko-KR" sz="1600" dirty="0" err="1"/>
              <a:t>webbrowser</a:t>
            </a:r>
            <a:endParaRPr lang="en-US" altLang="ko-KR" sz="16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ko-KR" sz="1600" dirty="0" err="1"/>
              <a:t>urllib</a:t>
            </a:r>
            <a:endParaRPr lang="en-US" altLang="ko-KR" sz="1600" dirty="0"/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000" dirty="0" err="1"/>
              <a:t>OpenAPI</a:t>
            </a:r>
            <a:r>
              <a:rPr lang="ko-KR" altLang="en-US" sz="2000" dirty="0"/>
              <a:t>를 이용해 책 정보 가져오기</a:t>
            </a:r>
            <a:endParaRPr lang="en-US" altLang="ko-KR" sz="2000" dirty="0"/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 err="1"/>
              <a:t>파이썬으로</a:t>
            </a:r>
            <a:r>
              <a:rPr lang="ko-KR" altLang="en-US" sz="2000" dirty="0"/>
              <a:t> 이메일 보내기</a:t>
            </a:r>
            <a:endParaRPr lang="en-US" altLang="ko-KR" sz="20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ko-KR" sz="1600" dirty="0"/>
              <a:t>html</a:t>
            </a:r>
            <a:r>
              <a:rPr lang="ko-KR" altLang="en-US" sz="1600" dirty="0"/>
              <a:t>과 첨부파일이 있는 메일 생성하기</a:t>
            </a:r>
            <a:endParaRPr lang="en-US" altLang="ko-KR" sz="16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ko-KR" sz="1600" dirty="0"/>
              <a:t>Gmail</a:t>
            </a:r>
            <a:r>
              <a:rPr lang="ko-KR" altLang="en-US" sz="1600" dirty="0"/>
              <a:t>을 통해 메일 보내기</a:t>
            </a:r>
            <a:endParaRPr lang="en-US" altLang="ko-KR" sz="2000" dirty="0"/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/>
              <a:t>웹 서버 만들기</a:t>
            </a:r>
            <a:endParaRPr lang="en-US" altLang="ko-KR" sz="20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17-</a:t>
            </a:r>
            <a:fld id="{3E4DFC2C-2F6B-47AF-B0FF-2D91E1CBA2C7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2</a:t>
            </a:fld>
            <a:endParaRPr lang="en-US" altLang="ko-KR" sz="14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 err="1"/>
              <a:t>Naver</a:t>
            </a:r>
            <a:r>
              <a:rPr lang="en-US" altLang="ko-KR" dirty="0"/>
              <a:t> </a:t>
            </a:r>
            <a:r>
              <a:rPr lang="en-US" altLang="ko-KR" dirty="0" err="1"/>
              <a:t>OpenAPI</a:t>
            </a:r>
            <a:r>
              <a:rPr lang="ko-KR" altLang="en-US" dirty="0"/>
              <a:t>를 이용하여 책 정보 가져오기</a:t>
            </a:r>
            <a:endParaRPr lang="en-US" altLang="ko-KR" dirty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000" b="1" dirty="0" err="1">
                <a:solidFill>
                  <a:schemeClr val="accent2"/>
                </a:solidFill>
              </a:rPr>
              <a:t>naver</a:t>
            </a:r>
            <a:r>
              <a:rPr lang="ko-KR" altLang="en-US" sz="2000" b="1" dirty="0">
                <a:solidFill>
                  <a:schemeClr val="accent2"/>
                </a:solidFill>
              </a:rPr>
              <a:t> </a:t>
            </a:r>
            <a:r>
              <a:rPr lang="en-US" altLang="ko-KR" sz="2000" b="1" dirty="0" err="1">
                <a:solidFill>
                  <a:schemeClr val="accent2"/>
                </a:solidFill>
              </a:rPr>
              <a:t>OpenAPI</a:t>
            </a:r>
            <a:r>
              <a:rPr lang="en-US" altLang="ko-KR" sz="2000" b="1" dirty="0">
                <a:solidFill>
                  <a:schemeClr val="accent2"/>
                </a:solidFill>
              </a:rPr>
              <a:t> (https://developers.naver.com/docs/search/book)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1600" dirty="0"/>
              <a:t>네이버 </a:t>
            </a:r>
            <a:r>
              <a:rPr lang="en-US" altLang="ko-KR" sz="1600" dirty="0" err="1"/>
              <a:t>OpenAPI</a:t>
            </a:r>
            <a:r>
              <a:rPr lang="en-US" altLang="ko-KR" sz="1600" dirty="0"/>
              <a:t> </a:t>
            </a:r>
            <a:r>
              <a:rPr lang="ko-KR" altLang="en-US" sz="1600" dirty="0"/>
              <a:t>중에서 책 검색 서비스 활용 </a:t>
            </a:r>
            <a:r>
              <a:rPr lang="en-US" altLang="ko-KR" sz="1600" dirty="0"/>
              <a:t>(</a:t>
            </a:r>
            <a:r>
              <a:rPr lang="ko-KR" altLang="en-US" sz="1600" dirty="0"/>
              <a:t>책 정보를 가져와서 </a:t>
            </a:r>
            <a:r>
              <a:rPr lang="en-US" altLang="ko-KR" sz="1600" dirty="0"/>
              <a:t>XML DOM</a:t>
            </a:r>
            <a:r>
              <a:rPr lang="ko-KR" altLang="en-US" sz="1600" dirty="0"/>
              <a:t>에 추가</a:t>
            </a:r>
            <a:r>
              <a:rPr lang="en-US" altLang="ko-KR" sz="1600" dirty="0"/>
              <a:t>)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1600" dirty="0"/>
              <a:t>등록 애플리케이션 </a:t>
            </a:r>
            <a:endParaRPr lang="en-US" altLang="ko-KR" sz="1600" b="1" dirty="0">
              <a:solidFill>
                <a:schemeClr val="accent2"/>
              </a:solidFill>
            </a:endParaRP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ko-KR" sz="1600" b="1" dirty="0" err="1">
                <a:solidFill>
                  <a:schemeClr val="accent2"/>
                </a:solidFill>
              </a:rPr>
              <a:t>Naver</a:t>
            </a:r>
            <a:r>
              <a:rPr lang="en-US" altLang="ko-KR" sz="1600" b="1" dirty="0">
                <a:solidFill>
                  <a:schemeClr val="accent2"/>
                </a:solidFill>
              </a:rPr>
              <a:t> Client ID = J0xlzLY_mwqXVGY7OBho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ko-KR" sz="1600" b="1" dirty="0" err="1">
                <a:solidFill>
                  <a:schemeClr val="accent2"/>
                </a:solidFill>
              </a:rPr>
              <a:t>Naver</a:t>
            </a:r>
            <a:r>
              <a:rPr lang="en-US" altLang="ko-KR" sz="1600" b="1" dirty="0">
                <a:solidFill>
                  <a:schemeClr val="accent2"/>
                </a:solidFill>
              </a:rPr>
              <a:t> Client Secret = 8NphEmVq6H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ko-KR" sz="1600" b="1" dirty="0">
                <a:solidFill>
                  <a:schemeClr val="accent2"/>
                </a:solidFill>
              </a:rPr>
              <a:t>Love </a:t>
            </a:r>
            <a:r>
              <a:rPr lang="ko-KR" altLang="en-US" sz="1600" b="1" dirty="0">
                <a:solidFill>
                  <a:schemeClr val="accent2"/>
                </a:solidFill>
              </a:rPr>
              <a:t>가 포함된 책 검색</a:t>
            </a:r>
            <a:endParaRPr lang="en-US" altLang="ko-KR" sz="16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endParaRPr lang="en-US" altLang="ko-KR" sz="12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ko-KR" sz="20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17-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20</a:t>
            </a:fld>
            <a:endParaRPr lang="en-US" altLang="ko-KR" sz="1400" dirty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1071870" y="2830583"/>
            <a:ext cx="7430613" cy="830997"/>
          </a:xfrm>
          <a:prstGeom prst="rect">
            <a:avLst/>
          </a:prstGeom>
          <a:solidFill>
            <a:srgbClr val="CCECFF"/>
          </a:solidFill>
          <a:ln>
            <a:noFill/>
          </a:ln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lang="en-US" altLang="ko-KR" sz="1600" dirty="0">
                <a:solidFill>
                  <a:srgbClr val="FF0000"/>
                </a:solidFill>
              </a:rPr>
              <a:t>curl </a:t>
            </a:r>
            <a:r>
              <a:rPr lang="en-US" altLang="ko-KR" sz="1600" dirty="0"/>
              <a:t>"</a:t>
            </a:r>
            <a:r>
              <a:rPr lang="en-US" altLang="ko-KR" sz="1600" dirty="0">
                <a:solidFill>
                  <a:srgbClr val="FF0000"/>
                </a:solidFill>
              </a:rPr>
              <a:t>https://openapi.naver.com/v1/search/book.xml?query=love&amp;display=10&amp;start=1</a:t>
            </a:r>
            <a:r>
              <a:rPr lang="en-US" altLang="ko-KR" sz="1600" dirty="0"/>
              <a:t>"</a:t>
            </a:r>
            <a:r>
              <a:rPr lang="en-US" altLang="ko-KR" sz="1600" dirty="0">
                <a:solidFill>
                  <a:srgbClr val="FF0000"/>
                </a:solidFill>
              </a:rPr>
              <a:t> 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lang="en-US" altLang="ko-KR" sz="1600" dirty="0">
                <a:solidFill>
                  <a:srgbClr val="FF0000"/>
                </a:solidFill>
              </a:rPr>
              <a:t>\ -H </a:t>
            </a:r>
            <a:r>
              <a:rPr lang="en-US" altLang="ko-KR" sz="1600" dirty="0"/>
              <a:t>"</a:t>
            </a:r>
            <a:r>
              <a:rPr lang="en-US" altLang="ko-KR" sz="1600" dirty="0">
                <a:solidFill>
                  <a:srgbClr val="FF0000"/>
                </a:solidFill>
              </a:rPr>
              <a:t>X-</a:t>
            </a:r>
            <a:r>
              <a:rPr lang="en-US" altLang="ko-KR" sz="1600" dirty="0" err="1">
                <a:solidFill>
                  <a:srgbClr val="FF0000"/>
                </a:solidFill>
              </a:rPr>
              <a:t>Naver</a:t>
            </a:r>
            <a:r>
              <a:rPr lang="en-US" altLang="ko-KR" sz="1600" dirty="0">
                <a:solidFill>
                  <a:srgbClr val="FF0000"/>
                </a:solidFill>
              </a:rPr>
              <a:t>-Client-Id:</a:t>
            </a:r>
            <a:r>
              <a:rPr lang="en-US" altLang="ko-KR" sz="1600" b="1" dirty="0">
                <a:solidFill>
                  <a:schemeClr val="accent2"/>
                </a:solidFill>
              </a:rPr>
              <a:t> J0xlzLY_mwqXVGY7OBho</a:t>
            </a:r>
            <a:r>
              <a:rPr lang="en-US" altLang="ko-KR" sz="1600" dirty="0"/>
              <a:t>"</a:t>
            </a:r>
            <a:endParaRPr lang="en-US" altLang="ko-KR" sz="1600" dirty="0">
              <a:solidFill>
                <a:srgbClr val="FF0000"/>
              </a:solidFill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lang="en-US" altLang="ko-KR" sz="1600" dirty="0">
                <a:solidFill>
                  <a:srgbClr val="FF0000"/>
                </a:solidFill>
              </a:rPr>
              <a:t>\ -H </a:t>
            </a:r>
            <a:r>
              <a:rPr lang="en-US" altLang="ko-KR" sz="1600" dirty="0"/>
              <a:t>"</a:t>
            </a:r>
            <a:r>
              <a:rPr lang="en-US" altLang="ko-KR" sz="1600" dirty="0">
                <a:solidFill>
                  <a:srgbClr val="FF0000"/>
                </a:solidFill>
              </a:rPr>
              <a:t>X-</a:t>
            </a:r>
            <a:r>
              <a:rPr lang="en-US" altLang="ko-KR" sz="1600" dirty="0" err="1">
                <a:solidFill>
                  <a:srgbClr val="FF0000"/>
                </a:solidFill>
              </a:rPr>
              <a:t>Naver</a:t>
            </a:r>
            <a:r>
              <a:rPr lang="en-US" altLang="ko-KR" sz="1600" dirty="0">
                <a:solidFill>
                  <a:srgbClr val="FF0000"/>
                </a:solidFill>
              </a:rPr>
              <a:t>-Client-Secret:</a:t>
            </a:r>
            <a:r>
              <a:rPr lang="en-US" altLang="ko-KR" sz="1600" b="1" dirty="0">
                <a:solidFill>
                  <a:schemeClr val="accent2"/>
                </a:solidFill>
              </a:rPr>
              <a:t> 8NphEmVq6H</a:t>
            </a:r>
            <a:r>
              <a:rPr lang="en-US" altLang="ko-KR" sz="1600" dirty="0"/>
              <a:t>"</a:t>
            </a:r>
            <a:r>
              <a:rPr lang="en-US" altLang="ko-KR" sz="1600" dirty="0">
                <a:solidFill>
                  <a:srgbClr val="FF0000"/>
                </a:solidFill>
              </a:rPr>
              <a:t> -v</a:t>
            </a:r>
            <a:endParaRPr kumimoji="0" lang="en-US" altLang="ko-KR" sz="1600" b="1" dirty="0">
              <a:solidFill>
                <a:srgbClr val="FF0000"/>
              </a:solidFill>
              <a:latin typeface="Courier10 B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02950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 err="1"/>
              <a:t>Naver</a:t>
            </a:r>
            <a:r>
              <a:rPr lang="en-US" altLang="ko-KR" dirty="0"/>
              <a:t> </a:t>
            </a:r>
            <a:r>
              <a:rPr lang="en-US" altLang="ko-KR" dirty="0" err="1"/>
              <a:t>OpenAPI</a:t>
            </a:r>
            <a:r>
              <a:rPr lang="ko-KR" altLang="en-US" dirty="0"/>
              <a:t>를 이용하여 책 정보 가져오기</a:t>
            </a:r>
            <a:endParaRPr lang="en-US" altLang="ko-KR" dirty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 err="1"/>
              <a:t>파이썬에서</a:t>
            </a:r>
            <a:r>
              <a:rPr lang="ko-KR" altLang="en-US" sz="2000" dirty="0"/>
              <a:t> </a:t>
            </a:r>
            <a:r>
              <a:rPr lang="en-US" altLang="ko-KR" sz="2000" dirty="0" err="1"/>
              <a:t>OpenAPI</a:t>
            </a:r>
            <a:r>
              <a:rPr lang="en-US" altLang="ko-KR" sz="2000" dirty="0"/>
              <a:t> </a:t>
            </a:r>
            <a:r>
              <a:rPr lang="ko-KR" altLang="en-US" sz="2000" dirty="0"/>
              <a:t>이용방법</a:t>
            </a:r>
            <a:r>
              <a:rPr lang="en-US" altLang="ko-KR" sz="2000" dirty="0"/>
              <a:t> (</a:t>
            </a:r>
            <a:r>
              <a:rPr lang="en-US" altLang="ko-KR" sz="2000" b="1" dirty="0" err="1">
                <a:solidFill>
                  <a:schemeClr val="accent2"/>
                </a:solidFill>
              </a:rPr>
              <a:t>http.client</a:t>
            </a:r>
            <a:r>
              <a:rPr lang="en-US" altLang="ko-KR" sz="2000" b="1" dirty="0">
                <a:solidFill>
                  <a:schemeClr val="accent2"/>
                </a:solidFill>
              </a:rPr>
              <a:t>, </a:t>
            </a:r>
            <a:r>
              <a:rPr lang="en-US" altLang="ko-KR" sz="2000" b="1" dirty="0" err="1">
                <a:solidFill>
                  <a:schemeClr val="accent2"/>
                </a:solidFill>
              </a:rPr>
              <a:t>http.server</a:t>
            </a:r>
            <a:r>
              <a:rPr lang="en-US" altLang="ko-KR" sz="2000" b="1" dirty="0">
                <a:solidFill>
                  <a:schemeClr val="accent2"/>
                </a:solidFill>
              </a:rPr>
              <a:t> </a:t>
            </a:r>
            <a:r>
              <a:rPr lang="en-US" altLang="ko-KR" sz="2000" dirty="0"/>
              <a:t>2</a:t>
            </a:r>
            <a:r>
              <a:rPr lang="ko-KR" altLang="en-US" sz="2000" dirty="0"/>
              <a:t>개 모듈 필요</a:t>
            </a:r>
            <a:r>
              <a:rPr lang="en-US" altLang="ko-KR" sz="2000" dirty="0"/>
              <a:t>)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000" dirty="0" err="1"/>
              <a:t>http.client</a:t>
            </a:r>
            <a:r>
              <a:rPr lang="en-US" altLang="ko-KR" sz="2000" dirty="0"/>
              <a:t> </a:t>
            </a:r>
            <a:r>
              <a:rPr lang="ko-KR" altLang="en-US" sz="2000" dirty="0"/>
              <a:t>모듈을 이용하여 </a:t>
            </a:r>
            <a:r>
              <a:rPr lang="en-US" altLang="ko-KR" sz="2000" dirty="0"/>
              <a:t>URL </a:t>
            </a:r>
            <a:r>
              <a:rPr lang="ko-KR" altLang="en-US" sz="2000" dirty="0"/>
              <a:t>요청</a:t>
            </a:r>
            <a:endParaRPr lang="en-US" altLang="ko-KR" sz="2000" dirty="0"/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000" dirty="0" err="1"/>
              <a:t>HTTPConnection</a:t>
            </a:r>
            <a:r>
              <a:rPr lang="en-US" altLang="ko-KR" sz="2000" dirty="0"/>
              <a:t> : HTTP </a:t>
            </a:r>
            <a:r>
              <a:rPr lang="ko-KR" altLang="en-US" sz="2000" dirty="0"/>
              <a:t>프로토콜을 사용하기 위한 </a:t>
            </a:r>
            <a:r>
              <a:rPr lang="ko-KR" altLang="en-US" sz="2000" dirty="0" err="1"/>
              <a:t>핸들러</a:t>
            </a:r>
            <a:endParaRPr lang="en-US" altLang="ko-KR" sz="2000" dirty="0"/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ko-KR" sz="20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ko-KR" sz="1600" dirty="0"/>
              <a:t>URL </a:t>
            </a:r>
            <a:r>
              <a:rPr lang="ko-KR" altLang="en-US" sz="1600" dirty="0"/>
              <a:t>요청 메서드</a:t>
            </a:r>
            <a:r>
              <a:rPr lang="en-US" altLang="ko-KR" sz="1600" dirty="0"/>
              <a:t>, </a:t>
            </a:r>
            <a:r>
              <a:rPr lang="ko-KR" altLang="en-US" sz="1600" dirty="0"/>
              <a:t> </a:t>
            </a:r>
            <a:r>
              <a:rPr lang="en-US" altLang="ko-KR" sz="1600" dirty="0"/>
              <a:t>&lt;method&gt;= GET, POST, PUT, DELETE  </a:t>
            </a:r>
            <a:endParaRPr lang="ko-KR" altLang="en-US" sz="16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endParaRPr lang="en-US" altLang="ko-KR" sz="12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ko-KR" sz="20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17-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21</a:t>
            </a:fld>
            <a:endParaRPr lang="en-US" altLang="ko-KR" sz="1400" dirty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153988" y="2553645"/>
            <a:ext cx="8932139" cy="3785652"/>
          </a:xfrm>
          <a:prstGeom prst="rect">
            <a:avLst/>
          </a:prstGeom>
          <a:solidFill>
            <a:srgbClr val="CCECFF"/>
          </a:solidFill>
          <a:ln>
            <a:noFill/>
          </a:ln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&gt;&gt;&gt; import 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http.client</a:t>
            </a:r>
            <a:endParaRPr kumimoji="0" lang="en-US" altLang="ko-KR" sz="1600" dirty="0">
              <a:latin typeface="+mj-l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&gt;&gt;&gt; server = "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openapi.naver.com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"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&gt;&gt;&gt; 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client_id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= "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J0xlzLY_mwqXVGY7OBho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"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&gt;&gt;&gt; 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client_secret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= "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8NphEmVq6H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"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&gt;&gt;&gt; conn =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http.client.HTTPSConnection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(server)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&gt;&gt;&gt;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conn.request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("GET", "/v1/search/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book.xml?query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=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love&amp;dispaly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=10&amp;start=1", None,{"X-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Naver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-Client-Id":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client_id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, "X-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Naver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-Client-Secret":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client_secret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}) 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#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서버에 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GET 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요청</a:t>
            </a:r>
            <a:endParaRPr kumimoji="0" lang="en-US" altLang="ko-KR" sz="1600" b="1" dirty="0">
              <a:solidFill>
                <a:srgbClr val="FF0000"/>
              </a:solidFill>
              <a:latin typeface="+mj-l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&gt;&gt;&gt; 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req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= </a:t>
            </a:r>
            <a:r>
              <a:rPr kumimoji="0" lang="en-US" altLang="ko-KR" sz="1600" b="1" dirty="0" err="1">
                <a:solidFill>
                  <a:schemeClr val="accent2"/>
                </a:solidFill>
                <a:cs typeface="Courier New" panose="02070309020205020404" pitchFamily="49" charset="0"/>
              </a:rPr>
              <a:t>conn.getresponse</a:t>
            </a:r>
            <a:r>
              <a:rPr kumimoji="0" lang="en-US" altLang="ko-KR" sz="1600" b="1" dirty="0">
                <a:solidFill>
                  <a:schemeClr val="accent2"/>
                </a:solidFill>
                <a:cs typeface="Courier New" panose="02070309020205020404" pitchFamily="49" charset="0"/>
              </a:rPr>
              <a:t>() 			</a:t>
            </a:r>
            <a:r>
              <a:rPr kumimoji="0" lang="en-US" altLang="ko-KR" sz="1600" b="1" dirty="0">
                <a:solidFill>
                  <a:srgbClr val="FF0000"/>
                </a:solidFill>
                <a:cs typeface="Courier New" panose="02070309020205020404" pitchFamily="49" charset="0"/>
              </a:rPr>
              <a:t>#</a:t>
            </a:r>
            <a:r>
              <a:rPr kumimoji="0" lang="en-US" altLang="ko-KR" sz="1600" b="1" dirty="0" err="1">
                <a:solidFill>
                  <a:srgbClr val="FF0000"/>
                </a:solidFill>
                <a:cs typeface="Courier New" panose="02070309020205020404" pitchFamily="49" charset="0"/>
              </a:rPr>
              <a:t>openAPI</a:t>
            </a:r>
            <a:r>
              <a:rPr kumimoji="0" lang="en-US" altLang="ko-KR" sz="1600" b="1" dirty="0">
                <a:solidFill>
                  <a:srgbClr val="FF0000"/>
                </a:solidFill>
                <a:cs typeface="Courier New" panose="02070309020205020404" pitchFamily="49" charset="0"/>
              </a:rPr>
              <a:t> </a:t>
            </a:r>
            <a:r>
              <a:rPr kumimoji="0" lang="ko-KR" altLang="en-US" sz="1600" b="1" dirty="0">
                <a:solidFill>
                  <a:srgbClr val="FF0000"/>
                </a:solidFill>
                <a:cs typeface="Courier New" panose="02070309020205020404" pitchFamily="49" charset="0"/>
              </a:rPr>
              <a:t>서버에서 보내온 요청을 </a:t>
            </a:r>
            <a:r>
              <a:rPr kumimoji="0" lang="ko-KR" altLang="en-US" sz="1600" b="1" dirty="0" err="1">
                <a:solidFill>
                  <a:srgbClr val="FF0000"/>
                </a:solidFill>
                <a:cs typeface="Courier New" panose="02070309020205020404" pitchFamily="49" charset="0"/>
              </a:rPr>
              <a:t>받아옴</a:t>
            </a:r>
            <a:endParaRPr kumimoji="0" lang="en-US" altLang="ko-KR" sz="1600" dirty="0">
              <a:latin typeface="+mj-l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&gt;&gt;&gt; print(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req.status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, 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req.reason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rgbClr val="FF0000"/>
                </a:solidFill>
                <a:cs typeface="Courier New" panose="02070309020205020404" pitchFamily="49" charset="0"/>
              </a:rPr>
              <a:t>200 OK			   		#</a:t>
            </a:r>
            <a:r>
              <a:rPr kumimoji="0" lang="ko-KR" altLang="en-US" sz="1600" b="1" dirty="0">
                <a:solidFill>
                  <a:srgbClr val="FF0000"/>
                </a:solidFill>
                <a:cs typeface="Courier New" panose="02070309020205020404" pitchFamily="49" charset="0"/>
              </a:rPr>
              <a:t>성공</a:t>
            </a:r>
            <a:endParaRPr kumimoji="0" lang="en-US" altLang="ko-KR" sz="1600" b="1" dirty="0">
              <a:solidFill>
                <a:srgbClr val="FF0000"/>
              </a:solidFill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&gt;&gt;&gt; 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cLen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= </a:t>
            </a:r>
            <a:r>
              <a:rPr kumimoji="0" lang="en-US" altLang="ko-KR" sz="1600" b="1" dirty="0" err="1">
                <a:solidFill>
                  <a:schemeClr val="accent2"/>
                </a:solidFill>
                <a:cs typeface="Courier New" panose="02070309020205020404" pitchFamily="49" charset="0"/>
              </a:rPr>
              <a:t>req.getheader</a:t>
            </a:r>
            <a:r>
              <a:rPr kumimoji="0" lang="en-US" altLang="ko-KR" sz="1600" b="1" dirty="0">
                <a:solidFill>
                  <a:schemeClr val="accent2"/>
                </a:solidFill>
                <a:cs typeface="Courier New" panose="02070309020205020404" pitchFamily="49" charset="0"/>
              </a:rPr>
              <a:t>("Content-Length") 	</a:t>
            </a:r>
            <a:r>
              <a:rPr kumimoji="0" lang="en-US" altLang="ko-KR" sz="1600" b="1" dirty="0">
                <a:solidFill>
                  <a:srgbClr val="FF0000"/>
                </a:solidFill>
                <a:cs typeface="Courier New" panose="02070309020205020404" pitchFamily="49" charset="0"/>
              </a:rPr>
              <a:t>#</a:t>
            </a:r>
            <a:r>
              <a:rPr kumimoji="0" lang="ko-KR" altLang="en-US" sz="1600" b="1" dirty="0">
                <a:solidFill>
                  <a:srgbClr val="FF0000"/>
                </a:solidFill>
                <a:cs typeface="Courier New" panose="02070309020205020404" pitchFamily="49" charset="0"/>
              </a:rPr>
              <a:t>가져온 데이터 길이</a:t>
            </a:r>
            <a:endParaRPr kumimoji="0" lang="en-US" altLang="ko-KR" sz="1600" dirty="0">
              <a:latin typeface="+mj-l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&gt;&gt;&gt; </a:t>
            </a:r>
            <a:r>
              <a:rPr kumimoji="0" lang="en-US" altLang="ko-KR" sz="1600" b="1" dirty="0" err="1">
                <a:solidFill>
                  <a:schemeClr val="accent2"/>
                </a:solidFill>
                <a:cs typeface="Courier New" panose="02070309020205020404" pitchFamily="49" charset="0"/>
              </a:rPr>
              <a:t>req.read</a:t>
            </a:r>
            <a:r>
              <a:rPr kumimoji="0" lang="en-US" altLang="ko-KR" sz="1600" b="1" dirty="0">
                <a:solidFill>
                  <a:schemeClr val="accent2"/>
                </a:solidFill>
                <a:cs typeface="Courier New" panose="02070309020205020404" pitchFamily="49" charset="0"/>
              </a:rPr>
              <a:t>(</a:t>
            </a:r>
            <a:r>
              <a:rPr kumimoji="0" lang="en-US" altLang="ko-KR" sz="1600" b="1" dirty="0" err="1">
                <a:solidFill>
                  <a:schemeClr val="accent2"/>
                </a:solidFill>
                <a:cs typeface="Courier New" panose="02070309020205020404" pitchFamily="49" charset="0"/>
              </a:rPr>
              <a:t>int</a:t>
            </a:r>
            <a:r>
              <a:rPr kumimoji="0" lang="en-US" altLang="ko-KR" sz="1600" b="1" dirty="0">
                <a:solidFill>
                  <a:schemeClr val="accent2"/>
                </a:solidFill>
                <a:cs typeface="Courier New" panose="02070309020205020404" pitchFamily="49" charset="0"/>
              </a:rPr>
              <a:t>(</a:t>
            </a:r>
            <a:r>
              <a:rPr kumimoji="0" lang="en-US" altLang="ko-KR" sz="1600" b="1" dirty="0" err="1">
                <a:solidFill>
                  <a:schemeClr val="accent2"/>
                </a:solidFill>
                <a:cs typeface="Courier New" panose="02070309020205020404" pitchFamily="49" charset="0"/>
              </a:rPr>
              <a:t>cLen</a:t>
            </a:r>
            <a:r>
              <a:rPr kumimoji="0" lang="en-US" altLang="ko-KR" sz="1600" b="1" dirty="0">
                <a:solidFill>
                  <a:schemeClr val="accent2"/>
                </a:solidFill>
                <a:cs typeface="Courier New" panose="02070309020205020404" pitchFamily="49" charset="0"/>
              </a:rPr>
              <a:t>))</a:t>
            </a:r>
            <a:r>
              <a:rPr kumimoji="0" lang="en-US" altLang="ko-KR" sz="1600" dirty="0">
                <a:cs typeface="Courier New" panose="02070309020205020404" pitchFamily="49" charset="0"/>
              </a:rPr>
              <a:t> 			</a:t>
            </a:r>
            <a:r>
              <a:rPr kumimoji="0" lang="en-US" altLang="ko-KR" sz="1600" b="1" dirty="0">
                <a:solidFill>
                  <a:srgbClr val="FF0000"/>
                </a:solidFill>
                <a:cs typeface="Courier New" panose="02070309020205020404" pitchFamily="49" charset="0"/>
              </a:rPr>
              <a:t>#</a:t>
            </a:r>
            <a:r>
              <a:rPr kumimoji="0" lang="ko-KR" altLang="en-US" sz="1600" b="1" dirty="0">
                <a:solidFill>
                  <a:srgbClr val="FF0000"/>
                </a:solidFill>
                <a:cs typeface="Courier New" panose="02070309020205020404" pitchFamily="49" charset="0"/>
              </a:rPr>
              <a:t>데이터 읽기</a:t>
            </a:r>
            <a:endParaRPr kumimoji="0" lang="en-US" altLang="ko-KR" sz="1600" dirty="0">
              <a:latin typeface="+mj-l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b'&lt;?xml version="1.0" encoding="UTF-8"?&gt;&lt;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rss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version="2.0"&gt;&lt;channel&gt;&lt;title&gt;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Naver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Open API - book ::\'love\'&lt;/title&gt;&lt;link&gt;http://search.naver.com&lt;/link&gt;&lt;description&gt;Naver Search Result&lt;/description&gt;&lt;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lastBuildDate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&gt;Thu, 22 Feb 2018 12:31:38 +0900&lt;/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lastBuildDate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&gt;&lt;total&gt;</a:t>
            </a:r>
          </a:p>
        </p:txBody>
      </p:sp>
      <p:sp>
        <p:nvSpPr>
          <p:cNvPr id="9" name="TextBox 4"/>
          <p:cNvSpPr txBox="1">
            <a:spLocks noChangeArrowheads="1"/>
          </p:cNvSpPr>
          <p:nvPr/>
        </p:nvSpPr>
        <p:spPr bwMode="auto">
          <a:xfrm>
            <a:off x="619517" y="1968194"/>
            <a:ext cx="7538254" cy="338554"/>
          </a:xfrm>
          <a:prstGeom prst="rect">
            <a:avLst/>
          </a:prstGeom>
          <a:solidFill>
            <a:srgbClr val="D8FFCD"/>
          </a:solidFill>
          <a:ln>
            <a:noFill/>
          </a:ln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HTTPConnection.request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(&lt;method&gt;, &lt;</a:t>
            </a:r>
            <a:r>
              <a:rPr kumimoji="0" lang="en-US" altLang="ko-KR" sz="1600" b="1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url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&gt;[, &lt;body&gt;[, [headers&gt;]])</a:t>
            </a:r>
          </a:p>
        </p:txBody>
      </p:sp>
    </p:spTree>
    <p:extLst>
      <p:ext uri="{BB962C8B-B14F-4D97-AF65-F5344CB8AC3E}">
        <p14:creationId xmlns:p14="http://schemas.microsoft.com/office/powerpoint/2010/main" val="32767249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 err="1"/>
              <a:t>Naver</a:t>
            </a:r>
            <a:r>
              <a:rPr lang="en-US" altLang="ko-KR" dirty="0"/>
              <a:t> </a:t>
            </a:r>
            <a:r>
              <a:rPr lang="en-US" altLang="ko-KR" dirty="0" err="1"/>
              <a:t>OpenAPI</a:t>
            </a:r>
            <a:r>
              <a:rPr lang="ko-KR" altLang="en-US" dirty="0"/>
              <a:t>를 이용하여 책 정보 가져오기</a:t>
            </a:r>
            <a:endParaRPr lang="en-US" altLang="ko-KR" dirty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/>
              <a:t>한글 </a:t>
            </a:r>
            <a:r>
              <a:rPr lang="en-US" altLang="ko-KR" sz="2000" dirty="0"/>
              <a:t>“</a:t>
            </a:r>
            <a:r>
              <a:rPr lang="ko-KR" altLang="en-US" sz="2000" b="1" dirty="0">
                <a:solidFill>
                  <a:srgbClr val="FF0000"/>
                </a:solidFill>
              </a:rPr>
              <a:t>사랑</a:t>
            </a:r>
            <a:r>
              <a:rPr lang="en-US" altLang="ko-KR" sz="2000" dirty="0"/>
              <a:t>”</a:t>
            </a:r>
            <a:r>
              <a:rPr lang="ko-KR" altLang="en-US" sz="2000" dirty="0"/>
              <a:t>이 포함된 책 검색 </a:t>
            </a:r>
            <a:r>
              <a:rPr lang="en-US" altLang="ko-KR" sz="2000" dirty="0"/>
              <a:t>: </a:t>
            </a:r>
            <a:r>
              <a:rPr lang="en-US" altLang="ko-KR" sz="2000" b="1" dirty="0">
                <a:solidFill>
                  <a:srgbClr val="FF0000"/>
                </a:solidFill>
              </a:rPr>
              <a:t>utf-8</a:t>
            </a:r>
            <a:r>
              <a:rPr lang="ko-KR" altLang="en-US" sz="2000" b="1" dirty="0">
                <a:solidFill>
                  <a:srgbClr val="FF0000"/>
                </a:solidFill>
              </a:rPr>
              <a:t> 인코딩 필요</a:t>
            </a:r>
            <a:endParaRPr lang="en-US" altLang="ko-KR" sz="1200" b="1" dirty="0">
              <a:solidFill>
                <a:srgbClr val="FF0000"/>
              </a:solidFill>
            </a:endParaRPr>
          </a:p>
          <a:p>
            <a:pPr lvl="1" eaLnBrk="1" hangingPunct="1"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ko-KR" sz="20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17-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22</a:t>
            </a:fld>
            <a:endParaRPr lang="en-US" altLang="ko-KR" sz="1400" dirty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563954" y="1238359"/>
            <a:ext cx="8275246" cy="4770537"/>
          </a:xfrm>
          <a:prstGeom prst="rect">
            <a:avLst/>
          </a:prstGeom>
          <a:solidFill>
            <a:srgbClr val="CCECFF"/>
          </a:solidFill>
          <a:ln>
            <a:noFill/>
          </a:ln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vl="0" latinLnBrk="0">
              <a:spcBef>
                <a:spcPct val="0"/>
              </a:spcBef>
              <a:buNone/>
            </a:pPr>
            <a:r>
              <a:rPr kumimoji="0" lang="ko-KR" altLang="ko-KR" sz="16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import</a:t>
            </a:r>
            <a:r>
              <a:rPr kumimoji="0" lang="ko-KR" altLang="ko-KR" sz="16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6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http.client</a:t>
            </a:r>
            <a:b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6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import</a:t>
            </a:r>
            <a:r>
              <a:rPr kumimoji="0" lang="ko-KR" altLang="ko-KR" sz="16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6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urllib.request</a:t>
            </a:r>
            <a:b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6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server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6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1600" b="1" dirty="0" err="1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openapi.naver.com</a:t>
            </a:r>
            <a:r>
              <a:rPr kumimoji="0" lang="ko-KR" altLang="ko-KR" sz="16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br>
              <a:rPr kumimoji="0" lang="ko-KR" altLang="ko-KR" sz="16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6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client_id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6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"J0xlzLY_mwqXVGY7OBho"</a:t>
            </a:r>
            <a:br>
              <a:rPr kumimoji="0" lang="ko-KR" altLang="ko-KR" sz="16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6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client_secret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6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"8NphEmVq6H</a:t>
            </a:r>
            <a:r>
              <a:rPr kumimoji="0" lang="ko-KR" altLang="en-US" sz="16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“</a:t>
            </a:r>
            <a:endParaRPr kumimoji="0" lang="en-US" altLang="ko-KR" sz="1600" b="1" dirty="0">
              <a:solidFill>
                <a:srgbClr val="008080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lvl="0" latinLnBrk="0">
              <a:spcBef>
                <a:spcPct val="0"/>
              </a:spcBef>
              <a:buNone/>
            </a:pPr>
            <a:br>
              <a:rPr kumimoji="0" lang="ko-KR" altLang="ko-KR" sz="16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6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conn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6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http.client.HTTPSConnection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6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server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600" b="1" dirty="0" err="1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encText</a:t>
            </a:r>
            <a:r>
              <a:rPr kumimoji="0" lang="ko-KR" altLang="ko-KR" sz="1600" b="1" dirty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600" b="1" dirty="0" err="1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urllib.parse.quote</a:t>
            </a:r>
            <a:r>
              <a:rPr kumimoji="0" lang="ko-KR" altLang="ko-KR" sz="1600" b="1" dirty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("사랑")</a:t>
            </a:r>
            <a:b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endParaRPr kumimoji="0" lang="en-US" altLang="ko-KR" sz="1600" dirty="0">
              <a:solidFill>
                <a:srgbClr val="000000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lvl="0" latinLnBrk="0">
              <a:spcBef>
                <a:spcPct val="0"/>
              </a:spcBef>
              <a:buNone/>
            </a:pPr>
            <a:r>
              <a:rPr kumimoji="0" lang="ko-KR" altLang="ko-KR" sz="16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conn.request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6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"GET"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6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"/v1/</a:t>
            </a:r>
            <a:r>
              <a:rPr kumimoji="0" lang="ko-KR" altLang="ko-KR" sz="1600" b="1" dirty="0" err="1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search</a:t>
            </a:r>
            <a:r>
              <a:rPr kumimoji="0" lang="ko-KR" altLang="ko-KR" sz="16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/</a:t>
            </a:r>
            <a:r>
              <a:rPr kumimoji="0" lang="ko-KR" altLang="ko-KR" sz="1600" b="1" dirty="0" err="1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book.xml?dispaly</a:t>
            </a:r>
            <a:r>
              <a:rPr kumimoji="0" lang="ko-KR" altLang="ko-KR" sz="16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=10&amp;start=1&amp;query="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+</a:t>
            </a:r>
            <a:r>
              <a:rPr kumimoji="0" lang="ko-KR" altLang="ko-KR" sz="1600" b="1" dirty="0" err="1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encText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6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None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,{</a:t>
            </a:r>
            <a:r>
              <a:rPr kumimoji="0" lang="ko-KR" altLang="ko-KR" sz="16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1600" b="1" dirty="0" err="1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X-Naver-Client-Id</a:t>
            </a:r>
            <a:r>
              <a:rPr kumimoji="0" lang="ko-KR" altLang="ko-KR" sz="16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kumimoji="0" lang="ko-KR" altLang="ko-KR" sz="16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client_id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6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1600" b="1" dirty="0" err="1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X-Naver-Client-Secret</a:t>
            </a:r>
            <a:r>
              <a:rPr kumimoji="0" lang="ko-KR" altLang="ko-KR" sz="16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kumimoji="0" lang="ko-KR" altLang="ko-KR" sz="16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client_secret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b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endParaRPr kumimoji="0" lang="en-US" altLang="ko-KR" sz="1600" dirty="0">
              <a:solidFill>
                <a:srgbClr val="000000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lvl="0" latinLnBrk="0">
              <a:spcBef>
                <a:spcPct val="0"/>
              </a:spcBef>
              <a:buNone/>
            </a:pPr>
            <a:r>
              <a:rPr kumimoji="0" lang="ko-KR" altLang="ko-KR" sz="16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req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6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conn.getresponse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b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600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print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6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req.status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6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if</a:t>
            </a:r>
            <a:r>
              <a:rPr kumimoji="0" lang="ko-KR" altLang="ko-KR" sz="16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600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int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6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req.status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 == </a:t>
            </a:r>
            <a:r>
              <a:rPr kumimoji="0" lang="ko-KR" altLang="ko-KR" sz="16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200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b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6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response_body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6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req.read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b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600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print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6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response_body.decode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6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'utf-8'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))</a:t>
            </a:r>
            <a:b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6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else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b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600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print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6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1600" b="1" dirty="0" err="1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OpenAPI</a:t>
            </a:r>
            <a:r>
              <a:rPr kumimoji="0" lang="ko-KR" altLang="ko-KR" sz="16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600" b="1" dirty="0" err="1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request</a:t>
            </a:r>
            <a:r>
              <a:rPr kumimoji="0" lang="ko-KR" altLang="ko-KR" sz="16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600" b="1" dirty="0" err="1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has</a:t>
            </a:r>
            <a:r>
              <a:rPr kumimoji="0" lang="ko-KR" altLang="ko-KR" sz="16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600" b="1" dirty="0" err="1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been</a:t>
            </a:r>
            <a:r>
              <a:rPr kumimoji="0" lang="ko-KR" altLang="ko-KR" sz="16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600" b="1" dirty="0" err="1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failed</a:t>
            </a:r>
            <a:r>
              <a:rPr kumimoji="0" lang="ko-KR" altLang="ko-KR" sz="16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!! </a:t>
            </a:r>
            <a:r>
              <a:rPr kumimoji="0" lang="ko-KR" altLang="ko-KR" sz="1600" b="1" dirty="0" err="1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please</a:t>
            </a:r>
            <a:r>
              <a:rPr kumimoji="0" lang="ko-KR" altLang="ko-KR" sz="16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600" b="1" dirty="0" err="1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retry</a:t>
            </a:r>
            <a:r>
              <a:rPr kumimoji="0" lang="ko-KR" altLang="ko-KR" sz="16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endParaRPr kumimoji="0" lang="ko-KR" altLang="ko-KR" sz="1800" dirty="0">
              <a:latin typeface="Arial" panose="020B0604020202020204" pitchFamily="34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A97BCCB-619B-4C9A-8ADC-AF98FDD70C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76814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 err="1"/>
              <a:t>Naver</a:t>
            </a:r>
            <a:r>
              <a:rPr lang="en-US" altLang="ko-KR" dirty="0"/>
              <a:t> </a:t>
            </a:r>
            <a:r>
              <a:rPr lang="en-US" altLang="ko-KR" dirty="0" err="1"/>
              <a:t>OpenAPI</a:t>
            </a:r>
            <a:r>
              <a:rPr lang="ko-KR" altLang="en-US" dirty="0"/>
              <a:t>를 이용하여 책 정보 가져오기</a:t>
            </a:r>
            <a:endParaRPr lang="en-US" altLang="ko-KR" dirty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/>
              <a:t>한글 </a:t>
            </a:r>
            <a:r>
              <a:rPr lang="en-US" altLang="ko-KR" sz="2000" dirty="0"/>
              <a:t>“</a:t>
            </a:r>
            <a:r>
              <a:rPr lang="ko-KR" altLang="en-US" sz="2000" b="1" dirty="0">
                <a:solidFill>
                  <a:srgbClr val="FF0000"/>
                </a:solidFill>
              </a:rPr>
              <a:t>사랑</a:t>
            </a:r>
            <a:r>
              <a:rPr lang="en-US" altLang="ko-KR" sz="2000" dirty="0"/>
              <a:t>”</a:t>
            </a:r>
            <a:r>
              <a:rPr lang="ko-KR" altLang="en-US" sz="2000" dirty="0"/>
              <a:t>이 포함된 책 검색 </a:t>
            </a:r>
            <a:r>
              <a:rPr lang="en-US" altLang="ko-KR" sz="2000" dirty="0"/>
              <a:t>: </a:t>
            </a:r>
            <a:r>
              <a:rPr lang="en-US" altLang="ko-KR" sz="2000" b="1" dirty="0" err="1">
                <a:solidFill>
                  <a:srgbClr val="FF0000"/>
                </a:solidFill>
              </a:rPr>
              <a:t>urllib.request.urlopen</a:t>
            </a:r>
            <a:r>
              <a:rPr lang="ko-KR" altLang="en-US" sz="2000" b="1" dirty="0">
                <a:solidFill>
                  <a:srgbClr val="FF0000"/>
                </a:solidFill>
              </a:rPr>
              <a:t> 이용 방법</a:t>
            </a:r>
            <a:endParaRPr lang="en-US" altLang="ko-KR" sz="1200" b="1" dirty="0">
              <a:solidFill>
                <a:srgbClr val="FF0000"/>
              </a:solidFill>
            </a:endParaRPr>
          </a:p>
          <a:p>
            <a:pPr lvl="1" eaLnBrk="1" hangingPunct="1"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ko-KR" sz="20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17-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23</a:t>
            </a:fld>
            <a:endParaRPr lang="en-US" altLang="ko-KR" sz="1400" dirty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563954" y="1238359"/>
            <a:ext cx="8275246" cy="4524315"/>
          </a:xfrm>
          <a:prstGeom prst="rect">
            <a:avLst/>
          </a:prstGeom>
          <a:solidFill>
            <a:srgbClr val="CCECFF"/>
          </a:solidFill>
          <a:ln>
            <a:noFill/>
          </a:ln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None/>
            </a:pPr>
            <a:r>
              <a:rPr kumimoji="0" lang="ko-KR" altLang="ko-KR" sz="16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import</a:t>
            </a:r>
            <a:r>
              <a:rPr kumimoji="0" lang="ko-KR" altLang="ko-KR" sz="16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6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os</a:t>
            </a:r>
            <a:b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6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import</a:t>
            </a:r>
            <a:r>
              <a:rPr kumimoji="0" lang="ko-KR" altLang="ko-KR" sz="16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6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sys</a:t>
            </a:r>
            <a:b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6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import</a:t>
            </a:r>
            <a:r>
              <a:rPr kumimoji="0" lang="ko-KR" altLang="ko-KR" sz="16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6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urllib.request</a:t>
            </a:r>
            <a:b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6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client_id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6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"NrkKI0dzkjbVyJJaGGg1"</a:t>
            </a:r>
            <a:br>
              <a:rPr kumimoji="0" lang="ko-KR" altLang="ko-KR" sz="16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6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client_secret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6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"bxP7XUH_Sh"</a:t>
            </a:r>
            <a:br>
              <a:rPr kumimoji="0" lang="ko-KR" altLang="ko-KR" sz="16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6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encText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6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urllib.parse.quote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6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en-US" sz="16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사랑</a:t>
            </a:r>
            <a:r>
              <a:rPr kumimoji="0" lang="ko-KR" altLang="ko-KR" sz="16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6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6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url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600" b="1" dirty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"https://openapi.naver.com/v1/search/book.xml?</a:t>
            </a:r>
            <a:r>
              <a:rPr kumimoji="0" lang="en-US" altLang="ko-KR" sz="1600" b="1" dirty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display=10&amp;start=1&amp;</a:t>
            </a:r>
            <a:r>
              <a:rPr kumimoji="0" lang="ko-KR" altLang="ko-KR" sz="1600" b="1" dirty="0" err="1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query</a:t>
            </a:r>
            <a:r>
              <a:rPr kumimoji="0" lang="ko-KR" altLang="ko-KR" sz="1600" b="1" dirty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=" </a:t>
            </a:r>
            <a:r>
              <a:rPr kumimoji="0" lang="ko-KR" altLang="ko-KR" sz="1600" dirty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+ </a:t>
            </a:r>
            <a:r>
              <a:rPr kumimoji="0" lang="ko-KR" altLang="ko-KR" sz="1600" dirty="0" err="1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encText</a:t>
            </a:r>
            <a:r>
              <a:rPr kumimoji="0" lang="ko-KR" altLang="ko-KR" sz="1600" dirty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6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# </a:t>
            </a:r>
            <a:r>
              <a:rPr kumimoji="0" lang="ko-KR" altLang="ko-KR" sz="1600" i="1" dirty="0" err="1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xml</a:t>
            </a:r>
            <a:r>
              <a:rPr kumimoji="0" lang="ko-KR" altLang="ko-KR" sz="16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결과</a:t>
            </a:r>
            <a:br>
              <a:rPr kumimoji="0" lang="ko-KR" altLang="ko-KR" sz="16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6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request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6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urllib.request.Request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6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url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6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request.add_header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6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1600" b="1" dirty="0" err="1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X-Naver-Client-Id</a:t>
            </a:r>
            <a:r>
              <a:rPr kumimoji="0" lang="ko-KR" altLang="ko-KR" sz="16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kumimoji="0" lang="ko-KR" altLang="ko-KR" sz="16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client_id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6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request.add_header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6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1600" b="1" dirty="0" err="1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X-Naver-Client-Secret</a:t>
            </a:r>
            <a:r>
              <a:rPr kumimoji="0" lang="ko-KR" altLang="ko-KR" sz="16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kumimoji="0" lang="ko-KR" altLang="ko-KR" sz="16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client_secret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6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response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6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urllib.request.urlopen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6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request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6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rescode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6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response.getcode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b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6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if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6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rescode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==</a:t>
            </a:r>
            <a:r>
              <a:rPr kumimoji="0" lang="ko-KR" altLang="ko-KR" sz="16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200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):</a:t>
            </a:r>
            <a:b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6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response_body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6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response.read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b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600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print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6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response_body.decode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6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'utf-8'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))</a:t>
            </a:r>
            <a:b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6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else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b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600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print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6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1600" b="1" dirty="0" err="1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Error</a:t>
            </a:r>
            <a:r>
              <a:rPr kumimoji="0" lang="ko-KR" altLang="ko-KR" sz="16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600" b="1" dirty="0" err="1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Code</a:t>
            </a:r>
            <a:r>
              <a:rPr kumimoji="0" lang="ko-KR" altLang="ko-KR" sz="16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:" 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+ </a:t>
            </a:r>
            <a:r>
              <a:rPr kumimoji="0" lang="ko-KR" altLang="ko-KR" sz="16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rescode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endParaRPr kumimoji="0" lang="en-US" altLang="ko-KR" sz="1600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33213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 err="1"/>
              <a:t>Naver</a:t>
            </a:r>
            <a:r>
              <a:rPr lang="en-US" altLang="ko-KR" dirty="0"/>
              <a:t> </a:t>
            </a:r>
            <a:r>
              <a:rPr lang="en-US" altLang="ko-KR" dirty="0" err="1"/>
              <a:t>OpenAPI</a:t>
            </a:r>
            <a:r>
              <a:rPr lang="ko-KR" altLang="en-US" dirty="0"/>
              <a:t>를 이용하여 책 정보 가져오기</a:t>
            </a:r>
            <a:endParaRPr lang="en-US" altLang="ko-KR" dirty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/>
              <a:t>책 </a:t>
            </a:r>
            <a:r>
              <a:rPr lang="en-US" altLang="ko-KR" sz="2000" dirty="0" err="1"/>
              <a:t>isbn</a:t>
            </a:r>
            <a:r>
              <a:rPr lang="en-US" altLang="ko-KR" sz="2000" dirty="0"/>
              <a:t> </a:t>
            </a:r>
            <a:r>
              <a:rPr lang="ko-KR" altLang="en-US" sz="2000" dirty="0"/>
              <a:t>검색</a:t>
            </a:r>
            <a:endParaRPr lang="en-US" altLang="ko-KR" sz="12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ko-KR" sz="20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17-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24</a:t>
            </a:fld>
            <a:endParaRPr lang="en-US" altLang="ko-KR" sz="1400" dirty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266701" y="1238359"/>
            <a:ext cx="8869752" cy="4555093"/>
          </a:xfrm>
          <a:prstGeom prst="rect">
            <a:avLst/>
          </a:prstGeom>
          <a:solidFill>
            <a:srgbClr val="CCECFF"/>
          </a:solidFill>
          <a:ln>
            <a:noFill/>
          </a:ln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vl="0" latinLnBrk="0">
              <a:spcBef>
                <a:spcPct val="0"/>
              </a:spcBef>
              <a:buNone/>
            </a:pPr>
            <a:r>
              <a:rPr kumimoji="0" lang="ko-KR" altLang="ko-KR" sz="16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import</a:t>
            </a:r>
            <a:r>
              <a:rPr kumimoji="0" lang="ko-KR" altLang="ko-KR" sz="16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6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http.client</a:t>
            </a:r>
            <a:b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6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server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6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1600" b="1" dirty="0" err="1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openapi.naver.com</a:t>
            </a:r>
            <a:r>
              <a:rPr kumimoji="0" lang="ko-KR" altLang="ko-KR" sz="16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br>
              <a:rPr kumimoji="0" lang="ko-KR" altLang="ko-KR" sz="16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6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client_id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6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"J0xlzLY_mwqXVGY7OBho"</a:t>
            </a:r>
            <a:br>
              <a:rPr kumimoji="0" lang="ko-KR" altLang="ko-KR" sz="16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6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client_secret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6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"8NphEmVq6H"</a:t>
            </a:r>
            <a:br>
              <a:rPr kumimoji="0" lang="ko-KR" altLang="ko-KR" sz="16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6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isbn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6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‘</a:t>
            </a:r>
            <a:r>
              <a:rPr kumimoji="0" lang="en-US" altLang="ko-KR" sz="16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978</a:t>
            </a:r>
            <a:r>
              <a:rPr kumimoji="0" lang="ko-KR" altLang="ko-KR" sz="16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0596513984</a:t>
            </a:r>
            <a:r>
              <a:rPr kumimoji="0" lang="ko-KR" altLang="en-US" sz="16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’</a:t>
            </a:r>
            <a:endParaRPr kumimoji="0" lang="en-US" altLang="ko-KR" sz="1600" b="1" dirty="0">
              <a:solidFill>
                <a:srgbClr val="008080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lvl="0" latinLnBrk="0">
              <a:spcBef>
                <a:spcPct val="0"/>
              </a:spcBef>
              <a:buNone/>
            </a:pPr>
            <a:br>
              <a:rPr kumimoji="0" lang="ko-KR" altLang="ko-KR" sz="16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6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conn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6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http.client.HTTPSConnection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6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server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6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conn.request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6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"GET"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600" b="1" dirty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"/v1/</a:t>
            </a:r>
            <a:r>
              <a:rPr kumimoji="0" lang="ko-KR" altLang="ko-KR" sz="1600" b="1" dirty="0" err="1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search</a:t>
            </a:r>
            <a:r>
              <a:rPr kumimoji="0" lang="ko-KR" altLang="ko-KR" sz="1600" b="1" dirty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/</a:t>
            </a:r>
            <a:r>
              <a:rPr kumimoji="0" lang="ko-KR" altLang="ko-KR" sz="1600" b="1" dirty="0" err="1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book_adv.xml?d_isbn</a:t>
            </a:r>
            <a:r>
              <a:rPr kumimoji="0" lang="ko-KR" altLang="ko-KR" sz="1600" b="1" dirty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="</a:t>
            </a:r>
            <a:r>
              <a:rPr kumimoji="0" lang="ko-KR" altLang="ko-KR" sz="1600" dirty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+</a:t>
            </a:r>
            <a:r>
              <a:rPr kumimoji="0" lang="ko-KR" altLang="ko-KR" sz="1600" dirty="0" err="1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isbn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6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None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{</a:t>
            </a:r>
            <a:r>
              <a:rPr kumimoji="0" lang="ko-KR" altLang="ko-KR" sz="16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1600" b="1" dirty="0" err="1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X-Naver-Client-Id</a:t>
            </a:r>
            <a:r>
              <a:rPr kumimoji="0" lang="ko-KR" altLang="ko-KR" sz="16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kumimoji="0" lang="ko-KR" altLang="ko-KR" sz="16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client_id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6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1600" b="1" dirty="0" err="1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X-Naver-Client-Secret</a:t>
            </a:r>
            <a:r>
              <a:rPr kumimoji="0" lang="ko-KR" altLang="ko-KR" sz="16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r>
              <a:rPr kumimoji="0" lang="en-US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6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client_secret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})</a:t>
            </a:r>
            <a:b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endParaRPr kumimoji="0" lang="en-US" altLang="ko-KR" sz="1600" dirty="0">
              <a:solidFill>
                <a:srgbClr val="000000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lvl="0" latinLnBrk="0">
              <a:spcBef>
                <a:spcPct val="0"/>
              </a:spcBef>
              <a:buNone/>
            </a:pPr>
            <a:r>
              <a:rPr kumimoji="0" lang="ko-KR" altLang="ko-KR" sz="16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req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6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conn.getresponse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b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600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print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6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req.status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6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if</a:t>
            </a:r>
            <a:r>
              <a:rPr kumimoji="0" lang="ko-KR" altLang="ko-KR" sz="16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600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int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6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req.status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 == </a:t>
            </a:r>
            <a:r>
              <a:rPr kumimoji="0" lang="ko-KR" altLang="ko-KR" sz="16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200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b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6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response_body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6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req.read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b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600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print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6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response_body.decode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6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'utf-8'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))</a:t>
            </a:r>
            <a:b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6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else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b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600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print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6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1600" b="1" dirty="0" err="1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OpenAPI</a:t>
            </a:r>
            <a:r>
              <a:rPr kumimoji="0" lang="ko-KR" altLang="ko-KR" sz="16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600" b="1" dirty="0" err="1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request</a:t>
            </a:r>
            <a:r>
              <a:rPr kumimoji="0" lang="ko-KR" altLang="ko-KR" sz="16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600" b="1" dirty="0" err="1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has</a:t>
            </a:r>
            <a:r>
              <a:rPr kumimoji="0" lang="ko-KR" altLang="ko-KR" sz="16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600" b="1" dirty="0" err="1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been</a:t>
            </a:r>
            <a:r>
              <a:rPr kumimoji="0" lang="ko-KR" altLang="ko-KR" sz="16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600" b="1" dirty="0" err="1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failed</a:t>
            </a:r>
            <a:r>
              <a:rPr kumimoji="0" lang="ko-KR" altLang="ko-KR" sz="16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!! </a:t>
            </a:r>
            <a:r>
              <a:rPr kumimoji="0" lang="ko-KR" altLang="ko-KR" sz="1600" b="1" dirty="0" err="1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please</a:t>
            </a:r>
            <a:r>
              <a:rPr kumimoji="0" lang="ko-KR" altLang="ko-KR" sz="16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600" b="1" dirty="0" err="1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retry</a:t>
            </a:r>
            <a:r>
              <a:rPr kumimoji="0" lang="ko-KR" altLang="ko-KR" sz="16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6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endParaRPr kumimoji="0" lang="ko-KR" altLang="ko-KR" sz="1800" dirty="0">
              <a:latin typeface="Arial" panose="020B0604020202020204" pitchFamily="34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1ACA923-2811-410A-A2C3-73B09F17DC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77743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 err="1"/>
              <a:t>Naver</a:t>
            </a:r>
            <a:r>
              <a:rPr lang="en-US" altLang="ko-KR" dirty="0"/>
              <a:t> </a:t>
            </a:r>
            <a:r>
              <a:rPr lang="en-US" altLang="ko-KR" dirty="0" err="1"/>
              <a:t>OpenAPI</a:t>
            </a:r>
            <a:r>
              <a:rPr lang="ko-KR" altLang="en-US" dirty="0"/>
              <a:t>를 이용하여 책 정보 가져오기</a:t>
            </a:r>
            <a:endParaRPr lang="en-US" altLang="ko-KR" dirty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b="1" dirty="0">
                <a:solidFill>
                  <a:schemeClr val="accent2"/>
                </a:solidFill>
              </a:rPr>
              <a:t>기능 추가 </a:t>
            </a:r>
            <a:r>
              <a:rPr lang="en-US" altLang="ko-KR" sz="2000" dirty="0"/>
              <a:t>: </a:t>
            </a:r>
            <a:r>
              <a:rPr lang="ko-KR" altLang="en-US" sz="2000" dirty="0"/>
              <a:t>사용자가 </a:t>
            </a:r>
            <a:r>
              <a:rPr lang="en-US" altLang="ko-KR" sz="2000" dirty="0"/>
              <a:t>ISBN</a:t>
            </a:r>
            <a:r>
              <a:rPr lang="ko-KR" altLang="en-US" sz="2000" dirty="0"/>
              <a:t>을 입력하면 해당 책 정보를 </a:t>
            </a:r>
            <a:r>
              <a:rPr lang="en-US" altLang="ko-KR" sz="2000" dirty="0" err="1"/>
              <a:t>OpenAPI</a:t>
            </a:r>
            <a:r>
              <a:rPr lang="en-US" altLang="ko-KR" sz="2000" dirty="0"/>
              <a:t> </a:t>
            </a:r>
            <a:r>
              <a:rPr lang="ko-KR" altLang="en-US" sz="2000" dirty="0"/>
              <a:t>검색으로 가져와 책 제목만 </a:t>
            </a:r>
            <a:r>
              <a:rPr lang="en-US" altLang="ko-KR" sz="2000" dirty="0"/>
              <a:t>XML</a:t>
            </a:r>
            <a:r>
              <a:rPr lang="ko-KR" altLang="en-US" sz="2000" dirty="0"/>
              <a:t>에 저장하는 기능</a:t>
            </a:r>
            <a:endParaRPr lang="en-US" altLang="ko-KR" sz="2000" dirty="0"/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/>
              <a:t>네이버 </a:t>
            </a:r>
            <a:r>
              <a:rPr lang="en-US" altLang="ko-KR" sz="2000" dirty="0" err="1"/>
              <a:t>OpenAPI</a:t>
            </a:r>
            <a:r>
              <a:rPr lang="en-US" altLang="ko-KR" sz="2000" dirty="0"/>
              <a:t> </a:t>
            </a:r>
            <a:r>
              <a:rPr lang="ko-KR" altLang="en-US" sz="2000" dirty="0"/>
              <a:t>출력 결과 </a:t>
            </a:r>
            <a:r>
              <a:rPr lang="en-US" altLang="ko-KR" sz="2000" dirty="0"/>
              <a:t>XML </a:t>
            </a:r>
            <a:r>
              <a:rPr lang="ko-KR" altLang="en-US" sz="2000" dirty="0"/>
              <a:t>문서 </a:t>
            </a:r>
            <a:r>
              <a:rPr lang="en-US" altLang="ko-KR" sz="2000" dirty="0"/>
              <a:t>: </a:t>
            </a:r>
            <a:r>
              <a:rPr lang="ko-KR" altLang="en-US" sz="2000" dirty="0" err="1"/>
              <a:t>출력결과</a:t>
            </a:r>
            <a:r>
              <a:rPr lang="ko-KR" altLang="en-US" sz="2000" dirty="0"/>
              <a:t> 필드 </a:t>
            </a:r>
            <a:r>
              <a:rPr lang="en-US" altLang="ko-KR" sz="2000" dirty="0"/>
              <a:t>(response filed)</a:t>
            </a:r>
            <a:endParaRPr lang="en-US" altLang="ko-KR" sz="12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ko-KR" sz="20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17-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25</a:t>
            </a:fld>
            <a:endParaRPr lang="en-US" altLang="ko-KR" sz="1400" dirty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745252" y="1894046"/>
          <a:ext cx="7765701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9733">
                  <a:extLst>
                    <a:ext uri="{9D8B030D-6E8A-4147-A177-3AD203B41FA5}">
                      <a16:colId xmlns:a16="http://schemas.microsoft.com/office/drawing/2014/main" val="3346174000"/>
                    </a:ext>
                  </a:extLst>
                </a:gridCol>
                <a:gridCol w="989762">
                  <a:extLst>
                    <a:ext uri="{9D8B030D-6E8A-4147-A177-3AD203B41FA5}">
                      <a16:colId xmlns:a16="http://schemas.microsoft.com/office/drawing/2014/main" val="2274774062"/>
                    </a:ext>
                  </a:extLst>
                </a:gridCol>
                <a:gridCol w="5446206">
                  <a:extLst>
                    <a:ext uri="{9D8B030D-6E8A-4147-A177-3AD203B41FA5}">
                      <a16:colId xmlns:a16="http://schemas.microsoft.com/office/drawing/2014/main" val="7512936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필드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값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7217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rss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aseline="0" dirty="0"/>
                        <a:t>RSS </a:t>
                      </a:r>
                      <a:r>
                        <a:rPr lang="ko-KR" altLang="en-US" baseline="0" dirty="0"/>
                        <a:t>리더기 이용하도록 만든 </a:t>
                      </a:r>
                      <a:r>
                        <a:rPr lang="en-US" altLang="ko-KR" dirty="0"/>
                        <a:t>RSS </a:t>
                      </a:r>
                      <a:r>
                        <a:rPr lang="ko-KR" altLang="en-US" dirty="0"/>
                        <a:t>포맷 컨테이너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417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channel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검색 결과를 포함하는 컨테이너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0374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title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String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검색결과 문제 제목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b="1" dirty="0" err="1">
                          <a:solidFill>
                            <a:schemeClr val="accent2"/>
                          </a:solidFill>
                        </a:rPr>
                        <a:t>검색어</a:t>
                      </a:r>
                      <a:r>
                        <a:rPr lang="ko-KR" altLang="en-US" b="1" dirty="0">
                          <a:solidFill>
                            <a:schemeClr val="accent2"/>
                          </a:solidFill>
                        </a:rPr>
                        <a:t> 일치하면 </a:t>
                      </a:r>
                      <a:r>
                        <a:rPr lang="en-US" altLang="ko-KR" b="1" dirty="0">
                          <a:solidFill>
                            <a:schemeClr val="accent2"/>
                          </a:solidFill>
                        </a:rPr>
                        <a:t>&lt;b&gt; </a:t>
                      </a:r>
                      <a:r>
                        <a:rPr lang="ko-KR" altLang="en-US" b="1" dirty="0">
                          <a:solidFill>
                            <a:schemeClr val="accent2"/>
                          </a:solidFill>
                        </a:rPr>
                        <a:t>태그로 감싸져 있음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0462741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688312" y="3929568"/>
            <a:ext cx="775732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>
                <a:solidFill>
                  <a:srgbClr val="FF0000"/>
                </a:solidFill>
                <a:latin typeface="Dotum" panose="020B0600000101010101" pitchFamily="50" charset="-127"/>
                <a:ea typeface="Dotum" panose="020B0600000101010101" pitchFamily="50" charset="-127"/>
              </a:rPr>
              <a:t>[</a:t>
            </a:r>
            <a:r>
              <a:rPr lang="ko-KR" altLang="en-US" sz="1600" b="1" dirty="0" err="1">
                <a:solidFill>
                  <a:srgbClr val="FF0000"/>
                </a:solidFill>
                <a:latin typeface="Dotum" panose="020B0600000101010101" pitchFamily="50" charset="-127"/>
                <a:ea typeface="Dotum" panose="020B0600000101010101" pitchFamily="50" charset="-127"/>
              </a:rPr>
              <a:t>두산백과</a:t>
            </a:r>
            <a:r>
              <a:rPr lang="en-US" altLang="ko-KR" sz="1600" b="1" dirty="0">
                <a:solidFill>
                  <a:srgbClr val="FF0000"/>
                </a:solidFill>
                <a:latin typeface="Dotum" panose="020B0600000101010101" pitchFamily="50" charset="-127"/>
                <a:ea typeface="Dotum" panose="020B0600000101010101" pitchFamily="50" charset="-127"/>
              </a:rPr>
              <a:t>]</a:t>
            </a:r>
            <a:r>
              <a:rPr lang="ko-KR" altLang="en-US" sz="1600" b="1" dirty="0">
                <a:solidFill>
                  <a:srgbClr val="FF0000"/>
                </a:solidFill>
                <a:latin typeface="Dotum" panose="020B0600000101010101" pitchFamily="50" charset="-127"/>
                <a:ea typeface="Dotum" panose="020B0600000101010101" pitchFamily="50" charset="-127"/>
              </a:rPr>
              <a:t> </a:t>
            </a:r>
            <a:r>
              <a:rPr lang="en-US" altLang="ko-KR" sz="1600" b="1" dirty="0">
                <a:solidFill>
                  <a:schemeClr val="accent2"/>
                </a:solidFill>
                <a:latin typeface="Dotum" panose="020B0600000101010101" pitchFamily="50" charset="-127"/>
                <a:ea typeface="Dotum" panose="020B0600000101010101" pitchFamily="50" charset="-127"/>
              </a:rPr>
              <a:t>RSS</a:t>
            </a:r>
            <a:r>
              <a:rPr lang="ko-KR" altLang="en-US" sz="1600" dirty="0">
                <a:solidFill>
                  <a:srgbClr val="000000"/>
                </a:solidFill>
                <a:latin typeface="Dotum" panose="020B0600000101010101" pitchFamily="50" charset="-127"/>
                <a:ea typeface="Dotum" panose="020B0600000101010101" pitchFamily="50" charset="-127"/>
              </a:rPr>
              <a:t> </a:t>
            </a:r>
            <a:r>
              <a:rPr lang="en-US" altLang="ko-KR" sz="1600" b="1" dirty="0">
                <a:solidFill>
                  <a:schemeClr val="accent2"/>
                </a:solidFill>
                <a:latin typeface="Dotum" panose="020B0600000101010101" pitchFamily="50" charset="-127"/>
                <a:ea typeface="Dotum" panose="020B0600000101010101" pitchFamily="50" charset="-127"/>
              </a:rPr>
              <a:t>[rich site summary/really simple syndication/RDF site summary] </a:t>
            </a:r>
            <a:r>
              <a:rPr lang="ko-KR" altLang="en-US" sz="1600" dirty="0"/>
              <a:t>업데이트가 빈번한 웹사이트의 정보를 사용자에게 보다 쉽게 제공하기 위하여 만들어진 </a:t>
            </a:r>
            <a:r>
              <a:rPr lang="en-US" altLang="ko-KR" sz="1600" dirty="0"/>
              <a:t>XML </a:t>
            </a:r>
            <a:r>
              <a:rPr lang="ko-KR" altLang="en-US" sz="1600" dirty="0"/>
              <a:t>기반의 콘텐츠 배급 포맷 </a:t>
            </a:r>
            <a:endParaRPr lang="en-US" altLang="ko-KR" sz="1600" dirty="0">
              <a:solidFill>
                <a:srgbClr val="000000"/>
              </a:solidFill>
              <a:latin typeface="Dotum" panose="020B0600000101010101" pitchFamily="50" charset="-127"/>
              <a:ea typeface="Dotum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866216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 err="1"/>
              <a:t>Naver</a:t>
            </a:r>
            <a:r>
              <a:rPr lang="en-US" altLang="ko-KR" dirty="0"/>
              <a:t> </a:t>
            </a:r>
            <a:r>
              <a:rPr lang="en-US" altLang="ko-KR" dirty="0" err="1"/>
              <a:t>OpenAPI</a:t>
            </a:r>
            <a:r>
              <a:rPr lang="ko-KR" altLang="en-US" dirty="0"/>
              <a:t>를 이용하여 책 정보 가져오기</a:t>
            </a:r>
            <a:endParaRPr lang="en-US" altLang="ko-KR" dirty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000" b="1" dirty="0" err="1">
                <a:solidFill>
                  <a:schemeClr val="accent2"/>
                </a:solidFill>
              </a:rPr>
              <a:t>userURIBuilder</a:t>
            </a:r>
            <a:r>
              <a:rPr lang="en-US" altLang="ko-KR" sz="2000" b="1" dirty="0">
                <a:solidFill>
                  <a:schemeClr val="accent2"/>
                </a:solidFill>
              </a:rPr>
              <a:t>(</a:t>
            </a:r>
            <a:r>
              <a:rPr lang="en-US" altLang="ko-KR" sz="2000" b="1" dirty="0" err="1">
                <a:solidFill>
                  <a:schemeClr val="accent2"/>
                </a:solidFill>
              </a:rPr>
              <a:t>uri</a:t>
            </a:r>
            <a:r>
              <a:rPr lang="en-US" altLang="ko-KR" sz="2000" b="1" dirty="0">
                <a:solidFill>
                  <a:schemeClr val="accent2"/>
                </a:solidFill>
              </a:rPr>
              <a:t>,**user) </a:t>
            </a:r>
            <a:r>
              <a:rPr lang="ko-KR" altLang="en-US" sz="2000" b="1" dirty="0">
                <a:solidFill>
                  <a:schemeClr val="accent2"/>
                </a:solidFill>
              </a:rPr>
              <a:t>함수 </a:t>
            </a:r>
            <a:r>
              <a:rPr lang="en-US" altLang="ko-KR" sz="2000" dirty="0"/>
              <a:t>: URL </a:t>
            </a:r>
            <a:r>
              <a:rPr lang="ko-KR" altLang="en-US" sz="2000" dirty="0"/>
              <a:t>만들기</a:t>
            </a:r>
            <a:r>
              <a:rPr lang="en-US" altLang="ko-KR" sz="2000" dirty="0"/>
              <a:t>(17</a:t>
            </a:r>
            <a:r>
              <a:rPr lang="ko-KR" altLang="en-US" sz="2000" dirty="0"/>
              <a:t>장 </a:t>
            </a:r>
            <a:r>
              <a:rPr lang="en-US" altLang="ko-KR" sz="2000" dirty="0"/>
              <a:t>internetbook.py </a:t>
            </a:r>
            <a:r>
              <a:rPr lang="ko-KR" altLang="en-US" sz="2000" dirty="0"/>
              <a:t>파일</a:t>
            </a:r>
            <a:r>
              <a:rPr lang="en-US" altLang="ko-KR" sz="2000" dirty="0"/>
              <a:t>)</a:t>
            </a:r>
            <a:endParaRPr lang="en-US" altLang="ko-KR" sz="2000" b="1" dirty="0">
              <a:solidFill>
                <a:schemeClr val="accent2"/>
              </a:solidFill>
            </a:endParaRP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000" b="1" dirty="0" err="1">
                <a:solidFill>
                  <a:schemeClr val="accent2"/>
                </a:solidFill>
              </a:rPr>
              <a:t>connectOpenAPIServer</a:t>
            </a:r>
            <a:r>
              <a:rPr lang="en-US" altLang="ko-KR" sz="2000" b="1" dirty="0">
                <a:solidFill>
                  <a:schemeClr val="accent2"/>
                </a:solidFill>
              </a:rPr>
              <a:t>() </a:t>
            </a:r>
            <a:r>
              <a:rPr lang="ko-KR" altLang="en-US" sz="2000" b="1" dirty="0">
                <a:solidFill>
                  <a:schemeClr val="accent2"/>
                </a:solidFill>
              </a:rPr>
              <a:t>함수 </a:t>
            </a:r>
            <a:r>
              <a:rPr lang="en-US" altLang="ko-KR" sz="2000" dirty="0"/>
              <a:t>: </a:t>
            </a:r>
            <a:r>
              <a:rPr lang="en-US" altLang="ko-KR" sz="2000" dirty="0" err="1"/>
              <a:t>HTTPSConnection</a:t>
            </a:r>
            <a:r>
              <a:rPr lang="en-US" altLang="ko-KR" sz="2000" dirty="0"/>
              <a:t> </a:t>
            </a:r>
            <a:r>
              <a:rPr lang="ko-KR" altLang="en-US" sz="2000" dirty="0"/>
              <a:t>서버 연결</a:t>
            </a:r>
            <a:endParaRPr lang="en-US" altLang="ko-KR" sz="2000" dirty="0"/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ko-KR" sz="20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17-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26</a:t>
            </a:fld>
            <a:endParaRPr lang="en-US" altLang="ko-KR" sz="1400" dirty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9" name="TextBox 4"/>
          <p:cNvSpPr txBox="1">
            <a:spLocks noChangeArrowheads="1"/>
          </p:cNvSpPr>
          <p:nvPr/>
        </p:nvSpPr>
        <p:spPr bwMode="auto">
          <a:xfrm>
            <a:off x="583075" y="1862356"/>
            <a:ext cx="8196323" cy="4278094"/>
          </a:xfrm>
          <a:prstGeom prst="rect">
            <a:avLst/>
          </a:prstGeom>
          <a:solidFill>
            <a:srgbClr val="D8FFCD"/>
          </a:solidFill>
          <a:ln>
            <a:noFill/>
          </a:ln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conn = None</a:t>
            </a:r>
            <a:br>
              <a:rPr kumimoji="0" lang="en-US" altLang="ko-KR" sz="1600" dirty="0">
                <a:latin typeface="+mj-lt"/>
                <a:cs typeface="Courier New" panose="02070309020205020404" pitchFamily="49" charset="0"/>
              </a:rPr>
            </a:b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client_id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= "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J0xlzLY_mwqXVGY7OBho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"</a:t>
            </a:r>
            <a:br>
              <a:rPr kumimoji="0" lang="en-US" altLang="ko-KR" sz="1600" dirty="0">
                <a:latin typeface="+mj-lt"/>
                <a:cs typeface="Courier New" panose="02070309020205020404" pitchFamily="49" charset="0"/>
              </a:rPr>
            </a:b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client_secret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= "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8NphEmVq6H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"</a:t>
            </a:r>
            <a:br>
              <a:rPr kumimoji="0" lang="en-US" altLang="ko-KR" sz="1600" dirty="0">
                <a:latin typeface="+mj-lt"/>
                <a:cs typeface="Courier New" panose="02070309020205020404" pitchFamily="49" charset="0"/>
              </a:rPr>
            </a:br>
            <a:br>
              <a:rPr kumimoji="0" lang="en-US" altLang="ko-KR" sz="1600" dirty="0">
                <a:latin typeface="+mj-lt"/>
                <a:cs typeface="Courier New" panose="02070309020205020404" pitchFamily="49" charset="0"/>
              </a:rPr>
            </a:b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# 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네이버 </a:t>
            </a:r>
            <a:r>
              <a:rPr kumimoji="0" lang="en-US" altLang="ko-KR" sz="1600" b="1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OpenAPI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접속 정보 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information</a:t>
            </a:r>
            <a:br>
              <a:rPr kumimoji="0" lang="en-US" altLang="ko-KR" sz="1600" dirty="0">
                <a:latin typeface="+mj-lt"/>
                <a:cs typeface="Courier New" panose="02070309020205020404" pitchFamily="49" charset="0"/>
              </a:rPr>
            </a:b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server = "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openapi.naver.com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"</a:t>
            </a:r>
            <a:br>
              <a:rPr kumimoji="0" lang="en-US" altLang="ko-KR" sz="1600" dirty="0">
                <a:latin typeface="+mj-lt"/>
                <a:cs typeface="Courier New" panose="02070309020205020404" pitchFamily="49" charset="0"/>
              </a:rPr>
            </a:br>
            <a:br>
              <a:rPr kumimoji="0" lang="en-US" altLang="ko-KR" sz="1600" dirty="0">
                <a:latin typeface="+mj-lt"/>
                <a:cs typeface="Courier New" panose="02070309020205020404" pitchFamily="49" charset="0"/>
              </a:rPr>
            </a:b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def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userURIBuilder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(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uri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, **user):	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#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길이가 정해지지 않은 사전형 함수인자</a:t>
            </a:r>
            <a:br>
              <a:rPr kumimoji="0" lang="en-US" altLang="ko-KR" sz="1600" dirty="0">
                <a:latin typeface="+mj-lt"/>
                <a:cs typeface="Courier New" panose="02070309020205020404" pitchFamily="49" charset="0"/>
              </a:rPr>
            </a:b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   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str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= 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uri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+ "?"</a:t>
            </a:r>
            <a:br>
              <a:rPr kumimoji="0" lang="en-US" altLang="ko-KR" sz="1600" dirty="0">
                <a:latin typeface="+mj-lt"/>
                <a:cs typeface="Courier New" panose="02070309020205020404" pitchFamily="49" charset="0"/>
              </a:rPr>
            </a:b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   for key in 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user.keys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():</a:t>
            </a:r>
            <a:br>
              <a:rPr kumimoji="0" lang="en-US" altLang="ko-KR" sz="1600" dirty="0">
                <a:latin typeface="+mj-lt"/>
                <a:cs typeface="Courier New" panose="02070309020205020404" pitchFamily="49" charset="0"/>
              </a:rPr>
            </a:b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       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str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+= key + "=" + user[key] + "&amp;"</a:t>
            </a:r>
            <a:br>
              <a:rPr kumimoji="0" lang="en-US" altLang="ko-KR" sz="1600" dirty="0">
                <a:latin typeface="+mj-lt"/>
                <a:cs typeface="Courier New" panose="02070309020205020404" pitchFamily="49" charset="0"/>
              </a:rPr>
            </a:b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   return 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str</a:t>
            </a:r>
            <a:br>
              <a:rPr kumimoji="0" lang="en-US" altLang="ko-KR" sz="1600" dirty="0">
                <a:latin typeface="+mj-lt"/>
                <a:cs typeface="Courier New" panose="02070309020205020404" pitchFamily="49" charset="0"/>
              </a:rPr>
            </a:br>
            <a:br>
              <a:rPr kumimoji="0" lang="en-US" altLang="ko-KR" sz="1600" dirty="0">
                <a:latin typeface="+mj-lt"/>
                <a:cs typeface="Courier New" panose="02070309020205020404" pitchFamily="49" charset="0"/>
              </a:rPr>
            </a:b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def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connectOpenAPIServer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():</a:t>
            </a:r>
            <a:br>
              <a:rPr kumimoji="0" lang="en-US" altLang="ko-KR" sz="1600" dirty="0">
                <a:latin typeface="+mj-lt"/>
                <a:cs typeface="Courier New" panose="02070309020205020404" pitchFamily="49" charset="0"/>
              </a:rPr>
            </a:b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   global conn, server</a:t>
            </a:r>
            <a:br>
              <a:rPr kumimoji="0" lang="en-US" altLang="ko-KR" sz="1600" dirty="0">
                <a:latin typeface="+mj-lt"/>
                <a:cs typeface="Courier New" panose="02070309020205020404" pitchFamily="49" charset="0"/>
              </a:rPr>
            </a:b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   conn =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HTTPSConnection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(server)</a:t>
            </a:r>
            <a:br>
              <a:rPr kumimoji="0" lang="en-US" altLang="ko-KR" sz="1600" dirty="0">
                <a:latin typeface="+mj-lt"/>
                <a:cs typeface="Courier New" panose="02070309020205020404" pitchFamily="49" charset="0"/>
              </a:rPr>
            </a:b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   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conn.set_debuglevel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(1)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4BA199F-017A-451C-A5B1-E8355FDB9E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2B07E729-EBD8-4890-BDD6-D6D629941B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65160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 err="1"/>
              <a:t>Naver</a:t>
            </a:r>
            <a:r>
              <a:rPr lang="en-US" altLang="ko-KR" dirty="0"/>
              <a:t> </a:t>
            </a:r>
            <a:r>
              <a:rPr lang="en-US" altLang="ko-KR" dirty="0" err="1"/>
              <a:t>OpenAPI</a:t>
            </a:r>
            <a:r>
              <a:rPr lang="ko-KR" altLang="en-US" dirty="0"/>
              <a:t>를 이용하여 책 정보 가져오기</a:t>
            </a:r>
            <a:endParaRPr lang="en-US" altLang="ko-KR" dirty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000" b="1" dirty="0" err="1">
                <a:solidFill>
                  <a:schemeClr val="accent2"/>
                </a:solidFill>
              </a:rPr>
              <a:t>getBookDataFromISBN</a:t>
            </a:r>
            <a:r>
              <a:rPr lang="en-US" altLang="ko-KR" sz="2000" b="1" dirty="0">
                <a:solidFill>
                  <a:schemeClr val="accent2"/>
                </a:solidFill>
              </a:rPr>
              <a:t>(</a:t>
            </a:r>
            <a:r>
              <a:rPr lang="en-US" altLang="ko-KR" sz="2000" b="1" dirty="0" err="1">
                <a:solidFill>
                  <a:schemeClr val="accent2"/>
                </a:solidFill>
              </a:rPr>
              <a:t>isbn</a:t>
            </a:r>
            <a:r>
              <a:rPr lang="en-US" altLang="ko-KR" sz="2000" b="1" dirty="0">
                <a:solidFill>
                  <a:schemeClr val="accent2"/>
                </a:solidFill>
              </a:rPr>
              <a:t>) </a:t>
            </a:r>
            <a:r>
              <a:rPr lang="ko-KR" altLang="en-US" sz="2000" b="1" dirty="0">
                <a:solidFill>
                  <a:schemeClr val="accent2"/>
                </a:solidFill>
              </a:rPr>
              <a:t>함수 </a:t>
            </a:r>
            <a:r>
              <a:rPr lang="en-US" altLang="ko-KR" sz="2000" dirty="0"/>
              <a:t>: </a:t>
            </a:r>
            <a:r>
              <a:rPr lang="ko-KR" altLang="en-US" sz="2000" dirty="0"/>
              <a:t>서버에</a:t>
            </a:r>
            <a:r>
              <a:rPr lang="en-US" altLang="ko-KR" sz="2000" dirty="0"/>
              <a:t> </a:t>
            </a:r>
            <a:r>
              <a:rPr lang="ko-KR" altLang="en-US" sz="2000" dirty="0"/>
              <a:t>필요한 정보를 </a:t>
            </a:r>
            <a:r>
              <a:rPr lang="en-US" altLang="ko-KR" sz="2000" dirty="0"/>
              <a:t>URL</a:t>
            </a:r>
            <a:r>
              <a:rPr lang="ko-KR" altLang="en-US" sz="2000" dirty="0"/>
              <a:t>로 요청하고 </a:t>
            </a:r>
            <a:r>
              <a:rPr lang="en-US" altLang="ko-KR" sz="2000" dirty="0"/>
              <a:t>XML </a:t>
            </a:r>
            <a:r>
              <a:rPr lang="ko-KR" altLang="en-US" sz="2000" dirty="0"/>
              <a:t>문서로 </a:t>
            </a:r>
            <a:r>
              <a:rPr lang="ko-KR" altLang="en-US" sz="2000" dirty="0" err="1"/>
              <a:t>응답받는</a:t>
            </a:r>
            <a:r>
              <a:rPr lang="ko-KR" altLang="en-US" sz="2000" dirty="0"/>
              <a:t> 구조 </a:t>
            </a:r>
            <a:r>
              <a:rPr lang="en-US" altLang="ko-KR" sz="2000" dirty="0"/>
              <a:t>(17</a:t>
            </a:r>
            <a:r>
              <a:rPr lang="ko-KR" altLang="en-US" sz="2000" dirty="0"/>
              <a:t>장 </a:t>
            </a:r>
            <a:r>
              <a:rPr lang="en-US" altLang="ko-KR" sz="2000" dirty="0"/>
              <a:t>internetbook.py </a:t>
            </a:r>
            <a:r>
              <a:rPr lang="ko-KR" altLang="en-US" sz="2000" dirty="0"/>
              <a:t>파일</a:t>
            </a:r>
            <a:r>
              <a:rPr lang="en-US" altLang="ko-KR" sz="2000" dirty="0"/>
              <a:t>)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ko-KR" sz="20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17-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27</a:t>
            </a:fld>
            <a:endParaRPr lang="en-US" altLang="ko-KR" sz="1400" dirty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9" name="TextBox 4"/>
          <p:cNvSpPr txBox="1">
            <a:spLocks noChangeArrowheads="1"/>
          </p:cNvSpPr>
          <p:nvPr/>
        </p:nvSpPr>
        <p:spPr bwMode="auto">
          <a:xfrm>
            <a:off x="571500" y="1617663"/>
            <a:ext cx="8196323" cy="4278094"/>
          </a:xfrm>
          <a:prstGeom prst="rect">
            <a:avLst/>
          </a:prstGeom>
          <a:solidFill>
            <a:srgbClr val="D8FFCD"/>
          </a:solidFill>
          <a:ln>
            <a:noFill/>
          </a:ln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def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getBookDataFromISBN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(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isbn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):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   global server, conn, 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client_ID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, 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client_secret</a:t>
            </a:r>
            <a:br>
              <a:rPr kumimoji="0" lang="en-US" altLang="ko-KR" sz="1600" dirty="0">
                <a:latin typeface="+mj-lt"/>
                <a:cs typeface="Courier New" panose="02070309020205020404" pitchFamily="49" charset="0"/>
              </a:rPr>
            </a:b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   if conn == None :</a:t>
            </a:r>
            <a:br>
              <a:rPr kumimoji="0" lang="en-US" altLang="ko-KR" sz="1600" dirty="0">
                <a:latin typeface="+mj-lt"/>
                <a:cs typeface="Courier New" panose="02070309020205020404" pitchFamily="49" charset="0"/>
              </a:rPr>
            </a:b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      </a:t>
            </a:r>
            <a:r>
              <a:rPr kumimoji="0" lang="en-US" altLang="ko-KR" sz="1600" b="1" dirty="0" err="1">
                <a:solidFill>
                  <a:schemeClr val="accent2"/>
                </a:solidFill>
                <a:cs typeface="Courier New" panose="02070309020205020404" pitchFamily="49" charset="0"/>
              </a:rPr>
              <a:t>connectOpenAPIServer</a:t>
            </a:r>
            <a:r>
              <a:rPr kumimoji="0" lang="en-US" altLang="ko-KR" sz="1600" b="1" dirty="0">
                <a:solidFill>
                  <a:schemeClr val="accent2"/>
                </a:solidFill>
                <a:cs typeface="Courier New" panose="02070309020205020404" pitchFamily="49" charset="0"/>
              </a:rPr>
              <a:t>()</a:t>
            </a:r>
            <a:r>
              <a:rPr kumimoji="0" lang="en-US" altLang="ko-KR" sz="1600" dirty="0">
                <a:cs typeface="Courier New" panose="02070309020205020404" pitchFamily="49" charset="0"/>
              </a:rPr>
              <a:t>	</a:t>
            </a:r>
            <a:r>
              <a:rPr kumimoji="0" lang="en-US" altLang="ko-KR" sz="1600" b="1" dirty="0">
                <a:solidFill>
                  <a:srgbClr val="FF0000"/>
                </a:solidFill>
                <a:cs typeface="Courier New" panose="02070309020205020404" pitchFamily="49" charset="0"/>
              </a:rPr>
              <a:t>#</a:t>
            </a:r>
            <a:r>
              <a:rPr kumimoji="0" lang="ko-KR" altLang="en-US" sz="1600" b="1" dirty="0">
                <a:solidFill>
                  <a:srgbClr val="FF0000"/>
                </a:solidFill>
                <a:cs typeface="Courier New" panose="02070309020205020404" pitchFamily="49" charset="0"/>
              </a:rPr>
              <a:t> </a:t>
            </a:r>
            <a:r>
              <a:rPr kumimoji="0" lang="en-US" altLang="ko-KR" sz="1600" b="1" dirty="0" err="1">
                <a:solidFill>
                  <a:srgbClr val="FF0000"/>
                </a:solidFill>
                <a:cs typeface="Courier New" panose="02070309020205020404" pitchFamily="49" charset="0"/>
              </a:rPr>
              <a:t>OpenAPI</a:t>
            </a:r>
            <a:r>
              <a:rPr kumimoji="0" lang="en-US" altLang="ko-KR" sz="1600" b="1" dirty="0">
                <a:solidFill>
                  <a:srgbClr val="FF0000"/>
                </a:solidFill>
                <a:cs typeface="Courier New" panose="02070309020205020404" pitchFamily="49" charset="0"/>
              </a:rPr>
              <a:t> </a:t>
            </a:r>
            <a:r>
              <a:rPr kumimoji="0" lang="ko-KR" altLang="en-US" sz="1600" b="1" dirty="0">
                <a:solidFill>
                  <a:srgbClr val="FF0000"/>
                </a:solidFill>
                <a:cs typeface="Courier New" panose="02070309020205020404" pitchFamily="49" charset="0"/>
              </a:rPr>
              <a:t>접속</a:t>
            </a:r>
            <a:endParaRPr kumimoji="0" lang="en-US" altLang="ko-KR" sz="1600" b="1" dirty="0">
              <a:solidFill>
                <a:srgbClr val="FF0000"/>
              </a:solidFill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rgbClr val="FF0000"/>
                </a:solidFill>
                <a:cs typeface="Courier New" panose="02070309020205020404" pitchFamily="49" charset="0"/>
              </a:rPr>
              <a:t>    #</a:t>
            </a:r>
            <a:r>
              <a:rPr kumimoji="0" lang="ko-KR" altLang="en-US" sz="1600" b="1" dirty="0" err="1">
                <a:solidFill>
                  <a:srgbClr val="FF0000"/>
                </a:solidFill>
                <a:cs typeface="Courier New" panose="02070309020205020404" pitchFamily="49" charset="0"/>
              </a:rPr>
              <a:t>네어버</a:t>
            </a:r>
            <a:r>
              <a:rPr kumimoji="0" lang="ko-KR" altLang="en-US" sz="1600" b="1" dirty="0">
                <a:solidFill>
                  <a:srgbClr val="FF0000"/>
                </a:solidFill>
                <a:cs typeface="Courier New" panose="02070309020205020404" pitchFamily="49" charset="0"/>
              </a:rPr>
              <a:t> </a:t>
            </a:r>
            <a:r>
              <a:rPr kumimoji="0" lang="en-US" altLang="ko-KR" sz="1600" b="1" dirty="0">
                <a:solidFill>
                  <a:srgbClr val="FF0000"/>
                </a:solidFill>
                <a:cs typeface="Courier New" panose="02070309020205020404" pitchFamily="49" charset="0"/>
              </a:rPr>
              <a:t>ISBN</a:t>
            </a:r>
            <a:r>
              <a:rPr kumimoji="0" lang="ko-KR" altLang="en-US" sz="1600" b="1" dirty="0">
                <a:solidFill>
                  <a:srgbClr val="FF0000"/>
                </a:solidFill>
                <a:cs typeface="Courier New" panose="02070309020205020404" pitchFamily="49" charset="0"/>
              </a:rPr>
              <a:t>정보 가져올 </a:t>
            </a:r>
            <a:r>
              <a:rPr kumimoji="0" lang="en-US" altLang="ko-KR" sz="1600" b="1" dirty="0">
                <a:solidFill>
                  <a:srgbClr val="FF0000"/>
                </a:solidFill>
                <a:cs typeface="Courier New" panose="02070309020205020404" pitchFamily="49" charset="0"/>
              </a:rPr>
              <a:t>URL </a:t>
            </a:r>
            <a:r>
              <a:rPr kumimoji="0" lang="ko-KR" altLang="en-US" sz="1600" b="1" dirty="0">
                <a:solidFill>
                  <a:srgbClr val="FF0000"/>
                </a:solidFill>
                <a:cs typeface="Courier New" panose="02070309020205020404" pitchFamily="49" charset="0"/>
              </a:rPr>
              <a:t>생성</a:t>
            </a:r>
            <a:br>
              <a:rPr kumimoji="0" lang="en-US" altLang="ko-KR" sz="1600" dirty="0">
                <a:latin typeface="+mj-lt"/>
                <a:cs typeface="Courier New" panose="02070309020205020404" pitchFamily="49" charset="0"/>
              </a:rPr>
            </a:b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   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uri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=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userURIBuilder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("/v1/search/book_adv.xml", display="1", start="1",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d_isbn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=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isbn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)</a:t>
            </a:r>
            <a:b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</a:b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   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conn.request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("GET",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uri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, None, {"X-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Naver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-Client-Id":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client_id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, "X-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Naver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-Client-   Secret":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client_secret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})		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#GET 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요청</a:t>
            </a:r>
            <a:endParaRPr kumimoji="0" lang="en-US" altLang="ko-KR" sz="1600" b="1" dirty="0">
              <a:solidFill>
                <a:srgbClr val="FF0000"/>
              </a:solidFill>
              <a:latin typeface="+mj-l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br>
              <a:rPr kumimoji="0" lang="en-US" altLang="ko-KR" sz="1600" dirty="0">
                <a:latin typeface="+mj-lt"/>
                <a:cs typeface="Courier New" panose="02070309020205020404" pitchFamily="49" charset="0"/>
              </a:rPr>
            </a:b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   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req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= 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conn.getresponse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()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   print (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req.status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   if 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int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(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req.status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) == 200 :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       print("Book data downloading complete!")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       return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extractBookData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(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req.read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()) 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#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요청이 성공이면 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book 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정보 추출</a:t>
            </a:r>
            <a:endParaRPr kumimoji="0" lang="en-US" altLang="ko-KR" sz="1600" b="1" dirty="0">
              <a:solidFill>
                <a:srgbClr val="FF0000"/>
              </a:solidFill>
              <a:latin typeface="+mj-l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   else: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       print ("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OpenAPI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request has been failed!! please retry")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       return None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4BA199F-017A-451C-A5B1-E8355FDB9E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75687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 err="1"/>
              <a:t>Naver</a:t>
            </a:r>
            <a:r>
              <a:rPr lang="en-US" altLang="ko-KR" dirty="0"/>
              <a:t> </a:t>
            </a:r>
            <a:r>
              <a:rPr lang="en-US" altLang="ko-KR" dirty="0" err="1"/>
              <a:t>OpenAPI</a:t>
            </a:r>
            <a:r>
              <a:rPr lang="ko-KR" altLang="en-US" dirty="0"/>
              <a:t>를 이용하여 책 정보 가져오기</a:t>
            </a:r>
            <a:endParaRPr lang="en-US" altLang="ko-KR" dirty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000" b="1" dirty="0" err="1">
                <a:solidFill>
                  <a:schemeClr val="accent2"/>
                </a:solidFill>
              </a:rPr>
              <a:t>extractBookData</a:t>
            </a:r>
            <a:r>
              <a:rPr lang="en-US" altLang="ko-KR" sz="2000" b="1" dirty="0">
                <a:solidFill>
                  <a:schemeClr val="accent2"/>
                </a:solidFill>
              </a:rPr>
              <a:t>(</a:t>
            </a:r>
            <a:r>
              <a:rPr lang="en-US" altLang="ko-KR" sz="2000" b="1" dirty="0" err="1">
                <a:solidFill>
                  <a:schemeClr val="accent2"/>
                </a:solidFill>
              </a:rPr>
              <a:t>strXml</a:t>
            </a:r>
            <a:r>
              <a:rPr lang="en-US" altLang="ko-KR" sz="2000" b="1" dirty="0">
                <a:solidFill>
                  <a:schemeClr val="accent2"/>
                </a:solidFill>
              </a:rPr>
              <a:t>) </a:t>
            </a:r>
            <a:r>
              <a:rPr lang="ko-KR" altLang="en-US" sz="2000" b="1" dirty="0">
                <a:solidFill>
                  <a:schemeClr val="accent2"/>
                </a:solidFill>
              </a:rPr>
              <a:t>함수 </a:t>
            </a:r>
            <a:r>
              <a:rPr lang="en-US" altLang="ko-KR" sz="2000" dirty="0"/>
              <a:t>: </a:t>
            </a:r>
            <a:r>
              <a:rPr lang="en-US" altLang="ko-KR" sz="2000" dirty="0" err="1"/>
              <a:t>OpenAPI</a:t>
            </a:r>
            <a:r>
              <a:rPr lang="ko-KR" altLang="en-US" sz="2000" dirty="0"/>
              <a:t>를 통해 가져온 </a:t>
            </a:r>
            <a:r>
              <a:rPr lang="en-US" altLang="ko-KR" sz="2000" dirty="0"/>
              <a:t>XML </a:t>
            </a:r>
            <a:r>
              <a:rPr lang="ko-KR" altLang="en-US" sz="2000" dirty="0"/>
              <a:t>문서에서 </a:t>
            </a:r>
            <a:r>
              <a:rPr lang="en-US" altLang="ko-KR" sz="2000" dirty="0" err="1"/>
              <a:t>isbn</a:t>
            </a:r>
            <a:r>
              <a:rPr lang="ko-KR" altLang="en-US" sz="2000" dirty="0"/>
              <a:t>과 </a:t>
            </a:r>
            <a:r>
              <a:rPr lang="en-US" altLang="ko-KR" sz="2000" dirty="0"/>
              <a:t>title</a:t>
            </a:r>
            <a:r>
              <a:rPr lang="ko-KR" altLang="en-US" sz="2000" dirty="0"/>
              <a:t>을 추출 </a:t>
            </a:r>
            <a:r>
              <a:rPr lang="en-US" altLang="ko-KR" sz="2000" dirty="0"/>
              <a:t>(17</a:t>
            </a:r>
            <a:r>
              <a:rPr lang="ko-KR" altLang="en-US" sz="2000" dirty="0"/>
              <a:t>장 </a:t>
            </a:r>
            <a:r>
              <a:rPr lang="en-US" altLang="ko-KR" sz="2000" dirty="0"/>
              <a:t>internetbook.py </a:t>
            </a:r>
            <a:r>
              <a:rPr lang="ko-KR" altLang="en-US" sz="2000" dirty="0"/>
              <a:t>파일</a:t>
            </a:r>
            <a:r>
              <a:rPr lang="en-US" altLang="ko-KR" sz="2000" dirty="0"/>
              <a:t>)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000" b="1" dirty="0" err="1">
                <a:solidFill>
                  <a:schemeClr val="accent2"/>
                </a:solidFill>
              </a:rPr>
              <a:t>AddBook</a:t>
            </a:r>
            <a:r>
              <a:rPr lang="en-US" altLang="ko-KR" sz="2000" b="1" dirty="0">
                <a:solidFill>
                  <a:schemeClr val="accent2"/>
                </a:solidFill>
              </a:rPr>
              <a:t> </a:t>
            </a:r>
            <a:r>
              <a:rPr lang="ko-KR" altLang="en-US" sz="2000" b="1" dirty="0">
                <a:solidFill>
                  <a:schemeClr val="accent2"/>
                </a:solidFill>
              </a:rPr>
              <a:t>함수 </a:t>
            </a:r>
            <a:r>
              <a:rPr lang="en-US" altLang="ko-KR" sz="2000" dirty="0"/>
              <a:t>: </a:t>
            </a:r>
            <a:r>
              <a:rPr lang="ko-KR" altLang="en-US" sz="2000" dirty="0"/>
              <a:t>알맞게 변형시켜 </a:t>
            </a:r>
            <a:r>
              <a:rPr lang="ko-KR" altLang="en-US" sz="2000" dirty="0" err="1"/>
              <a:t>도서관리</a:t>
            </a:r>
            <a:r>
              <a:rPr lang="ko-KR" altLang="en-US" sz="2000" dirty="0"/>
              <a:t> 프로그램의 </a:t>
            </a:r>
            <a:r>
              <a:rPr lang="en-US" altLang="ko-KR" sz="2000" dirty="0"/>
              <a:t>DOM</a:t>
            </a:r>
            <a:r>
              <a:rPr lang="ko-KR" altLang="en-US" sz="2000" dirty="0"/>
              <a:t>에 추가</a:t>
            </a:r>
            <a:r>
              <a:rPr lang="en-US" altLang="ko-KR" sz="2000" dirty="0"/>
              <a:t> (17</a:t>
            </a:r>
            <a:r>
              <a:rPr lang="ko-KR" altLang="en-US" sz="2000" dirty="0"/>
              <a:t>장 </a:t>
            </a:r>
            <a:r>
              <a:rPr lang="en-US" altLang="ko-KR" sz="2000" dirty="0"/>
              <a:t>xmlbook.py </a:t>
            </a:r>
            <a:r>
              <a:rPr lang="ko-KR" altLang="en-US" sz="2000" dirty="0"/>
              <a:t>파일</a:t>
            </a:r>
            <a:r>
              <a:rPr lang="en-US" altLang="ko-KR" sz="2000" dirty="0"/>
              <a:t>)</a:t>
            </a: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17-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28</a:t>
            </a:fld>
            <a:endParaRPr lang="en-US" altLang="ko-KR" sz="1400" dirty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9" name="TextBox 4"/>
          <p:cNvSpPr txBox="1">
            <a:spLocks noChangeArrowheads="1"/>
          </p:cNvSpPr>
          <p:nvPr/>
        </p:nvSpPr>
        <p:spPr bwMode="auto">
          <a:xfrm>
            <a:off x="575035" y="2464160"/>
            <a:ext cx="7725639" cy="3293209"/>
          </a:xfrm>
          <a:prstGeom prst="rect">
            <a:avLst/>
          </a:prstGeom>
          <a:solidFill>
            <a:srgbClr val="D8FFCD"/>
          </a:solidFill>
          <a:ln>
            <a:noFill/>
          </a:ln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def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extractBookData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(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strXml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): 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#</a:t>
            </a:r>
            <a:r>
              <a:rPr kumimoji="0" lang="en-US" altLang="ko-KR" sz="1600" b="1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strXml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은 </a:t>
            </a:r>
            <a:r>
              <a:rPr kumimoji="0" lang="en-US" altLang="ko-KR" sz="1600" b="1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OpenAPI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검색 결과 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XML 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문자열</a:t>
            </a:r>
            <a:endParaRPr kumimoji="0" lang="en-US" altLang="ko-KR" sz="1600" b="1" dirty="0">
              <a:solidFill>
                <a:srgbClr val="FF0000"/>
              </a:solidFill>
              <a:latin typeface="+mj-l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    from </a:t>
            </a:r>
            <a:r>
              <a:rPr kumimoji="0" lang="en-US" altLang="ko-KR" sz="1600" dirty="0" err="1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xml.etree</a:t>
            </a: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 import </a:t>
            </a:r>
            <a:r>
              <a:rPr kumimoji="0" lang="en-US" altLang="ko-KR" sz="1600" dirty="0" err="1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ElementTree</a:t>
            </a:r>
            <a:endParaRPr kumimoji="0" lang="en-US" altLang="ko-KR" sz="1600" dirty="0">
              <a:solidFill>
                <a:schemeClr val="tx2"/>
              </a:solidFill>
              <a:latin typeface="+mj-l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    tree =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ElementTree.fromstring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(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strXml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    print (</a:t>
            </a:r>
            <a:r>
              <a:rPr kumimoji="0" lang="en-US" altLang="ko-KR" sz="1600" dirty="0" err="1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strXml</a:t>
            </a: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    # Book </a:t>
            </a:r>
            <a:r>
              <a:rPr kumimoji="0" lang="ko-KR" altLang="en-US" sz="1600" b="1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엘리먼트를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 가져옵니다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.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    </a:t>
            </a:r>
            <a:r>
              <a:rPr kumimoji="0" lang="en-US" altLang="ko-KR" sz="1600" dirty="0" err="1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itemElements</a:t>
            </a: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 =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tree.iter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("item")  	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# item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kumimoji="0" lang="ko-KR" altLang="en-US" sz="1600" b="1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엘리먼트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 리스트 추출</a:t>
            </a:r>
            <a:endParaRPr kumimoji="0" lang="en-US" altLang="ko-KR" sz="1600" b="1" dirty="0">
              <a:solidFill>
                <a:srgbClr val="FF0000"/>
              </a:solidFill>
              <a:latin typeface="+mj-l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    print(</a:t>
            </a:r>
            <a:r>
              <a:rPr kumimoji="0" lang="en-US" altLang="ko-KR" sz="1600" dirty="0" err="1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itemElements</a:t>
            </a: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    for item in </a:t>
            </a:r>
            <a:r>
              <a:rPr kumimoji="0" lang="en-US" altLang="ko-KR" sz="1600" dirty="0" err="1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itemElements</a:t>
            </a: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: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        </a:t>
            </a:r>
            <a:r>
              <a:rPr kumimoji="0" lang="en-US" altLang="ko-KR" sz="1600" dirty="0" err="1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isbn</a:t>
            </a: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 =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item.find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(＂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isbn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＂)    		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#</a:t>
            </a:r>
            <a:r>
              <a:rPr kumimoji="0" lang="en-US" altLang="ko-KR" sz="1600" b="1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isbn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검색</a:t>
            </a:r>
            <a:endParaRPr kumimoji="0" lang="en-US" altLang="ko-KR" sz="1600" b="1" dirty="0">
              <a:solidFill>
                <a:srgbClr val="FF0000"/>
              </a:solidFill>
              <a:latin typeface="+mj-l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        </a:t>
            </a:r>
            <a:r>
              <a:rPr kumimoji="0" lang="en-US" altLang="ko-KR" sz="1600" dirty="0" err="1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strTitle</a:t>
            </a: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 =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item.find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(＂title＂) 		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#title 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검색</a:t>
            </a:r>
            <a:endParaRPr kumimoji="0" lang="en-US" altLang="ko-KR" sz="1600" b="1" dirty="0">
              <a:solidFill>
                <a:srgbClr val="FF0000"/>
              </a:solidFill>
              <a:latin typeface="+mj-l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        print (</a:t>
            </a:r>
            <a:r>
              <a:rPr kumimoji="0" lang="en-US" altLang="ko-KR" sz="1600" dirty="0" err="1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strTitle</a:t>
            </a: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        if </a:t>
            </a:r>
            <a:r>
              <a:rPr kumimoji="0" lang="en-US" altLang="ko-KR" sz="1600" dirty="0" err="1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len</a:t>
            </a: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(</a:t>
            </a:r>
            <a:r>
              <a:rPr kumimoji="0" lang="en-US" altLang="ko-KR" sz="1600" dirty="0" err="1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strTitle.text</a:t>
            </a: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) &gt; 0 :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           return 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{"ISBN":isbn.text,"title":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strTitle.text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} 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# </a:t>
            </a:r>
            <a:r>
              <a:rPr kumimoji="0" lang="ko-KR" altLang="en-US" sz="1600" b="1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사전형식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 반환</a:t>
            </a:r>
            <a:endParaRPr kumimoji="0" lang="en-US" altLang="ko-KR" sz="1600" b="1" dirty="0">
              <a:solidFill>
                <a:srgbClr val="FF000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72189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 err="1"/>
              <a:t>Naver</a:t>
            </a:r>
            <a:r>
              <a:rPr lang="en-US" altLang="ko-KR" dirty="0"/>
              <a:t> </a:t>
            </a:r>
            <a:r>
              <a:rPr lang="en-US" altLang="ko-KR" dirty="0" err="1"/>
              <a:t>OpenAPI</a:t>
            </a:r>
            <a:r>
              <a:rPr lang="ko-KR" altLang="en-US" dirty="0"/>
              <a:t>를 이용하여 책 정보 가져오기</a:t>
            </a:r>
            <a:endParaRPr lang="en-US" altLang="ko-KR" dirty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000" b="1" dirty="0" err="1">
                <a:solidFill>
                  <a:schemeClr val="accent2"/>
                </a:solidFill>
              </a:rPr>
              <a:t>Naver</a:t>
            </a:r>
            <a:r>
              <a:rPr lang="en-US" altLang="ko-KR" sz="2000" b="1" dirty="0">
                <a:solidFill>
                  <a:schemeClr val="accent2"/>
                </a:solidFill>
              </a:rPr>
              <a:t> </a:t>
            </a:r>
            <a:r>
              <a:rPr lang="en-US" altLang="ko-KR" sz="2000" b="1" dirty="0" err="1">
                <a:solidFill>
                  <a:schemeClr val="accent2"/>
                </a:solidFill>
              </a:rPr>
              <a:t>OpenAPI</a:t>
            </a:r>
            <a:r>
              <a:rPr lang="en-US" altLang="ko-KR" sz="2000" b="1" dirty="0">
                <a:solidFill>
                  <a:schemeClr val="accent2"/>
                </a:solidFill>
              </a:rPr>
              <a:t> </a:t>
            </a:r>
            <a:r>
              <a:rPr lang="ko-KR" altLang="en-US" sz="2000" b="1" dirty="0" err="1">
                <a:solidFill>
                  <a:schemeClr val="accent2"/>
                </a:solidFill>
              </a:rPr>
              <a:t>책정보</a:t>
            </a:r>
            <a:r>
              <a:rPr lang="ko-KR" altLang="en-US" sz="2000" b="1" dirty="0">
                <a:solidFill>
                  <a:schemeClr val="accent2"/>
                </a:solidFill>
              </a:rPr>
              <a:t> 검색 </a:t>
            </a:r>
            <a:r>
              <a:rPr lang="en-US" altLang="ko-KR" sz="2000" b="1" dirty="0">
                <a:solidFill>
                  <a:schemeClr val="accent2"/>
                </a:solidFill>
              </a:rPr>
              <a:t>: </a:t>
            </a:r>
            <a:r>
              <a:rPr lang="ko-KR" altLang="en-US" sz="2000" dirty="0"/>
              <a:t>사용자가 </a:t>
            </a:r>
            <a:r>
              <a:rPr lang="en-US" altLang="ko-KR" sz="2000" dirty="0"/>
              <a:t>ISBN</a:t>
            </a:r>
            <a:r>
              <a:rPr lang="ko-KR" altLang="en-US" sz="2000" dirty="0"/>
              <a:t>을 입력 해당 책 정보를 </a:t>
            </a:r>
            <a:r>
              <a:rPr lang="en-US" altLang="ko-KR" sz="2000" dirty="0" err="1"/>
              <a:t>OpenAPI</a:t>
            </a:r>
            <a:r>
              <a:rPr lang="en-US" altLang="ko-KR" sz="2000" dirty="0"/>
              <a:t> </a:t>
            </a:r>
            <a:r>
              <a:rPr lang="ko-KR" altLang="en-US" sz="2000" dirty="0"/>
              <a:t>검색으로 가져와 책 제목만 </a:t>
            </a:r>
            <a:r>
              <a:rPr lang="en-US" altLang="ko-KR" sz="2000" dirty="0"/>
              <a:t>XML</a:t>
            </a:r>
            <a:r>
              <a:rPr lang="ko-KR" altLang="en-US" sz="2000" dirty="0"/>
              <a:t>에 저장하는 기능</a:t>
            </a:r>
            <a:endParaRPr lang="en-US" altLang="ko-KR" sz="20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1600" b="1" dirty="0">
                <a:solidFill>
                  <a:srgbClr val="FF0000"/>
                </a:solidFill>
              </a:rPr>
              <a:t>네이버 </a:t>
            </a:r>
            <a:r>
              <a:rPr lang="en-US" altLang="ko-KR" sz="1600" b="1" dirty="0">
                <a:solidFill>
                  <a:srgbClr val="FF0000"/>
                </a:solidFill>
              </a:rPr>
              <a:t>API </a:t>
            </a:r>
            <a:r>
              <a:rPr lang="ko-KR" altLang="en-US" sz="1600" b="1" dirty="0">
                <a:solidFill>
                  <a:srgbClr val="FF0000"/>
                </a:solidFill>
              </a:rPr>
              <a:t>키를 사용하여 실제</a:t>
            </a:r>
            <a:r>
              <a:rPr lang="en-US" altLang="ko-KR" sz="1600" b="1" dirty="0">
                <a:solidFill>
                  <a:srgbClr val="FF0000"/>
                </a:solidFill>
              </a:rPr>
              <a:t> </a:t>
            </a:r>
            <a:r>
              <a:rPr lang="ko-KR" altLang="en-US" sz="1600" b="1" dirty="0">
                <a:solidFill>
                  <a:srgbClr val="FF0000"/>
                </a:solidFill>
              </a:rPr>
              <a:t>결과 생성됨 </a:t>
            </a:r>
            <a:r>
              <a:rPr lang="en-US" altLang="ko-KR" sz="1600" b="1" dirty="0">
                <a:solidFill>
                  <a:srgbClr val="FF0000"/>
                </a:solidFill>
              </a:rPr>
              <a:t>(17</a:t>
            </a:r>
            <a:r>
              <a:rPr lang="ko-KR" altLang="en-US" sz="1600" b="1" dirty="0">
                <a:solidFill>
                  <a:srgbClr val="FF0000"/>
                </a:solidFill>
              </a:rPr>
              <a:t>장 </a:t>
            </a:r>
            <a:r>
              <a:rPr lang="en-US" altLang="ko-KR" sz="1600" b="1" dirty="0">
                <a:solidFill>
                  <a:srgbClr val="FF0000"/>
                </a:solidFill>
              </a:rPr>
              <a:t>launcher.py </a:t>
            </a:r>
            <a:r>
              <a:rPr lang="ko-KR" altLang="en-US" sz="1600" b="1" dirty="0">
                <a:solidFill>
                  <a:srgbClr val="FF0000"/>
                </a:solidFill>
              </a:rPr>
              <a:t>파일 실행</a:t>
            </a:r>
            <a:r>
              <a:rPr lang="en-US" altLang="ko-KR" sz="1600" b="1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17-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29</a:t>
            </a:fld>
            <a:endParaRPr lang="en-US" altLang="ko-KR" sz="1400" dirty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9" name="TextBox 4"/>
          <p:cNvSpPr txBox="1">
            <a:spLocks noChangeArrowheads="1"/>
          </p:cNvSpPr>
          <p:nvPr/>
        </p:nvSpPr>
        <p:spPr bwMode="auto">
          <a:xfrm>
            <a:off x="694429" y="1754300"/>
            <a:ext cx="7940898" cy="4524315"/>
          </a:xfrm>
          <a:prstGeom prst="rect">
            <a:avLst/>
          </a:prstGeom>
          <a:solidFill>
            <a:srgbClr val="CCECFF"/>
          </a:solidFill>
          <a:ln>
            <a:solidFill>
              <a:srgbClr val="CCECFF"/>
            </a:solidFill>
          </a:ln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latin typeface="+mj-lt"/>
                <a:cs typeface="Courier New" panose="02070309020205020404" pitchFamily="49" charset="0"/>
              </a:rPr>
              <a:t>========Menu==========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latin typeface="+mj-lt"/>
                <a:cs typeface="Courier New" panose="02070309020205020404" pitchFamily="49" charset="0"/>
              </a:rPr>
              <a:t>Load xml:  l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latin typeface="+mj-lt"/>
                <a:cs typeface="Courier New" panose="02070309020205020404" pitchFamily="49" charset="0"/>
              </a:rPr>
              <a:t>Print </a:t>
            </a:r>
            <a:r>
              <a:rPr kumimoji="0" lang="en-US" altLang="ko-KR" sz="1600" b="1" dirty="0" err="1">
                <a:latin typeface="+mj-lt"/>
                <a:cs typeface="Courier New" panose="02070309020205020404" pitchFamily="49" charset="0"/>
              </a:rPr>
              <a:t>dom</a:t>
            </a:r>
            <a:r>
              <a:rPr kumimoji="0" lang="en-US" altLang="ko-KR" sz="1600" b="1" dirty="0">
                <a:latin typeface="+mj-lt"/>
                <a:cs typeface="Courier New" panose="02070309020205020404" pitchFamily="49" charset="0"/>
              </a:rPr>
              <a:t> to xml: p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latin typeface="+mj-lt"/>
                <a:cs typeface="Courier New" panose="02070309020205020404" pitchFamily="49" charset="0"/>
              </a:rPr>
              <a:t>Quit program:   q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latin typeface="+mj-lt"/>
                <a:cs typeface="Courier New" panose="02070309020205020404" pitchFamily="49" charset="0"/>
              </a:rPr>
              <a:t>print Book list: b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latin typeface="+mj-lt"/>
                <a:cs typeface="Courier New" panose="02070309020205020404" pitchFamily="49" charset="0"/>
              </a:rPr>
              <a:t>Add new book: a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 err="1">
                <a:latin typeface="+mj-lt"/>
                <a:cs typeface="Courier New" panose="02070309020205020404" pitchFamily="49" charset="0"/>
              </a:rPr>
              <a:t>sEarch</a:t>
            </a:r>
            <a:r>
              <a:rPr kumimoji="0" lang="en-US" altLang="ko-KR" sz="1600" b="1" dirty="0">
                <a:latin typeface="+mj-lt"/>
                <a:cs typeface="Courier New" panose="02070309020205020404" pitchFamily="49" charset="0"/>
              </a:rPr>
              <a:t> Book Title: e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latin typeface="+mj-lt"/>
                <a:cs typeface="Courier New" panose="02070309020205020404" pitchFamily="49" charset="0"/>
              </a:rPr>
              <a:t>Make html: m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latin typeface="+mj-lt"/>
                <a:cs typeface="Courier New" panose="02070309020205020404" pitchFamily="49" charset="0"/>
              </a:rPr>
              <a:t>----------------------------------------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latin typeface="+mj-lt"/>
                <a:cs typeface="Courier New" panose="02070309020205020404" pitchFamily="49" charset="0"/>
              </a:rPr>
              <a:t>Get book data from </a:t>
            </a:r>
            <a:r>
              <a:rPr kumimoji="0" lang="en-US" altLang="ko-KR" sz="1600" b="1" dirty="0" err="1">
                <a:latin typeface="+mj-lt"/>
                <a:cs typeface="Courier New" panose="02070309020205020404" pitchFamily="49" charset="0"/>
              </a:rPr>
              <a:t>isbn</a:t>
            </a:r>
            <a:r>
              <a:rPr kumimoji="0" lang="en-US" altLang="ko-KR" sz="1600" b="1" dirty="0">
                <a:latin typeface="+mj-lt"/>
                <a:cs typeface="Courier New" panose="02070309020205020404" pitchFamily="49" charset="0"/>
              </a:rPr>
              <a:t>: g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latin typeface="+mj-lt"/>
                <a:cs typeface="Courier New" panose="02070309020205020404" pitchFamily="49" charset="0"/>
              </a:rPr>
              <a:t>send </a:t>
            </a:r>
            <a:r>
              <a:rPr kumimoji="0" lang="en-US" altLang="ko-KR" sz="1600" b="1" dirty="0" err="1">
                <a:latin typeface="+mj-lt"/>
                <a:cs typeface="Courier New" panose="02070309020205020404" pitchFamily="49" charset="0"/>
              </a:rPr>
              <a:t>maIl</a:t>
            </a:r>
            <a:r>
              <a:rPr kumimoji="0" lang="en-US" altLang="ko-KR" sz="1600" b="1" dirty="0">
                <a:latin typeface="+mj-lt"/>
                <a:cs typeface="Courier New" panose="02070309020205020404" pitchFamily="49" charset="0"/>
              </a:rPr>
              <a:t> : </a:t>
            </a:r>
            <a:r>
              <a:rPr kumimoji="0" lang="en-US" altLang="ko-KR" sz="1600" b="1" dirty="0" err="1">
                <a:latin typeface="+mj-lt"/>
                <a:cs typeface="Courier New" panose="02070309020205020404" pitchFamily="49" charset="0"/>
              </a:rPr>
              <a:t>i</a:t>
            </a:r>
            <a:endParaRPr kumimoji="0" lang="en-US" altLang="ko-KR" sz="1600" b="1" dirty="0">
              <a:latin typeface="+mj-l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 err="1">
                <a:latin typeface="+mj-lt"/>
                <a:cs typeface="Courier New" panose="02070309020205020404" pitchFamily="49" charset="0"/>
              </a:rPr>
              <a:t>sTart</a:t>
            </a:r>
            <a:r>
              <a:rPr kumimoji="0" lang="en-US" altLang="ko-KR" sz="1600" b="1" dirty="0">
                <a:latin typeface="+mj-lt"/>
                <a:cs typeface="Courier New" panose="02070309020205020404" pitchFamily="49" charset="0"/>
              </a:rPr>
              <a:t> Web Service: t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latin typeface="+mj-lt"/>
                <a:cs typeface="Courier New" panose="02070309020205020404" pitchFamily="49" charset="0"/>
              </a:rPr>
              <a:t>========Menu==========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select menu :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g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latin typeface="+mj-lt"/>
                <a:cs typeface="Courier New" panose="02070309020205020404" pitchFamily="49" charset="0"/>
              </a:rPr>
              <a:t>input </a:t>
            </a:r>
            <a:r>
              <a:rPr kumimoji="0" lang="en-US" altLang="ko-KR" sz="1600" b="1" dirty="0" err="1">
                <a:latin typeface="+mj-lt"/>
                <a:cs typeface="Courier New" panose="02070309020205020404" pitchFamily="49" charset="0"/>
              </a:rPr>
              <a:t>isbn</a:t>
            </a:r>
            <a:r>
              <a:rPr kumimoji="0" lang="en-US" altLang="ko-KR" sz="1600" b="1" dirty="0">
                <a:latin typeface="+mj-lt"/>
                <a:cs typeface="Courier New" panose="02070309020205020404" pitchFamily="49" charset="0"/>
              </a:rPr>
              <a:t> to get :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9780596513986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200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Book data downloading complete!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latin typeface="+mj-lt"/>
                <a:cs typeface="Courier New" panose="02070309020205020404" pitchFamily="49" charset="0"/>
              </a:rPr>
              <a:t>b'&lt;?xml version="1.0" encoding="UTF-8"?&gt;\n&lt;channel&gt;\n&lt;title&gt;Search</a:t>
            </a:r>
            <a:endParaRPr kumimoji="0" lang="en-US" altLang="ko-KR" sz="1600" b="1" dirty="0">
              <a:solidFill>
                <a:schemeClr val="accent2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0774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err="1"/>
              <a:t>파이썬이</a:t>
            </a:r>
            <a:r>
              <a:rPr lang="ko-KR" altLang="en-US" dirty="0"/>
              <a:t> 지원하는 네트워크</a:t>
            </a:r>
            <a:r>
              <a:rPr lang="en-US" altLang="ko-KR" dirty="0"/>
              <a:t>, </a:t>
            </a:r>
            <a:r>
              <a:rPr lang="ko-KR" altLang="en-US" dirty="0"/>
              <a:t>인터넷 모듈</a:t>
            </a:r>
            <a:endParaRPr lang="en-US" altLang="ko-KR" dirty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000" b="1" dirty="0">
                <a:solidFill>
                  <a:schemeClr val="accent2"/>
                </a:solidFill>
              </a:rPr>
              <a:t>socket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1600" dirty="0"/>
              <a:t>로우 레벨 네트워킹 인터페이스</a:t>
            </a:r>
            <a:endParaRPr lang="en-US" altLang="ko-KR" sz="16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1600" b="1" dirty="0">
                <a:solidFill>
                  <a:schemeClr val="accent2"/>
                </a:solidFill>
              </a:rPr>
              <a:t>예제 </a:t>
            </a:r>
            <a:r>
              <a:rPr lang="en-US" altLang="ko-KR" sz="1600" b="1" dirty="0">
                <a:solidFill>
                  <a:schemeClr val="accent2"/>
                </a:solidFill>
              </a:rPr>
              <a:t>socket_server.py </a:t>
            </a:r>
            <a:r>
              <a:rPr lang="ko-KR" altLang="en-US" sz="1600" dirty="0"/>
              <a:t>소켓을 이용한 서버</a:t>
            </a:r>
            <a:endParaRPr lang="en-US" altLang="ko-KR" sz="16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17-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3</a:t>
            </a:fld>
            <a:endParaRPr lang="en-US" altLang="ko-KR" sz="1400" dirty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783823" y="1806575"/>
            <a:ext cx="7538254" cy="3539430"/>
          </a:xfrm>
          <a:prstGeom prst="rect">
            <a:avLst/>
          </a:prstGeom>
          <a:solidFill>
            <a:srgbClr val="CCECFF"/>
          </a:solidFill>
          <a:ln>
            <a:noFill/>
          </a:ln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import socket</a:t>
            </a:r>
          </a:p>
          <a:p>
            <a:pPr latinLnBrk="0">
              <a:spcBef>
                <a:spcPct val="0"/>
              </a:spcBef>
              <a:buFontTx/>
              <a:buNone/>
            </a:pPr>
            <a:endParaRPr kumimoji="0" lang="en-US" altLang="ko-KR" sz="1600" dirty="0">
              <a:latin typeface="+mj-l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HOST = '' 	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#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호스트를 지정하지 않으면 가능한 모든 인터페이스 의미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PORT = 50007 		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# 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포트 지정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s = 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socket.socket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(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socket.AF_INET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, 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socket.SOCK_STREAM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) 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#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소켓 생성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s.bind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((HOST, PORT))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s.listen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(1) 		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#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접속이 있을 때까지 기다림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conn, 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addr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= 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s.accept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() 	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#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접속을 승인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print('Connected by', 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addr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while True: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   data = 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conn.recv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(1024)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   if not data: break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   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conn.send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(data) 		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#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받은 데이터를 그대로 클라이언트에 전송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conn.close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5425598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 err="1"/>
              <a:t>Naver</a:t>
            </a:r>
            <a:r>
              <a:rPr lang="en-US" altLang="ko-KR" dirty="0"/>
              <a:t> </a:t>
            </a:r>
            <a:r>
              <a:rPr lang="en-US" altLang="ko-KR" dirty="0" err="1"/>
              <a:t>OpenAPI</a:t>
            </a:r>
            <a:r>
              <a:rPr lang="ko-KR" altLang="en-US" dirty="0"/>
              <a:t>를 이용하여 책 정보 가져오기</a:t>
            </a:r>
            <a:endParaRPr lang="en-US" altLang="ko-KR" dirty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000" b="1" dirty="0" err="1">
                <a:solidFill>
                  <a:schemeClr val="accent2"/>
                </a:solidFill>
              </a:rPr>
              <a:t>Naver</a:t>
            </a:r>
            <a:r>
              <a:rPr lang="en-US" altLang="ko-KR" sz="2000" b="1" dirty="0">
                <a:solidFill>
                  <a:schemeClr val="accent2"/>
                </a:solidFill>
              </a:rPr>
              <a:t> </a:t>
            </a:r>
            <a:r>
              <a:rPr lang="en-US" altLang="ko-KR" sz="2000" b="1" dirty="0" err="1">
                <a:solidFill>
                  <a:schemeClr val="accent2"/>
                </a:solidFill>
              </a:rPr>
              <a:t>OpenAPI</a:t>
            </a:r>
            <a:r>
              <a:rPr lang="en-US" altLang="ko-KR" sz="2000" b="1" dirty="0">
                <a:solidFill>
                  <a:schemeClr val="accent2"/>
                </a:solidFill>
              </a:rPr>
              <a:t> </a:t>
            </a:r>
            <a:r>
              <a:rPr lang="ko-KR" altLang="en-US" sz="2000" b="1" dirty="0" err="1">
                <a:solidFill>
                  <a:schemeClr val="accent2"/>
                </a:solidFill>
              </a:rPr>
              <a:t>책정보</a:t>
            </a:r>
            <a:r>
              <a:rPr lang="ko-KR" altLang="en-US" sz="2000" b="1" dirty="0">
                <a:solidFill>
                  <a:schemeClr val="accent2"/>
                </a:solidFill>
              </a:rPr>
              <a:t> 검색 </a:t>
            </a:r>
            <a:r>
              <a:rPr lang="en-US" altLang="ko-KR" sz="2000" b="1" dirty="0">
                <a:solidFill>
                  <a:schemeClr val="accent2"/>
                </a:solidFill>
              </a:rPr>
              <a:t>: </a:t>
            </a:r>
            <a:r>
              <a:rPr lang="ko-KR" altLang="en-US" sz="2000" dirty="0"/>
              <a:t>사용자가 </a:t>
            </a:r>
            <a:r>
              <a:rPr lang="en-US" altLang="ko-KR" sz="2000" dirty="0"/>
              <a:t>ISBN</a:t>
            </a:r>
            <a:r>
              <a:rPr lang="ko-KR" altLang="en-US" sz="2000" dirty="0"/>
              <a:t>을 입력 해당 책 정보를 </a:t>
            </a:r>
            <a:r>
              <a:rPr lang="en-US" altLang="ko-KR" sz="2000" dirty="0" err="1"/>
              <a:t>OpenAPI</a:t>
            </a:r>
            <a:r>
              <a:rPr lang="en-US" altLang="ko-KR" sz="2000" dirty="0"/>
              <a:t> </a:t>
            </a:r>
            <a:r>
              <a:rPr lang="ko-KR" altLang="en-US" sz="2000" dirty="0"/>
              <a:t>검색으로 가져와 책 제목만 </a:t>
            </a:r>
            <a:r>
              <a:rPr lang="en-US" altLang="ko-KR" sz="2000" dirty="0"/>
              <a:t>XML</a:t>
            </a:r>
            <a:r>
              <a:rPr lang="ko-KR" altLang="en-US" sz="2000" dirty="0"/>
              <a:t>에 저장하는 기능</a:t>
            </a:r>
            <a:endParaRPr lang="en-US" altLang="ko-KR" sz="20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1600" b="1" dirty="0">
                <a:solidFill>
                  <a:srgbClr val="FF0000"/>
                </a:solidFill>
              </a:rPr>
              <a:t>네이버 </a:t>
            </a:r>
            <a:r>
              <a:rPr lang="en-US" altLang="ko-KR" sz="1600" b="1" dirty="0">
                <a:solidFill>
                  <a:srgbClr val="FF0000"/>
                </a:solidFill>
              </a:rPr>
              <a:t>API </a:t>
            </a:r>
            <a:r>
              <a:rPr lang="ko-KR" altLang="en-US" sz="1600" b="1" dirty="0">
                <a:solidFill>
                  <a:srgbClr val="FF0000"/>
                </a:solidFill>
              </a:rPr>
              <a:t>키를 사용하여 실제</a:t>
            </a:r>
            <a:r>
              <a:rPr lang="en-US" altLang="ko-KR" sz="1600" b="1" dirty="0">
                <a:solidFill>
                  <a:srgbClr val="FF0000"/>
                </a:solidFill>
              </a:rPr>
              <a:t> </a:t>
            </a:r>
            <a:r>
              <a:rPr lang="ko-KR" altLang="en-US" sz="1600" b="1" dirty="0">
                <a:solidFill>
                  <a:srgbClr val="FF0000"/>
                </a:solidFill>
              </a:rPr>
              <a:t>결과 생성됨 </a:t>
            </a:r>
            <a:r>
              <a:rPr lang="en-US" altLang="ko-KR" sz="1600" b="1" dirty="0">
                <a:solidFill>
                  <a:srgbClr val="FF0000"/>
                </a:solidFill>
              </a:rPr>
              <a:t>(17</a:t>
            </a:r>
            <a:r>
              <a:rPr lang="ko-KR" altLang="en-US" sz="1600" b="1" dirty="0">
                <a:solidFill>
                  <a:srgbClr val="FF0000"/>
                </a:solidFill>
              </a:rPr>
              <a:t>장 </a:t>
            </a:r>
            <a:r>
              <a:rPr lang="en-US" altLang="ko-KR" sz="1600" b="1" dirty="0">
                <a:solidFill>
                  <a:srgbClr val="FF0000"/>
                </a:solidFill>
              </a:rPr>
              <a:t>launcher.py </a:t>
            </a:r>
            <a:r>
              <a:rPr lang="ko-KR" altLang="en-US" sz="1600" b="1" dirty="0">
                <a:solidFill>
                  <a:srgbClr val="FF0000"/>
                </a:solidFill>
              </a:rPr>
              <a:t>파일 실행</a:t>
            </a:r>
            <a:r>
              <a:rPr lang="en-US" altLang="ko-KR" sz="1600" b="1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17-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30</a:t>
            </a:fld>
            <a:endParaRPr lang="en-US" altLang="ko-KR" sz="1400" dirty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9" name="TextBox 4"/>
          <p:cNvSpPr txBox="1">
            <a:spLocks noChangeArrowheads="1"/>
          </p:cNvSpPr>
          <p:nvPr/>
        </p:nvSpPr>
        <p:spPr bwMode="auto">
          <a:xfrm>
            <a:off x="694429" y="1749368"/>
            <a:ext cx="7940898" cy="4524315"/>
          </a:xfrm>
          <a:prstGeom prst="rect">
            <a:avLst/>
          </a:prstGeom>
          <a:solidFill>
            <a:srgbClr val="CCECFF"/>
          </a:solidFill>
          <a:ln>
            <a:solidFill>
              <a:srgbClr val="CCECFF"/>
            </a:solidFill>
          </a:ln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latin typeface="Courier10 BT"/>
                <a:cs typeface="Courier New" panose="02070309020205020404" pitchFamily="49" charset="0"/>
              </a:rPr>
              <a:t>========Menu==========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latin typeface="Courier10 BT"/>
                <a:cs typeface="Courier New" panose="02070309020205020404" pitchFamily="49" charset="0"/>
              </a:rPr>
              <a:t>Load xml:  l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latin typeface="Courier10 BT"/>
                <a:cs typeface="Courier New" panose="02070309020205020404" pitchFamily="49" charset="0"/>
              </a:rPr>
              <a:t>Print </a:t>
            </a:r>
            <a:r>
              <a:rPr kumimoji="0" lang="en-US" altLang="ko-KR" sz="1600" b="1" dirty="0" err="1">
                <a:latin typeface="Courier10 BT"/>
                <a:cs typeface="Courier New" panose="02070309020205020404" pitchFamily="49" charset="0"/>
              </a:rPr>
              <a:t>dom</a:t>
            </a:r>
            <a:r>
              <a:rPr kumimoji="0" lang="en-US" altLang="ko-KR" sz="1600" b="1" dirty="0">
                <a:latin typeface="Courier10 BT"/>
                <a:cs typeface="Courier New" panose="02070309020205020404" pitchFamily="49" charset="0"/>
              </a:rPr>
              <a:t> to xml: p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latin typeface="Courier10 BT"/>
                <a:cs typeface="Courier New" panose="02070309020205020404" pitchFamily="49" charset="0"/>
              </a:rPr>
              <a:t>Quit program:   q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latin typeface="Courier10 BT"/>
                <a:cs typeface="Courier New" panose="02070309020205020404" pitchFamily="49" charset="0"/>
              </a:rPr>
              <a:t>print Book list: b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latin typeface="Courier10 BT"/>
                <a:cs typeface="Courier New" panose="02070309020205020404" pitchFamily="49" charset="0"/>
              </a:rPr>
              <a:t>Add new book: a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 err="1">
                <a:latin typeface="Courier10 BT"/>
                <a:cs typeface="Courier New" panose="02070309020205020404" pitchFamily="49" charset="0"/>
              </a:rPr>
              <a:t>sEarch</a:t>
            </a:r>
            <a:r>
              <a:rPr kumimoji="0" lang="en-US" altLang="ko-KR" sz="1600" b="1" dirty="0">
                <a:latin typeface="Courier10 BT"/>
                <a:cs typeface="Courier New" panose="02070309020205020404" pitchFamily="49" charset="0"/>
              </a:rPr>
              <a:t> Book Title: e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latin typeface="Courier10 BT"/>
                <a:cs typeface="Courier New" panose="02070309020205020404" pitchFamily="49" charset="0"/>
              </a:rPr>
              <a:t>Make html: m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latin typeface="Courier10 BT"/>
                <a:cs typeface="Courier New" panose="02070309020205020404" pitchFamily="49" charset="0"/>
              </a:rPr>
              <a:t>----------------------------------------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latin typeface="Courier10 BT"/>
                <a:cs typeface="Courier New" panose="02070309020205020404" pitchFamily="49" charset="0"/>
              </a:rPr>
              <a:t>Get book data from </a:t>
            </a:r>
            <a:r>
              <a:rPr kumimoji="0" lang="en-US" altLang="ko-KR" sz="1600" b="1" dirty="0" err="1">
                <a:latin typeface="Courier10 BT"/>
                <a:cs typeface="Courier New" panose="02070309020205020404" pitchFamily="49" charset="0"/>
              </a:rPr>
              <a:t>isbn</a:t>
            </a:r>
            <a:r>
              <a:rPr kumimoji="0" lang="en-US" altLang="ko-KR" sz="1600" b="1" dirty="0">
                <a:latin typeface="Courier10 BT"/>
                <a:cs typeface="Courier New" panose="02070309020205020404" pitchFamily="49" charset="0"/>
              </a:rPr>
              <a:t>: g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latin typeface="Courier10 BT"/>
                <a:cs typeface="Courier New" panose="02070309020205020404" pitchFamily="49" charset="0"/>
              </a:rPr>
              <a:t>send </a:t>
            </a:r>
            <a:r>
              <a:rPr kumimoji="0" lang="en-US" altLang="ko-KR" sz="1600" b="1" dirty="0" err="1">
                <a:latin typeface="Courier10 BT"/>
                <a:cs typeface="Courier New" panose="02070309020205020404" pitchFamily="49" charset="0"/>
              </a:rPr>
              <a:t>maIl</a:t>
            </a:r>
            <a:r>
              <a:rPr kumimoji="0" lang="en-US" altLang="ko-KR" sz="1600" b="1" dirty="0">
                <a:latin typeface="Courier10 BT"/>
                <a:cs typeface="Courier New" panose="02070309020205020404" pitchFamily="49" charset="0"/>
              </a:rPr>
              <a:t> : </a:t>
            </a:r>
            <a:r>
              <a:rPr kumimoji="0" lang="en-US" altLang="ko-KR" sz="1600" b="1" dirty="0" err="1">
                <a:latin typeface="Courier10 BT"/>
                <a:cs typeface="Courier New" panose="02070309020205020404" pitchFamily="49" charset="0"/>
              </a:rPr>
              <a:t>i</a:t>
            </a:r>
            <a:endParaRPr kumimoji="0" lang="en-US" altLang="ko-KR" sz="1600" b="1" dirty="0">
              <a:latin typeface="Courier10 B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 err="1">
                <a:latin typeface="Courier10 BT"/>
                <a:cs typeface="Courier New" panose="02070309020205020404" pitchFamily="49" charset="0"/>
              </a:rPr>
              <a:t>sTart</a:t>
            </a:r>
            <a:r>
              <a:rPr kumimoji="0" lang="en-US" altLang="ko-KR" sz="1600" b="1" dirty="0">
                <a:latin typeface="Courier10 BT"/>
                <a:cs typeface="Courier New" panose="02070309020205020404" pitchFamily="49" charset="0"/>
              </a:rPr>
              <a:t> Web Service: t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latin typeface="Courier10 BT"/>
                <a:cs typeface="Courier New" panose="02070309020205020404" pitchFamily="49" charset="0"/>
              </a:rPr>
              <a:t>========Menu==========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select menu :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b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latin typeface="Courier10 BT"/>
                <a:cs typeface="Courier New" panose="02070309020205020404" pitchFamily="49" charset="0"/>
              </a:rPr>
              <a:t>title= The Very Hungry Caterpillar Pop-Up Book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latin typeface="Courier10 BT"/>
                <a:cs typeface="Courier New" panose="02070309020205020404" pitchFamily="49" charset="0"/>
              </a:rPr>
              <a:t>title= The Shack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latin typeface="Courier10 BT"/>
                <a:cs typeface="Courier New" panose="02070309020205020404" pitchFamily="49" charset="0"/>
              </a:rPr>
              <a:t>title= You Can Negotiate Anything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latin typeface="Courier10 BT"/>
                <a:cs typeface="Courier New" panose="02070309020205020404" pitchFamily="49" charset="0"/>
              </a:rPr>
              <a:t>title= 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Learning Python (3/E)</a:t>
            </a:r>
          </a:p>
        </p:txBody>
      </p:sp>
    </p:spTree>
    <p:extLst>
      <p:ext uri="{BB962C8B-B14F-4D97-AF65-F5344CB8AC3E}">
        <p14:creationId xmlns:p14="http://schemas.microsoft.com/office/powerpoint/2010/main" val="11978474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err="1"/>
              <a:t>파이썬으로</a:t>
            </a:r>
            <a:r>
              <a:rPr lang="ko-KR" altLang="en-US" dirty="0"/>
              <a:t> 이메일 보내기</a:t>
            </a:r>
            <a:endParaRPr lang="en-US" altLang="ko-KR" dirty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>
                <a:solidFill>
                  <a:schemeClr val="tx2"/>
                </a:solidFill>
              </a:rPr>
              <a:t>이메일 전송 프로토콜 </a:t>
            </a:r>
            <a:r>
              <a:rPr lang="en-US" altLang="ko-KR" sz="2000" b="1" dirty="0">
                <a:solidFill>
                  <a:schemeClr val="accent2"/>
                </a:solidFill>
              </a:rPr>
              <a:t>SMTP</a:t>
            </a:r>
            <a:r>
              <a:rPr lang="en-US" altLang="ko-KR" sz="2000" dirty="0">
                <a:solidFill>
                  <a:schemeClr val="tx2"/>
                </a:solidFill>
              </a:rPr>
              <a:t> : 7</a:t>
            </a:r>
            <a:r>
              <a:rPr lang="ko-KR" altLang="en-US" sz="2000" dirty="0">
                <a:solidFill>
                  <a:schemeClr val="tx2"/>
                </a:solidFill>
              </a:rPr>
              <a:t>비트 아스키 문자만 전송</a:t>
            </a:r>
            <a:endParaRPr lang="en-US" altLang="ko-KR" sz="2000" dirty="0">
              <a:solidFill>
                <a:schemeClr val="tx2"/>
              </a:solidFill>
            </a:endParaRP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000" b="1" dirty="0">
                <a:solidFill>
                  <a:schemeClr val="accent2"/>
                </a:solidFill>
              </a:rPr>
              <a:t>MIME(Multipurpose Internet Mail Extensions) </a:t>
            </a:r>
            <a:r>
              <a:rPr lang="en-US" altLang="ko-KR" sz="2000" dirty="0">
                <a:solidFill>
                  <a:schemeClr val="tx2"/>
                </a:solidFill>
              </a:rPr>
              <a:t>: </a:t>
            </a:r>
            <a:r>
              <a:rPr lang="ko-KR" altLang="en-US" sz="2000" dirty="0">
                <a:solidFill>
                  <a:schemeClr val="tx2"/>
                </a:solidFill>
              </a:rPr>
              <a:t>전자우편 인터넷 표준</a:t>
            </a:r>
            <a:endParaRPr lang="en-US" altLang="ko-KR" sz="2000" dirty="0">
              <a:solidFill>
                <a:schemeClr val="tx2"/>
              </a:solidFill>
            </a:endParaRP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1600" dirty="0">
                <a:solidFill>
                  <a:schemeClr val="tx2"/>
                </a:solidFill>
              </a:rPr>
              <a:t>영어가 아닌 문자</a:t>
            </a:r>
            <a:r>
              <a:rPr lang="en-US" altLang="ko-KR" sz="1600" dirty="0">
                <a:solidFill>
                  <a:schemeClr val="tx2"/>
                </a:solidFill>
              </a:rPr>
              <a:t>, </a:t>
            </a:r>
            <a:r>
              <a:rPr lang="ko-KR" altLang="en-US" sz="1600" dirty="0">
                <a:solidFill>
                  <a:schemeClr val="tx2"/>
                </a:solidFill>
              </a:rPr>
              <a:t>바이너리 </a:t>
            </a:r>
            <a:r>
              <a:rPr lang="en-US" altLang="ko-KR" sz="1600" dirty="0">
                <a:solidFill>
                  <a:schemeClr val="tx2"/>
                </a:solidFill>
              </a:rPr>
              <a:t>(</a:t>
            </a:r>
            <a:r>
              <a:rPr lang="ko-KR" altLang="en-US" sz="1600" dirty="0">
                <a:solidFill>
                  <a:schemeClr val="tx2"/>
                </a:solidFill>
              </a:rPr>
              <a:t>그림</a:t>
            </a:r>
            <a:r>
              <a:rPr lang="en-US" altLang="ko-KR" sz="1600" dirty="0">
                <a:solidFill>
                  <a:schemeClr val="tx2"/>
                </a:solidFill>
              </a:rPr>
              <a:t>, </a:t>
            </a:r>
            <a:r>
              <a:rPr lang="ko-KR" altLang="en-US" sz="1600" dirty="0">
                <a:solidFill>
                  <a:schemeClr val="tx2"/>
                </a:solidFill>
              </a:rPr>
              <a:t>음악</a:t>
            </a:r>
            <a:r>
              <a:rPr lang="en-US" altLang="ko-KR" sz="1600" dirty="0">
                <a:solidFill>
                  <a:schemeClr val="tx2"/>
                </a:solidFill>
              </a:rPr>
              <a:t>, </a:t>
            </a:r>
            <a:r>
              <a:rPr lang="ko-KR" altLang="en-US" sz="1600" dirty="0">
                <a:solidFill>
                  <a:schemeClr val="tx2"/>
                </a:solidFill>
              </a:rPr>
              <a:t>영화</a:t>
            </a:r>
            <a:r>
              <a:rPr lang="en-US" altLang="ko-KR" sz="1600" dirty="0">
                <a:solidFill>
                  <a:schemeClr val="tx2"/>
                </a:solidFill>
              </a:rPr>
              <a:t>) </a:t>
            </a:r>
            <a:r>
              <a:rPr lang="ko-KR" altLang="en-US" sz="1600" dirty="0">
                <a:solidFill>
                  <a:schemeClr val="tx2"/>
                </a:solidFill>
              </a:rPr>
              <a:t> 전송 </a:t>
            </a:r>
            <a:endParaRPr lang="en-US" altLang="ko-KR" sz="1600" dirty="0">
              <a:solidFill>
                <a:schemeClr val="tx2"/>
              </a:solidFill>
            </a:endParaRP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>
                <a:solidFill>
                  <a:schemeClr val="tx2"/>
                </a:solidFill>
              </a:rPr>
              <a:t>내장 패키지 </a:t>
            </a:r>
            <a:r>
              <a:rPr lang="en-US" altLang="ko-KR" sz="2000" b="1" dirty="0">
                <a:solidFill>
                  <a:schemeClr val="accent2"/>
                </a:solidFill>
              </a:rPr>
              <a:t>email</a:t>
            </a:r>
            <a:r>
              <a:rPr lang="en-US" altLang="ko-KR" sz="2000" dirty="0">
                <a:solidFill>
                  <a:schemeClr val="tx2"/>
                </a:solidFill>
              </a:rPr>
              <a:t> </a:t>
            </a:r>
            <a:r>
              <a:rPr lang="ko-KR" altLang="en-US" sz="2000" dirty="0">
                <a:solidFill>
                  <a:schemeClr val="tx2"/>
                </a:solidFill>
              </a:rPr>
              <a:t>모듈</a:t>
            </a:r>
            <a:r>
              <a:rPr lang="en-US" altLang="ko-KR" sz="2000" dirty="0">
                <a:solidFill>
                  <a:schemeClr val="tx2"/>
                </a:solidFill>
              </a:rPr>
              <a:t> </a:t>
            </a:r>
            <a:r>
              <a:rPr lang="ko-KR" altLang="en-US" sz="2000" dirty="0">
                <a:solidFill>
                  <a:schemeClr val="tx2"/>
                </a:solidFill>
              </a:rPr>
              <a:t>사용</a:t>
            </a:r>
            <a:endParaRPr lang="en-US" altLang="ko-KR" sz="2000" dirty="0">
              <a:solidFill>
                <a:schemeClr val="tx2"/>
              </a:solidFill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17-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31</a:t>
            </a:fld>
            <a:endParaRPr lang="en-US" altLang="ko-KR" sz="1400" dirty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36782890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err="1"/>
              <a:t>파이썬으로</a:t>
            </a:r>
            <a:r>
              <a:rPr lang="ko-KR" altLang="en-US" dirty="0"/>
              <a:t> 이메일 보내기</a:t>
            </a:r>
            <a:endParaRPr lang="en-US" altLang="ko-KR" dirty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>
                <a:solidFill>
                  <a:schemeClr val="tx2"/>
                </a:solidFill>
              </a:rPr>
              <a:t>예제 </a:t>
            </a:r>
            <a:r>
              <a:rPr lang="en-US" altLang="ko-KR" sz="2000" b="1" dirty="0">
                <a:solidFill>
                  <a:schemeClr val="accent2"/>
                </a:solidFill>
              </a:rPr>
              <a:t>simpleEmail.py</a:t>
            </a:r>
            <a:r>
              <a:rPr lang="en-US" altLang="ko-KR" sz="2000" dirty="0">
                <a:solidFill>
                  <a:schemeClr val="tx2"/>
                </a:solidFill>
              </a:rPr>
              <a:t> : </a:t>
            </a:r>
            <a:r>
              <a:rPr lang="ko-KR" altLang="en-US" sz="2000" dirty="0">
                <a:solidFill>
                  <a:schemeClr val="tx2"/>
                </a:solidFill>
              </a:rPr>
              <a:t>간단한 텍스트 </a:t>
            </a:r>
            <a:r>
              <a:rPr lang="en-US" altLang="ko-KR" sz="2000" dirty="0">
                <a:solidFill>
                  <a:schemeClr val="tx2"/>
                </a:solidFill>
              </a:rPr>
              <a:t>STMP </a:t>
            </a:r>
            <a:r>
              <a:rPr lang="ko-KR" altLang="en-US" sz="2000" dirty="0">
                <a:solidFill>
                  <a:schemeClr val="tx2"/>
                </a:solidFill>
              </a:rPr>
              <a:t>이메일 전송 </a:t>
            </a:r>
            <a:r>
              <a:rPr lang="en-US" altLang="ko-KR" sz="2000" dirty="0">
                <a:solidFill>
                  <a:schemeClr val="tx2"/>
                </a:solidFill>
              </a:rPr>
              <a:t>(</a:t>
            </a:r>
            <a:r>
              <a:rPr lang="ko-KR" altLang="en-US" sz="2000" dirty="0">
                <a:solidFill>
                  <a:schemeClr val="tx2"/>
                </a:solidFill>
              </a:rPr>
              <a:t>실행 안됨</a:t>
            </a:r>
            <a:r>
              <a:rPr lang="en-US" altLang="ko-KR" sz="2000" dirty="0">
                <a:solidFill>
                  <a:schemeClr val="tx2"/>
                </a:solidFill>
              </a:rPr>
              <a:t>)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endParaRPr lang="en-US" altLang="ko-KR" sz="1200" b="1" dirty="0">
              <a:solidFill>
                <a:srgbClr val="FF0000"/>
              </a:solidFill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17-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32</a:t>
            </a:fld>
            <a:endParaRPr lang="en-US" altLang="ko-KR" sz="1400" dirty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9" name="TextBox 4"/>
          <p:cNvSpPr txBox="1">
            <a:spLocks noChangeArrowheads="1"/>
          </p:cNvSpPr>
          <p:nvPr/>
        </p:nvSpPr>
        <p:spPr bwMode="auto">
          <a:xfrm>
            <a:off x="572865" y="1153111"/>
            <a:ext cx="7940898" cy="5016758"/>
          </a:xfrm>
          <a:prstGeom prst="rect">
            <a:avLst/>
          </a:prstGeom>
          <a:solidFill>
            <a:srgbClr val="D8FFCD"/>
          </a:solidFill>
          <a:ln>
            <a:solidFill>
              <a:srgbClr val="CCECFF"/>
            </a:solidFill>
          </a:ln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import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smtplib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		  	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#Import </a:t>
            </a:r>
            <a:r>
              <a:rPr kumimoji="0" lang="en-US" altLang="ko-KR" sz="1600" b="1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smtplib</a:t>
            </a:r>
            <a:endParaRPr kumimoji="0" lang="en-US" altLang="ko-KR" sz="1600" b="1" dirty="0">
              <a:solidFill>
                <a:srgbClr val="FF0000"/>
              </a:solidFill>
              <a:latin typeface="+mj-l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from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email.mime.text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 import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MIMEText</a:t>
            </a:r>
            <a:endParaRPr kumimoji="0" lang="en-US" altLang="ko-KR" sz="1600" b="1" dirty="0">
              <a:solidFill>
                <a:schemeClr val="accent2"/>
              </a:solidFill>
              <a:latin typeface="+mj-l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smtpHost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 = "smtp.test.com"    	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#</a:t>
            </a:r>
            <a:r>
              <a:rPr kumimoji="0" lang="en-US" altLang="ko-KR" sz="1600" b="1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smtp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서버 주소</a:t>
            </a:r>
          </a:p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1600" dirty="0">
              <a:solidFill>
                <a:schemeClr val="tx2"/>
              </a:solidFill>
              <a:latin typeface="+mj-l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text = "hello world"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msg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 =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MIMEText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(text)  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#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텍스트가 기본인 메일을 하나 생성합니다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. text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는 반듯이 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ASCII</a:t>
            </a:r>
            <a:r>
              <a:rPr kumimoji="0" lang="ko-KR" altLang="en-US" sz="1600" b="1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코드여야만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 합니다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. 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만약 </a:t>
            </a:r>
            <a:r>
              <a:rPr kumimoji="0" lang="en-US" altLang="ko-KR" sz="1600" b="1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unicode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가 들어 있다면 받는 쪽에서 문자가 깨짐</a:t>
            </a:r>
            <a:endParaRPr kumimoji="0" lang="en-US" altLang="ko-KR" sz="1600" b="1" dirty="0">
              <a:solidFill>
                <a:srgbClr val="FF0000"/>
              </a:solidFill>
              <a:latin typeface="+mj-l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endParaRPr kumimoji="0" lang="en-US" altLang="ko-KR" sz="1600" dirty="0">
              <a:solidFill>
                <a:schemeClr val="tx2"/>
              </a:solidFill>
              <a:latin typeface="+mj-l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senderAddr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 = "test@send.com"  	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#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보내는 사람 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email 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주소</a:t>
            </a: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.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recipientAddr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 = "test@rec.com"   	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#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받는 사람 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email 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주소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.</a:t>
            </a:r>
          </a:p>
          <a:p>
            <a:pPr latinLnBrk="0">
              <a:spcBef>
                <a:spcPct val="0"/>
              </a:spcBef>
              <a:buFontTx/>
              <a:buNone/>
            </a:pPr>
            <a:endParaRPr kumimoji="0" lang="en-US" altLang="ko-KR" sz="1600" dirty="0">
              <a:solidFill>
                <a:schemeClr val="tx2"/>
              </a:solidFill>
              <a:latin typeface="+mj-l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 err="1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msg</a:t>
            </a: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['Subject'] = "test email"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 err="1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msg</a:t>
            </a: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['From'] = </a:t>
            </a:r>
            <a:r>
              <a:rPr kumimoji="0" lang="en-US" altLang="ko-KR" sz="1600" dirty="0" err="1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senderAddr</a:t>
            </a:r>
            <a:endParaRPr kumimoji="0" lang="en-US" altLang="ko-KR" sz="1600" dirty="0">
              <a:solidFill>
                <a:schemeClr val="tx2"/>
              </a:solidFill>
              <a:latin typeface="+mj-l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 err="1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msg</a:t>
            </a: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['To'] = </a:t>
            </a:r>
            <a:r>
              <a:rPr kumimoji="0" lang="en-US" altLang="ko-KR" sz="1600" dirty="0" err="1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recipientAddr</a:t>
            </a:r>
            <a:endParaRPr kumimoji="0" lang="en-US" altLang="ko-KR" sz="1600" dirty="0">
              <a:solidFill>
                <a:schemeClr val="tx2"/>
              </a:solidFill>
              <a:latin typeface="+mj-l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endParaRPr kumimoji="0" lang="en-US" altLang="ko-KR" sz="1600" dirty="0">
              <a:solidFill>
                <a:schemeClr val="tx2"/>
              </a:solidFill>
              <a:latin typeface="+mj-l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				#SMTP 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서버를 이용해 메일 보냅니다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.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s =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smtplib.SMTP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(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smtpHost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s.connect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()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s.sendmail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(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senderAddr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 , [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recipientAddr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],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msg.as_string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())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 err="1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s.close</a:t>
            </a: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75481438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err="1"/>
              <a:t>파이썬으로</a:t>
            </a:r>
            <a:r>
              <a:rPr lang="ko-KR" altLang="en-US" dirty="0"/>
              <a:t> 이메일 보내기</a:t>
            </a:r>
            <a:endParaRPr lang="en-US" altLang="ko-KR" dirty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>
                <a:solidFill>
                  <a:schemeClr val="tx2"/>
                </a:solidFill>
              </a:rPr>
              <a:t>예제 </a:t>
            </a:r>
            <a:r>
              <a:rPr lang="en-US" altLang="ko-KR" sz="2000" b="1" dirty="0">
                <a:solidFill>
                  <a:schemeClr val="accent2"/>
                </a:solidFill>
              </a:rPr>
              <a:t>MixedType.py</a:t>
            </a:r>
            <a:r>
              <a:rPr lang="en-US" altLang="ko-KR" sz="2000" dirty="0">
                <a:solidFill>
                  <a:schemeClr val="tx2"/>
                </a:solidFill>
              </a:rPr>
              <a:t> : </a:t>
            </a:r>
            <a:r>
              <a:rPr lang="ko-KR" altLang="en-US" sz="2000" dirty="0">
                <a:solidFill>
                  <a:schemeClr val="tx2"/>
                </a:solidFill>
              </a:rPr>
              <a:t>메일에 </a:t>
            </a:r>
            <a:r>
              <a:rPr lang="en-US" altLang="ko-KR" sz="2000" dirty="0">
                <a:solidFill>
                  <a:schemeClr val="tx2"/>
                </a:solidFill>
              </a:rPr>
              <a:t>html</a:t>
            </a:r>
            <a:r>
              <a:rPr lang="ko-KR" altLang="en-US" sz="2000" dirty="0">
                <a:solidFill>
                  <a:schemeClr val="tx2"/>
                </a:solidFill>
              </a:rPr>
              <a:t>과 이미지 파일 첨부 </a:t>
            </a:r>
            <a:r>
              <a:rPr lang="en-US" altLang="ko-KR" sz="2000" dirty="0">
                <a:solidFill>
                  <a:schemeClr val="tx2"/>
                </a:solidFill>
              </a:rPr>
              <a:t>(</a:t>
            </a:r>
            <a:r>
              <a:rPr lang="ko-KR" altLang="en-US" sz="2000" dirty="0">
                <a:solidFill>
                  <a:schemeClr val="tx2"/>
                </a:solidFill>
              </a:rPr>
              <a:t>실행 안됨</a:t>
            </a:r>
            <a:r>
              <a:rPr lang="en-US" altLang="ko-KR" sz="2000" dirty="0">
                <a:solidFill>
                  <a:schemeClr val="tx2"/>
                </a:solidFill>
              </a:rPr>
              <a:t>)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endParaRPr lang="en-US" altLang="ko-KR" sz="1200" b="1" dirty="0">
              <a:solidFill>
                <a:srgbClr val="FF0000"/>
              </a:solidFill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17-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33</a:t>
            </a:fld>
            <a:endParaRPr lang="en-US" altLang="ko-KR" sz="1400" dirty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9" name="TextBox 4"/>
          <p:cNvSpPr txBox="1">
            <a:spLocks noChangeArrowheads="1"/>
          </p:cNvSpPr>
          <p:nvPr/>
        </p:nvSpPr>
        <p:spPr bwMode="auto">
          <a:xfrm>
            <a:off x="572865" y="1153111"/>
            <a:ext cx="7940898" cy="5016758"/>
          </a:xfrm>
          <a:prstGeom prst="rect">
            <a:avLst/>
          </a:prstGeom>
          <a:solidFill>
            <a:srgbClr val="D8FFCD"/>
          </a:solidFill>
          <a:ln>
            <a:solidFill>
              <a:srgbClr val="CCECFF"/>
            </a:solidFill>
          </a:ln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import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smtplib</a:t>
            </a:r>
            <a:endParaRPr kumimoji="0" lang="en-US" altLang="ko-KR" sz="1600" b="1" dirty="0">
              <a:solidFill>
                <a:schemeClr val="accent2"/>
              </a:solidFill>
              <a:latin typeface="+mj-l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import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mimetypes</a:t>
            </a:r>
            <a:endParaRPr kumimoji="0" lang="en-US" altLang="ko-KR" sz="1600" b="1" dirty="0">
              <a:solidFill>
                <a:schemeClr val="accent2"/>
              </a:solidFill>
              <a:latin typeface="+mj-l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from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email.mime.base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 import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MIMEBase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 	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#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파일 첨부 위해서</a:t>
            </a:r>
            <a:endParaRPr kumimoji="0" lang="en-US" altLang="ko-KR" sz="1600" b="1" dirty="0">
              <a:solidFill>
                <a:srgbClr val="FF0000"/>
              </a:solidFill>
              <a:latin typeface="+mj-l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from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email.mime.text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 import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MIMEText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 	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#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텍스트를 위해서</a:t>
            </a:r>
            <a:endParaRPr kumimoji="0" lang="en-US" altLang="ko-KR" sz="1600" b="1" dirty="0">
              <a:solidFill>
                <a:srgbClr val="FF0000"/>
              </a:solidFill>
              <a:latin typeface="+mj-l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from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email.mime.image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 import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MIMEImage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 	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#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이미지를 위해서</a:t>
            </a:r>
            <a:endParaRPr kumimoji="0" lang="en-US" altLang="ko-KR" sz="1600" b="1" dirty="0">
              <a:solidFill>
                <a:srgbClr val="FF0000"/>
              </a:solidFill>
              <a:latin typeface="+mj-l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endParaRPr kumimoji="0" lang="en-US" altLang="ko-KR" sz="1600" b="1" dirty="0">
              <a:solidFill>
                <a:schemeClr val="accent2"/>
              </a:solidFill>
              <a:latin typeface="+mj-l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#global value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host = "smtp.test.com" 			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#your </a:t>
            </a:r>
            <a:r>
              <a:rPr kumimoji="0" lang="en-US" altLang="ko-KR" sz="1600" b="1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smtp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 address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htmlFileName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 = "logo.html"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imageFileName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 = "logo.gif"</a:t>
            </a:r>
          </a:p>
          <a:p>
            <a:pPr latinLnBrk="0">
              <a:spcBef>
                <a:spcPct val="0"/>
              </a:spcBef>
              <a:buFontTx/>
              <a:buNone/>
            </a:pPr>
            <a:endParaRPr kumimoji="0" lang="en-US" altLang="ko-KR" sz="1600" b="1" dirty="0">
              <a:solidFill>
                <a:schemeClr val="accent2"/>
              </a:solidFill>
              <a:latin typeface="+mj-l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senderAddr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 = "test@send.com"     		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#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보내는 사람 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email 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주소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.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recipientAddr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 = "test@rec.com"   		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#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받는 사람 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email 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주소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.</a:t>
            </a:r>
          </a:p>
          <a:p>
            <a:pPr latinLnBrk="0">
              <a:spcBef>
                <a:spcPct val="0"/>
              </a:spcBef>
              <a:buFontTx/>
              <a:buNone/>
            </a:pPr>
            <a:endParaRPr kumimoji="0" lang="en-US" altLang="ko-KR" sz="1600" b="1" dirty="0">
              <a:solidFill>
                <a:schemeClr val="accent2"/>
              </a:solidFill>
              <a:latin typeface="+mj-l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None/>
            </a:pP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msg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 =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MIMEBase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("multipart", "mixed") 	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#create </a:t>
            </a:r>
            <a:r>
              <a:rPr kumimoji="0" lang="en-US" altLang="ko-KR" sz="1600" b="1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MMIMEBase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 </a:t>
            </a:r>
            <a:endParaRPr kumimoji="0" lang="en-US" altLang="ko-KR" sz="1600" b="1" dirty="0">
              <a:solidFill>
                <a:schemeClr val="accent2"/>
              </a:solidFill>
              <a:latin typeface="+mj-l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                                                                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#”</a:t>
            </a:r>
            <a:r>
              <a:rPr kumimoji="0" lang="ko-KR" altLang="en-US" sz="1600" b="1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메이저타입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”/“</a:t>
            </a:r>
            <a:r>
              <a:rPr kumimoji="0" lang="ko-KR" altLang="en-US" sz="1600" b="1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마이너타입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”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msg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['Subject'] = "Test email in Python 3.0"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msg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['From'] = 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senderAddr</a:t>
            </a:r>
            <a:endParaRPr kumimoji="0" lang="en-US" altLang="ko-KR" sz="1600" dirty="0">
              <a:latin typeface="+mj-l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msg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['To'] = 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recipientAddr</a:t>
            </a:r>
            <a:endParaRPr kumimoji="0" lang="en-US" altLang="ko-KR" sz="1600" dirty="0">
              <a:latin typeface="+mj-l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. . . </a:t>
            </a:r>
          </a:p>
        </p:txBody>
      </p:sp>
    </p:spTree>
    <p:extLst>
      <p:ext uri="{BB962C8B-B14F-4D97-AF65-F5344CB8AC3E}">
        <p14:creationId xmlns:p14="http://schemas.microsoft.com/office/powerpoint/2010/main" val="142592869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err="1"/>
              <a:t>파이썬으로</a:t>
            </a:r>
            <a:r>
              <a:rPr lang="ko-KR" altLang="en-US" dirty="0"/>
              <a:t> 이메일 보내기</a:t>
            </a:r>
            <a:endParaRPr lang="en-US" altLang="ko-KR" dirty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>
                <a:solidFill>
                  <a:schemeClr val="tx2"/>
                </a:solidFill>
              </a:rPr>
              <a:t>예제 </a:t>
            </a:r>
            <a:r>
              <a:rPr lang="en-US" altLang="ko-KR" sz="2000" b="1" dirty="0">
                <a:solidFill>
                  <a:schemeClr val="accent2"/>
                </a:solidFill>
              </a:rPr>
              <a:t>MixedType.py</a:t>
            </a:r>
            <a:r>
              <a:rPr lang="en-US" altLang="ko-KR" sz="2000" dirty="0">
                <a:solidFill>
                  <a:schemeClr val="tx2"/>
                </a:solidFill>
              </a:rPr>
              <a:t> : </a:t>
            </a:r>
            <a:r>
              <a:rPr lang="ko-KR" altLang="en-US" sz="2000" dirty="0">
                <a:solidFill>
                  <a:schemeClr val="tx2"/>
                </a:solidFill>
              </a:rPr>
              <a:t>메일에 </a:t>
            </a:r>
            <a:r>
              <a:rPr lang="en-US" altLang="ko-KR" sz="2000" dirty="0">
                <a:solidFill>
                  <a:schemeClr val="tx2"/>
                </a:solidFill>
              </a:rPr>
              <a:t>html</a:t>
            </a:r>
            <a:r>
              <a:rPr lang="ko-KR" altLang="en-US" sz="2000" dirty="0">
                <a:solidFill>
                  <a:schemeClr val="tx2"/>
                </a:solidFill>
              </a:rPr>
              <a:t>과 이미지 파일 첨부 </a:t>
            </a:r>
            <a:r>
              <a:rPr lang="en-US" altLang="ko-KR" sz="2000" dirty="0">
                <a:solidFill>
                  <a:schemeClr val="tx2"/>
                </a:solidFill>
              </a:rPr>
              <a:t>(</a:t>
            </a:r>
            <a:r>
              <a:rPr lang="ko-KR" altLang="en-US" sz="2000" dirty="0">
                <a:solidFill>
                  <a:schemeClr val="tx2"/>
                </a:solidFill>
              </a:rPr>
              <a:t>실행 안됨</a:t>
            </a:r>
            <a:r>
              <a:rPr lang="en-US" altLang="ko-KR" sz="2000" dirty="0">
                <a:solidFill>
                  <a:schemeClr val="tx2"/>
                </a:solidFill>
              </a:rPr>
              <a:t>)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endParaRPr lang="en-US" altLang="ko-KR" sz="1200" b="1" dirty="0">
              <a:solidFill>
                <a:srgbClr val="FF0000"/>
              </a:solidFill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17-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34</a:t>
            </a:fld>
            <a:endParaRPr lang="en-US" altLang="ko-KR" sz="1400" dirty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9" name="TextBox 4"/>
          <p:cNvSpPr txBox="1">
            <a:spLocks noChangeArrowheads="1"/>
          </p:cNvSpPr>
          <p:nvPr/>
        </p:nvSpPr>
        <p:spPr bwMode="auto">
          <a:xfrm>
            <a:off x="572865" y="1153111"/>
            <a:ext cx="7940898" cy="5016758"/>
          </a:xfrm>
          <a:prstGeom prst="rect">
            <a:avLst/>
          </a:prstGeom>
          <a:solidFill>
            <a:srgbClr val="D8FFCD"/>
          </a:solidFill>
          <a:ln>
            <a:solidFill>
              <a:srgbClr val="CCECFF"/>
            </a:solidFill>
          </a:ln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. . .</a:t>
            </a:r>
          </a:p>
          <a:p>
            <a:pPr latinLnBrk="0">
              <a:spcBef>
                <a:spcPct val="0"/>
              </a:spcBef>
              <a:buNone/>
            </a:pP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htmlFD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 = open(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htmlFileName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, '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rb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') 	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#HTML 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파일 오픈 후 </a:t>
            </a:r>
            <a:r>
              <a:rPr kumimoji="0" lang="en-US" altLang="ko-KR" sz="1600" b="1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MIMEText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생성</a:t>
            </a:r>
            <a:endParaRPr kumimoji="0" lang="en-US" altLang="ko-KR" sz="1600" b="1" dirty="0">
              <a:solidFill>
                <a:srgbClr val="FF0000"/>
              </a:solidFill>
              <a:latin typeface="+mj-l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HtmlPart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= 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MIMEText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(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htmlFD.read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(), _charset = ＇UTF-8＇ 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htmlFD.close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()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imageFD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 = open(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imageFileName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, ＇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rb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＇)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#image 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파일 오픈 후 </a:t>
            </a:r>
            <a:r>
              <a:rPr kumimoji="0" lang="en-US" altLang="ko-KR" sz="1600" b="1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MIMEImage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생성</a:t>
            </a:r>
            <a:endParaRPr kumimoji="0" lang="en-US" altLang="ko-KR" sz="1600" b="1" dirty="0">
              <a:solidFill>
                <a:srgbClr val="FF0000"/>
              </a:solidFill>
              <a:latin typeface="+mj-l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ImagePart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= 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MIMEImage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(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imageFD.read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())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imageFD.close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()</a:t>
            </a:r>
          </a:p>
          <a:p>
            <a:pPr latinLnBrk="0">
              <a:spcBef>
                <a:spcPct val="0"/>
              </a:spcBef>
              <a:buFontTx/>
              <a:buNone/>
            </a:pPr>
            <a:endParaRPr kumimoji="0" lang="en-US" altLang="ko-KR" sz="1600" b="1" dirty="0">
              <a:solidFill>
                <a:schemeClr val="accent2"/>
              </a:solidFill>
              <a:latin typeface="+mj-l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None/>
            </a:pP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msg.attach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(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ImagePart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) 		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# 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만들었던 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mime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을 </a:t>
            </a:r>
            <a:r>
              <a:rPr kumimoji="0" lang="en-US" altLang="ko-KR" sz="1600" b="1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MIMEBase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에 첨부</a:t>
            </a:r>
            <a:endParaRPr kumimoji="0" lang="en-US" altLang="ko-KR" sz="1600" b="1" dirty="0">
              <a:solidFill>
                <a:schemeClr val="accent2"/>
              </a:solidFill>
              <a:latin typeface="+mj-l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msg.attach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(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HtmlPart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				#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헤더에 첨부 파일에 대한 정보 추가</a:t>
            </a:r>
            <a:endParaRPr kumimoji="0" lang="en-US" altLang="ko-KR" sz="1600" b="1" dirty="0">
              <a:solidFill>
                <a:srgbClr val="FF0000"/>
              </a:solidFill>
              <a:latin typeface="+mj-l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msg.add_header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('Content-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Disposition','attachment',filename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=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imageFileName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)</a:t>
            </a:r>
            <a:endParaRPr kumimoji="0" lang="en-US" altLang="ko-KR" sz="1600" dirty="0">
              <a:latin typeface="+mj-l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msg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['Subject'] = "test python email"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msg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['From'] = 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senderAddr</a:t>
            </a:r>
            <a:endParaRPr kumimoji="0" lang="en-US" altLang="ko-KR" sz="1600" dirty="0">
              <a:latin typeface="+mj-l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msg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['To'] = 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recipientAddr</a:t>
            </a:r>
            <a:endParaRPr kumimoji="0" lang="en-US" altLang="ko-KR" sz="1600" dirty="0">
              <a:latin typeface="+mj-l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endParaRPr kumimoji="0" lang="en-US" altLang="ko-KR" sz="1600" b="1" dirty="0">
              <a:solidFill>
                <a:schemeClr val="accent2"/>
              </a:solidFill>
              <a:latin typeface="+mj-l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s =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smtplib.SMTP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(host) 		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#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메일을 발송</a:t>
            </a:r>
            <a:endParaRPr kumimoji="0" lang="en-US" altLang="ko-KR" sz="1600" b="1" dirty="0">
              <a:solidFill>
                <a:srgbClr val="FF0000"/>
              </a:solidFill>
              <a:latin typeface="+mj-l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s.connect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()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s.sendmail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(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senderAddr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, [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recipientAddr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], 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msg.as_string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())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s.close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08187998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err="1"/>
              <a:t>파이썬으로</a:t>
            </a:r>
            <a:r>
              <a:rPr lang="ko-KR" altLang="en-US" dirty="0"/>
              <a:t> 이메일 보내기</a:t>
            </a:r>
            <a:endParaRPr lang="en-US" altLang="ko-KR" dirty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000" dirty="0">
                <a:solidFill>
                  <a:schemeClr val="tx2"/>
                </a:solidFill>
              </a:rPr>
              <a:t>Gmail </a:t>
            </a:r>
            <a:r>
              <a:rPr lang="ko-KR" altLang="en-US" sz="2000" dirty="0">
                <a:solidFill>
                  <a:schemeClr val="tx2"/>
                </a:solidFill>
              </a:rPr>
              <a:t>이용 정보</a:t>
            </a:r>
            <a:endParaRPr lang="en-US" altLang="ko-KR" sz="2000" dirty="0">
              <a:solidFill>
                <a:schemeClr val="tx2"/>
              </a:solidFill>
            </a:endParaRPr>
          </a:p>
          <a:p>
            <a:pPr lvl="1" eaLnBrk="1" hangingPunct="1">
              <a:buFont typeface="Wingdings" panose="05000000000000000000" pitchFamily="2" charset="2"/>
              <a:buChar char="§"/>
            </a:pPr>
            <a:endParaRPr lang="en-US" altLang="ko-KR" sz="1600" dirty="0">
              <a:solidFill>
                <a:schemeClr val="tx2"/>
              </a:solidFill>
            </a:endParaRPr>
          </a:p>
          <a:p>
            <a:pPr lvl="1" eaLnBrk="1" hangingPunct="1">
              <a:buFont typeface="Wingdings" panose="05000000000000000000" pitchFamily="2" charset="2"/>
              <a:buChar char="§"/>
            </a:pPr>
            <a:endParaRPr lang="en-US" altLang="ko-KR" sz="1600" dirty="0">
              <a:solidFill>
                <a:schemeClr val="tx2"/>
              </a:solidFill>
            </a:endParaRPr>
          </a:p>
          <a:p>
            <a:pPr lvl="1" eaLnBrk="1" hangingPunct="1">
              <a:buFont typeface="Wingdings" panose="05000000000000000000" pitchFamily="2" charset="2"/>
              <a:buChar char="§"/>
            </a:pPr>
            <a:endParaRPr lang="en-US" altLang="ko-KR" sz="1600" dirty="0">
              <a:solidFill>
                <a:schemeClr val="tx2"/>
              </a:solidFill>
            </a:endParaRPr>
          </a:p>
          <a:p>
            <a:pPr lvl="1" eaLnBrk="1" hangingPunct="1">
              <a:buFont typeface="Wingdings" panose="05000000000000000000" pitchFamily="2" charset="2"/>
              <a:buChar char="§"/>
            </a:pPr>
            <a:endParaRPr lang="en-US" altLang="ko-KR" sz="1600" dirty="0">
              <a:solidFill>
                <a:schemeClr val="tx2"/>
              </a:solidFill>
            </a:endParaRPr>
          </a:p>
          <a:p>
            <a:pPr lvl="1" eaLnBrk="1" hangingPunct="1">
              <a:buFont typeface="Wingdings" panose="05000000000000000000" pitchFamily="2" charset="2"/>
              <a:buChar char="§"/>
            </a:pPr>
            <a:endParaRPr lang="en-US" altLang="ko-KR" sz="1600" dirty="0">
              <a:solidFill>
                <a:schemeClr val="tx2"/>
              </a:solidFill>
            </a:endParaRPr>
          </a:p>
          <a:p>
            <a:pPr lvl="1" eaLnBrk="1" hangingPunct="1">
              <a:buFont typeface="Wingdings" panose="05000000000000000000" pitchFamily="2" charset="2"/>
              <a:buChar char="§"/>
            </a:pPr>
            <a:endParaRPr lang="en-US" altLang="ko-KR" sz="1600" dirty="0">
              <a:solidFill>
                <a:schemeClr val="tx2"/>
              </a:solidFill>
            </a:endParaRPr>
          </a:p>
          <a:p>
            <a:pPr lvl="1" eaLnBrk="1" hangingPunct="1">
              <a:buFont typeface="Wingdings" panose="05000000000000000000" pitchFamily="2" charset="2"/>
              <a:buChar char="§"/>
            </a:pPr>
            <a:endParaRPr lang="en-US" altLang="ko-KR" sz="1600" dirty="0">
              <a:solidFill>
                <a:schemeClr val="tx2"/>
              </a:solidFill>
            </a:endParaRPr>
          </a:p>
          <a:p>
            <a:pPr lvl="1" eaLnBrk="1" hangingPunct="1">
              <a:buFont typeface="Wingdings" panose="05000000000000000000" pitchFamily="2" charset="2"/>
              <a:buChar char="§"/>
            </a:pPr>
            <a:endParaRPr lang="en-US" altLang="ko-KR" sz="1600" dirty="0">
              <a:solidFill>
                <a:schemeClr val="tx2"/>
              </a:solidFill>
            </a:endParaRPr>
          </a:p>
          <a:p>
            <a:pPr lvl="1" eaLnBrk="1" hangingPunct="1">
              <a:buFont typeface="Wingdings" panose="05000000000000000000" pitchFamily="2" charset="2"/>
              <a:buChar char="§"/>
            </a:pPr>
            <a:endParaRPr lang="en-US" altLang="ko-KR" sz="1600" dirty="0">
              <a:solidFill>
                <a:schemeClr val="tx2"/>
              </a:solidFill>
            </a:endParaRPr>
          </a:p>
          <a:p>
            <a:pPr lvl="1" eaLnBrk="1" hangingPunct="1">
              <a:buFont typeface="Wingdings" panose="05000000000000000000" pitchFamily="2" charset="2"/>
              <a:buChar char="§"/>
            </a:pPr>
            <a:endParaRPr lang="en-US" altLang="ko-KR" sz="1600" dirty="0">
              <a:solidFill>
                <a:schemeClr val="tx2"/>
              </a:solidFill>
            </a:endParaRPr>
          </a:p>
          <a:p>
            <a:pPr lvl="1" eaLnBrk="1" hangingPunct="1">
              <a:buFont typeface="Wingdings" panose="05000000000000000000" pitchFamily="2" charset="2"/>
              <a:buChar char="§"/>
            </a:pPr>
            <a:endParaRPr lang="en-US" altLang="ko-KR" sz="1600" dirty="0">
              <a:solidFill>
                <a:schemeClr val="tx2"/>
              </a:solidFill>
            </a:endParaRPr>
          </a:p>
          <a:p>
            <a:pPr lvl="1" eaLnBrk="1" hangingPunct="1">
              <a:buFont typeface="Wingdings" panose="05000000000000000000" pitchFamily="2" charset="2"/>
              <a:buChar char="§"/>
            </a:pPr>
            <a:endParaRPr lang="en-US" altLang="ko-KR" sz="1600" dirty="0">
              <a:solidFill>
                <a:schemeClr val="tx2"/>
              </a:solidFill>
            </a:endParaRPr>
          </a:p>
          <a:p>
            <a:pPr lvl="1" eaLnBrk="1" hangingPunct="1">
              <a:buFont typeface="Wingdings" panose="05000000000000000000" pitchFamily="2" charset="2"/>
              <a:buChar char="§"/>
            </a:pPr>
            <a:endParaRPr lang="en-US" altLang="ko-KR" sz="1600" dirty="0">
              <a:solidFill>
                <a:schemeClr val="tx2"/>
              </a:solidFill>
            </a:endParaRPr>
          </a:p>
          <a:p>
            <a:pPr lvl="1" eaLnBrk="1" hangingPunct="1">
              <a:buFont typeface="Wingdings" panose="05000000000000000000" pitchFamily="2" charset="2"/>
              <a:buChar char="§"/>
            </a:pPr>
            <a:endParaRPr lang="en-US" altLang="ko-KR" sz="1600" dirty="0">
              <a:solidFill>
                <a:schemeClr val="tx2"/>
              </a:solidFill>
            </a:endParaRP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ko-KR" sz="1600" b="1" dirty="0">
                <a:solidFill>
                  <a:schemeClr val="accent2"/>
                </a:solidFill>
              </a:rPr>
              <a:t>TLS (Transport Layer Security)</a:t>
            </a:r>
            <a:r>
              <a:rPr lang="ko-KR" altLang="en-US" sz="1600" b="1" dirty="0">
                <a:solidFill>
                  <a:schemeClr val="accent2"/>
                </a:solidFill>
              </a:rPr>
              <a:t>는 </a:t>
            </a:r>
            <a:r>
              <a:rPr lang="en-US" altLang="ko-KR" sz="1600" b="1" dirty="0">
                <a:solidFill>
                  <a:schemeClr val="accent2"/>
                </a:solidFill>
              </a:rPr>
              <a:t>TCP/IP </a:t>
            </a:r>
            <a:r>
              <a:rPr lang="ko-KR" altLang="en-US" sz="1600" b="1" dirty="0">
                <a:solidFill>
                  <a:schemeClr val="accent2"/>
                </a:solidFill>
              </a:rPr>
              <a:t>같은 통신에서 사용하는 </a:t>
            </a:r>
            <a:r>
              <a:rPr lang="ko-KR" altLang="en-US" sz="1600" b="1" dirty="0" err="1">
                <a:solidFill>
                  <a:schemeClr val="accent2"/>
                </a:solidFill>
              </a:rPr>
              <a:t>암호규약</a:t>
            </a:r>
            <a:endParaRPr lang="en-US" altLang="ko-KR" sz="1600" b="1" dirty="0">
              <a:solidFill>
                <a:schemeClr val="accent2"/>
              </a:solidFill>
            </a:endParaRP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ko-KR" sz="1600" b="1" dirty="0">
                <a:solidFill>
                  <a:schemeClr val="accent2"/>
                </a:solidFill>
              </a:rPr>
              <a:t>STARTTLS</a:t>
            </a:r>
            <a:r>
              <a:rPr lang="ko-KR" altLang="en-US" sz="1600" b="1" dirty="0">
                <a:solidFill>
                  <a:schemeClr val="accent2"/>
                </a:solidFill>
              </a:rPr>
              <a:t>는 텍스트에 대한 암호화를 업그레이드하고 확장한 버전</a:t>
            </a:r>
            <a:r>
              <a:rPr lang="en-US" altLang="ko-KR" sz="1600" b="1" dirty="0">
                <a:solidFill>
                  <a:schemeClr val="accent2"/>
                </a:solidFill>
              </a:rPr>
              <a:t> </a:t>
            </a:r>
            <a:endParaRPr lang="en-US" altLang="ko-KR" sz="800" b="1" dirty="0">
              <a:solidFill>
                <a:schemeClr val="accent2"/>
              </a:solidFill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17-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35</a:t>
            </a:fld>
            <a:endParaRPr lang="en-US" altLang="ko-KR" sz="1400" dirty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8370859"/>
              </p:ext>
            </p:extLst>
          </p:nvPr>
        </p:nvGraphicFramePr>
        <p:xfrm>
          <a:off x="763007" y="1397000"/>
          <a:ext cx="7592236" cy="3754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96118">
                  <a:extLst>
                    <a:ext uri="{9D8B030D-6E8A-4147-A177-3AD203B41FA5}">
                      <a16:colId xmlns:a16="http://schemas.microsoft.com/office/drawing/2014/main" val="2837930195"/>
                    </a:ext>
                  </a:extLst>
                </a:gridCol>
                <a:gridCol w="3796118">
                  <a:extLst>
                    <a:ext uri="{9D8B030D-6E8A-4147-A177-3AD203B41FA5}">
                      <a16:colId xmlns:a16="http://schemas.microsoft.com/office/drawing/2014/main" val="5444628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받는 메일 서버 </a:t>
                      </a:r>
                      <a:r>
                        <a:rPr lang="en-US" altLang="ko-KR" dirty="0"/>
                        <a:t>(POP#)</a:t>
                      </a:r>
                      <a:r>
                        <a:rPr lang="en-US" altLang="ko-KR" baseline="0" dirty="0"/>
                        <a:t> – SSL </a:t>
                      </a:r>
                      <a:r>
                        <a:rPr lang="ko-KR" altLang="en-US" baseline="0" dirty="0"/>
                        <a:t>필요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주소</a:t>
                      </a:r>
                      <a:r>
                        <a:rPr lang="en-US" altLang="ko-KR" dirty="0"/>
                        <a:t>: pop.gmail.com</a:t>
                      </a:r>
                    </a:p>
                    <a:p>
                      <a:pPr latinLnBrk="1"/>
                      <a:r>
                        <a:rPr lang="en-US" altLang="ko-KR" dirty="0"/>
                        <a:t>SSL </a:t>
                      </a:r>
                      <a:r>
                        <a:rPr lang="ko-KR" altLang="en-US" dirty="0"/>
                        <a:t>사용 </a:t>
                      </a:r>
                      <a:r>
                        <a:rPr lang="en-US" altLang="ko-KR" dirty="0"/>
                        <a:t>: Yes</a:t>
                      </a:r>
                    </a:p>
                    <a:p>
                      <a:pPr latinLnBrk="1"/>
                      <a:r>
                        <a:rPr lang="ko-KR" altLang="en-US" dirty="0"/>
                        <a:t>포트 </a:t>
                      </a:r>
                      <a:r>
                        <a:rPr lang="en-US" altLang="ko-KR" dirty="0"/>
                        <a:t>: 995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593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보내는 메일 서버 </a:t>
                      </a:r>
                      <a:r>
                        <a:rPr lang="en-US" altLang="ko-KR" dirty="0"/>
                        <a:t>(SMTP) – TLS </a:t>
                      </a:r>
                      <a:r>
                        <a:rPr lang="ko-KR" altLang="en-US" dirty="0"/>
                        <a:t>필요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주소</a:t>
                      </a:r>
                      <a:r>
                        <a:rPr lang="en-US" altLang="ko-KR" dirty="0"/>
                        <a:t>:</a:t>
                      </a:r>
                      <a:r>
                        <a:rPr lang="en-US" altLang="ko-KR" baseline="0" dirty="0"/>
                        <a:t> smtp.gmail.com</a:t>
                      </a:r>
                    </a:p>
                    <a:p>
                      <a:pPr latinLnBrk="1"/>
                      <a:r>
                        <a:rPr lang="ko-KR" altLang="en-US" baseline="0" dirty="0"/>
                        <a:t>인증 사용</a:t>
                      </a:r>
                      <a:r>
                        <a:rPr lang="en-US" altLang="ko-KR" baseline="0" dirty="0"/>
                        <a:t>: Yes</a:t>
                      </a:r>
                    </a:p>
                    <a:p>
                      <a:pPr latinLnBrk="1"/>
                      <a:r>
                        <a:rPr lang="en-US" altLang="ko-KR" baseline="0" dirty="0"/>
                        <a:t>STARTTLS </a:t>
                      </a:r>
                      <a:r>
                        <a:rPr lang="ko-KR" altLang="en-US" baseline="0" dirty="0"/>
                        <a:t>사용</a:t>
                      </a:r>
                      <a:r>
                        <a:rPr lang="en-US" altLang="ko-KR" baseline="0" dirty="0"/>
                        <a:t>: Yes</a:t>
                      </a:r>
                    </a:p>
                    <a:p>
                      <a:pPr latinLnBrk="1"/>
                      <a:r>
                        <a:rPr lang="ko-KR" altLang="en-US" baseline="0" dirty="0"/>
                        <a:t>포트</a:t>
                      </a:r>
                      <a:r>
                        <a:rPr lang="en-US" altLang="ko-KR" baseline="0" dirty="0"/>
                        <a:t>: 465 </a:t>
                      </a:r>
                      <a:r>
                        <a:rPr lang="ko-KR" altLang="en-US" baseline="0" dirty="0"/>
                        <a:t>혹은 </a:t>
                      </a:r>
                      <a:r>
                        <a:rPr lang="en-US" altLang="ko-KR" baseline="0" dirty="0"/>
                        <a:t>587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2128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계정 이름</a:t>
                      </a:r>
                      <a:r>
                        <a:rPr lang="en-US" altLang="ko-KR" dirty="0"/>
                        <a:t>: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Gmail</a:t>
                      </a:r>
                      <a:r>
                        <a:rPr lang="en-US" altLang="ko-KR" baseline="0" dirty="0"/>
                        <a:t> </a:t>
                      </a:r>
                      <a:r>
                        <a:rPr lang="ko-KR" altLang="en-US" baseline="0" dirty="0"/>
                        <a:t>가입된 계정의 이메일 주소 전체 </a:t>
                      </a:r>
                      <a:r>
                        <a:rPr lang="en-US" altLang="ko-KR" baseline="0" dirty="0"/>
                        <a:t>(@gmail.com)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599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이메일 주소</a:t>
                      </a:r>
                      <a:r>
                        <a:rPr lang="en-US" altLang="ko-KR" dirty="0"/>
                        <a:t>: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받는 사람 이메일 주소 </a:t>
                      </a:r>
                      <a:r>
                        <a:rPr lang="en-US" altLang="ko-KR" dirty="0"/>
                        <a:t>(username@gmail.com)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25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비밀번호</a:t>
                      </a:r>
                      <a:r>
                        <a:rPr lang="en-US" altLang="ko-KR" dirty="0"/>
                        <a:t>: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Gmail </a:t>
                      </a:r>
                      <a:r>
                        <a:rPr lang="ko-KR" altLang="en-US" dirty="0"/>
                        <a:t>계정 비밀번호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73122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275324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err="1"/>
              <a:t>파이썬으로</a:t>
            </a:r>
            <a:r>
              <a:rPr lang="ko-KR" altLang="en-US" dirty="0"/>
              <a:t> 이메일 보내기</a:t>
            </a:r>
            <a:endParaRPr lang="en-US" altLang="ko-KR" dirty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000" dirty="0">
                <a:solidFill>
                  <a:schemeClr val="tx2"/>
                </a:solidFill>
              </a:rPr>
              <a:t>Gmail </a:t>
            </a:r>
            <a:r>
              <a:rPr lang="ko-KR" altLang="en-US" sz="2000" dirty="0">
                <a:solidFill>
                  <a:schemeClr val="tx2"/>
                </a:solidFill>
              </a:rPr>
              <a:t>인증 에러 </a:t>
            </a:r>
            <a:r>
              <a:rPr lang="en-US" altLang="ko-KR" sz="2000" dirty="0">
                <a:solidFill>
                  <a:schemeClr val="tx2"/>
                </a:solidFill>
              </a:rPr>
              <a:t>: python3.6</a:t>
            </a:r>
            <a:r>
              <a:rPr lang="ko-KR" altLang="en-US" sz="2000" dirty="0">
                <a:solidFill>
                  <a:schemeClr val="tx2"/>
                </a:solidFill>
              </a:rPr>
              <a:t>에서 버그는 없지만 </a:t>
            </a:r>
            <a:r>
              <a:rPr lang="en-US" altLang="ko-KR" sz="2000" b="1" dirty="0">
                <a:solidFill>
                  <a:srgbClr val="FF0000"/>
                </a:solidFill>
              </a:rPr>
              <a:t>Google </a:t>
            </a:r>
            <a:r>
              <a:rPr lang="ko-KR" altLang="en-US" sz="2000" b="1" dirty="0">
                <a:solidFill>
                  <a:srgbClr val="FF0000"/>
                </a:solidFill>
              </a:rPr>
              <a:t>최신보안표준에러</a:t>
            </a:r>
            <a:endParaRPr lang="en-US" altLang="ko-KR" sz="1200" b="1" dirty="0">
              <a:solidFill>
                <a:srgbClr val="FF0000"/>
              </a:solidFill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17-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36</a:t>
            </a:fld>
            <a:endParaRPr lang="en-US" altLang="ko-KR" sz="1400" dirty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9" name="TextBox 4"/>
          <p:cNvSpPr txBox="1">
            <a:spLocks noChangeArrowheads="1"/>
          </p:cNvSpPr>
          <p:nvPr/>
        </p:nvSpPr>
        <p:spPr bwMode="auto">
          <a:xfrm>
            <a:off x="572865" y="1153111"/>
            <a:ext cx="7940898" cy="5016758"/>
          </a:xfrm>
          <a:prstGeom prst="rect">
            <a:avLst/>
          </a:prstGeom>
          <a:solidFill>
            <a:srgbClr val="D8FFCD"/>
          </a:solidFill>
          <a:ln>
            <a:solidFill>
              <a:srgbClr val="CCECFF"/>
            </a:solidFill>
          </a:ln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&gt;&gt;&gt; import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smtplib</a:t>
            </a:r>
            <a:endParaRPr kumimoji="0" lang="en-US" altLang="ko-KR" sz="1600" b="1" dirty="0">
              <a:solidFill>
                <a:schemeClr val="accent2"/>
              </a:solidFill>
              <a:latin typeface="+mj-l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&gt;&gt;&gt; s =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smtplib.SMTP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("smtp.gmail.com",587) 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#SMTP 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서버 설정</a:t>
            </a:r>
          </a:p>
          <a:p>
            <a:pPr latinLnBrk="0">
              <a:spcBef>
                <a:spcPct val="0"/>
              </a:spcBef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&gt;&gt;&gt;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s.ehlo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()</a:t>
            </a:r>
          </a:p>
          <a:p>
            <a:pPr latinLnBrk="0">
              <a:spcBef>
                <a:spcPct val="0"/>
              </a:spcBef>
              <a:buNone/>
            </a:pP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(250, </a:t>
            </a:r>
            <a:r>
              <a:rPr kumimoji="0" lang="en-US" altLang="ko-KR" sz="1600" dirty="0" err="1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b'smtp.gmail.com</a:t>
            </a: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 at your service, [71.60.56.114]\</a:t>
            </a:r>
            <a:r>
              <a:rPr kumimoji="0" lang="en-US" altLang="ko-KR" sz="1600" dirty="0" err="1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nSIZE</a:t>
            </a: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 35882577\n8BITMIME\</a:t>
            </a:r>
            <a:r>
              <a:rPr kumimoji="0" lang="en-US" altLang="ko-KR" sz="1600" dirty="0" err="1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nSTARTTLS</a:t>
            </a: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\</a:t>
            </a:r>
            <a:r>
              <a:rPr kumimoji="0" lang="en-US" altLang="ko-KR" sz="1600" dirty="0" err="1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nENHANCEDSTATUSCODES</a:t>
            </a: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\</a:t>
            </a:r>
            <a:r>
              <a:rPr kumimoji="0" lang="en-US" altLang="ko-KR" sz="1600" dirty="0" err="1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nPIPELINING</a:t>
            </a: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\</a:t>
            </a:r>
            <a:r>
              <a:rPr kumimoji="0" lang="en-US" altLang="ko-KR" sz="1600" dirty="0" err="1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nCHUNKING</a:t>
            </a: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\nSMTPUTF8')</a:t>
            </a:r>
          </a:p>
          <a:p>
            <a:pPr latinLnBrk="0">
              <a:spcBef>
                <a:spcPct val="0"/>
              </a:spcBef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&gt;&gt;&gt;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s.starttls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() 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#STARTTLS 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시작</a:t>
            </a:r>
          </a:p>
          <a:p>
            <a:pPr latinLnBrk="0">
              <a:spcBef>
                <a:spcPct val="0"/>
              </a:spcBef>
              <a:buNone/>
            </a:pP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(220, b'2.0.0 Ready to start TLS')</a:t>
            </a:r>
          </a:p>
          <a:p>
            <a:pPr latinLnBrk="0">
              <a:spcBef>
                <a:spcPct val="0"/>
              </a:spcBef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&gt;&gt;&gt;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s.ehlo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()</a:t>
            </a:r>
          </a:p>
          <a:p>
            <a:pPr latinLnBrk="0">
              <a:spcBef>
                <a:spcPct val="0"/>
              </a:spcBef>
              <a:buNone/>
            </a:pP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(250, </a:t>
            </a:r>
            <a:r>
              <a:rPr kumimoji="0" lang="en-US" altLang="ko-KR" sz="1600" dirty="0" err="1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b'smtp.gmail.com</a:t>
            </a: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 at your service, [71.60.56.114]\</a:t>
            </a:r>
            <a:r>
              <a:rPr kumimoji="0" lang="en-US" altLang="ko-KR" sz="1600" dirty="0" err="1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nSIZE</a:t>
            </a: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 35882577\n8BITMIME\</a:t>
            </a:r>
            <a:r>
              <a:rPr kumimoji="0" lang="en-US" altLang="ko-KR" sz="1600" dirty="0" err="1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nAUTH</a:t>
            </a: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 LOGIN PLAIN XOAUTH2 PLAIN-CLIENTTOKEN OAUTHBEARER XOAUTH\</a:t>
            </a:r>
            <a:r>
              <a:rPr kumimoji="0" lang="en-US" altLang="ko-KR" sz="1600" dirty="0" err="1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nENHANCEDSTATUSCODES</a:t>
            </a: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\</a:t>
            </a:r>
            <a:r>
              <a:rPr kumimoji="0" lang="en-US" altLang="ko-KR" sz="1600" dirty="0" err="1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nPIPELINING</a:t>
            </a: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\</a:t>
            </a:r>
            <a:r>
              <a:rPr kumimoji="0" lang="en-US" altLang="ko-KR" sz="1600" dirty="0" err="1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nCHUNKING</a:t>
            </a: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\nSMTPUTF8')</a:t>
            </a:r>
          </a:p>
          <a:p>
            <a:pPr latinLnBrk="0">
              <a:spcBef>
                <a:spcPct val="0"/>
              </a:spcBef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&gt;&gt;&gt;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s.login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("prof.youngsik.kim@gmail.com",“********")</a:t>
            </a:r>
          </a:p>
          <a:p>
            <a:pPr latinLnBrk="0">
              <a:spcBef>
                <a:spcPct val="0"/>
              </a:spcBef>
              <a:buNone/>
            </a:pPr>
            <a:r>
              <a:rPr kumimoji="0" lang="en-US" altLang="ko-KR" sz="1600" b="1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Traceback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 (most recent call last):</a:t>
            </a:r>
          </a:p>
          <a:p>
            <a:pPr latinLnBrk="0">
              <a:spcBef>
                <a:spcPct val="0"/>
              </a:spcBef>
              <a:buNone/>
            </a:pP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  File "&lt;</a:t>
            </a:r>
            <a:r>
              <a:rPr kumimoji="0" lang="en-US" altLang="ko-KR" sz="1600" b="1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stdin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&gt;", line 1, in &lt;module&gt;</a:t>
            </a:r>
          </a:p>
          <a:p>
            <a:pPr latinLnBrk="0">
              <a:spcBef>
                <a:spcPct val="0"/>
              </a:spcBef>
              <a:buNone/>
            </a:pP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  File "C:\Anaconda3\lib\smtplib.py", line 729, in login</a:t>
            </a:r>
          </a:p>
          <a:p>
            <a:pPr latinLnBrk="0">
              <a:spcBef>
                <a:spcPct val="0"/>
              </a:spcBef>
              <a:buNone/>
            </a:pP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    raise </a:t>
            </a:r>
            <a:r>
              <a:rPr kumimoji="0" lang="en-US" altLang="ko-KR" sz="1600" b="1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last_exception</a:t>
            </a:r>
            <a:endParaRPr kumimoji="0" lang="en-US" altLang="ko-KR" sz="1600" b="1" dirty="0">
              <a:solidFill>
                <a:srgbClr val="FF0000"/>
              </a:solidFill>
              <a:latin typeface="+mj-l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None/>
            </a:pP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raise </a:t>
            </a:r>
            <a:r>
              <a:rPr kumimoji="0" lang="en-US" altLang="ko-KR" sz="1600" b="1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SMTPAuthenticationError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(code, </a:t>
            </a:r>
            <a:r>
              <a:rPr kumimoji="0" lang="en-US" altLang="ko-KR" sz="1600" b="1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resp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)</a:t>
            </a:r>
          </a:p>
          <a:p>
            <a:pPr latinLnBrk="0">
              <a:spcBef>
                <a:spcPct val="0"/>
              </a:spcBef>
              <a:buNone/>
            </a:pPr>
            <a:r>
              <a:rPr kumimoji="0" lang="en-US" altLang="ko-KR" sz="1600" b="1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smtplib.SMTPAuthenticationError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: (534, b'5.7.14</a:t>
            </a:r>
          </a:p>
        </p:txBody>
      </p:sp>
    </p:spTree>
    <p:extLst>
      <p:ext uri="{BB962C8B-B14F-4D97-AF65-F5344CB8AC3E}">
        <p14:creationId xmlns:p14="http://schemas.microsoft.com/office/powerpoint/2010/main" val="365042915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err="1"/>
              <a:t>파이썬으로</a:t>
            </a:r>
            <a:r>
              <a:rPr lang="ko-KR" altLang="en-US" dirty="0"/>
              <a:t> 이메일 보내기</a:t>
            </a:r>
            <a:endParaRPr lang="en-US" altLang="ko-KR" dirty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000" dirty="0">
                <a:solidFill>
                  <a:schemeClr val="tx2"/>
                </a:solidFill>
              </a:rPr>
              <a:t>Gmail </a:t>
            </a:r>
            <a:r>
              <a:rPr lang="ko-KR" altLang="en-US" sz="2000" dirty="0">
                <a:solidFill>
                  <a:schemeClr val="tx2"/>
                </a:solidFill>
              </a:rPr>
              <a:t>인증 에러 </a:t>
            </a:r>
            <a:r>
              <a:rPr lang="en-US" altLang="ko-KR" sz="2000" dirty="0">
                <a:solidFill>
                  <a:schemeClr val="tx2"/>
                </a:solidFill>
              </a:rPr>
              <a:t>: python3.6</a:t>
            </a:r>
            <a:r>
              <a:rPr lang="ko-KR" altLang="en-US" sz="2000" dirty="0">
                <a:solidFill>
                  <a:schemeClr val="tx2"/>
                </a:solidFill>
              </a:rPr>
              <a:t>에서 버그는 없지만 </a:t>
            </a:r>
            <a:r>
              <a:rPr lang="en-US" altLang="ko-KR" sz="2000" b="1" dirty="0">
                <a:solidFill>
                  <a:srgbClr val="FF0000"/>
                </a:solidFill>
              </a:rPr>
              <a:t>Google </a:t>
            </a:r>
            <a:r>
              <a:rPr lang="ko-KR" altLang="en-US" sz="2000" b="1" dirty="0">
                <a:solidFill>
                  <a:srgbClr val="FF0000"/>
                </a:solidFill>
              </a:rPr>
              <a:t>최신보안표준에러</a:t>
            </a:r>
            <a:endParaRPr lang="en-US" altLang="ko-KR" sz="1200" b="1" dirty="0">
              <a:solidFill>
                <a:srgbClr val="FF0000"/>
              </a:solidFill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17-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37</a:t>
            </a:fld>
            <a:endParaRPr lang="en-US" altLang="ko-KR" sz="1400" dirty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2066" y="1197934"/>
            <a:ext cx="5488127" cy="5045419"/>
          </a:xfrm>
          <a:prstGeom prst="rect">
            <a:avLst/>
          </a:prstGeom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350925848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err="1"/>
              <a:t>파이썬으로</a:t>
            </a:r>
            <a:r>
              <a:rPr lang="ko-KR" altLang="en-US" dirty="0"/>
              <a:t> 이메일 보내기</a:t>
            </a:r>
            <a:endParaRPr lang="en-US" altLang="ko-KR" dirty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000" dirty="0">
                <a:solidFill>
                  <a:schemeClr val="tx2"/>
                </a:solidFill>
              </a:rPr>
              <a:t>Gmail </a:t>
            </a:r>
            <a:r>
              <a:rPr lang="ko-KR" altLang="en-US" sz="2000" dirty="0">
                <a:solidFill>
                  <a:schemeClr val="tx2"/>
                </a:solidFill>
              </a:rPr>
              <a:t>인증 에러 </a:t>
            </a:r>
            <a:r>
              <a:rPr lang="en-US" altLang="ko-KR" sz="2000" dirty="0">
                <a:solidFill>
                  <a:schemeClr val="tx2"/>
                </a:solidFill>
              </a:rPr>
              <a:t>: </a:t>
            </a:r>
            <a:r>
              <a:rPr lang="en-US" altLang="ko-KR" sz="2000" b="1" dirty="0">
                <a:solidFill>
                  <a:srgbClr val="FF0000"/>
                </a:solidFill>
              </a:rPr>
              <a:t>2022</a:t>
            </a:r>
            <a:r>
              <a:rPr lang="ko-KR" altLang="en-US" sz="2000" b="1" dirty="0">
                <a:solidFill>
                  <a:srgbClr val="FF0000"/>
                </a:solidFill>
              </a:rPr>
              <a:t>년</a:t>
            </a:r>
            <a:r>
              <a:rPr lang="en-US" altLang="ko-KR" sz="2000" b="1" dirty="0">
                <a:solidFill>
                  <a:srgbClr val="FF0000"/>
                </a:solidFill>
              </a:rPr>
              <a:t>5</a:t>
            </a:r>
            <a:r>
              <a:rPr lang="ko-KR" altLang="en-US" sz="2000" b="1" dirty="0">
                <a:solidFill>
                  <a:srgbClr val="FF0000"/>
                </a:solidFill>
              </a:rPr>
              <a:t>월</a:t>
            </a:r>
            <a:r>
              <a:rPr lang="en-US" altLang="ko-KR" sz="2000" b="1" dirty="0">
                <a:solidFill>
                  <a:srgbClr val="FF0000"/>
                </a:solidFill>
              </a:rPr>
              <a:t>30</a:t>
            </a:r>
            <a:r>
              <a:rPr lang="ko-KR" altLang="en-US" sz="2000" b="1" dirty="0">
                <a:solidFill>
                  <a:srgbClr val="FF0000"/>
                </a:solidFill>
              </a:rPr>
              <a:t>일 부터 </a:t>
            </a:r>
            <a:r>
              <a:rPr lang="en-US" altLang="ko-KR" sz="2000" b="1" dirty="0" err="1">
                <a:solidFill>
                  <a:srgbClr val="FF0000"/>
                </a:solidFill>
              </a:rPr>
              <a:t>gmail</a:t>
            </a:r>
            <a:r>
              <a:rPr lang="en-US" altLang="ko-KR" sz="2000" b="1" dirty="0">
                <a:solidFill>
                  <a:srgbClr val="FF0000"/>
                </a:solidFill>
              </a:rPr>
              <a:t> </a:t>
            </a:r>
            <a:r>
              <a:rPr lang="ko-KR" altLang="en-US" sz="2000" b="1" dirty="0" err="1">
                <a:solidFill>
                  <a:srgbClr val="FF0000"/>
                </a:solidFill>
              </a:rPr>
              <a:t>서드파티앱</a:t>
            </a:r>
            <a:r>
              <a:rPr lang="ko-KR" altLang="en-US" sz="2000" b="1" dirty="0">
                <a:solidFill>
                  <a:srgbClr val="FF0000"/>
                </a:solidFill>
              </a:rPr>
              <a:t> 로그인 불허</a:t>
            </a:r>
            <a:r>
              <a:rPr lang="en-US" altLang="ko-KR" sz="2000" b="1" dirty="0">
                <a:solidFill>
                  <a:srgbClr val="FF0000"/>
                </a:solidFill>
              </a:rPr>
              <a:t>!!!!</a:t>
            </a:r>
            <a:endParaRPr lang="en-US" altLang="ko-KR" sz="1200" b="1" dirty="0">
              <a:solidFill>
                <a:srgbClr val="FF0000"/>
              </a:solidFill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17-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38</a:t>
            </a:fld>
            <a:endParaRPr lang="en-US" altLang="ko-KR" sz="1400" dirty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4" name="직사각형 3"/>
          <p:cNvSpPr/>
          <p:nvPr/>
        </p:nvSpPr>
        <p:spPr>
          <a:xfrm>
            <a:off x="501662" y="1133937"/>
            <a:ext cx="83931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chemeClr val="accent2"/>
                </a:solidFill>
              </a:rPr>
              <a:t>https://support.google.com/accounts/answer/6010255?hl=ko</a:t>
            </a:r>
          </a:p>
        </p:txBody>
      </p:sp>
      <p:sp>
        <p:nvSpPr>
          <p:cNvPr id="10" name="아래쪽 화살표 9"/>
          <p:cNvSpPr/>
          <p:nvPr/>
        </p:nvSpPr>
        <p:spPr>
          <a:xfrm rot="2958565">
            <a:off x="3418038" y="3961512"/>
            <a:ext cx="294077" cy="1543503"/>
          </a:xfrm>
          <a:prstGeom prst="downArrow">
            <a:avLst>
              <a:gd name="adj1" fmla="val 50000"/>
              <a:gd name="adj2" fmla="val 77501"/>
            </a:avLst>
          </a:prstGeom>
          <a:solidFill>
            <a:srgbClr val="FF00FF"/>
          </a:solidFill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DA05F63-90C8-BF05-B83E-E93F53B230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661" y="1636647"/>
            <a:ext cx="6852745" cy="432592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2016937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err="1"/>
              <a:t>파이썬으로</a:t>
            </a:r>
            <a:r>
              <a:rPr lang="ko-KR" altLang="en-US" dirty="0"/>
              <a:t> 이메일 보내기</a:t>
            </a:r>
            <a:endParaRPr lang="en-US" altLang="ko-KR" dirty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000" dirty="0">
                <a:solidFill>
                  <a:schemeClr val="tx2"/>
                </a:solidFill>
              </a:rPr>
              <a:t>Gmail </a:t>
            </a:r>
            <a:r>
              <a:rPr lang="ko-KR" altLang="en-US" sz="2000" dirty="0">
                <a:solidFill>
                  <a:schemeClr val="tx2"/>
                </a:solidFill>
              </a:rPr>
              <a:t>인증  </a:t>
            </a:r>
            <a:r>
              <a:rPr lang="en-US" altLang="ko-KR" sz="2000" dirty="0">
                <a:solidFill>
                  <a:schemeClr val="tx2"/>
                </a:solidFill>
              </a:rPr>
              <a:t>: </a:t>
            </a:r>
            <a:r>
              <a:rPr lang="ko-KR" altLang="en-US" sz="2000" b="1" dirty="0">
                <a:solidFill>
                  <a:srgbClr val="FF0000"/>
                </a:solidFill>
              </a:rPr>
              <a:t>보안 수준 낮은 앱의 액세스 사용</a:t>
            </a:r>
            <a:endParaRPr lang="en-US" altLang="ko-KR" sz="1200" b="1" dirty="0">
              <a:solidFill>
                <a:srgbClr val="FF0000"/>
              </a:solidFill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17-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39</a:t>
            </a:fld>
            <a:endParaRPr lang="en-US" altLang="ko-KR" sz="1400" dirty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4" name="직사각형 3"/>
          <p:cNvSpPr/>
          <p:nvPr/>
        </p:nvSpPr>
        <p:spPr>
          <a:xfrm>
            <a:off x="501662" y="1133937"/>
            <a:ext cx="83931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chemeClr val="accent2"/>
                </a:solidFill>
              </a:rPr>
              <a:t>https://www.google.com/settings/security/lesssecureapps</a:t>
            </a:r>
            <a:endParaRPr lang="ko-KR" altLang="en-US" b="1" dirty="0">
              <a:solidFill>
                <a:schemeClr val="accent2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754" y="1639426"/>
            <a:ext cx="6744005" cy="4585746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9" name="아래쪽 화살표 8"/>
          <p:cNvSpPr/>
          <p:nvPr/>
        </p:nvSpPr>
        <p:spPr>
          <a:xfrm rot="2958565">
            <a:off x="4465662" y="3354830"/>
            <a:ext cx="294077" cy="1543503"/>
          </a:xfrm>
          <a:prstGeom prst="downArrow">
            <a:avLst>
              <a:gd name="adj1" fmla="val 50000"/>
              <a:gd name="adj2" fmla="val 77501"/>
            </a:avLst>
          </a:prstGeom>
          <a:solidFill>
            <a:srgbClr val="FF00FF"/>
          </a:solidFill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6045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err="1"/>
              <a:t>파이썬이</a:t>
            </a:r>
            <a:r>
              <a:rPr lang="ko-KR" altLang="en-US" dirty="0"/>
              <a:t> 지원하는 네트워크</a:t>
            </a:r>
            <a:r>
              <a:rPr lang="en-US" altLang="ko-KR" dirty="0"/>
              <a:t>, </a:t>
            </a:r>
            <a:r>
              <a:rPr lang="ko-KR" altLang="en-US" dirty="0"/>
              <a:t>인터넷 모듈</a:t>
            </a:r>
            <a:endParaRPr lang="en-US" altLang="ko-KR" dirty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000" b="1" dirty="0">
                <a:solidFill>
                  <a:schemeClr val="accent2"/>
                </a:solidFill>
              </a:rPr>
              <a:t>socket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1600" dirty="0"/>
              <a:t>로우 레벨 네트워킹 인터페이스</a:t>
            </a:r>
            <a:endParaRPr lang="en-US" altLang="ko-KR" sz="16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1600" b="1" dirty="0">
                <a:solidFill>
                  <a:schemeClr val="accent2"/>
                </a:solidFill>
              </a:rPr>
              <a:t>예제 </a:t>
            </a:r>
            <a:r>
              <a:rPr lang="en-US" altLang="ko-KR" sz="1600" b="1" dirty="0">
                <a:solidFill>
                  <a:schemeClr val="accent2"/>
                </a:solidFill>
              </a:rPr>
              <a:t>socket_client.py </a:t>
            </a:r>
            <a:r>
              <a:rPr lang="ko-KR" altLang="en-US" sz="1600" dirty="0"/>
              <a:t>소켓을 이용한 서버</a:t>
            </a:r>
            <a:endParaRPr lang="en-US" altLang="ko-KR" sz="16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17-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4</a:t>
            </a:fld>
            <a:endParaRPr lang="en-US" altLang="ko-KR" sz="1400" dirty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783823" y="1806575"/>
            <a:ext cx="7538254" cy="2554545"/>
          </a:xfrm>
          <a:prstGeom prst="rect">
            <a:avLst/>
          </a:prstGeom>
          <a:solidFill>
            <a:srgbClr val="CCECFF"/>
          </a:solidFill>
          <a:ln>
            <a:noFill/>
          </a:ln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import socket</a:t>
            </a:r>
          </a:p>
          <a:p>
            <a:pPr latinLnBrk="0">
              <a:spcBef>
                <a:spcPct val="0"/>
              </a:spcBef>
              <a:buFontTx/>
              <a:buNone/>
            </a:pPr>
            <a:endParaRPr kumimoji="0" lang="en-US" altLang="ko-KR" sz="1600" dirty="0">
              <a:latin typeface="+mj-l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HOST = '127.0.0.1' 			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#localhost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PORT = 50007 			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#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서버와 같은 포트를 사용함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s = 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socket.socket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(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socket.AF_INET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, 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socket.SOCK_STREAM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) 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#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소켓 생성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s.connect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((HOST,PORT))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s.send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(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b'Hello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, python') 		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#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문자를 보냄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data = 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s.recv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(1024) 		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#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서버로 부터 정보를 받음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s.close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()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print('Received', 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repr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(data))</a:t>
            </a:r>
          </a:p>
        </p:txBody>
      </p:sp>
    </p:spTree>
    <p:extLst>
      <p:ext uri="{BB962C8B-B14F-4D97-AF65-F5344CB8AC3E}">
        <p14:creationId xmlns:p14="http://schemas.microsoft.com/office/powerpoint/2010/main" val="28224223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470BF97-3FF2-A8A1-289B-3D0901427E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808" y="1536746"/>
            <a:ext cx="3267075" cy="34956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err="1"/>
              <a:t>파이썬으로</a:t>
            </a:r>
            <a:r>
              <a:rPr lang="ko-KR" altLang="en-US" dirty="0"/>
              <a:t> 이메일 보내기</a:t>
            </a:r>
            <a:endParaRPr lang="en-US" altLang="ko-KR" dirty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000" dirty="0">
                <a:solidFill>
                  <a:schemeClr val="tx2"/>
                </a:solidFill>
              </a:rPr>
              <a:t>Gmail </a:t>
            </a:r>
            <a:r>
              <a:rPr lang="ko-KR" altLang="en-US" sz="2000" dirty="0">
                <a:solidFill>
                  <a:schemeClr val="tx2"/>
                </a:solidFill>
              </a:rPr>
              <a:t>인증  </a:t>
            </a:r>
            <a:r>
              <a:rPr lang="en-US" altLang="ko-KR" sz="2000" dirty="0">
                <a:solidFill>
                  <a:schemeClr val="tx2"/>
                </a:solidFill>
              </a:rPr>
              <a:t>: </a:t>
            </a:r>
            <a:r>
              <a:rPr lang="ko-KR" altLang="en-US" sz="2000" b="1" dirty="0">
                <a:solidFill>
                  <a:srgbClr val="FF0000"/>
                </a:solidFill>
              </a:rPr>
              <a:t>구글 계정 보안에서 </a:t>
            </a:r>
            <a:r>
              <a:rPr lang="en-US" altLang="ko-KR" sz="2000" b="1" dirty="0">
                <a:solidFill>
                  <a:srgbClr val="FF0000"/>
                </a:solidFill>
              </a:rPr>
              <a:t>2</a:t>
            </a:r>
            <a:r>
              <a:rPr lang="ko-KR" altLang="en-US" sz="2000" b="1" dirty="0">
                <a:solidFill>
                  <a:srgbClr val="FF0000"/>
                </a:solidFill>
              </a:rPr>
              <a:t>단계인증 설정</a:t>
            </a:r>
            <a:endParaRPr lang="en-US" altLang="ko-KR" sz="1200" b="1" dirty="0">
              <a:solidFill>
                <a:srgbClr val="FF0000"/>
              </a:solidFill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17-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40</a:t>
            </a:fld>
            <a:endParaRPr lang="en-US" altLang="ko-KR" sz="1400" dirty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4" name="직사각형 3"/>
          <p:cNvSpPr/>
          <p:nvPr/>
        </p:nvSpPr>
        <p:spPr>
          <a:xfrm>
            <a:off x="501662" y="1133937"/>
            <a:ext cx="83931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chemeClr val="accent2"/>
                </a:solidFill>
              </a:rPr>
              <a:t>https://myaccount.google.com/security</a:t>
            </a:r>
            <a:endParaRPr lang="ko-KR" altLang="en-US" b="1" dirty="0">
              <a:solidFill>
                <a:schemeClr val="accent2"/>
              </a:solidFill>
            </a:endParaRPr>
          </a:p>
        </p:txBody>
      </p:sp>
      <p:sp>
        <p:nvSpPr>
          <p:cNvPr id="9" name="아래쪽 화살표 8"/>
          <p:cNvSpPr/>
          <p:nvPr/>
        </p:nvSpPr>
        <p:spPr>
          <a:xfrm rot="2958565">
            <a:off x="2854664" y="2171974"/>
            <a:ext cx="294077" cy="1543503"/>
          </a:xfrm>
          <a:prstGeom prst="downArrow">
            <a:avLst>
              <a:gd name="adj1" fmla="val 50000"/>
              <a:gd name="adj2" fmla="val 77501"/>
            </a:avLst>
          </a:prstGeom>
          <a:solidFill>
            <a:srgbClr val="FF00FF"/>
          </a:solidFill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86A9072-810E-6FC9-EDC7-0230413717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9538" y="4500631"/>
            <a:ext cx="7515225" cy="15335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아래쪽 화살표 8">
            <a:extLst>
              <a:ext uri="{FF2B5EF4-FFF2-40B4-BE49-F238E27FC236}">
                <a16:creationId xmlns:a16="http://schemas.microsoft.com/office/drawing/2014/main" id="{C07DB3CA-FE91-C98F-3484-0E326A90C1F8}"/>
              </a:ext>
            </a:extLst>
          </p:cNvPr>
          <p:cNvSpPr/>
          <p:nvPr/>
        </p:nvSpPr>
        <p:spPr>
          <a:xfrm rot="2958565">
            <a:off x="7304685" y="4260669"/>
            <a:ext cx="294077" cy="1543503"/>
          </a:xfrm>
          <a:prstGeom prst="downArrow">
            <a:avLst>
              <a:gd name="adj1" fmla="val 50000"/>
              <a:gd name="adj2" fmla="val 77501"/>
            </a:avLst>
          </a:prstGeom>
          <a:solidFill>
            <a:srgbClr val="FF00FF"/>
          </a:solidFill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533092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FED734D0-F837-9D48-A0DE-DE391F63DB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8287" y="3462800"/>
            <a:ext cx="6067425" cy="28194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557CFF93-6365-CDDF-BF5D-AA4E4B9F04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792" y="1627061"/>
            <a:ext cx="7324725" cy="16954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err="1"/>
              <a:t>파이썬으로</a:t>
            </a:r>
            <a:r>
              <a:rPr lang="ko-KR" altLang="en-US" dirty="0"/>
              <a:t> 이메일 보내기</a:t>
            </a:r>
            <a:endParaRPr lang="en-US" altLang="ko-KR" dirty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000" dirty="0">
                <a:solidFill>
                  <a:schemeClr val="tx2"/>
                </a:solidFill>
              </a:rPr>
              <a:t>Gmail </a:t>
            </a:r>
            <a:r>
              <a:rPr lang="ko-KR" altLang="en-US" sz="2000" dirty="0">
                <a:solidFill>
                  <a:schemeClr val="tx2"/>
                </a:solidFill>
              </a:rPr>
              <a:t>인증  </a:t>
            </a:r>
            <a:r>
              <a:rPr lang="en-US" altLang="ko-KR" sz="2000" dirty="0">
                <a:solidFill>
                  <a:schemeClr val="tx2"/>
                </a:solidFill>
              </a:rPr>
              <a:t>: </a:t>
            </a:r>
            <a:r>
              <a:rPr lang="ko-KR" altLang="en-US" sz="2000" b="1" dirty="0" err="1">
                <a:solidFill>
                  <a:srgbClr val="FF0000"/>
                </a:solidFill>
              </a:rPr>
              <a:t>앱비밀번호</a:t>
            </a:r>
            <a:r>
              <a:rPr lang="ko-KR" altLang="en-US" sz="2000" b="1" dirty="0">
                <a:solidFill>
                  <a:srgbClr val="FF0000"/>
                </a:solidFill>
              </a:rPr>
              <a:t> 사용 설정 </a:t>
            </a:r>
            <a:r>
              <a:rPr lang="en-US" altLang="ko-KR" sz="2000" b="1" dirty="0">
                <a:solidFill>
                  <a:srgbClr val="FF0000"/>
                </a:solidFill>
              </a:rPr>
              <a:t>/</a:t>
            </a:r>
            <a:r>
              <a:rPr lang="ko-KR" altLang="en-US" sz="2000" b="1" dirty="0">
                <a:solidFill>
                  <a:srgbClr val="FF0000"/>
                </a:solidFill>
              </a:rPr>
              <a:t> </a:t>
            </a:r>
            <a:r>
              <a:rPr lang="ko-KR" altLang="en-US" sz="2000" b="1" dirty="0" err="1">
                <a:solidFill>
                  <a:srgbClr val="FF0000"/>
                </a:solidFill>
              </a:rPr>
              <a:t>앱이름</a:t>
            </a:r>
            <a:r>
              <a:rPr lang="ko-KR" altLang="en-US" sz="2000" b="1" dirty="0">
                <a:solidFill>
                  <a:srgbClr val="FF0000"/>
                </a:solidFill>
              </a:rPr>
              <a:t> 지정 후 만들기</a:t>
            </a:r>
            <a:endParaRPr lang="en-US" altLang="ko-KR" sz="1200" b="1" dirty="0">
              <a:solidFill>
                <a:srgbClr val="FF0000"/>
              </a:solidFill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17-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41</a:t>
            </a:fld>
            <a:endParaRPr lang="en-US" altLang="ko-KR" sz="1400" dirty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4" name="직사각형 3"/>
          <p:cNvSpPr/>
          <p:nvPr/>
        </p:nvSpPr>
        <p:spPr>
          <a:xfrm>
            <a:off x="501662" y="1133937"/>
            <a:ext cx="83931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chemeClr val="accent2"/>
                </a:solidFill>
              </a:rPr>
              <a:t>https://myaccount.google.com/security</a:t>
            </a:r>
            <a:endParaRPr lang="ko-KR" altLang="en-US" b="1" dirty="0">
              <a:solidFill>
                <a:schemeClr val="accent2"/>
              </a:solidFill>
            </a:endParaRPr>
          </a:p>
        </p:txBody>
      </p:sp>
      <p:sp>
        <p:nvSpPr>
          <p:cNvPr id="9" name="아래쪽 화살표 8"/>
          <p:cNvSpPr/>
          <p:nvPr/>
        </p:nvSpPr>
        <p:spPr>
          <a:xfrm rot="2958565">
            <a:off x="7685685" y="1627415"/>
            <a:ext cx="294077" cy="1543503"/>
          </a:xfrm>
          <a:prstGeom prst="downArrow">
            <a:avLst>
              <a:gd name="adj1" fmla="val 50000"/>
              <a:gd name="adj2" fmla="val 77501"/>
            </a:avLst>
          </a:prstGeom>
          <a:solidFill>
            <a:srgbClr val="FF00FF"/>
          </a:solidFill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아래쪽 화살표 8">
            <a:extLst>
              <a:ext uri="{FF2B5EF4-FFF2-40B4-BE49-F238E27FC236}">
                <a16:creationId xmlns:a16="http://schemas.microsoft.com/office/drawing/2014/main" id="{C07DB3CA-FE91-C98F-3484-0E326A90C1F8}"/>
              </a:ext>
            </a:extLst>
          </p:cNvPr>
          <p:cNvSpPr/>
          <p:nvPr/>
        </p:nvSpPr>
        <p:spPr>
          <a:xfrm rot="2958565">
            <a:off x="7304685" y="4260669"/>
            <a:ext cx="294077" cy="1543503"/>
          </a:xfrm>
          <a:prstGeom prst="downArrow">
            <a:avLst>
              <a:gd name="adj1" fmla="val 50000"/>
              <a:gd name="adj2" fmla="val 77501"/>
            </a:avLst>
          </a:prstGeom>
          <a:solidFill>
            <a:srgbClr val="FF00FF"/>
          </a:solidFill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아래쪽 화살표 8">
            <a:extLst>
              <a:ext uri="{FF2B5EF4-FFF2-40B4-BE49-F238E27FC236}">
                <a16:creationId xmlns:a16="http://schemas.microsoft.com/office/drawing/2014/main" id="{AAF828C9-5CEA-32EB-77B2-83FC1F772DB8}"/>
              </a:ext>
            </a:extLst>
          </p:cNvPr>
          <p:cNvSpPr/>
          <p:nvPr/>
        </p:nvSpPr>
        <p:spPr>
          <a:xfrm rot="2958565">
            <a:off x="4241605" y="3191894"/>
            <a:ext cx="294077" cy="1543503"/>
          </a:xfrm>
          <a:prstGeom prst="downArrow">
            <a:avLst>
              <a:gd name="adj1" fmla="val 50000"/>
              <a:gd name="adj2" fmla="val 77501"/>
            </a:avLst>
          </a:prstGeom>
          <a:solidFill>
            <a:srgbClr val="FF00FF"/>
          </a:solidFill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83927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C16589D-F271-9BD9-D8BB-0FD9905B17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5150" y="1689018"/>
            <a:ext cx="4410075" cy="4476750"/>
          </a:xfrm>
          <a:prstGeom prst="rect">
            <a:avLst/>
          </a:prstGeom>
        </p:spPr>
      </p:pic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err="1"/>
              <a:t>파이썬으로</a:t>
            </a:r>
            <a:r>
              <a:rPr lang="ko-KR" altLang="en-US" dirty="0"/>
              <a:t> 이메일 보내기</a:t>
            </a:r>
            <a:endParaRPr lang="en-US" altLang="ko-KR" dirty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000" dirty="0">
                <a:solidFill>
                  <a:schemeClr val="tx2"/>
                </a:solidFill>
              </a:rPr>
              <a:t>Gmail </a:t>
            </a:r>
            <a:r>
              <a:rPr lang="ko-KR" altLang="en-US" sz="2000" dirty="0">
                <a:solidFill>
                  <a:schemeClr val="tx2"/>
                </a:solidFill>
              </a:rPr>
              <a:t>인증  </a:t>
            </a:r>
            <a:r>
              <a:rPr lang="en-US" altLang="ko-KR" sz="2000" dirty="0">
                <a:solidFill>
                  <a:schemeClr val="tx2"/>
                </a:solidFill>
              </a:rPr>
              <a:t>: </a:t>
            </a:r>
            <a:r>
              <a:rPr lang="ko-KR" altLang="en-US" sz="2000" b="1" dirty="0" err="1">
                <a:solidFill>
                  <a:srgbClr val="FF0000"/>
                </a:solidFill>
              </a:rPr>
              <a:t>앱비밀번호가</a:t>
            </a:r>
            <a:r>
              <a:rPr lang="ko-KR" altLang="en-US" sz="2000" b="1" dirty="0">
                <a:solidFill>
                  <a:srgbClr val="FF0000"/>
                </a:solidFill>
              </a:rPr>
              <a:t> 안보이면 구글계정검색에 </a:t>
            </a:r>
            <a:r>
              <a:rPr lang="en-US" altLang="ko-KR" sz="2000" b="1" dirty="0">
                <a:solidFill>
                  <a:srgbClr val="FF0000"/>
                </a:solidFill>
              </a:rPr>
              <a:t>‘</a:t>
            </a:r>
            <a:r>
              <a:rPr lang="ko-KR" altLang="en-US" sz="2000" b="1" dirty="0">
                <a:solidFill>
                  <a:srgbClr val="FF0000"/>
                </a:solidFill>
              </a:rPr>
              <a:t>앱</a:t>
            </a:r>
            <a:r>
              <a:rPr lang="en-US" altLang="ko-KR" sz="2000" b="1" dirty="0">
                <a:solidFill>
                  <a:srgbClr val="FF0000"/>
                </a:solidFill>
              </a:rPr>
              <a:t>’</a:t>
            </a:r>
            <a:r>
              <a:rPr lang="ko-KR" altLang="en-US" sz="2000" b="1" dirty="0">
                <a:solidFill>
                  <a:srgbClr val="FF0000"/>
                </a:solidFill>
              </a:rPr>
              <a:t>을 쓰면 보임</a:t>
            </a:r>
            <a:endParaRPr lang="en-US" altLang="ko-KR" sz="1200" b="1" dirty="0">
              <a:solidFill>
                <a:srgbClr val="FF0000"/>
              </a:solidFill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17-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42</a:t>
            </a:fld>
            <a:endParaRPr lang="en-US" altLang="ko-KR" sz="1400" dirty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4" name="직사각형 3"/>
          <p:cNvSpPr/>
          <p:nvPr/>
        </p:nvSpPr>
        <p:spPr>
          <a:xfrm>
            <a:off x="501662" y="1133937"/>
            <a:ext cx="83931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chemeClr val="accent2"/>
                </a:solidFill>
              </a:rPr>
              <a:t>https://myaccount.google.com/security</a:t>
            </a:r>
            <a:endParaRPr lang="ko-KR" altLang="en-US" b="1" dirty="0">
              <a:solidFill>
                <a:schemeClr val="accent2"/>
              </a:solidFill>
            </a:endParaRPr>
          </a:p>
        </p:txBody>
      </p:sp>
      <p:sp>
        <p:nvSpPr>
          <p:cNvPr id="9" name="아래쪽 화살표 8"/>
          <p:cNvSpPr/>
          <p:nvPr/>
        </p:nvSpPr>
        <p:spPr>
          <a:xfrm rot="2958565">
            <a:off x="5390772" y="2449443"/>
            <a:ext cx="294077" cy="1543503"/>
          </a:xfrm>
          <a:prstGeom prst="downArrow">
            <a:avLst>
              <a:gd name="adj1" fmla="val 50000"/>
              <a:gd name="adj2" fmla="val 77501"/>
            </a:avLst>
          </a:prstGeom>
          <a:solidFill>
            <a:srgbClr val="FF00FF"/>
          </a:solidFill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아래쪽 화살표 8">
            <a:extLst>
              <a:ext uri="{FF2B5EF4-FFF2-40B4-BE49-F238E27FC236}">
                <a16:creationId xmlns:a16="http://schemas.microsoft.com/office/drawing/2014/main" id="{AAF828C9-5CEA-32EB-77B2-83FC1F772DB8}"/>
              </a:ext>
            </a:extLst>
          </p:cNvPr>
          <p:cNvSpPr/>
          <p:nvPr/>
        </p:nvSpPr>
        <p:spPr>
          <a:xfrm rot="2958565">
            <a:off x="4898827" y="1098488"/>
            <a:ext cx="294077" cy="1543503"/>
          </a:xfrm>
          <a:prstGeom prst="downArrow">
            <a:avLst>
              <a:gd name="adj1" fmla="val 50000"/>
              <a:gd name="adj2" fmla="val 77501"/>
            </a:avLst>
          </a:prstGeom>
          <a:solidFill>
            <a:srgbClr val="FF00FF"/>
          </a:solidFill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943175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508F8D3-7812-F0F8-D3CA-8C7814DC90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7988" y="1827535"/>
            <a:ext cx="4724400" cy="4057650"/>
          </a:xfrm>
          <a:prstGeom prst="rect">
            <a:avLst/>
          </a:prstGeom>
        </p:spPr>
      </p:pic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err="1"/>
              <a:t>파이썬으로</a:t>
            </a:r>
            <a:r>
              <a:rPr lang="ko-KR" altLang="en-US" dirty="0"/>
              <a:t> 이메일 보내기</a:t>
            </a:r>
            <a:endParaRPr lang="en-US" altLang="ko-KR" dirty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000" dirty="0">
                <a:solidFill>
                  <a:schemeClr val="tx2"/>
                </a:solidFill>
              </a:rPr>
              <a:t>Gmail </a:t>
            </a:r>
            <a:r>
              <a:rPr lang="ko-KR" altLang="en-US" sz="2000" dirty="0">
                <a:solidFill>
                  <a:schemeClr val="tx2"/>
                </a:solidFill>
              </a:rPr>
              <a:t>인증  </a:t>
            </a:r>
            <a:r>
              <a:rPr lang="en-US" altLang="ko-KR" sz="2000" dirty="0">
                <a:solidFill>
                  <a:schemeClr val="tx2"/>
                </a:solidFill>
              </a:rPr>
              <a:t>: </a:t>
            </a:r>
            <a:r>
              <a:rPr lang="ko-KR" altLang="en-US" sz="2000" b="1" dirty="0">
                <a:solidFill>
                  <a:srgbClr val="FF0000"/>
                </a:solidFill>
              </a:rPr>
              <a:t>생성된 자신의 </a:t>
            </a:r>
            <a:r>
              <a:rPr lang="en-US" altLang="ko-KR" sz="2000" b="1" dirty="0">
                <a:solidFill>
                  <a:srgbClr val="FF0000"/>
                </a:solidFill>
              </a:rPr>
              <a:t>16</a:t>
            </a:r>
            <a:r>
              <a:rPr lang="ko-KR" altLang="en-US" sz="2000" b="1" dirty="0">
                <a:solidFill>
                  <a:srgbClr val="FF0000"/>
                </a:solidFill>
              </a:rPr>
              <a:t>자리 </a:t>
            </a:r>
            <a:r>
              <a:rPr lang="ko-KR" altLang="en-US" sz="2000" b="1" dirty="0" err="1">
                <a:solidFill>
                  <a:srgbClr val="FF0000"/>
                </a:solidFill>
              </a:rPr>
              <a:t>앱비밀번호</a:t>
            </a:r>
            <a:r>
              <a:rPr lang="ko-KR" altLang="en-US" sz="2000" b="1" dirty="0">
                <a:solidFill>
                  <a:srgbClr val="FF0000"/>
                </a:solidFill>
              </a:rPr>
              <a:t> 사용</a:t>
            </a:r>
            <a:endParaRPr lang="en-US" altLang="ko-KR" sz="1200" b="1" dirty="0">
              <a:solidFill>
                <a:srgbClr val="FF0000"/>
              </a:solidFill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17-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43</a:t>
            </a:fld>
            <a:endParaRPr lang="en-US" altLang="ko-KR" sz="1400" dirty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4" name="직사각형 3"/>
          <p:cNvSpPr/>
          <p:nvPr/>
        </p:nvSpPr>
        <p:spPr>
          <a:xfrm>
            <a:off x="501662" y="1133937"/>
            <a:ext cx="83931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chemeClr val="accent2"/>
                </a:solidFill>
              </a:rPr>
              <a:t>https://myaccount.google.com/security</a:t>
            </a:r>
            <a:endParaRPr lang="ko-KR" altLang="en-US" b="1" dirty="0">
              <a:solidFill>
                <a:schemeClr val="accent2"/>
              </a:solidFill>
            </a:endParaRPr>
          </a:p>
        </p:txBody>
      </p:sp>
      <p:sp>
        <p:nvSpPr>
          <p:cNvPr id="12" name="아래쪽 화살표 8">
            <a:extLst>
              <a:ext uri="{FF2B5EF4-FFF2-40B4-BE49-F238E27FC236}">
                <a16:creationId xmlns:a16="http://schemas.microsoft.com/office/drawing/2014/main" id="{AAF828C9-5CEA-32EB-77B2-83FC1F772DB8}"/>
              </a:ext>
            </a:extLst>
          </p:cNvPr>
          <p:cNvSpPr/>
          <p:nvPr/>
        </p:nvSpPr>
        <p:spPr>
          <a:xfrm rot="2958565">
            <a:off x="5267919" y="1991001"/>
            <a:ext cx="294077" cy="1543503"/>
          </a:xfrm>
          <a:prstGeom prst="downArrow">
            <a:avLst>
              <a:gd name="adj1" fmla="val 50000"/>
              <a:gd name="adj2" fmla="val 77501"/>
            </a:avLst>
          </a:prstGeom>
          <a:solidFill>
            <a:srgbClr val="FF00FF"/>
          </a:solidFill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9104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err="1"/>
              <a:t>파이썬으로</a:t>
            </a:r>
            <a:r>
              <a:rPr lang="ko-KR" altLang="en-US" dirty="0"/>
              <a:t> 이메일 보내기</a:t>
            </a:r>
            <a:endParaRPr lang="en-US" altLang="ko-KR" dirty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000" dirty="0">
                <a:solidFill>
                  <a:schemeClr val="tx2"/>
                </a:solidFill>
              </a:rPr>
              <a:t>Gmail </a:t>
            </a:r>
            <a:r>
              <a:rPr lang="ko-KR" altLang="en-US" sz="2000" dirty="0">
                <a:solidFill>
                  <a:schemeClr val="tx2"/>
                </a:solidFill>
              </a:rPr>
              <a:t>인증 </a:t>
            </a:r>
            <a:r>
              <a:rPr lang="en-US" altLang="ko-KR" sz="2000" dirty="0">
                <a:solidFill>
                  <a:schemeClr val="tx2"/>
                </a:solidFill>
              </a:rPr>
              <a:t>: </a:t>
            </a:r>
            <a:r>
              <a:rPr lang="en-US" altLang="ko-KR" sz="2000" b="1" dirty="0">
                <a:solidFill>
                  <a:srgbClr val="FF0000"/>
                </a:solidFill>
              </a:rPr>
              <a:t>Google </a:t>
            </a:r>
            <a:r>
              <a:rPr lang="ko-KR" altLang="en-US" sz="2000" b="1" dirty="0">
                <a:solidFill>
                  <a:srgbClr val="FF0000"/>
                </a:solidFill>
              </a:rPr>
              <a:t>보안 수준 낮은 앱의 액세스 허용 후</a:t>
            </a:r>
            <a:endParaRPr lang="en-US" altLang="ko-KR" sz="1200" b="1" dirty="0">
              <a:solidFill>
                <a:srgbClr val="FF0000"/>
              </a:solidFill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17-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44</a:t>
            </a:fld>
            <a:endParaRPr lang="en-US" altLang="ko-KR" sz="1400" dirty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9" name="TextBox 4"/>
          <p:cNvSpPr txBox="1">
            <a:spLocks noChangeArrowheads="1"/>
          </p:cNvSpPr>
          <p:nvPr/>
        </p:nvSpPr>
        <p:spPr bwMode="auto">
          <a:xfrm>
            <a:off x="572865" y="1153111"/>
            <a:ext cx="7940898" cy="3785652"/>
          </a:xfrm>
          <a:prstGeom prst="rect">
            <a:avLst/>
          </a:prstGeom>
          <a:solidFill>
            <a:srgbClr val="D8FFCD"/>
          </a:solidFill>
          <a:ln>
            <a:solidFill>
              <a:srgbClr val="CCECFF"/>
            </a:solidFill>
          </a:ln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&gt;&gt;&gt; import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smtplib</a:t>
            </a:r>
            <a:endParaRPr kumimoji="0" lang="en-US" altLang="ko-KR" sz="1600" b="1" dirty="0">
              <a:solidFill>
                <a:schemeClr val="accent2"/>
              </a:solidFill>
              <a:latin typeface="+mj-l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&gt;&gt;&gt; s =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smtplib.SMTP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("smtp.gmail.com",587) 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#SMTP 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서버 설정</a:t>
            </a:r>
          </a:p>
          <a:p>
            <a:pPr latinLnBrk="0">
              <a:spcBef>
                <a:spcPct val="0"/>
              </a:spcBef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&gt;&gt;&gt;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s.ehlo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()</a:t>
            </a:r>
          </a:p>
          <a:p>
            <a:pPr latinLnBrk="0">
              <a:spcBef>
                <a:spcPct val="0"/>
              </a:spcBef>
              <a:buNone/>
            </a:pP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(250, </a:t>
            </a:r>
            <a:r>
              <a:rPr kumimoji="0" lang="en-US" altLang="ko-KR" sz="1600" dirty="0" err="1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b'smtp.gmail.com</a:t>
            </a: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 at your service, [71.60.56.114]\</a:t>
            </a:r>
            <a:r>
              <a:rPr kumimoji="0" lang="en-US" altLang="ko-KR" sz="1600" dirty="0" err="1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nSIZE</a:t>
            </a: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 35882577\n8BITMIME\</a:t>
            </a:r>
            <a:r>
              <a:rPr kumimoji="0" lang="en-US" altLang="ko-KR" sz="1600" dirty="0" err="1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nSTARTTLS</a:t>
            </a: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\</a:t>
            </a:r>
            <a:r>
              <a:rPr kumimoji="0" lang="en-US" altLang="ko-KR" sz="1600" dirty="0" err="1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nENHANCEDSTATUSCODES</a:t>
            </a: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\</a:t>
            </a:r>
            <a:r>
              <a:rPr kumimoji="0" lang="en-US" altLang="ko-KR" sz="1600" dirty="0" err="1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nPIPELINING</a:t>
            </a: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\</a:t>
            </a:r>
            <a:r>
              <a:rPr kumimoji="0" lang="en-US" altLang="ko-KR" sz="1600" dirty="0" err="1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nCHUNKING</a:t>
            </a: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\nSMTPUTF8')</a:t>
            </a:r>
          </a:p>
          <a:p>
            <a:pPr latinLnBrk="0">
              <a:spcBef>
                <a:spcPct val="0"/>
              </a:spcBef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&gt;&gt;&gt;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s.starttls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() 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#STARTTLS 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시작</a:t>
            </a:r>
          </a:p>
          <a:p>
            <a:pPr latinLnBrk="0">
              <a:spcBef>
                <a:spcPct val="0"/>
              </a:spcBef>
              <a:buNone/>
            </a:pP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(220, b'2.0.0 Ready to start TLS')</a:t>
            </a:r>
          </a:p>
          <a:p>
            <a:pPr latinLnBrk="0">
              <a:spcBef>
                <a:spcPct val="0"/>
              </a:spcBef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&gt;&gt;&gt;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s.ehlo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()</a:t>
            </a:r>
          </a:p>
          <a:p>
            <a:pPr latinLnBrk="0">
              <a:spcBef>
                <a:spcPct val="0"/>
              </a:spcBef>
              <a:buNone/>
            </a:pP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(250, </a:t>
            </a:r>
            <a:r>
              <a:rPr kumimoji="0" lang="en-US" altLang="ko-KR" sz="1600" dirty="0" err="1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b'smtp.gmail.com</a:t>
            </a: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 at your service, [71.60.56.114]\</a:t>
            </a:r>
            <a:r>
              <a:rPr kumimoji="0" lang="en-US" altLang="ko-KR" sz="1600" dirty="0" err="1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nSIZE</a:t>
            </a: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 35882577\n8BITMIME\</a:t>
            </a:r>
            <a:r>
              <a:rPr kumimoji="0" lang="en-US" altLang="ko-KR" sz="1600" dirty="0" err="1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nAUTH</a:t>
            </a: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 LOGIN PLAIN XOAUTH2 PLAIN-CLIENTTOKEN OAUTHBEARER XOAUTH\</a:t>
            </a:r>
            <a:r>
              <a:rPr kumimoji="0" lang="en-US" altLang="ko-KR" sz="1600" dirty="0" err="1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nENHANCEDSTATUSCODES</a:t>
            </a: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\</a:t>
            </a:r>
            <a:r>
              <a:rPr kumimoji="0" lang="en-US" altLang="ko-KR" sz="1600" dirty="0" err="1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nPIPELINING</a:t>
            </a: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\</a:t>
            </a:r>
            <a:r>
              <a:rPr kumimoji="0" lang="en-US" altLang="ko-KR" sz="1600" dirty="0" err="1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nCHUNKING</a:t>
            </a: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\nSMTPUTF8')</a:t>
            </a:r>
          </a:p>
          <a:p>
            <a:pPr latinLnBrk="0">
              <a:spcBef>
                <a:spcPct val="0"/>
              </a:spcBef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&gt;&gt;&gt;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s.login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("prof.youngsik.kim@gmail.com",“********")</a:t>
            </a:r>
          </a:p>
          <a:p>
            <a:pPr latinLnBrk="0">
              <a:spcBef>
                <a:spcPct val="0"/>
              </a:spcBef>
              <a:buNone/>
            </a:pP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(235, b'2.7.0 Accepted')</a:t>
            </a:r>
          </a:p>
        </p:txBody>
      </p:sp>
    </p:spTree>
    <p:extLst>
      <p:ext uri="{BB962C8B-B14F-4D97-AF65-F5344CB8AC3E}">
        <p14:creationId xmlns:p14="http://schemas.microsoft.com/office/powerpoint/2010/main" val="335452418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err="1"/>
              <a:t>파이썬으로</a:t>
            </a:r>
            <a:r>
              <a:rPr lang="ko-KR" altLang="en-US" dirty="0"/>
              <a:t> 이메일 보내기</a:t>
            </a:r>
            <a:endParaRPr lang="en-US" altLang="ko-KR" dirty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>
                <a:solidFill>
                  <a:schemeClr val="tx2"/>
                </a:solidFill>
              </a:rPr>
              <a:t>예제</a:t>
            </a:r>
            <a:r>
              <a:rPr lang="en-US" altLang="ko-KR" sz="2000" dirty="0">
                <a:solidFill>
                  <a:schemeClr val="tx2"/>
                </a:solidFill>
              </a:rPr>
              <a:t>: gmail.py (Gmail </a:t>
            </a:r>
            <a:r>
              <a:rPr lang="en-US" altLang="ko-KR" sz="2000" dirty="0" err="1">
                <a:solidFill>
                  <a:schemeClr val="tx2"/>
                </a:solidFill>
              </a:rPr>
              <a:t>smtp</a:t>
            </a:r>
            <a:r>
              <a:rPr lang="ko-KR" altLang="en-US" sz="2000" dirty="0">
                <a:solidFill>
                  <a:schemeClr val="tx2"/>
                </a:solidFill>
              </a:rPr>
              <a:t>에 접속해 인증을 얻고 </a:t>
            </a:r>
            <a:r>
              <a:rPr lang="en-US" altLang="ko-KR" sz="2000" dirty="0">
                <a:solidFill>
                  <a:schemeClr val="tx2"/>
                </a:solidFill>
              </a:rPr>
              <a:t>html </a:t>
            </a:r>
            <a:r>
              <a:rPr lang="ko-KR" altLang="en-US" sz="2000" dirty="0">
                <a:solidFill>
                  <a:schemeClr val="tx2"/>
                </a:solidFill>
              </a:rPr>
              <a:t>메일 보내기</a:t>
            </a:r>
            <a:r>
              <a:rPr lang="en-US" altLang="ko-KR" sz="2000" dirty="0">
                <a:solidFill>
                  <a:schemeClr val="tx2"/>
                </a:solidFill>
              </a:rPr>
              <a:t>)</a:t>
            </a:r>
            <a:endParaRPr lang="en-US" altLang="ko-KR" sz="1200" b="1" dirty="0">
              <a:solidFill>
                <a:srgbClr val="FF0000"/>
              </a:solidFill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17-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45</a:t>
            </a:fld>
            <a:endParaRPr lang="en-US" altLang="ko-KR" sz="1400" dirty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9" name="TextBox 4"/>
          <p:cNvSpPr txBox="1">
            <a:spLocks noChangeArrowheads="1"/>
          </p:cNvSpPr>
          <p:nvPr/>
        </p:nvSpPr>
        <p:spPr bwMode="auto">
          <a:xfrm>
            <a:off x="572865" y="1153111"/>
            <a:ext cx="7940898" cy="4524315"/>
          </a:xfrm>
          <a:prstGeom prst="rect">
            <a:avLst/>
          </a:prstGeom>
          <a:solidFill>
            <a:srgbClr val="D8FFCD"/>
          </a:solidFill>
          <a:ln>
            <a:solidFill>
              <a:srgbClr val="CCECFF"/>
            </a:solidFill>
          </a:ln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import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mimetypes</a:t>
            </a:r>
            <a:endParaRPr kumimoji="0" lang="en-US" altLang="ko-KR" sz="1600" b="1" dirty="0">
              <a:solidFill>
                <a:schemeClr val="accent2"/>
              </a:solidFill>
              <a:latin typeface="+mj-l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import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mysmtplib</a:t>
            </a:r>
            <a:endParaRPr kumimoji="0" lang="en-US" altLang="ko-KR" sz="1600" b="1" dirty="0">
              <a:solidFill>
                <a:schemeClr val="accent2"/>
              </a:solidFill>
              <a:latin typeface="+mj-l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from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email.mime.base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 import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MIMEBase</a:t>
            </a:r>
            <a:endParaRPr kumimoji="0" lang="en-US" altLang="ko-KR" sz="1600" b="1" dirty="0">
              <a:solidFill>
                <a:schemeClr val="accent2"/>
              </a:solidFill>
              <a:latin typeface="+mj-l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from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email.mime.text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 import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MIMEText</a:t>
            </a:r>
            <a:endParaRPr kumimoji="0" lang="en-US" altLang="ko-KR" sz="1600" b="1" dirty="0">
              <a:solidFill>
                <a:schemeClr val="accent2"/>
              </a:solidFill>
              <a:latin typeface="+mj-l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None/>
            </a:pPr>
            <a:endParaRPr kumimoji="0" lang="en-US" altLang="ko-KR" sz="1600" dirty="0">
              <a:solidFill>
                <a:schemeClr val="tx2"/>
              </a:solidFill>
              <a:latin typeface="+mj-l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None/>
            </a:pP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#global value</a:t>
            </a:r>
          </a:p>
          <a:p>
            <a:pPr latinLnBrk="0">
              <a:spcBef>
                <a:spcPct val="0"/>
              </a:spcBef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host = "smtp.gmail.com" 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# Gmail STMP 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서버 주소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.</a:t>
            </a:r>
          </a:p>
          <a:p>
            <a:pPr latinLnBrk="0">
              <a:spcBef>
                <a:spcPct val="0"/>
              </a:spcBef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port = "587"</a:t>
            </a:r>
          </a:p>
          <a:p>
            <a:pPr latinLnBrk="0">
              <a:spcBef>
                <a:spcPct val="0"/>
              </a:spcBef>
              <a:buNone/>
            </a:pP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htmlFileName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 = "logo.html"</a:t>
            </a:r>
          </a:p>
          <a:p>
            <a:pPr latinLnBrk="0">
              <a:spcBef>
                <a:spcPct val="0"/>
              </a:spcBef>
              <a:buNone/>
            </a:pPr>
            <a:endParaRPr kumimoji="0" lang="en-US" altLang="ko-KR" sz="1600" dirty="0">
              <a:solidFill>
                <a:schemeClr val="tx2"/>
              </a:solidFill>
              <a:latin typeface="+mj-l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None/>
            </a:pP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senderAddr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 = "prof.youngsik.kim@gmail.com“ 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# 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보내는 사람 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email 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주소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.</a:t>
            </a:r>
          </a:p>
          <a:p>
            <a:pPr latinLnBrk="0">
              <a:spcBef>
                <a:spcPct val="0"/>
              </a:spcBef>
              <a:buNone/>
            </a:pP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recipientAddr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 = "arm7tdmi@naver.com"   	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# 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받는 사람 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email 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주소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.</a:t>
            </a:r>
          </a:p>
          <a:p>
            <a:pPr latinLnBrk="0">
              <a:spcBef>
                <a:spcPct val="0"/>
              </a:spcBef>
              <a:buNone/>
            </a:pPr>
            <a:endParaRPr kumimoji="0" lang="en-US" altLang="ko-KR" sz="1600" b="1" dirty="0">
              <a:solidFill>
                <a:schemeClr val="accent2"/>
              </a:solidFill>
              <a:latin typeface="+mj-l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None/>
            </a:pP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msg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 =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MIMEBase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("multipart", "alternative")</a:t>
            </a:r>
          </a:p>
          <a:p>
            <a:pPr latinLnBrk="0">
              <a:spcBef>
                <a:spcPct val="0"/>
              </a:spcBef>
              <a:buNone/>
            </a:pPr>
            <a:r>
              <a:rPr kumimoji="0" lang="en-US" altLang="ko-KR" sz="1600" dirty="0" err="1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msg</a:t>
            </a: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['Subject'] = "Test email in Python 3.5"</a:t>
            </a:r>
          </a:p>
          <a:p>
            <a:pPr latinLnBrk="0">
              <a:spcBef>
                <a:spcPct val="0"/>
              </a:spcBef>
              <a:buNone/>
            </a:pPr>
            <a:r>
              <a:rPr kumimoji="0" lang="en-US" altLang="ko-KR" sz="1600" dirty="0" err="1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msg</a:t>
            </a: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['From'] = </a:t>
            </a:r>
            <a:r>
              <a:rPr kumimoji="0" lang="en-US" altLang="ko-KR" sz="1600" dirty="0" err="1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senderAddr</a:t>
            </a:r>
            <a:endParaRPr kumimoji="0" lang="en-US" altLang="ko-KR" sz="1600" dirty="0">
              <a:solidFill>
                <a:schemeClr val="tx2"/>
              </a:solidFill>
              <a:latin typeface="+mj-l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None/>
            </a:pPr>
            <a:r>
              <a:rPr kumimoji="0" lang="en-US" altLang="ko-KR" sz="1600" dirty="0" err="1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msg</a:t>
            </a: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['To'] = </a:t>
            </a:r>
            <a:r>
              <a:rPr kumimoji="0" lang="en-US" altLang="ko-KR" sz="1600" dirty="0" err="1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recipientAddr</a:t>
            </a:r>
            <a:endParaRPr kumimoji="0" lang="en-US" altLang="ko-KR" sz="1600" dirty="0">
              <a:solidFill>
                <a:schemeClr val="tx2"/>
              </a:solidFill>
              <a:latin typeface="+mj-l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None/>
            </a:pP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. . .</a:t>
            </a:r>
          </a:p>
        </p:txBody>
      </p:sp>
    </p:spTree>
    <p:extLst>
      <p:ext uri="{BB962C8B-B14F-4D97-AF65-F5344CB8AC3E}">
        <p14:creationId xmlns:p14="http://schemas.microsoft.com/office/powerpoint/2010/main" val="148034446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err="1"/>
              <a:t>파이썬으로</a:t>
            </a:r>
            <a:r>
              <a:rPr lang="ko-KR" altLang="en-US" dirty="0"/>
              <a:t> 이메일 보내기</a:t>
            </a:r>
            <a:endParaRPr lang="en-US" altLang="ko-KR" dirty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>
                <a:solidFill>
                  <a:schemeClr val="tx2"/>
                </a:solidFill>
              </a:rPr>
              <a:t>예제</a:t>
            </a:r>
            <a:r>
              <a:rPr lang="en-US" altLang="ko-KR" sz="2000" dirty="0">
                <a:solidFill>
                  <a:schemeClr val="tx2"/>
                </a:solidFill>
              </a:rPr>
              <a:t>: gmail.py (Gmail </a:t>
            </a:r>
            <a:r>
              <a:rPr lang="en-US" altLang="ko-KR" sz="2000" dirty="0" err="1">
                <a:solidFill>
                  <a:schemeClr val="tx2"/>
                </a:solidFill>
              </a:rPr>
              <a:t>smtp</a:t>
            </a:r>
            <a:r>
              <a:rPr lang="ko-KR" altLang="en-US" sz="2000" dirty="0">
                <a:solidFill>
                  <a:schemeClr val="tx2"/>
                </a:solidFill>
              </a:rPr>
              <a:t>에 접속해 인증을 얻고 </a:t>
            </a:r>
            <a:r>
              <a:rPr lang="en-US" altLang="ko-KR" sz="2000" dirty="0">
                <a:solidFill>
                  <a:schemeClr val="tx2"/>
                </a:solidFill>
              </a:rPr>
              <a:t>html </a:t>
            </a:r>
            <a:r>
              <a:rPr lang="ko-KR" altLang="en-US" sz="2000" dirty="0">
                <a:solidFill>
                  <a:schemeClr val="tx2"/>
                </a:solidFill>
              </a:rPr>
              <a:t>메일 보내기</a:t>
            </a:r>
            <a:r>
              <a:rPr lang="en-US" altLang="ko-KR" sz="2000" dirty="0">
                <a:solidFill>
                  <a:schemeClr val="tx2"/>
                </a:solidFill>
              </a:rPr>
              <a:t>)</a:t>
            </a:r>
            <a:endParaRPr lang="en-US" altLang="ko-KR" sz="1200" b="1" dirty="0">
              <a:solidFill>
                <a:srgbClr val="FF0000"/>
              </a:solidFill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17-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46</a:t>
            </a:fld>
            <a:endParaRPr lang="en-US" altLang="ko-KR" sz="1400" dirty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9" name="TextBox 4"/>
          <p:cNvSpPr txBox="1">
            <a:spLocks noChangeArrowheads="1"/>
          </p:cNvSpPr>
          <p:nvPr/>
        </p:nvSpPr>
        <p:spPr bwMode="auto">
          <a:xfrm>
            <a:off x="572865" y="1153111"/>
            <a:ext cx="7940898" cy="4524315"/>
          </a:xfrm>
          <a:prstGeom prst="rect">
            <a:avLst/>
          </a:prstGeom>
          <a:solidFill>
            <a:srgbClr val="D8FFCD"/>
          </a:solidFill>
          <a:ln>
            <a:solidFill>
              <a:srgbClr val="CCECFF"/>
            </a:solidFill>
          </a:ln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None/>
            </a:pP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. . .</a:t>
            </a:r>
          </a:p>
          <a:p>
            <a:pPr latinLnBrk="0">
              <a:spcBef>
                <a:spcPct val="0"/>
              </a:spcBef>
              <a:buNone/>
            </a:pP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# MIME 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문서를 생성합니다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.</a:t>
            </a:r>
          </a:p>
          <a:p>
            <a:pPr latinLnBrk="0">
              <a:spcBef>
                <a:spcPct val="0"/>
              </a:spcBef>
              <a:buNone/>
            </a:pP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htmlFD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 = open(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htmlFileName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, '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rb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')</a:t>
            </a:r>
          </a:p>
          <a:p>
            <a:pPr latinLnBrk="0">
              <a:spcBef>
                <a:spcPct val="0"/>
              </a:spcBef>
              <a:buNone/>
            </a:pPr>
            <a:r>
              <a:rPr kumimoji="0" lang="en-US" altLang="ko-KR" sz="1600" dirty="0" err="1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HtmlPart</a:t>
            </a: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 = </a:t>
            </a:r>
            <a:r>
              <a:rPr kumimoji="0" lang="en-US" altLang="ko-KR" sz="1600" dirty="0" err="1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MIMEText</a:t>
            </a: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(</a:t>
            </a:r>
            <a:r>
              <a:rPr kumimoji="0" lang="en-US" altLang="ko-KR" sz="1600" dirty="0" err="1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htmlFD.read</a:t>
            </a: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(),'html', _charset = 'UTF-8' )</a:t>
            </a:r>
          </a:p>
          <a:p>
            <a:pPr latinLnBrk="0">
              <a:spcBef>
                <a:spcPct val="0"/>
              </a:spcBef>
              <a:buNone/>
            </a:pPr>
            <a:r>
              <a:rPr kumimoji="0" lang="en-US" altLang="ko-KR" sz="1600" dirty="0" err="1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htmlFD.close</a:t>
            </a: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()</a:t>
            </a:r>
          </a:p>
          <a:p>
            <a:pPr latinLnBrk="0">
              <a:spcBef>
                <a:spcPct val="0"/>
              </a:spcBef>
              <a:buNone/>
            </a:pPr>
            <a:endParaRPr kumimoji="0" lang="en-US" altLang="ko-KR" sz="1600" dirty="0">
              <a:solidFill>
                <a:schemeClr val="tx2"/>
              </a:solidFill>
              <a:latin typeface="+mj-l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None/>
            </a:pP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# 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만들었던 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mime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을 </a:t>
            </a:r>
            <a:r>
              <a:rPr kumimoji="0" lang="en-US" altLang="ko-KR" sz="1600" b="1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MIMEBase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에 첨부 시킨다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.</a:t>
            </a:r>
          </a:p>
          <a:p>
            <a:pPr latinLnBrk="0">
              <a:spcBef>
                <a:spcPct val="0"/>
              </a:spcBef>
              <a:buNone/>
            </a:pP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msg.attach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(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HtmlPart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)</a:t>
            </a:r>
          </a:p>
          <a:p>
            <a:pPr latinLnBrk="0">
              <a:spcBef>
                <a:spcPct val="0"/>
              </a:spcBef>
              <a:buNone/>
            </a:pPr>
            <a:endParaRPr kumimoji="0" lang="en-US" altLang="ko-KR" sz="1600" dirty="0">
              <a:solidFill>
                <a:schemeClr val="tx2"/>
              </a:solidFill>
              <a:latin typeface="+mj-l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None/>
            </a:pP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# 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메일을 발송한다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.</a:t>
            </a:r>
          </a:p>
          <a:p>
            <a:pPr latinLnBrk="0">
              <a:spcBef>
                <a:spcPct val="0"/>
              </a:spcBef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s =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mysmtplib.MySMTP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(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host,port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)</a:t>
            </a:r>
          </a:p>
          <a:p>
            <a:pPr latinLnBrk="0">
              <a:spcBef>
                <a:spcPct val="0"/>
              </a:spcBef>
              <a:buNone/>
            </a:pP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#</a:t>
            </a:r>
            <a:r>
              <a:rPr kumimoji="0" lang="en-US" altLang="ko-KR" sz="1600" dirty="0" err="1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s.set_debuglevel</a:t>
            </a: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(1)        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# 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디버깅이 필요할 경우 주석을 푼다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.</a:t>
            </a:r>
          </a:p>
          <a:p>
            <a:pPr latinLnBrk="0">
              <a:spcBef>
                <a:spcPct val="0"/>
              </a:spcBef>
              <a:buNone/>
            </a:pPr>
            <a:r>
              <a:rPr kumimoji="0" lang="en-US" altLang="ko-KR" sz="1600" dirty="0" err="1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s.ehlo</a:t>
            </a: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()</a:t>
            </a:r>
          </a:p>
          <a:p>
            <a:pPr latinLnBrk="0">
              <a:spcBef>
                <a:spcPct val="0"/>
              </a:spcBef>
              <a:buNone/>
            </a:pPr>
            <a:r>
              <a:rPr kumimoji="0" lang="en-US" altLang="ko-KR" sz="1600" dirty="0" err="1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s.starttls</a:t>
            </a: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()</a:t>
            </a:r>
          </a:p>
          <a:p>
            <a:pPr latinLnBrk="0">
              <a:spcBef>
                <a:spcPct val="0"/>
              </a:spcBef>
              <a:buNone/>
            </a:pPr>
            <a:r>
              <a:rPr kumimoji="0" lang="en-US" altLang="ko-KR" sz="1600" dirty="0" err="1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s.ehlo</a:t>
            </a: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()</a:t>
            </a:r>
          </a:p>
          <a:p>
            <a:pPr latinLnBrk="0">
              <a:spcBef>
                <a:spcPct val="0"/>
              </a:spcBef>
              <a:buNone/>
            </a:pP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s.login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("prof.youngsik.kim@gmail.com",“********")</a:t>
            </a:r>
          </a:p>
          <a:p>
            <a:pPr latinLnBrk="0">
              <a:spcBef>
                <a:spcPct val="0"/>
              </a:spcBef>
              <a:buNone/>
            </a:pP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s.sendmail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(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senderAddr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 , [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recipientAddr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],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msg.as_string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())</a:t>
            </a:r>
          </a:p>
          <a:p>
            <a:pPr latinLnBrk="0">
              <a:spcBef>
                <a:spcPct val="0"/>
              </a:spcBef>
              <a:buNone/>
            </a:pPr>
            <a:r>
              <a:rPr kumimoji="0" lang="en-US" altLang="ko-KR" sz="1600" dirty="0" err="1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s.close</a:t>
            </a: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2528515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err="1"/>
              <a:t>파이썬으로</a:t>
            </a:r>
            <a:r>
              <a:rPr lang="ko-KR" altLang="en-US" dirty="0"/>
              <a:t> 이메일 보내기</a:t>
            </a:r>
            <a:endParaRPr lang="en-US" altLang="ko-KR" dirty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>
                <a:solidFill>
                  <a:schemeClr val="tx2"/>
                </a:solidFill>
              </a:rPr>
              <a:t>예제</a:t>
            </a:r>
            <a:r>
              <a:rPr lang="en-US" altLang="ko-KR" sz="2000" dirty="0">
                <a:solidFill>
                  <a:schemeClr val="tx2"/>
                </a:solidFill>
              </a:rPr>
              <a:t>: gmail.py (Gmail </a:t>
            </a:r>
            <a:r>
              <a:rPr lang="en-US" altLang="ko-KR" sz="2000" dirty="0" err="1">
                <a:solidFill>
                  <a:schemeClr val="tx2"/>
                </a:solidFill>
              </a:rPr>
              <a:t>smtp</a:t>
            </a:r>
            <a:r>
              <a:rPr lang="ko-KR" altLang="en-US" sz="2000" dirty="0">
                <a:solidFill>
                  <a:schemeClr val="tx2"/>
                </a:solidFill>
              </a:rPr>
              <a:t>에 접속해 인증을 얻고 </a:t>
            </a:r>
            <a:r>
              <a:rPr lang="en-US" altLang="ko-KR" sz="2000" dirty="0">
                <a:solidFill>
                  <a:schemeClr val="tx2"/>
                </a:solidFill>
              </a:rPr>
              <a:t>html </a:t>
            </a:r>
            <a:r>
              <a:rPr lang="ko-KR" altLang="en-US" sz="2000" dirty="0">
                <a:solidFill>
                  <a:schemeClr val="tx2"/>
                </a:solidFill>
              </a:rPr>
              <a:t>메일 보내기</a:t>
            </a:r>
            <a:r>
              <a:rPr lang="en-US" altLang="ko-KR" sz="2000" dirty="0">
                <a:solidFill>
                  <a:schemeClr val="tx2"/>
                </a:solidFill>
              </a:rPr>
              <a:t>)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b="1" dirty="0">
                <a:solidFill>
                  <a:schemeClr val="accent2"/>
                </a:solidFill>
              </a:rPr>
              <a:t>네이버 메일에서 확인</a:t>
            </a:r>
            <a:endParaRPr lang="en-US" altLang="ko-KR" sz="1200" b="1" dirty="0">
              <a:solidFill>
                <a:schemeClr val="accent2"/>
              </a:solidFill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17-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47</a:t>
            </a:fld>
            <a:endParaRPr lang="en-US" altLang="ko-KR" sz="1400" dirty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344" y="1566382"/>
            <a:ext cx="6755748" cy="4574068"/>
          </a:xfrm>
          <a:prstGeom prst="rect">
            <a:avLst/>
          </a:prstGeom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368478147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err="1"/>
              <a:t>파이썬으로</a:t>
            </a:r>
            <a:r>
              <a:rPr lang="ko-KR" altLang="en-US" dirty="0"/>
              <a:t> 이메일 보내기</a:t>
            </a:r>
            <a:endParaRPr lang="en-US" altLang="ko-KR" dirty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b="1" dirty="0" err="1">
                <a:solidFill>
                  <a:schemeClr val="accent2"/>
                </a:solidFill>
              </a:rPr>
              <a:t>도서관리</a:t>
            </a:r>
            <a:r>
              <a:rPr lang="ko-KR" altLang="en-US" sz="2000" b="1" dirty="0">
                <a:solidFill>
                  <a:schemeClr val="accent2"/>
                </a:solidFill>
              </a:rPr>
              <a:t> 프로그램에서 사용자가 책을 선택하면 책의 내용을 </a:t>
            </a:r>
            <a:r>
              <a:rPr lang="en-US" altLang="ko-KR" sz="2000" b="1" dirty="0">
                <a:solidFill>
                  <a:schemeClr val="accent2"/>
                </a:solidFill>
              </a:rPr>
              <a:t>html</a:t>
            </a:r>
            <a:r>
              <a:rPr lang="ko-KR" altLang="en-US" sz="2000" b="1" dirty="0">
                <a:solidFill>
                  <a:schemeClr val="accent2"/>
                </a:solidFill>
              </a:rPr>
              <a:t>로 바꿔 </a:t>
            </a:r>
            <a:r>
              <a:rPr lang="en-US" altLang="ko-KR" sz="2000" b="1" dirty="0">
                <a:solidFill>
                  <a:schemeClr val="accent2"/>
                </a:solidFill>
              </a:rPr>
              <a:t>Gmail</a:t>
            </a:r>
            <a:r>
              <a:rPr lang="ko-KR" altLang="en-US" sz="2000" b="1" dirty="0">
                <a:solidFill>
                  <a:schemeClr val="accent2"/>
                </a:solidFill>
              </a:rPr>
              <a:t>에서 원하는 사람에게 메일 보내는 기능</a:t>
            </a:r>
            <a:endParaRPr lang="en-US" altLang="ko-KR" sz="2000" b="1" dirty="0">
              <a:solidFill>
                <a:schemeClr val="accent2"/>
              </a:solidFill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17-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48</a:t>
            </a:fld>
            <a:endParaRPr lang="en-US" altLang="ko-KR" sz="1400" dirty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688373" y="1457575"/>
            <a:ext cx="7940898" cy="4524315"/>
          </a:xfrm>
          <a:prstGeom prst="rect">
            <a:avLst/>
          </a:prstGeom>
          <a:solidFill>
            <a:srgbClr val="CCECFF"/>
          </a:solidFill>
          <a:ln>
            <a:solidFill>
              <a:srgbClr val="CCECFF"/>
            </a:solidFill>
          </a:ln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latin typeface="+mj-lt"/>
                <a:cs typeface="Courier New" panose="02070309020205020404" pitchFamily="49" charset="0"/>
              </a:rPr>
              <a:t>========Menu==========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latin typeface="+mj-lt"/>
                <a:cs typeface="Courier New" panose="02070309020205020404" pitchFamily="49" charset="0"/>
              </a:rPr>
              <a:t>Load xml:  l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latin typeface="+mj-lt"/>
                <a:cs typeface="Courier New" panose="02070309020205020404" pitchFamily="49" charset="0"/>
              </a:rPr>
              <a:t>. . .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latin typeface="+mj-lt"/>
                <a:cs typeface="Courier New" panose="02070309020205020404" pitchFamily="49" charset="0"/>
              </a:rPr>
              <a:t>----------------------------------------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latin typeface="+mj-lt"/>
                <a:cs typeface="Courier New" panose="02070309020205020404" pitchFamily="49" charset="0"/>
              </a:rPr>
              <a:t>Get book data from </a:t>
            </a:r>
            <a:r>
              <a:rPr kumimoji="0" lang="en-US" altLang="ko-KR" sz="1600" b="1" dirty="0" err="1">
                <a:latin typeface="+mj-lt"/>
                <a:cs typeface="Courier New" panose="02070309020205020404" pitchFamily="49" charset="0"/>
              </a:rPr>
              <a:t>isbn</a:t>
            </a:r>
            <a:r>
              <a:rPr kumimoji="0" lang="en-US" altLang="ko-KR" sz="1600" b="1" dirty="0">
                <a:latin typeface="+mj-lt"/>
                <a:cs typeface="Courier New" panose="02070309020205020404" pitchFamily="49" charset="0"/>
              </a:rPr>
              <a:t>: g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latin typeface="+mj-lt"/>
                <a:cs typeface="Courier New" panose="02070309020205020404" pitchFamily="49" charset="0"/>
              </a:rPr>
              <a:t>send </a:t>
            </a:r>
            <a:r>
              <a:rPr kumimoji="0" lang="en-US" altLang="ko-KR" sz="1600" b="1" dirty="0" err="1">
                <a:latin typeface="+mj-lt"/>
                <a:cs typeface="Courier New" panose="02070309020205020404" pitchFamily="49" charset="0"/>
              </a:rPr>
              <a:t>maIl</a:t>
            </a:r>
            <a:r>
              <a:rPr kumimoji="0" lang="en-US" altLang="ko-KR" sz="1600" b="1" dirty="0">
                <a:latin typeface="+mj-lt"/>
                <a:cs typeface="Courier New" panose="02070309020205020404" pitchFamily="49" charset="0"/>
              </a:rPr>
              <a:t> : </a:t>
            </a:r>
            <a:r>
              <a:rPr kumimoji="0" lang="en-US" altLang="ko-KR" sz="1600" b="1" dirty="0" err="1">
                <a:latin typeface="+mj-lt"/>
                <a:cs typeface="Courier New" panose="02070309020205020404" pitchFamily="49" charset="0"/>
              </a:rPr>
              <a:t>i</a:t>
            </a:r>
            <a:endParaRPr kumimoji="0" lang="en-US" altLang="ko-KR" sz="1600" b="1" dirty="0">
              <a:latin typeface="+mj-l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 err="1">
                <a:latin typeface="+mj-lt"/>
                <a:cs typeface="Courier New" panose="02070309020205020404" pitchFamily="49" charset="0"/>
              </a:rPr>
              <a:t>sTart</a:t>
            </a:r>
            <a:r>
              <a:rPr kumimoji="0" lang="en-US" altLang="ko-KR" sz="1600" b="1" dirty="0">
                <a:latin typeface="+mj-lt"/>
                <a:cs typeface="Courier New" panose="02070309020205020404" pitchFamily="49" charset="0"/>
              </a:rPr>
              <a:t> Web Service: t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latin typeface="+mj-lt"/>
                <a:cs typeface="Courier New" panose="02070309020205020404" pitchFamily="49" charset="0"/>
              </a:rPr>
              <a:t>========Menu==========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select menu :</a:t>
            </a:r>
            <a:r>
              <a:rPr kumimoji="0" lang="en-US" altLang="ko-KR" sz="1600" b="1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i</a:t>
            </a:r>
            <a:endParaRPr kumimoji="0" lang="en-US" altLang="ko-KR" sz="1600" b="1" dirty="0">
              <a:solidFill>
                <a:srgbClr val="FF0000"/>
              </a:solidFill>
              <a:latin typeface="+mj-l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Title : 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Book List Email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sender email address :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prof.youngsik.kim@gmail.com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recipient email address :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arm7tdmi@naver.com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write message :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Korea Polytechnic University test email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 input your password of </a:t>
            </a:r>
            <a:r>
              <a:rPr kumimoji="0" lang="en-US" altLang="ko-KR" sz="1600" b="1" dirty="0" err="1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gmail</a:t>
            </a:r>
            <a:r>
              <a:rPr kumimoji="0" lang="en-US" altLang="ko-KR" sz="1600" b="1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 account :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********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Do you want to include book data (y/n):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y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input keyword to </a:t>
            </a:r>
            <a:r>
              <a:rPr kumimoji="0" lang="en-US" altLang="ko-KR" sz="1600" b="1" dirty="0" err="1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search:</a:t>
            </a:r>
            <a:r>
              <a:rPr kumimoji="0" lang="en-US" altLang="ko-KR" sz="1600" b="1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The</a:t>
            </a:r>
            <a:endParaRPr kumimoji="0" lang="en-US" altLang="ko-KR" sz="1600" b="1" dirty="0">
              <a:solidFill>
                <a:srgbClr val="FF0000"/>
              </a:solidFill>
              <a:latin typeface="+mj-l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connect </a:t>
            </a:r>
            <a:r>
              <a:rPr kumimoji="0" lang="en-US" altLang="ko-KR" sz="1600" b="1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smtp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 server ... 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Mail sending complete!!!</a:t>
            </a:r>
          </a:p>
        </p:txBody>
      </p:sp>
    </p:spTree>
    <p:extLst>
      <p:ext uri="{BB962C8B-B14F-4D97-AF65-F5344CB8AC3E}">
        <p14:creationId xmlns:p14="http://schemas.microsoft.com/office/powerpoint/2010/main" val="58100159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err="1"/>
              <a:t>파이썬으로</a:t>
            </a:r>
            <a:r>
              <a:rPr lang="ko-KR" altLang="en-US" dirty="0"/>
              <a:t> 이메일 보내기</a:t>
            </a:r>
            <a:endParaRPr lang="en-US" altLang="ko-KR" dirty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b="1" dirty="0" err="1">
                <a:solidFill>
                  <a:schemeClr val="accent2"/>
                </a:solidFill>
              </a:rPr>
              <a:t>도서관리</a:t>
            </a:r>
            <a:r>
              <a:rPr lang="ko-KR" altLang="en-US" sz="2000" b="1" dirty="0">
                <a:solidFill>
                  <a:schemeClr val="accent2"/>
                </a:solidFill>
              </a:rPr>
              <a:t> 프로그램에서 사용자가 책을 선택하면 책의 내용을 </a:t>
            </a:r>
            <a:r>
              <a:rPr lang="en-US" altLang="ko-KR" sz="2000" b="1" dirty="0">
                <a:solidFill>
                  <a:schemeClr val="accent2"/>
                </a:solidFill>
              </a:rPr>
              <a:t>html</a:t>
            </a:r>
            <a:r>
              <a:rPr lang="ko-KR" altLang="en-US" sz="2000" b="1" dirty="0">
                <a:solidFill>
                  <a:schemeClr val="accent2"/>
                </a:solidFill>
              </a:rPr>
              <a:t>로 바꿔 </a:t>
            </a:r>
            <a:r>
              <a:rPr lang="en-US" altLang="ko-KR" sz="2000" b="1" dirty="0">
                <a:solidFill>
                  <a:schemeClr val="accent2"/>
                </a:solidFill>
              </a:rPr>
              <a:t>Gmail</a:t>
            </a:r>
            <a:r>
              <a:rPr lang="ko-KR" altLang="en-US" sz="2000" b="1" dirty="0">
                <a:solidFill>
                  <a:schemeClr val="accent2"/>
                </a:solidFill>
              </a:rPr>
              <a:t>에서 원하는 사람에게 메일 보내는 기능</a:t>
            </a:r>
            <a:endParaRPr lang="en-US" altLang="ko-KR" sz="2000" b="1" dirty="0">
              <a:solidFill>
                <a:schemeClr val="accent2"/>
              </a:solidFill>
            </a:endParaRP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b="1" dirty="0">
                <a:solidFill>
                  <a:schemeClr val="accent2"/>
                </a:solidFill>
              </a:rPr>
              <a:t>네이버 메일에서 확인</a:t>
            </a:r>
            <a:endParaRPr lang="en-US" altLang="ko-KR" sz="1200" b="1" dirty="0">
              <a:solidFill>
                <a:schemeClr val="accent2"/>
              </a:solidFill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17-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49</a:t>
            </a:fld>
            <a:endParaRPr lang="en-US" altLang="ko-KR" sz="1400" dirty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897" y="1834729"/>
            <a:ext cx="6412912" cy="4375869"/>
          </a:xfrm>
          <a:prstGeom prst="rect">
            <a:avLst/>
          </a:prstGeom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1627102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err="1"/>
              <a:t>파이썬이</a:t>
            </a:r>
            <a:r>
              <a:rPr lang="ko-KR" altLang="en-US" dirty="0"/>
              <a:t> 지원하는 네트워크</a:t>
            </a:r>
            <a:r>
              <a:rPr lang="en-US" altLang="ko-KR" dirty="0"/>
              <a:t>, </a:t>
            </a:r>
            <a:r>
              <a:rPr lang="ko-KR" altLang="en-US" dirty="0"/>
              <a:t>인터넷 모듈</a:t>
            </a:r>
            <a:endParaRPr lang="en-US" altLang="ko-KR" dirty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000" b="1" dirty="0">
                <a:solidFill>
                  <a:schemeClr val="accent2"/>
                </a:solidFill>
              </a:rPr>
              <a:t>socket </a:t>
            </a:r>
            <a:r>
              <a:rPr lang="ko-KR" altLang="en-US" sz="2000" b="1" dirty="0">
                <a:solidFill>
                  <a:schemeClr val="accent2"/>
                </a:solidFill>
              </a:rPr>
              <a:t>예제 실행</a:t>
            </a:r>
            <a:endParaRPr lang="en-US" altLang="ko-KR" sz="2000" b="1" dirty="0">
              <a:solidFill>
                <a:schemeClr val="accent2"/>
              </a:solidFill>
            </a:endParaRP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ko-KR" sz="2000" dirty="0"/>
              <a:t>socket_server.py </a:t>
            </a:r>
            <a:r>
              <a:rPr lang="ko-KR" altLang="en-US" sz="2000" dirty="0"/>
              <a:t> 코딩 후 실행</a:t>
            </a:r>
            <a:endParaRPr lang="en-US" altLang="ko-KR" sz="20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endParaRPr lang="en-US" altLang="ko-KR" sz="2000" dirty="0"/>
          </a:p>
          <a:p>
            <a:pPr marL="457200" lvl="1" indent="0" eaLnBrk="1" hangingPunct="1">
              <a:buNone/>
            </a:pPr>
            <a:endParaRPr lang="en-US" altLang="ko-KR" sz="20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ko-KR" sz="2000" dirty="0"/>
              <a:t>socket_client.py</a:t>
            </a:r>
            <a:r>
              <a:rPr lang="ko-KR" altLang="en-US" sz="2000" dirty="0"/>
              <a:t> 코딩 후 실행</a:t>
            </a:r>
            <a:endParaRPr lang="en-US" altLang="ko-KR" sz="2000" dirty="0"/>
          </a:p>
          <a:p>
            <a:pPr marL="457200" lvl="1" indent="0" eaLnBrk="1" hangingPunct="1">
              <a:buNone/>
            </a:pPr>
            <a:endParaRPr lang="en-US" altLang="ko-KR" sz="2000" dirty="0"/>
          </a:p>
          <a:p>
            <a:pPr marL="457200" lvl="1" indent="0" eaLnBrk="1" hangingPunct="1">
              <a:buNone/>
            </a:pPr>
            <a:endParaRPr lang="en-US" altLang="ko-KR" sz="20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endParaRPr lang="en-US" altLang="ko-KR" sz="20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/>
              <a:t>서버 </a:t>
            </a:r>
            <a:r>
              <a:rPr lang="ko-KR" altLang="en-US" sz="2000" dirty="0" err="1"/>
              <a:t>콘솔창</a:t>
            </a:r>
            <a:r>
              <a:rPr lang="ko-KR" altLang="en-US" sz="2000" dirty="0"/>
              <a:t> 내용</a:t>
            </a:r>
            <a:endParaRPr lang="en-US" altLang="ko-KR" sz="20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endParaRPr lang="en-US" altLang="ko-KR" sz="2000" dirty="0"/>
          </a:p>
          <a:p>
            <a:pPr marL="457200" lvl="1" indent="0" eaLnBrk="1" hangingPunct="1">
              <a:buNone/>
            </a:pPr>
            <a:endParaRPr lang="en-US" altLang="ko-KR" sz="20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/>
              <a:t>클라이언트 </a:t>
            </a:r>
            <a:r>
              <a:rPr lang="ko-KR" altLang="en-US" sz="2000" dirty="0" err="1"/>
              <a:t>콘솔창</a:t>
            </a:r>
            <a:r>
              <a:rPr lang="ko-KR" altLang="en-US" sz="2000" dirty="0"/>
              <a:t> 내용</a:t>
            </a:r>
            <a:endParaRPr lang="ko-KR" altLang="en-US" sz="16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17-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5</a:t>
            </a:fld>
            <a:endParaRPr lang="en-US" altLang="ko-KR" sz="1400" dirty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4318" y="1520854"/>
            <a:ext cx="4210400" cy="84273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4318" y="2672909"/>
            <a:ext cx="5130604" cy="107445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4318" y="5170075"/>
            <a:ext cx="7257448" cy="107971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64318" y="4050172"/>
            <a:ext cx="6883252" cy="81709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7177029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err="1"/>
              <a:t>파이썬으로</a:t>
            </a:r>
            <a:r>
              <a:rPr lang="ko-KR" altLang="en-US" dirty="0"/>
              <a:t> 이메일 보내기</a:t>
            </a:r>
            <a:endParaRPr lang="en-US" altLang="ko-KR" dirty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b="1" dirty="0" err="1">
                <a:solidFill>
                  <a:schemeClr val="accent2"/>
                </a:solidFill>
              </a:rPr>
              <a:t>도서관리</a:t>
            </a:r>
            <a:r>
              <a:rPr lang="ko-KR" altLang="en-US" sz="2000" b="1" dirty="0">
                <a:solidFill>
                  <a:schemeClr val="accent2"/>
                </a:solidFill>
              </a:rPr>
              <a:t> 프로그램에서 사용자가 책을 선택하면 책의 내용을 </a:t>
            </a:r>
            <a:r>
              <a:rPr lang="en-US" altLang="ko-KR" sz="2000" b="1" dirty="0">
                <a:solidFill>
                  <a:schemeClr val="accent2"/>
                </a:solidFill>
              </a:rPr>
              <a:t>html</a:t>
            </a:r>
            <a:r>
              <a:rPr lang="ko-KR" altLang="en-US" sz="2000" b="1" dirty="0">
                <a:solidFill>
                  <a:schemeClr val="accent2"/>
                </a:solidFill>
              </a:rPr>
              <a:t>로 바꿔 </a:t>
            </a:r>
            <a:r>
              <a:rPr lang="en-US" altLang="ko-KR" sz="2000" b="1" dirty="0">
                <a:solidFill>
                  <a:schemeClr val="accent2"/>
                </a:solidFill>
              </a:rPr>
              <a:t>Gmail</a:t>
            </a:r>
            <a:r>
              <a:rPr lang="ko-KR" altLang="en-US" sz="2000" b="1" dirty="0">
                <a:solidFill>
                  <a:schemeClr val="accent2"/>
                </a:solidFill>
              </a:rPr>
              <a:t>에서 원하는 사람에게 메일 보내는 기능</a:t>
            </a:r>
            <a:endParaRPr lang="en-US" altLang="ko-KR" sz="2000" b="1" dirty="0">
              <a:solidFill>
                <a:schemeClr val="accent2"/>
              </a:solidFill>
            </a:endParaRP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000" b="1" dirty="0">
                <a:solidFill>
                  <a:schemeClr val="accent2"/>
                </a:solidFill>
              </a:rPr>
              <a:t>internetbook.py </a:t>
            </a:r>
            <a:r>
              <a:rPr lang="ko-KR" altLang="en-US" sz="2000" b="1" dirty="0">
                <a:solidFill>
                  <a:schemeClr val="accent2"/>
                </a:solidFill>
              </a:rPr>
              <a:t>의 </a:t>
            </a:r>
            <a:r>
              <a:rPr lang="en-US" altLang="ko-KR" sz="2000" b="1" dirty="0" err="1">
                <a:solidFill>
                  <a:schemeClr val="accent2"/>
                </a:solidFill>
              </a:rPr>
              <a:t>sendMain</a:t>
            </a:r>
            <a:r>
              <a:rPr lang="en-US" altLang="ko-KR" sz="2000" b="1" dirty="0">
                <a:solidFill>
                  <a:schemeClr val="accent2"/>
                </a:solidFill>
              </a:rPr>
              <a:t>() </a:t>
            </a:r>
            <a:r>
              <a:rPr lang="ko-KR" altLang="en-US" sz="2000" b="1" dirty="0">
                <a:solidFill>
                  <a:schemeClr val="accent2"/>
                </a:solidFill>
              </a:rPr>
              <a:t>함수</a:t>
            </a:r>
            <a:endParaRPr lang="en-US" altLang="ko-KR" sz="2000" b="1" dirty="0">
              <a:solidFill>
                <a:schemeClr val="accent2"/>
              </a:solidFill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17-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50</a:t>
            </a:fld>
            <a:endParaRPr lang="en-US" altLang="ko-KR" sz="1400" dirty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694428" y="1808804"/>
            <a:ext cx="8249735" cy="4524315"/>
          </a:xfrm>
          <a:prstGeom prst="rect">
            <a:avLst/>
          </a:prstGeom>
          <a:solidFill>
            <a:srgbClr val="D8FFCD"/>
          </a:solidFill>
          <a:ln>
            <a:solidFill>
              <a:srgbClr val="D8FFCD"/>
            </a:solidFill>
          </a:ln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def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sendMain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():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    global host, port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    html = ""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    title = </a:t>
            </a:r>
            <a:r>
              <a:rPr kumimoji="0" lang="en-US" altLang="ko-KR" sz="1600" dirty="0" err="1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str</a:t>
            </a: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(input ('Title :'))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    </a:t>
            </a:r>
            <a:r>
              <a:rPr kumimoji="0" lang="en-US" altLang="ko-KR" sz="1600" dirty="0" err="1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senderAddr</a:t>
            </a: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 = </a:t>
            </a:r>
            <a:r>
              <a:rPr kumimoji="0" lang="en-US" altLang="ko-KR" sz="1600" dirty="0" err="1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str</a:t>
            </a: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(input ('sender email address :'))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    </a:t>
            </a:r>
            <a:r>
              <a:rPr kumimoji="0" lang="en-US" altLang="ko-KR" sz="1600" dirty="0" err="1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recipientAddr</a:t>
            </a: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 = </a:t>
            </a:r>
            <a:r>
              <a:rPr kumimoji="0" lang="en-US" altLang="ko-KR" sz="1600" dirty="0" err="1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str</a:t>
            </a: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(input ('recipient email address :'))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    </a:t>
            </a:r>
            <a:r>
              <a:rPr kumimoji="0" lang="en-US" altLang="ko-KR" sz="1600" dirty="0" err="1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msgtext</a:t>
            </a: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 = </a:t>
            </a:r>
            <a:r>
              <a:rPr kumimoji="0" lang="en-US" altLang="ko-KR" sz="1600" dirty="0" err="1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str</a:t>
            </a: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(input ('write message :'))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    </a:t>
            </a:r>
            <a:r>
              <a:rPr kumimoji="0" lang="en-US" altLang="ko-KR" sz="1600" dirty="0" err="1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passwd</a:t>
            </a: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 = </a:t>
            </a:r>
            <a:r>
              <a:rPr kumimoji="0" lang="en-US" altLang="ko-KR" sz="1600" dirty="0" err="1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str</a:t>
            </a: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(input (' input your password of </a:t>
            </a:r>
            <a:r>
              <a:rPr kumimoji="0" lang="en-US" altLang="ko-KR" sz="1600" dirty="0" err="1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gmail</a:t>
            </a: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 account :'))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    </a:t>
            </a:r>
            <a:r>
              <a:rPr kumimoji="0" lang="en-US" altLang="ko-KR" sz="1600" dirty="0" err="1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msgtext</a:t>
            </a: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 = </a:t>
            </a:r>
            <a:r>
              <a:rPr kumimoji="0" lang="en-US" altLang="ko-KR" sz="1600" dirty="0" err="1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str</a:t>
            </a: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(input ('Do you want to include book data (y/n):'))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    if </a:t>
            </a:r>
            <a:r>
              <a:rPr kumimoji="0" lang="en-US" altLang="ko-KR" sz="1600" dirty="0" err="1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msgtext</a:t>
            </a: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 == 'y' :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        keyword = </a:t>
            </a:r>
            <a:r>
              <a:rPr kumimoji="0" lang="en-US" altLang="ko-KR" sz="1600" dirty="0" err="1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str</a:t>
            </a: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(input ('input keyword to search:'))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        html =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MakeHtmlDoc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(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SearchBookTitle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(keyword))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    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    import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mysmtplib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                               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#python3.6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에서는 </a:t>
            </a:r>
            <a:r>
              <a:rPr kumimoji="0" lang="en-US" altLang="ko-KR" sz="1600" b="1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smtplib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사용해도 됨</a:t>
            </a:r>
            <a:endParaRPr kumimoji="0" lang="en-US" altLang="ko-KR" sz="1600" b="1" dirty="0">
              <a:solidFill>
                <a:srgbClr val="FF0000"/>
              </a:solidFill>
              <a:latin typeface="+mj-l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    from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email.mime.multipart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 import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MIMEMultipart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#</a:t>
            </a:r>
            <a:r>
              <a:rPr kumimoji="0" lang="en-US" altLang="ko-KR" sz="1600" b="1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MIMEMultipart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MIME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 생성</a:t>
            </a:r>
            <a:endParaRPr kumimoji="0" lang="en-US" altLang="ko-KR" sz="1600" dirty="0">
              <a:solidFill>
                <a:schemeClr val="tx2"/>
              </a:solidFill>
              <a:latin typeface="+mj-l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    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from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email.mime.text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 import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MIMEText</a:t>
            </a:r>
            <a:endParaRPr kumimoji="0" lang="en-US" altLang="ko-KR" sz="1600" b="1" dirty="0">
              <a:solidFill>
                <a:schemeClr val="accent2"/>
              </a:solidFill>
              <a:latin typeface="+mj-l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   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msg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 =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MIMEMultipart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('alternative') 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#Message container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를 생성</a:t>
            </a:r>
            <a:endParaRPr kumimoji="0" lang="en-US" altLang="ko-KR" sz="1600" b="1" dirty="0">
              <a:solidFill>
                <a:srgbClr val="FF0000"/>
              </a:solidFill>
              <a:latin typeface="+mj-l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 . . .</a:t>
            </a:r>
          </a:p>
        </p:txBody>
      </p:sp>
    </p:spTree>
    <p:extLst>
      <p:ext uri="{BB962C8B-B14F-4D97-AF65-F5344CB8AC3E}">
        <p14:creationId xmlns:p14="http://schemas.microsoft.com/office/powerpoint/2010/main" val="120046816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err="1"/>
              <a:t>파이썬으로</a:t>
            </a:r>
            <a:r>
              <a:rPr lang="ko-KR" altLang="en-US" dirty="0"/>
              <a:t> 이메일 보내기</a:t>
            </a:r>
            <a:endParaRPr lang="en-US" altLang="ko-KR" dirty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b="1" dirty="0" err="1">
                <a:solidFill>
                  <a:schemeClr val="accent2"/>
                </a:solidFill>
              </a:rPr>
              <a:t>도서관리</a:t>
            </a:r>
            <a:r>
              <a:rPr lang="ko-KR" altLang="en-US" sz="2000" b="1" dirty="0">
                <a:solidFill>
                  <a:schemeClr val="accent2"/>
                </a:solidFill>
              </a:rPr>
              <a:t> 프로그램에서 사용자가 책을 선택하면 책의 내용을 </a:t>
            </a:r>
            <a:r>
              <a:rPr lang="en-US" altLang="ko-KR" sz="2000" b="1" dirty="0">
                <a:solidFill>
                  <a:schemeClr val="accent2"/>
                </a:solidFill>
              </a:rPr>
              <a:t>html</a:t>
            </a:r>
            <a:r>
              <a:rPr lang="ko-KR" altLang="en-US" sz="2000" b="1" dirty="0">
                <a:solidFill>
                  <a:schemeClr val="accent2"/>
                </a:solidFill>
              </a:rPr>
              <a:t>로 바꿔 </a:t>
            </a:r>
            <a:r>
              <a:rPr lang="en-US" altLang="ko-KR" sz="2000" b="1" dirty="0">
                <a:solidFill>
                  <a:schemeClr val="accent2"/>
                </a:solidFill>
              </a:rPr>
              <a:t>Gmail</a:t>
            </a:r>
            <a:r>
              <a:rPr lang="ko-KR" altLang="en-US" sz="2000" b="1" dirty="0">
                <a:solidFill>
                  <a:schemeClr val="accent2"/>
                </a:solidFill>
              </a:rPr>
              <a:t>에서 원하는 사람에게 메일 보내는 기능</a:t>
            </a:r>
            <a:endParaRPr lang="en-US" altLang="ko-KR" sz="2000" b="1" dirty="0">
              <a:solidFill>
                <a:schemeClr val="accent2"/>
              </a:solidFill>
            </a:endParaRP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000" b="1" dirty="0">
                <a:solidFill>
                  <a:schemeClr val="accent2"/>
                </a:solidFill>
              </a:rPr>
              <a:t>internetbook.py</a:t>
            </a:r>
            <a:r>
              <a:rPr lang="ko-KR" altLang="en-US" sz="2000" b="1" dirty="0">
                <a:solidFill>
                  <a:schemeClr val="accent2"/>
                </a:solidFill>
              </a:rPr>
              <a:t>의 </a:t>
            </a:r>
            <a:r>
              <a:rPr lang="en-US" altLang="ko-KR" sz="2000" b="1" dirty="0" err="1">
                <a:solidFill>
                  <a:schemeClr val="accent2"/>
                </a:solidFill>
              </a:rPr>
              <a:t>sendMain</a:t>
            </a:r>
            <a:r>
              <a:rPr lang="en-US" altLang="ko-KR" sz="2000" b="1" dirty="0">
                <a:solidFill>
                  <a:schemeClr val="accent2"/>
                </a:solidFill>
              </a:rPr>
              <a:t>() </a:t>
            </a:r>
            <a:r>
              <a:rPr lang="ko-KR" altLang="en-US" sz="2000" b="1" dirty="0">
                <a:solidFill>
                  <a:schemeClr val="accent2"/>
                </a:solidFill>
              </a:rPr>
              <a:t>함수</a:t>
            </a:r>
            <a:endParaRPr lang="en-US" altLang="ko-KR" sz="2000" b="1" dirty="0">
              <a:solidFill>
                <a:schemeClr val="accent2"/>
              </a:solidFill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17-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51</a:t>
            </a:fld>
            <a:endParaRPr lang="en-US" altLang="ko-KR" sz="1400" dirty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694429" y="1802748"/>
            <a:ext cx="8200334" cy="4524315"/>
          </a:xfrm>
          <a:prstGeom prst="rect">
            <a:avLst/>
          </a:prstGeom>
          <a:solidFill>
            <a:srgbClr val="D8FFCD"/>
          </a:solidFill>
          <a:ln>
            <a:solidFill>
              <a:srgbClr val="D8FFCD"/>
            </a:solidFill>
          </a:ln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   . . .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   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msg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['Subject'] = title         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#set message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    </a:t>
            </a:r>
            <a:r>
              <a:rPr kumimoji="0" lang="en-US" altLang="ko-KR" sz="1600" dirty="0" err="1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msg</a:t>
            </a: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['From'] = </a:t>
            </a:r>
            <a:r>
              <a:rPr kumimoji="0" lang="en-US" altLang="ko-KR" sz="1600" dirty="0" err="1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senderAddr</a:t>
            </a:r>
            <a:endParaRPr kumimoji="0" lang="en-US" altLang="ko-KR" sz="1600" dirty="0">
              <a:solidFill>
                <a:schemeClr val="tx2"/>
              </a:solidFill>
              <a:latin typeface="+mj-l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    </a:t>
            </a:r>
            <a:r>
              <a:rPr kumimoji="0" lang="en-US" altLang="ko-KR" sz="1600" dirty="0" err="1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msg</a:t>
            </a: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['To'] = </a:t>
            </a:r>
            <a:r>
              <a:rPr kumimoji="0" lang="en-US" altLang="ko-KR" sz="1600" dirty="0" err="1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recipientAddr</a:t>
            </a: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    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    </a:t>
            </a:r>
            <a:r>
              <a:rPr kumimoji="0" lang="en-US" altLang="ko-KR" sz="1600" dirty="0" err="1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msgPart</a:t>
            </a: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 = </a:t>
            </a:r>
            <a:r>
              <a:rPr kumimoji="0" lang="en-US" altLang="ko-KR" sz="1600" dirty="0" err="1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MIMEText</a:t>
            </a: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(</a:t>
            </a:r>
            <a:r>
              <a:rPr kumimoji="0" lang="en-US" altLang="ko-KR" sz="1600" dirty="0" err="1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msgtext</a:t>
            </a: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, 'plain')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    </a:t>
            </a:r>
            <a:r>
              <a:rPr kumimoji="0" lang="en-US" altLang="ko-KR" sz="1600" dirty="0" err="1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bookPart</a:t>
            </a: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 = </a:t>
            </a:r>
            <a:r>
              <a:rPr kumimoji="0" lang="en-US" altLang="ko-KR" sz="1600" dirty="0" err="1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MIMEText</a:t>
            </a: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(html, 'html', _charset = 'UTF-8') 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   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msg.attach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(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msgPart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) 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# </a:t>
            </a:r>
            <a:r>
              <a:rPr kumimoji="0" lang="ko-KR" altLang="en-US" sz="1600" b="1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메세지에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 생성한 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MIME 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문서를 첨부합니다</a:t>
            </a:r>
            <a:endParaRPr kumimoji="0" lang="en-US" altLang="ko-KR" sz="1600" b="1" dirty="0">
              <a:solidFill>
                <a:srgbClr val="FF0000"/>
              </a:solidFill>
              <a:latin typeface="+mj-l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    </a:t>
            </a:r>
            <a:r>
              <a:rPr kumimoji="0" lang="en-US" altLang="ko-KR" sz="1600" dirty="0" err="1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msg.attach</a:t>
            </a: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(</a:t>
            </a:r>
            <a:r>
              <a:rPr kumimoji="0" lang="en-US" altLang="ko-KR" sz="1600" dirty="0" err="1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bookPart</a:t>
            </a: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)  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    print ("connect </a:t>
            </a:r>
            <a:r>
              <a:rPr kumimoji="0" lang="en-US" altLang="ko-KR" sz="1600" dirty="0" err="1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smtp</a:t>
            </a: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 server ... ")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    s =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mysmtplib.MySMTP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(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host,port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) 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#python3.6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에서는 </a:t>
            </a:r>
            <a:r>
              <a:rPr kumimoji="0" lang="en-US" altLang="ko-KR" sz="1600" b="1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smtplib.SMTP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(</a:t>
            </a:r>
            <a:r>
              <a:rPr kumimoji="0" lang="en-US" altLang="ko-KR" sz="1600" b="1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host,port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    #</a:t>
            </a:r>
            <a:r>
              <a:rPr kumimoji="0" lang="en-US" altLang="ko-KR" sz="1600" dirty="0" err="1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s.set_debuglevel</a:t>
            </a: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(1)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    </a:t>
            </a:r>
            <a:r>
              <a:rPr kumimoji="0" lang="en-US" altLang="ko-KR" sz="1600" dirty="0" err="1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s.ehlo</a:t>
            </a: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()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    </a:t>
            </a:r>
            <a:r>
              <a:rPr kumimoji="0" lang="en-US" altLang="ko-KR" sz="1600" dirty="0" err="1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s.starttls</a:t>
            </a: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()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    </a:t>
            </a:r>
            <a:r>
              <a:rPr kumimoji="0" lang="en-US" altLang="ko-KR" sz="1600" dirty="0" err="1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s.ehlo</a:t>
            </a: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()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   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s.login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(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senderAddr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,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passwd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)    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# 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로그인 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 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   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s.sendmail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(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senderAddr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 , [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recipientAddr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],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msg.as_string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())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    </a:t>
            </a:r>
            <a:r>
              <a:rPr kumimoji="0" lang="en-US" altLang="ko-KR" sz="1600" dirty="0" err="1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s.close</a:t>
            </a: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()    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    print ("Mail sending complete!!!")</a:t>
            </a:r>
          </a:p>
        </p:txBody>
      </p:sp>
    </p:spTree>
    <p:extLst>
      <p:ext uri="{BB962C8B-B14F-4D97-AF65-F5344CB8AC3E}">
        <p14:creationId xmlns:p14="http://schemas.microsoft.com/office/powerpoint/2010/main" val="9358666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웹 서버 만들기</a:t>
            </a:r>
            <a:endParaRPr lang="en-US" altLang="ko-KR" dirty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000" b="1" dirty="0" err="1">
                <a:solidFill>
                  <a:schemeClr val="accent2"/>
                </a:solidFill>
              </a:rPr>
              <a:t>http.server</a:t>
            </a:r>
            <a:r>
              <a:rPr lang="en-US" altLang="ko-KR" sz="2000" b="1" dirty="0">
                <a:solidFill>
                  <a:schemeClr val="accent2"/>
                </a:solidFill>
              </a:rPr>
              <a:t> </a:t>
            </a:r>
            <a:r>
              <a:rPr lang="ko-KR" altLang="en-US" sz="2000" b="1" dirty="0">
                <a:solidFill>
                  <a:schemeClr val="accent2"/>
                </a:solidFill>
              </a:rPr>
              <a:t>모듈을 이용해 간단한 </a:t>
            </a:r>
            <a:r>
              <a:rPr lang="ko-KR" altLang="en-US" sz="2000" b="1" dirty="0" err="1">
                <a:solidFill>
                  <a:schemeClr val="accent2"/>
                </a:solidFill>
              </a:rPr>
              <a:t>웹서버</a:t>
            </a:r>
            <a:r>
              <a:rPr lang="ko-KR" altLang="en-US" sz="2000" b="1" dirty="0">
                <a:solidFill>
                  <a:schemeClr val="accent2"/>
                </a:solidFill>
              </a:rPr>
              <a:t> 구축</a:t>
            </a:r>
            <a:endParaRPr lang="en-US" altLang="ko-KR" sz="2000" b="1" dirty="0">
              <a:solidFill>
                <a:schemeClr val="accent2"/>
              </a:solidFill>
            </a:endParaRP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000" b="1" dirty="0" err="1">
                <a:solidFill>
                  <a:schemeClr val="accent2"/>
                </a:solidFill>
              </a:rPr>
              <a:t>url</a:t>
            </a:r>
            <a:r>
              <a:rPr lang="ko-KR" altLang="en-US" sz="2000" b="1" dirty="0">
                <a:solidFill>
                  <a:schemeClr val="accent2"/>
                </a:solidFill>
              </a:rPr>
              <a:t>로 책 </a:t>
            </a:r>
            <a:r>
              <a:rPr lang="en-US" altLang="ko-KR" sz="2000" b="1" dirty="0">
                <a:solidFill>
                  <a:schemeClr val="accent2"/>
                </a:solidFill>
              </a:rPr>
              <a:t>title</a:t>
            </a:r>
            <a:r>
              <a:rPr lang="ko-KR" altLang="en-US" sz="2000" b="1" dirty="0">
                <a:solidFill>
                  <a:schemeClr val="accent2"/>
                </a:solidFill>
              </a:rPr>
              <a:t> 검색을 요청하면 해당 책 정보를 웹 페이지에 출력</a:t>
            </a:r>
            <a:endParaRPr lang="en-US" altLang="ko-KR" sz="2000" b="1" dirty="0">
              <a:solidFill>
                <a:schemeClr val="accent2"/>
              </a:solidFill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17-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52</a:t>
            </a:fld>
            <a:endParaRPr lang="en-US" altLang="ko-KR" sz="1400" dirty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9" name="TextBox 4"/>
          <p:cNvSpPr txBox="1">
            <a:spLocks noChangeArrowheads="1"/>
          </p:cNvSpPr>
          <p:nvPr/>
        </p:nvSpPr>
        <p:spPr bwMode="auto">
          <a:xfrm>
            <a:off x="688373" y="1522443"/>
            <a:ext cx="7940898" cy="2554545"/>
          </a:xfrm>
          <a:prstGeom prst="rect">
            <a:avLst/>
          </a:prstGeom>
          <a:solidFill>
            <a:srgbClr val="CCECFF"/>
          </a:solidFill>
          <a:ln>
            <a:solidFill>
              <a:srgbClr val="CCECFF"/>
            </a:solidFill>
          </a:ln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latin typeface="Courier10 BT"/>
                <a:cs typeface="Courier New" panose="02070309020205020404" pitchFamily="49" charset="0"/>
              </a:rPr>
              <a:t>========Menu==========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latin typeface="Courier10 BT"/>
                <a:cs typeface="Courier New" panose="02070309020205020404" pitchFamily="49" charset="0"/>
              </a:rPr>
              <a:t>Load xml:  l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latin typeface="Courier10 BT"/>
                <a:cs typeface="Courier New" panose="02070309020205020404" pitchFamily="49" charset="0"/>
              </a:rPr>
              <a:t>. . .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latin typeface="Courier10 BT"/>
                <a:cs typeface="Courier New" panose="02070309020205020404" pitchFamily="49" charset="0"/>
              </a:rPr>
              <a:t>----------------------------------------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latin typeface="Courier10 BT"/>
                <a:cs typeface="Courier New" panose="02070309020205020404" pitchFamily="49" charset="0"/>
              </a:rPr>
              <a:t>Get book data from </a:t>
            </a:r>
            <a:r>
              <a:rPr kumimoji="0" lang="en-US" altLang="ko-KR" sz="1600" b="1" dirty="0" err="1">
                <a:latin typeface="Courier10 BT"/>
                <a:cs typeface="Courier New" panose="02070309020205020404" pitchFamily="49" charset="0"/>
              </a:rPr>
              <a:t>isbn</a:t>
            </a:r>
            <a:r>
              <a:rPr kumimoji="0" lang="en-US" altLang="ko-KR" sz="1600" b="1" dirty="0">
                <a:latin typeface="Courier10 BT"/>
                <a:cs typeface="Courier New" panose="02070309020205020404" pitchFamily="49" charset="0"/>
              </a:rPr>
              <a:t>: g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latin typeface="Courier10 BT"/>
                <a:cs typeface="Courier New" panose="02070309020205020404" pitchFamily="49" charset="0"/>
              </a:rPr>
              <a:t>send </a:t>
            </a:r>
            <a:r>
              <a:rPr kumimoji="0" lang="en-US" altLang="ko-KR" sz="1600" b="1" dirty="0" err="1">
                <a:latin typeface="Courier10 BT"/>
                <a:cs typeface="Courier New" panose="02070309020205020404" pitchFamily="49" charset="0"/>
              </a:rPr>
              <a:t>maIl</a:t>
            </a:r>
            <a:r>
              <a:rPr kumimoji="0" lang="en-US" altLang="ko-KR" sz="1600" b="1" dirty="0">
                <a:latin typeface="Courier10 BT"/>
                <a:cs typeface="Courier New" panose="02070309020205020404" pitchFamily="49" charset="0"/>
              </a:rPr>
              <a:t> : </a:t>
            </a:r>
            <a:r>
              <a:rPr kumimoji="0" lang="en-US" altLang="ko-KR" sz="1600" b="1" dirty="0" err="1">
                <a:latin typeface="Courier10 BT"/>
                <a:cs typeface="Courier New" panose="02070309020205020404" pitchFamily="49" charset="0"/>
              </a:rPr>
              <a:t>i</a:t>
            </a:r>
            <a:endParaRPr kumimoji="0" lang="en-US" altLang="ko-KR" sz="1600" b="1" dirty="0">
              <a:latin typeface="Courier10 B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 err="1">
                <a:latin typeface="Courier10 BT"/>
                <a:cs typeface="Courier New" panose="02070309020205020404" pitchFamily="49" charset="0"/>
              </a:rPr>
              <a:t>sTart</a:t>
            </a:r>
            <a:r>
              <a:rPr kumimoji="0" lang="en-US" altLang="ko-KR" sz="1600" b="1" dirty="0">
                <a:latin typeface="Courier10 BT"/>
                <a:cs typeface="Courier New" panose="02070309020205020404" pitchFamily="49" charset="0"/>
              </a:rPr>
              <a:t> Web Service: t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latin typeface="Courier10 BT"/>
                <a:cs typeface="Courier New" panose="02070309020205020404" pitchFamily="49" charset="0"/>
              </a:rPr>
              <a:t>========Menu==========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select menu :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t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started http server....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373" y="4146165"/>
            <a:ext cx="7366931" cy="209724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아래쪽 화살표 9"/>
          <p:cNvSpPr/>
          <p:nvPr/>
        </p:nvSpPr>
        <p:spPr>
          <a:xfrm rot="2958565">
            <a:off x="3830744" y="3220307"/>
            <a:ext cx="294077" cy="1543503"/>
          </a:xfrm>
          <a:prstGeom prst="downArrow">
            <a:avLst>
              <a:gd name="adj1" fmla="val 50000"/>
              <a:gd name="adj2" fmla="val 77501"/>
            </a:avLst>
          </a:prstGeom>
          <a:solidFill>
            <a:srgbClr val="FF00FF"/>
          </a:solidFill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4491809" y="3234501"/>
            <a:ext cx="40559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“</a:t>
            </a:r>
            <a:r>
              <a:rPr lang="ko-KR" altLang="en-US" b="1" dirty="0">
                <a:solidFill>
                  <a:srgbClr val="FF0000"/>
                </a:solidFill>
              </a:rPr>
              <a:t>웹</a:t>
            </a:r>
            <a:r>
              <a:rPr lang="en-US" altLang="ko-KR" b="1" dirty="0">
                <a:solidFill>
                  <a:srgbClr val="FF0000"/>
                </a:solidFill>
              </a:rPr>
              <a:t> </a:t>
            </a:r>
            <a:r>
              <a:rPr lang="ko-KR" altLang="en-US" b="1" dirty="0">
                <a:solidFill>
                  <a:srgbClr val="FF0000"/>
                </a:solidFill>
              </a:rPr>
              <a:t>브라우저 </a:t>
            </a:r>
            <a:r>
              <a:rPr lang="ko-KR" altLang="en-US" b="1" dirty="0" err="1">
                <a:solidFill>
                  <a:srgbClr val="FF0000"/>
                </a:solidFill>
              </a:rPr>
              <a:t>주소창에</a:t>
            </a:r>
            <a:r>
              <a:rPr lang="ko-KR" altLang="en-US" b="1" dirty="0">
                <a:solidFill>
                  <a:srgbClr val="FF0000"/>
                </a:solidFill>
              </a:rPr>
              <a:t> 입력</a:t>
            </a:r>
            <a:r>
              <a:rPr lang="en-US" altLang="ko-KR" b="1" dirty="0">
                <a:solidFill>
                  <a:srgbClr val="FF0000"/>
                </a:solidFill>
              </a:rPr>
              <a:t>”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915726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웹 서버 만들기</a:t>
            </a:r>
            <a:endParaRPr lang="en-US" altLang="ko-KR" dirty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000" b="1" dirty="0">
                <a:solidFill>
                  <a:schemeClr val="accent2"/>
                </a:solidFill>
              </a:rPr>
              <a:t>internetbook.py </a:t>
            </a:r>
            <a:r>
              <a:rPr lang="ko-KR" altLang="en-US" sz="2000" b="1" dirty="0">
                <a:solidFill>
                  <a:schemeClr val="accent2"/>
                </a:solidFill>
              </a:rPr>
              <a:t>의 </a:t>
            </a:r>
            <a:r>
              <a:rPr lang="en-US" altLang="ko-KR" sz="2000" b="1" dirty="0">
                <a:solidFill>
                  <a:schemeClr val="accent2"/>
                </a:solidFill>
              </a:rPr>
              <a:t>class </a:t>
            </a:r>
            <a:r>
              <a:rPr lang="en-US" altLang="ko-KR" sz="2000" b="1" dirty="0" err="1">
                <a:solidFill>
                  <a:schemeClr val="accent2"/>
                </a:solidFill>
              </a:rPr>
              <a:t>MyHandler</a:t>
            </a:r>
            <a:endParaRPr lang="en-US" altLang="ko-KR" sz="2000" b="1" dirty="0">
              <a:solidFill>
                <a:schemeClr val="accent2"/>
              </a:solidFill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17-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53</a:t>
            </a:fld>
            <a:endParaRPr lang="en-US" altLang="ko-KR" sz="1400" dirty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9" name="TextBox 4"/>
          <p:cNvSpPr txBox="1">
            <a:spLocks noChangeArrowheads="1"/>
          </p:cNvSpPr>
          <p:nvPr/>
        </p:nvSpPr>
        <p:spPr bwMode="auto">
          <a:xfrm>
            <a:off x="511064" y="1274162"/>
            <a:ext cx="8560268" cy="4770537"/>
          </a:xfrm>
          <a:prstGeom prst="rect">
            <a:avLst/>
          </a:prstGeom>
          <a:solidFill>
            <a:srgbClr val="D8FFCD"/>
          </a:solidFill>
          <a:ln>
            <a:solidFill>
              <a:srgbClr val="D8FFCD"/>
            </a:solidFill>
          </a:ln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class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MyHandler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(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BaseHTTPRequestHandler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): 	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#</a:t>
            </a:r>
            <a:r>
              <a:rPr kumimoji="0" lang="en-US" altLang="ko-KR" sz="1600" b="1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BaseHTTPRequestHandler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상속</a:t>
            </a:r>
            <a:endParaRPr kumimoji="0" lang="en-US" altLang="ko-KR" sz="1600" b="1" dirty="0">
              <a:solidFill>
                <a:srgbClr val="FF0000"/>
              </a:solidFill>
              <a:latin typeface="+mj-l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  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def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do_GET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(self): 			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#http GET 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요청이 들어오면 실행됨</a:t>
            </a:r>
            <a:endParaRPr kumimoji="0" lang="en-US" altLang="ko-KR" sz="1600" b="1" dirty="0">
              <a:solidFill>
                <a:srgbClr val="FF0000"/>
              </a:solidFill>
              <a:latin typeface="+mj-l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       from 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urllib.parse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import 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urlparse</a:t>
            </a:r>
            <a:endParaRPr kumimoji="0" lang="en-US" altLang="ko-KR" sz="1600" dirty="0">
              <a:latin typeface="+mj-l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       import sys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     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       parts = 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urlparse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(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self.path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)</a:t>
            </a:r>
          </a:p>
          <a:p>
            <a:pPr latinLnBrk="0">
              <a:spcBef>
                <a:spcPct val="0"/>
              </a:spcBef>
              <a:buNone/>
            </a:pP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        #</a:t>
            </a:r>
            <a:r>
              <a:rPr kumimoji="0" lang="en-US" altLang="ko-KR" sz="1600" b="1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url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kumimoji="0" lang="ko-KR" altLang="en-US" sz="1600" b="1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파싱해서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‘=‘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을 기준으로 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keyword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와 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value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로 문자열 구분</a:t>
            </a:r>
            <a:endParaRPr kumimoji="0" lang="en-US" altLang="ko-KR" sz="1600" b="1" dirty="0">
              <a:solidFill>
                <a:srgbClr val="FF0000"/>
              </a:solidFill>
              <a:latin typeface="+mj-l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        keyword, value =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parts.query.split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('=',1)</a:t>
            </a:r>
          </a:p>
          <a:p>
            <a:pPr latinLnBrk="0">
              <a:spcBef>
                <a:spcPct val="0"/>
              </a:spcBef>
              <a:buNone/>
            </a:pPr>
            <a:endParaRPr kumimoji="0" lang="en-US" altLang="ko-KR" sz="1600" dirty="0">
              <a:latin typeface="+mj-l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        if keyword == "title" : 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#keyword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가 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“title”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인 경우</a:t>
            </a:r>
            <a:endParaRPr kumimoji="0" lang="en-US" altLang="ko-KR" sz="1600" b="1" dirty="0">
              <a:solidFill>
                <a:srgbClr val="FF0000"/>
              </a:solidFill>
              <a:latin typeface="+mj-l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           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html =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MakeHtmlDoc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(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SearchBookTitle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(value)) 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#value</a:t>
            </a:r>
            <a:r>
              <a:rPr kumimoji="0" lang="ko-KR" altLang="en-US" sz="1600" b="1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제목검색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 후 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HTML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전환</a:t>
            </a:r>
            <a:endParaRPr kumimoji="0" lang="en-US" altLang="ko-KR" sz="1600" b="1" dirty="0">
              <a:solidFill>
                <a:srgbClr val="FF0000"/>
              </a:solidFill>
              <a:latin typeface="+mj-l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           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##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헤더 부분 작성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.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           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self.send_response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(200)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           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self.send_header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('Content-type', 'text/html')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           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self.end_headers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()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           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self.wfile.write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(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html.encode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('utf-8')) 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#  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본분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( body ) 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부분 출력</a:t>
            </a:r>
            <a:endParaRPr kumimoji="0" lang="en-US" altLang="ko-KR" sz="1600" b="1" dirty="0">
              <a:solidFill>
                <a:srgbClr val="FF0000"/>
              </a:solidFill>
              <a:latin typeface="+mj-l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        else: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           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self.send_error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(400,' bad 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requst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: please check the your 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url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') 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# 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잘못된 요청 응답</a:t>
            </a:r>
            <a:endParaRPr kumimoji="0" lang="en-US" altLang="ko-KR" sz="1600" b="1" dirty="0">
              <a:solidFill>
                <a:srgbClr val="FF0000"/>
              </a:solidFill>
              <a:latin typeface="+mj-l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132740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웹 서버 만들기</a:t>
            </a:r>
            <a:endParaRPr lang="en-US" altLang="ko-KR" dirty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000" b="1" dirty="0">
                <a:solidFill>
                  <a:schemeClr val="accent2"/>
                </a:solidFill>
              </a:rPr>
              <a:t>internetbook.py </a:t>
            </a:r>
            <a:r>
              <a:rPr lang="ko-KR" altLang="en-US" sz="2000" b="1" dirty="0">
                <a:solidFill>
                  <a:schemeClr val="accent2"/>
                </a:solidFill>
              </a:rPr>
              <a:t>의 </a:t>
            </a:r>
            <a:r>
              <a:rPr lang="en-US" altLang="ko-KR" sz="2000" b="1" dirty="0" err="1">
                <a:solidFill>
                  <a:schemeClr val="accent2"/>
                </a:solidFill>
              </a:rPr>
              <a:t>StartWebService</a:t>
            </a:r>
            <a:r>
              <a:rPr lang="en-US" altLang="ko-KR" sz="2000" b="1" dirty="0">
                <a:solidFill>
                  <a:schemeClr val="accent2"/>
                </a:solidFill>
              </a:rPr>
              <a:t>() </a:t>
            </a:r>
            <a:r>
              <a:rPr lang="ko-KR" altLang="en-US" sz="2000" b="1" dirty="0">
                <a:solidFill>
                  <a:schemeClr val="accent2"/>
                </a:solidFill>
              </a:rPr>
              <a:t>함수</a:t>
            </a:r>
            <a:endParaRPr lang="en-US" altLang="ko-KR" sz="2000" b="1" dirty="0">
              <a:solidFill>
                <a:schemeClr val="accent2"/>
              </a:solidFill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17-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54</a:t>
            </a:fld>
            <a:endParaRPr lang="en-US" altLang="ko-KR" sz="1400" dirty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9" name="TextBox 4"/>
          <p:cNvSpPr txBox="1">
            <a:spLocks noChangeArrowheads="1"/>
          </p:cNvSpPr>
          <p:nvPr/>
        </p:nvSpPr>
        <p:spPr bwMode="auto">
          <a:xfrm>
            <a:off x="688373" y="1522443"/>
            <a:ext cx="7940898" cy="2308324"/>
          </a:xfrm>
          <a:prstGeom prst="rect">
            <a:avLst/>
          </a:prstGeom>
          <a:solidFill>
            <a:srgbClr val="D8FFCD"/>
          </a:solidFill>
          <a:ln>
            <a:solidFill>
              <a:srgbClr val="D8FFCD"/>
            </a:solidFill>
          </a:ln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def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startWebService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():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    try: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        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server =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HTTPServer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( ('localhost',8080),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MyHandler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        print("started http server....")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        </a:t>
            </a:r>
            <a:r>
              <a:rPr kumimoji="0" lang="en-US" altLang="ko-KR" sz="1600" dirty="0" err="1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server.serve_forever</a:t>
            </a:r>
            <a:r>
              <a:rPr kumimoji="0" lang="en-US" altLang="ko-KR" sz="1600" dirty="0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()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        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    except </a:t>
            </a:r>
            <a:r>
              <a:rPr kumimoji="0" lang="en-US" altLang="ko-KR" sz="1600" dirty="0" err="1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KeyboardInterrupt</a:t>
            </a:r>
            <a:r>
              <a:rPr kumimoji="0" lang="en-US" altLang="ko-KR" sz="1600" dirty="0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: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        print ("shutdown web server")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        </a:t>
            </a:r>
            <a:r>
              <a:rPr kumimoji="0" lang="en-US" altLang="ko-KR" sz="1600" dirty="0" err="1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server.socket.close</a:t>
            </a:r>
            <a:r>
              <a:rPr kumimoji="0" lang="en-US" altLang="ko-KR" sz="1600" dirty="0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()  </a:t>
            </a:r>
            <a:r>
              <a:rPr kumimoji="0" lang="en-US" altLang="ko-KR" sz="1600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# server </a:t>
            </a:r>
            <a:r>
              <a:rPr kumimoji="0" lang="ko-KR" altLang="en-US" sz="1600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종료합니다</a:t>
            </a:r>
            <a:r>
              <a:rPr kumimoji="0" lang="en-US" altLang="ko-KR" sz="1600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83714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err="1"/>
              <a:t>파이썬이</a:t>
            </a:r>
            <a:r>
              <a:rPr lang="ko-KR" altLang="en-US" dirty="0"/>
              <a:t> 지원하는 네트워크</a:t>
            </a:r>
            <a:r>
              <a:rPr lang="en-US" altLang="ko-KR" dirty="0"/>
              <a:t>, </a:t>
            </a:r>
            <a:r>
              <a:rPr lang="ko-KR" altLang="en-US" dirty="0"/>
              <a:t>인터넷 모듈</a:t>
            </a:r>
            <a:endParaRPr lang="en-US" altLang="ko-KR" dirty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000" b="1" dirty="0">
                <a:solidFill>
                  <a:schemeClr val="accent2"/>
                </a:solidFill>
              </a:rPr>
              <a:t>email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1600" dirty="0"/>
              <a:t>이메일을 다루는 데 필요한 패키지</a:t>
            </a:r>
            <a:endParaRPr lang="en-US" altLang="ko-KR" sz="1600" dirty="0"/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000" b="1" dirty="0" err="1">
                <a:solidFill>
                  <a:schemeClr val="accent2"/>
                </a:solidFill>
              </a:rPr>
              <a:t>json</a:t>
            </a:r>
            <a:r>
              <a:rPr lang="en-US" altLang="ko-KR" sz="2000" b="1" dirty="0">
                <a:solidFill>
                  <a:schemeClr val="accent2"/>
                </a:solidFill>
              </a:rPr>
              <a:t>(JavaScript Object Notation)</a:t>
            </a:r>
            <a:endParaRPr lang="en-US" altLang="ko-KR" sz="20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1600" dirty="0"/>
              <a:t>가벼운 데이터 교환을 위한 자바스크립트 문법</a:t>
            </a:r>
            <a:endParaRPr lang="en-US" altLang="ko-KR" sz="16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ko-KR" sz="1600" b="1" dirty="0"/>
              <a:t>dump</a:t>
            </a:r>
            <a:r>
              <a:rPr lang="en-US" altLang="ko-KR" sz="1600" dirty="0"/>
              <a:t> (</a:t>
            </a:r>
            <a:r>
              <a:rPr lang="ko-KR" altLang="en-US" sz="1600" dirty="0" err="1"/>
              <a:t>파이썬</a:t>
            </a:r>
            <a:r>
              <a:rPr lang="ko-KR" altLang="en-US" sz="1600" dirty="0"/>
              <a:t> 데이터를 </a:t>
            </a:r>
            <a:r>
              <a:rPr lang="en-US" altLang="ko-KR" sz="1600" dirty="0" err="1"/>
              <a:t>json</a:t>
            </a:r>
            <a:r>
              <a:rPr lang="en-US" altLang="ko-KR" sz="1600" dirty="0"/>
              <a:t> </a:t>
            </a:r>
            <a:r>
              <a:rPr lang="ko-KR" altLang="en-US" sz="1600" dirty="0"/>
              <a:t>형식으로 변환</a:t>
            </a:r>
            <a:r>
              <a:rPr lang="en-US" altLang="ko-KR" sz="1600" dirty="0"/>
              <a:t>), </a:t>
            </a:r>
            <a:r>
              <a:rPr lang="en-US" altLang="ko-KR" sz="1600" b="1" dirty="0"/>
              <a:t>decode</a:t>
            </a:r>
            <a:r>
              <a:rPr lang="en-US" altLang="ko-KR" sz="1600" dirty="0"/>
              <a:t> (</a:t>
            </a:r>
            <a:r>
              <a:rPr lang="en-US" altLang="ko-KR" sz="1600" dirty="0" err="1"/>
              <a:t>json</a:t>
            </a:r>
            <a:r>
              <a:rPr lang="ko-KR" altLang="en-US" sz="1600" dirty="0"/>
              <a:t>을 </a:t>
            </a:r>
            <a:r>
              <a:rPr lang="ko-KR" altLang="en-US" sz="1600" dirty="0" err="1"/>
              <a:t>파이썬</a:t>
            </a:r>
            <a:r>
              <a:rPr lang="ko-KR" altLang="en-US" sz="1600" dirty="0"/>
              <a:t> 객체로 변환</a:t>
            </a:r>
            <a:r>
              <a:rPr lang="en-US" altLang="ko-KR" sz="1600" dirty="0"/>
              <a:t>)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ko-KR" sz="1600" dirty="0" err="1"/>
              <a:t>json</a:t>
            </a:r>
            <a:r>
              <a:rPr lang="en-US" altLang="ko-KR" sz="1600" dirty="0"/>
              <a:t> </a:t>
            </a:r>
            <a:r>
              <a:rPr lang="ko-KR" altLang="en-US" sz="1600" dirty="0"/>
              <a:t>객체는 중괄호와 콜론으로 구성</a:t>
            </a:r>
            <a:r>
              <a:rPr lang="en-US" altLang="ko-KR" sz="1600" dirty="0"/>
              <a:t>: </a:t>
            </a:r>
            <a:r>
              <a:rPr lang="en-US" altLang="ko-KR" sz="1600" b="1" dirty="0"/>
              <a:t>{“age”:30} </a:t>
            </a:r>
            <a:r>
              <a:rPr lang="en-US" altLang="ko-KR" sz="1600" b="1" dirty="0" err="1"/>
              <a:t>json</a:t>
            </a:r>
            <a:r>
              <a:rPr lang="en-US" altLang="ko-KR" sz="1600" b="1" dirty="0"/>
              <a:t> </a:t>
            </a:r>
            <a:r>
              <a:rPr lang="ko-KR" altLang="en-US" sz="1600" b="1" dirty="0"/>
              <a:t>객체 이름은 </a:t>
            </a:r>
            <a:r>
              <a:rPr lang="en-US" altLang="ko-KR" sz="1600" b="1" dirty="0"/>
              <a:t>age </a:t>
            </a:r>
            <a:r>
              <a:rPr lang="ko-KR" altLang="en-US" sz="1600" b="1" dirty="0"/>
              <a:t>이고 값은 </a:t>
            </a:r>
            <a:r>
              <a:rPr lang="en-US" altLang="ko-KR" sz="1600" b="1" dirty="0"/>
              <a:t>30</a:t>
            </a:r>
            <a:r>
              <a:rPr lang="ko-KR" altLang="en-US" sz="1600" b="1" dirty="0"/>
              <a:t> </a:t>
            </a:r>
            <a:endParaRPr lang="en-US" altLang="ko-KR" sz="1600" b="1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17-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6</a:t>
            </a:fld>
            <a:endParaRPr lang="en-US" altLang="ko-KR" sz="1400" dirty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783823" y="2961907"/>
            <a:ext cx="7538254" cy="830997"/>
          </a:xfrm>
          <a:prstGeom prst="rect">
            <a:avLst/>
          </a:prstGeom>
          <a:solidFill>
            <a:srgbClr val="CCECFF"/>
          </a:solidFill>
          <a:ln>
            <a:noFill/>
          </a:ln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&gt;&gt;&gt; import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json</a:t>
            </a:r>
            <a:endParaRPr kumimoji="0" lang="en-US" altLang="ko-KR" sz="1600" b="1" dirty="0">
              <a:solidFill>
                <a:schemeClr val="accent2"/>
              </a:solidFill>
              <a:latin typeface="Courier10 B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&gt;&gt;&gt;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json.dumps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([1,2,3,{'4':5, '6':7}], separators=(',',':'))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'[1,2,3,{"4":5,"6":7}]'</a:t>
            </a:r>
          </a:p>
        </p:txBody>
      </p:sp>
    </p:spTree>
    <p:extLst>
      <p:ext uri="{BB962C8B-B14F-4D97-AF65-F5344CB8AC3E}">
        <p14:creationId xmlns:p14="http://schemas.microsoft.com/office/powerpoint/2010/main" val="15916693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err="1"/>
              <a:t>파이썬이</a:t>
            </a:r>
            <a:r>
              <a:rPr lang="ko-KR" altLang="en-US" dirty="0"/>
              <a:t> 지원하는 네트워크</a:t>
            </a:r>
            <a:r>
              <a:rPr lang="en-US" altLang="ko-KR" dirty="0"/>
              <a:t>, </a:t>
            </a:r>
            <a:r>
              <a:rPr lang="ko-KR" altLang="en-US" dirty="0"/>
              <a:t>인터넷 모듈</a:t>
            </a:r>
            <a:endParaRPr lang="en-US" altLang="ko-KR" dirty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000" b="1" dirty="0">
                <a:solidFill>
                  <a:schemeClr val="accent2"/>
                </a:solidFill>
              </a:rPr>
              <a:t>mailbox</a:t>
            </a:r>
            <a:endParaRPr lang="en-US" altLang="ko-KR" sz="20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1600" dirty="0"/>
              <a:t>메일</a:t>
            </a:r>
            <a:r>
              <a:rPr lang="en-US" altLang="ko-KR" sz="1600" dirty="0"/>
              <a:t> </a:t>
            </a:r>
            <a:r>
              <a:rPr lang="ko-KR" altLang="en-US" sz="1600" dirty="0"/>
              <a:t>박스를 관리하는 모듈</a:t>
            </a:r>
            <a:endParaRPr lang="en-US" altLang="ko-KR" sz="16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1600" b="1" dirty="0"/>
              <a:t>예제</a:t>
            </a:r>
            <a:r>
              <a:rPr lang="en-US" altLang="ko-KR" sz="1600" b="1" dirty="0"/>
              <a:t>) </a:t>
            </a:r>
            <a:r>
              <a:rPr lang="en-US" altLang="ko-KR" sz="1600" dirty="0"/>
              <a:t>~/</a:t>
            </a:r>
            <a:r>
              <a:rPr lang="en-US" altLang="ko-KR" sz="1600" dirty="0" err="1"/>
              <a:t>mbox</a:t>
            </a:r>
            <a:r>
              <a:rPr lang="ko-KR" altLang="en-US" sz="1600" dirty="0"/>
              <a:t> 저장소에 저장된 메일을 읽어와 그 중 메일 제목 출력</a:t>
            </a:r>
            <a:endParaRPr lang="en-US" altLang="ko-KR" sz="16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000" b="1" dirty="0" err="1">
                <a:solidFill>
                  <a:schemeClr val="accent2"/>
                </a:solidFill>
              </a:rPr>
              <a:t>webbrowser</a:t>
            </a:r>
            <a:endParaRPr lang="en-US" altLang="ko-KR" sz="20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1600" dirty="0"/>
              <a:t>웹</a:t>
            </a:r>
            <a:r>
              <a:rPr lang="en-US" altLang="ko-KR" sz="1600" dirty="0"/>
              <a:t> </a:t>
            </a:r>
            <a:r>
              <a:rPr lang="ko-KR" altLang="en-US" sz="1600" dirty="0"/>
              <a:t>브라우저를 간단하게 제어</a:t>
            </a:r>
            <a:endParaRPr lang="en-US" altLang="ko-KR" sz="16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1600" b="1" dirty="0"/>
              <a:t>예제</a:t>
            </a:r>
            <a:r>
              <a:rPr lang="en-US" altLang="ko-KR" sz="1600" b="1" dirty="0"/>
              <a:t>) </a:t>
            </a:r>
            <a:r>
              <a:rPr lang="ko-KR" altLang="en-US" sz="1600" dirty="0"/>
              <a:t>웹 브라우저 실행되어 해당 주소 방문</a:t>
            </a:r>
            <a:endParaRPr lang="en-US" altLang="ko-KR" sz="1600" dirty="0"/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ko-KR" sz="20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17-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7</a:t>
            </a:fld>
            <a:endParaRPr lang="en-US" altLang="ko-KR" sz="1400" dirty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904936" y="1806575"/>
            <a:ext cx="7538254" cy="830997"/>
          </a:xfrm>
          <a:prstGeom prst="rect">
            <a:avLst/>
          </a:prstGeom>
          <a:solidFill>
            <a:srgbClr val="CCECFF"/>
          </a:solidFill>
          <a:ln>
            <a:noFill/>
          </a:ln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&gt;&gt;&gt; for message in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mailbox.mbox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('~/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mbox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'):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...     subject = message['subject']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...     print(subject)</a:t>
            </a:r>
          </a:p>
        </p:txBody>
      </p:sp>
      <p:sp>
        <p:nvSpPr>
          <p:cNvPr id="9" name="TextBox 4"/>
          <p:cNvSpPr txBox="1">
            <a:spLocks noChangeArrowheads="1"/>
          </p:cNvSpPr>
          <p:nvPr/>
        </p:nvSpPr>
        <p:spPr bwMode="auto">
          <a:xfrm>
            <a:off x="904936" y="3640872"/>
            <a:ext cx="7538254" cy="1077218"/>
          </a:xfrm>
          <a:prstGeom prst="rect">
            <a:avLst/>
          </a:prstGeom>
          <a:solidFill>
            <a:srgbClr val="CCECFF"/>
          </a:solidFill>
          <a:ln>
            <a:noFill/>
          </a:ln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&gt;&gt;&gt; 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url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 = 'http://www.kpu.ac.kr'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&gt;&gt;&gt; import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webbrowser</a:t>
            </a:r>
            <a:endParaRPr kumimoji="0" lang="en-US" altLang="ko-KR" sz="1600" b="1" dirty="0">
              <a:solidFill>
                <a:schemeClr val="accent2"/>
              </a:solidFill>
              <a:latin typeface="Courier10 B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&gt;&gt;&gt;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webbrowser.open_new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(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url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39639880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err="1"/>
              <a:t>파이썬이</a:t>
            </a:r>
            <a:r>
              <a:rPr lang="ko-KR" altLang="en-US" dirty="0"/>
              <a:t> 지원하는 네트워크</a:t>
            </a:r>
            <a:r>
              <a:rPr lang="en-US" altLang="ko-KR" dirty="0"/>
              <a:t>, </a:t>
            </a:r>
            <a:r>
              <a:rPr lang="ko-KR" altLang="en-US" dirty="0"/>
              <a:t>인터넷 모듈</a:t>
            </a:r>
            <a:endParaRPr lang="en-US" altLang="ko-KR" dirty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000" b="1" dirty="0" err="1">
                <a:solidFill>
                  <a:schemeClr val="accent2"/>
                </a:solidFill>
              </a:rPr>
              <a:t>urllib</a:t>
            </a:r>
            <a:endParaRPr lang="en-US" altLang="ko-KR" sz="20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ko-KR" sz="1600" dirty="0" err="1"/>
              <a:t>url</a:t>
            </a:r>
            <a:r>
              <a:rPr lang="en-US" altLang="ko-KR" sz="1600" dirty="0"/>
              <a:t> </a:t>
            </a:r>
            <a:r>
              <a:rPr lang="ko-KR" altLang="en-US" sz="1600" dirty="0"/>
              <a:t>관련</a:t>
            </a:r>
            <a:r>
              <a:rPr lang="en-US" altLang="ko-KR" sz="1600" dirty="0"/>
              <a:t> </a:t>
            </a:r>
            <a:r>
              <a:rPr lang="ko-KR" altLang="en-US" sz="1600" dirty="0"/>
              <a:t>패키지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url</a:t>
            </a:r>
            <a:r>
              <a:rPr lang="en-US" altLang="ko-KR" sz="1600" dirty="0"/>
              <a:t> </a:t>
            </a:r>
            <a:r>
              <a:rPr lang="ko-KR" altLang="en-US" sz="1600" dirty="0" err="1"/>
              <a:t>파싱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url</a:t>
            </a:r>
            <a:r>
              <a:rPr lang="ko-KR" altLang="en-US" sz="1600" dirty="0"/>
              <a:t>에 할당된 데이터 수집 등</a:t>
            </a:r>
            <a:endParaRPr lang="en-US" altLang="ko-KR" sz="16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1600" dirty="0"/>
              <a:t>예제</a:t>
            </a:r>
            <a:r>
              <a:rPr lang="en-US" altLang="ko-KR" sz="1600" dirty="0"/>
              <a:t>) </a:t>
            </a:r>
            <a:r>
              <a:rPr lang="en-US" altLang="ko-KR" sz="1600" dirty="0" err="1"/>
              <a:t>url</a:t>
            </a:r>
            <a:r>
              <a:rPr lang="en-US" altLang="ko-KR" sz="1600" dirty="0"/>
              <a:t> </a:t>
            </a:r>
            <a:r>
              <a:rPr lang="ko-KR" altLang="en-US" sz="1600" dirty="0" err="1"/>
              <a:t>파싱</a:t>
            </a:r>
            <a:endParaRPr lang="en-US" altLang="ko-KR" sz="16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ko-KR" sz="20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17-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8</a:t>
            </a:fld>
            <a:endParaRPr lang="en-US" altLang="ko-KR" sz="1400" dirty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904936" y="1806575"/>
            <a:ext cx="7538254" cy="2554545"/>
          </a:xfrm>
          <a:prstGeom prst="rect">
            <a:avLst/>
          </a:prstGeom>
          <a:solidFill>
            <a:srgbClr val="CCECFF"/>
          </a:solidFill>
          <a:ln>
            <a:noFill/>
          </a:ln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&gt;&gt;&gt; from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urllib.parse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 import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urlparse</a:t>
            </a:r>
            <a:endParaRPr kumimoji="0" lang="en-US" altLang="ko-KR" sz="1600" b="1" dirty="0">
              <a:solidFill>
                <a:schemeClr val="accent2"/>
              </a:solidFill>
              <a:latin typeface="+mj-l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&gt;&gt;&gt;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url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="http://search.naver.com/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search.naver?where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=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nexearch&amp;query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=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python&amp;sm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=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top_hty&amp;fbm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=1"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&gt;&gt;&gt; parts =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urlparse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(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url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&gt;&gt;&gt; print(parts)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ParseResult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(scheme='http', 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netloc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='search.naver.com', path='/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search.naver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', 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params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='', query='where=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nexearch&amp;query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=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python&amp;sm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=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top_hty&amp;fbm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=1', fragment='')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&gt;&gt;&gt;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parts.path</a:t>
            </a:r>
            <a:endParaRPr kumimoji="0" lang="en-US" altLang="ko-KR" sz="1600" b="1" dirty="0">
              <a:solidFill>
                <a:schemeClr val="accent2"/>
              </a:solidFill>
              <a:latin typeface="+mj-l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'/</a:t>
            </a:r>
            <a:r>
              <a:rPr kumimoji="0" lang="en-US" altLang="ko-KR" sz="1600" dirty="0" err="1">
                <a:latin typeface="+mj-lt"/>
                <a:cs typeface="Courier New" panose="02070309020205020404" pitchFamily="49" charset="0"/>
              </a:rPr>
              <a:t>search.naver</a:t>
            </a:r>
            <a:r>
              <a:rPr kumimoji="0" lang="en-US" altLang="ko-KR" sz="1600" dirty="0">
                <a:latin typeface="+mj-lt"/>
                <a:cs typeface="Courier New" panose="02070309020205020404" pitchFamily="49" charset="0"/>
              </a:rPr>
              <a:t>'</a:t>
            </a:r>
          </a:p>
        </p:txBody>
      </p:sp>
    </p:spTree>
    <p:extLst>
      <p:ext uri="{BB962C8B-B14F-4D97-AF65-F5344CB8AC3E}">
        <p14:creationId xmlns:p14="http://schemas.microsoft.com/office/powerpoint/2010/main" val="38770542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err="1"/>
              <a:t>파이썬이</a:t>
            </a:r>
            <a:r>
              <a:rPr lang="ko-KR" altLang="en-US" dirty="0"/>
              <a:t> 지원하는 네트워크</a:t>
            </a:r>
            <a:r>
              <a:rPr lang="en-US" altLang="ko-KR" dirty="0"/>
              <a:t>, </a:t>
            </a:r>
            <a:r>
              <a:rPr lang="ko-KR" altLang="en-US" dirty="0"/>
              <a:t>인터넷 모듈</a:t>
            </a:r>
            <a:endParaRPr lang="en-US" altLang="ko-KR" dirty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000" b="1" dirty="0">
                <a:solidFill>
                  <a:schemeClr val="accent2"/>
                </a:solidFill>
              </a:rPr>
              <a:t>16</a:t>
            </a:r>
            <a:r>
              <a:rPr lang="ko-KR" altLang="en-US" sz="2000" b="1" dirty="0">
                <a:solidFill>
                  <a:schemeClr val="accent2"/>
                </a:solidFill>
              </a:rPr>
              <a:t>장 도서 관리 프로그램의 인터넷 기능 확장</a:t>
            </a:r>
            <a:endParaRPr lang="en-US" altLang="ko-KR" sz="2000" b="1" dirty="0">
              <a:solidFill>
                <a:schemeClr val="accent2"/>
              </a:solidFill>
            </a:endParaRP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ko-KR" sz="1600" dirty="0"/>
              <a:t>launcher.py (</a:t>
            </a:r>
            <a:r>
              <a:rPr lang="ko-KR" altLang="en-US" sz="1600" dirty="0"/>
              <a:t>메뉴 출력하고 사용자 명령 입력 받기</a:t>
            </a:r>
            <a:r>
              <a:rPr lang="en-US" altLang="ko-KR" sz="1600" dirty="0"/>
              <a:t>)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ko-KR" sz="1600" dirty="0"/>
              <a:t>xmlbook.py (xml </a:t>
            </a:r>
            <a:r>
              <a:rPr lang="ko-KR" altLang="en-US" sz="1600" dirty="0"/>
              <a:t>관련 기능 구현</a:t>
            </a:r>
            <a:r>
              <a:rPr lang="en-US" altLang="ko-KR" sz="1600" dirty="0"/>
              <a:t>)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ko-KR" sz="1600" dirty="0"/>
              <a:t>internetbook.py (</a:t>
            </a:r>
            <a:r>
              <a:rPr lang="ko-KR" altLang="en-US" sz="1600" dirty="0"/>
              <a:t>인터넷 관련 기능 구현</a:t>
            </a:r>
            <a:r>
              <a:rPr lang="en-US" altLang="ko-KR" sz="1600" dirty="0"/>
              <a:t>)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ko-KR" sz="1600" dirty="0"/>
              <a:t>book.xml (</a:t>
            </a:r>
            <a:r>
              <a:rPr lang="ko-KR" altLang="en-US" sz="1600" dirty="0"/>
              <a:t>도서 정보 </a:t>
            </a:r>
            <a:r>
              <a:rPr lang="en-US" altLang="ko-KR" sz="1600" dirty="0"/>
              <a:t>xml </a:t>
            </a:r>
            <a:r>
              <a:rPr lang="ko-KR" altLang="en-US" sz="1600" dirty="0"/>
              <a:t>문서</a:t>
            </a:r>
            <a:r>
              <a:rPr lang="en-US" altLang="ko-KR" sz="1600" dirty="0"/>
              <a:t>)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ko-KR" sz="20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17-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9</a:t>
            </a:fld>
            <a:endParaRPr lang="en-US" altLang="ko-KR" sz="1400" dirty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4083629650"/>
      </p:ext>
    </p:extLst>
  </p:cSld>
  <p:clrMapOvr>
    <a:masterClrMapping/>
  </p:clrMapOvr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Times New Roman"/>
        <a:ea typeface="굴림"/>
        <a:cs typeface=""/>
      </a:majorFont>
      <a:minorFont>
        <a:latin typeface="Times New Roman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30302</TotalTime>
  <Words>5416</Words>
  <Application>Microsoft Office PowerPoint</Application>
  <PresentationFormat>화면 슬라이드 쇼(4:3)</PresentationFormat>
  <Paragraphs>693</Paragraphs>
  <Slides>54</Slides>
  <Notes>54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54</vt:i4>
      </vt:variant>
    </vt:vector>
  </HeadingPairs>
  <TitlesOfParts>
    <vt:vector size="63" baseType="lpstr">
      <vt:lpstr>Courier10 BT</vt:lpstr>
      <vt:lpstr>굴림</vt:lpstr>
      <vt:lpstr>굴림체</vt:lpstr>
      <vt:lpstr>Dotum</vt:lpstr>
      <vt:lpstr>Arial</vt:lpstr>
      <vt:lpstr>Courier New</vt:lpstr>
      <vt:lpstr>Times New Roman</vt:lpstr>
      <vt:lpstr>Wingdings</vt:lpstr>
      <vt:lpstr>기본 디자인</vt:lpstr>
      <vt:lpstr>  Chapter 17  파이썬과 인터넷</vt:lpstr>
      <vt:lpstr>목차</vt:lpstr>
      <vt:lpstr>파이썬이 지원하는 네트워크, 인터넷 모듈</vt:lpstr>
      <vt:lpstr>파이썬이 지원하는 네트워크, 인터넷 모듈</vt:lpstr>
      <vt:lpstr>파이썬이 지원하는 네트워크, 인터넷 모듈</vt:lpstr>
      <vt:lpstr>파이썬이 지원하는 네트워크, 인터넷 모듈</vt:lpstr>
      <vt:lpstr>파이썬이 지원하는 네트워크, 인터넷 모듈</vt:lpstr>
      <vt:lpstr>파이썬이 지원하는 네트워크, 인터넷 모듈</vt:lpstr>
      <vt:lpstr>파이썬이 지원하는 네트워크, 인터넷 모듈</vt:lpstr>
      <vt:lpstr>OpenAPI를 이용하여 책 정보 가져오기</vt:lpstr>
      <vt:lpstr>Naver OpenAPI를 이용하여 책 정보 가져오기</vt:lpstr>
      <vt:lpstr>Naver OpenAPI를 이용하여 책 정보 가져오기</vt:lpstr>
      <vt:lpstr>Naver OpenAPI를 이용하여 책 정보 가져오기</vt:lpstr>
      <vt:lpstr>Naver OpenAPI를 이용하여 책 정보 가져오기</vt:lpstr>
      <vt:lpstr>Naver OpenAPI를 이용하여 책 정보 가져오기</vt:lpstr>
      <vt:lpstr>Naver OpenAPI를 이용하여 책 정보 가져오기</vt:lpstr>
      <vt:lpstr>Naver OpenAPI를 이용하여 책 정보 가져오기</vt:lpstr>
      <vt:lpstr>Naver OpenAPI를 이용하여 책 정보 가져오기</vt:lpstr>
      <vt:lpstr>Naver OpenAPI를 이용하여 책 정보 가져오기</vt:lpstr>
      <vt:lpstr>Naver OpenAPI를 이용하여 책 정보 가져오기</vt:lpstr>
      <vt:lpstr>Naver OpenAPI를 이용하여 책 정보 가져오기</vt:lpstr>
      <vt:lpstr>Naver OpenAPI를 이용하여 책 정보 가져오기</vt:lpstr>
      <vt:lpstr>Naver OpenAPI를 이용하여 책 정보 가져오기</vt:lpstr>
      <vt:lpstr>Naver OpenAPI를 이용하여 책 정보 가져오기</vt:lpstr>
      <vt:lpstr>Naver OpenAPI를 이용하여 책 정보 가져오기</vt:lpstr>
      <vt:lpstr>Naver OpenAPI를 이용하여 책 정보 가져오기</vt:lpstr>
      <vt:lpstr>Naver OpenAPI를 이용하여 책 정보 가져오기</vt:lpstr>
      <vt:lpstr>Naver OpenAPI를 이용하여 책 정보 가져오기</vt:lpstr>
      <vt:lpstr>Naver OpenAPI를 이용하여 책 정보 가져오기</vt:lpstr>
      <vt:lpstr>Naver OpenAPI를 이용하여 책 정보 가져오기</vt:lpstr>
      <vt:lpstr>파이썬으로 이메일 보내기</vt:lpstr>
      <vt:lpstr>파이썬으로 이메일 보내기</vt:lpstr>
      <vt:lpstr>파이썬으로 이메일 보내기</vt:lpstr>
      <vt:lpstr>파이썬으로 이메일 보내기</vt:lpstr>
      <vt:lpstr>파이썬으로 이메일 보내기</vt:lpstr>
      <vt:lpstr>파이썬으로 이메일 보내기</vt:lpstr>
      <vt:lpstr>파이썬으로 이메일 보내기</vt:lpstr>
      <vt:lpstr>파이썬으로 이메일 보내기</vt:lpstr>
      <vt:lpstr>파이썬으로 이메일 보내기</vt:lpstr>
      <vt:lpstr>파이썬으로 이메일 보내기</vt:lpstr>
      <vt:lpstr>파이썬으로 이메일 보내기</vt:lpstr>
      <vt:lpstr>파이썬으로 이메일 보내기</vt:lpstr>
      <vt:lpstr>파이썬으로 이메일 보내기</vt:lpstr>
      <vt:lpstr>파이썬으로 이메일 보내기</vt:lpstr>
      <vt:lpstr>파이썬으로 이메일 보내기</vt:lpstr>
      <vt:lpstr>파이썬으로 이메일 보내기</vt:lpstr>
      <vt:lpstr>파이썬으로 이메일 보내기</vt:lpstr>
      <vt:lpstr>파이썬으로 이메일 보내기</vt:lpstr>
      <vt:lpstr>파이썬으로 이메일 보내기</vt:lpstr>
      <vt:lpstr>파이썬으로 이메일 보내기</vt:lpstr>
      <vt:lpstr>파이썬으로 이메일 보내기</vt:lpstr>
      <vt:lpstr>웹 서버 만들기</vt:lpstr>
      <vt:lpstr>웹 서버 만들기</vt:lpstr>
      <vt:lpstr>웹 서버 만들기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제목 없음</dc:title>
  <dc:creator>Nicholas Park</dc:creator>
  <cp:lastModifiedBy>Administrator</cp:lastModifiedBy>
  <cp:revision>847</cp:revision>
  <cp:lastPrinted>2012-03-06T00:26:48Z</cp:lastPrinted>
  <dcterms:created xsi:type="dcterms:W3CDTF">1999-03-28T02:55:44Z</dcterms:created>
  <dcterms:modified xsi:type="dcterms:W3CDTF">2024-05-08T02:01:18Z</dcterms:modified>
</cp:coreProperties>
</file>