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77" r:id="rId3"/>
    <p:sldId id="334" r:id="rId4"/>
    <p:sldId id="335" r:id="rId5"/>
    <p:sldId id="336" r:id="rId6"/>
    <p:sldId id="337" r:id="rId7"/>
    <p:sldId id="343" r:id="rId8"/>
    <p:sldId id="338" r:id="rId9"/>
    <p:sldId id="340" r:id="rId10"/>
    <p:sldId id="344" r:id="rId11"/>
    <p:sldId id="345" r:id="rId12"/>
    <p:sldId id="346" r:id="rId13"/>
    <p:sldId id="354" r:id="rId14"/>
    <p:sldId id="332" r:id="rId15"/>
    <p:sldId id="342" r:id="rId16"/>
    <p:sldId id="3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1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2001"/>
            <a:ext cx="292531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359-17E2-4D01-B329-514E190DC0AE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577D-F8E6-43EA-8640-1D4786CFCE25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0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6B0E-ABBE-4D3F-8B60-93C707DEB873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D221-88C9-4EE2-87CF-294F327AFD23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3D86-0179-40CD-B5F8-B6463E6C5DF2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B992-736C-4671-8BBA-B9BB527D1F36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9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8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E8B-57C2-4609-B41F-8AE8C5D1A30A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03E0-56D1-4491-800F-C754557D7B4B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4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96E6-BA41-4DE9-9810-E7311C1E30A8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37560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443-58BF-4659-9D4B-350CA29054A4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9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5" y="767419"/>
            <a:ext cx="8115231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340602"/>
            <a:ext cx="283464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CD04-72EB-4388-BF4E-C8D4909BB492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2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758952"/>
            <a:ext cx="344359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9"/>
            <a:ext cx="2947483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3135A6-7C06-4615-A8C2-3429EBACC3C7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7" y="635635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5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a뉴고딕M"/>
              </a:rPr>
              <a:t>사회학의 탐구 대상</a:t>
            </a:r>
            <a:br>
              <a:rPr lang="en-US" altLang="ko-KR" sz="3600" dirty="0">
                <a:ea typeface="a뉴고딕M"/>
              </a:rPr>
            </a:br>
            <a:br>
              <a:rPr lang="en-US" altLang="ko-KR" sz="3600" dirty="0">
                <a:ea typeface="a뉴고딕M"/>
              </a:rPr>
            </a:br>
            <a:endParaRPr lang="ko-KR" altLang="en-US" sz="4000" dirty="0">
              <a:latin typeface="a뉴고딕M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ea typeface="a뉴고딕M"/>
              </a:rPr>
              <a:t>		</a:t>
            </a:r>
            <a:endParaRPr lang="ko-KR" altLang="en-US" sz="2400" dirty="0">
              <a:ea typeface="a뉴고딕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데이트 풍경</a:t>
            </a:r>
          </a:p>
        </p:txBody>
      </p:sp>
      <p:pic>
        <p:nvPicPr>
          <p:cNvPr id="7" name="내용 개체 틀 6" descr="사람, 테이블, 여자, 앉아있는이(가) 표시된 사진&#10;&#10;자동 생성된 설명">
            <a:extLst>
              <a:ext uri="{FF2B5EF4-FFF2-40B4-BE49-F238E27FC236}">
                <a16:creationId xmlns:a16="http://schemas.microsoft.com/office/drawing/2014/main" id="{1F20A608-00ED-4629-8768-D57DFB5A1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85837"/>
            <a:ext cx="7315200" cy="4876800"/>
          </a:xfrm>
        </p:spPr>
      </p:pic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10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27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등산객과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등산복</a:t>
            </a:r>
          </a:p>
        </p:txBody>
      </p:sp>
      <p:pic>
        <p:nvPicPr>
          <p:cNvPr id="9" name="내용 개체 틀 8" descr="실외, 사람, 나무, 서있는이(가) 표시된 사진&#10;&#10;자동 생성된 설명">
            <a:extLst>
              <a:ext uri="{FF2B5EF4-FFF2-40B4-BE49-F238E27FC236}">
                <a16:creationId xmlns:a16="http://schemas.microsoft.com/office/drawing/2014/main" id="{E5FFF9C7-13AA-400D-96B2-A16C35DF6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33" y="2063692"/>
            <a:ext cx="3686155" cy="3087147"/>
          </a:xfrm>
        </p:spPr>
      </p:pic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11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pic>
        <p:nvPicPr>
          <p:cNvPr id="11" name="그림 10" descr="실외, 잔디, 나무, 공원이(가) 표시된 사진&#10;&#10;자동 생성된 설명">
            <a:extLst>
              <a:ext uri="{FF2B5EF4-FFF2-40B4-BE49-F238E27FC236}">
                <a16:creationId xmlns:a16="http://schemas.microsoft.com/office/drawing/2014/main" id="{EEA5E88B-F8F0-4FAF-8F33-01BE555E0A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14" y="1027347"/>
            <a:ext cx="3674378" cy="551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1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면을 먹는 법</a:t>
            </a:r>
          </a:p>
        </p:txBody>
      </p:sp>
      <p:pic>
        <p:nvPicPr>
          <p:cNvPr id="7" name="내용 개체 틀 6" descr="음식, 테이블, 실내, 컵이(가) 표시된 사진&#10;&#10;자동 생성된 설명">
            <a:extLst>
              <a:ext uri="{FF2B5EF4-FFF2-40B4-BE49-F238E27FC236}">
                <a16:creationId xmlns:a16="http://schemas.microsoft.com/office/drawing/2014/main" id="{86B545DB-0093-466D-9339-062AA97B8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85837"/>
            <a:ext cx="7315200" cy="4876800"/>
          </a:xfrm>
        </p:spPr>
      </p:pic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50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a뉴고딕M"/>
              </a:rPr>
              <a:t>미야베</a:t>
            </a:r>
            <a:r>
              <a:rPr lang="ko-KR" altLang="en-US" dirty="0">
                <a:ea typeface="a뉴고딕M"/>
              </a:rPr>
              <a:t> 미유키</a:t>
            </a:r>
            <a:r>
              <a:rPr lang="en-US" altLang="ko-KR" dirty="0">
                <a:ea typeface="a뉴고딕M"/>
              </a:rPr>
              <a:t>,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화차 </a:t>
            </a:r>
            <a:r>
              <a:rPr lang="en-US" altLang="ko-KR" dirty="0">
                <a:ea typeface="a뉴고딕M"/>
              </a:rPr>
              <a:t>(pp.131-134)</a:t>
            </a:r>
            <a:endParaRPr lang="ko-KR" altLang="en-US" dirty="0">
              <a:ea typeface="a뉴고딕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pic>
        <p:nvPicPr>
          <p:cNvPr id="8" name="내용 개체 틀 7" descr="앉아있는이(가) 표시된 사진&#10;&#10;자동 생성된 설명">
            <a:extLst>
              <a:ext uri="{FF2B5EF4-FFF2-40B4-BE49-F238E27FC236}">
                <a16:creationId xmlns:a16="http://schemas.microsoft.com/office/drawing/2014/main" id="{623285A0-7B72-4513-B2F1-AC7C4C880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79" y="931178"/>
            <a:ext cx="5117400" cy="5117400"/>
          </a:xfrm>
        </p:spPr>
      </p:pic>
    </p:spTree>
    <p:extLst>
      <p:ext uri="{BB962C8B-B14F-4D97-AF65-F5344CB8AC3E}">
        <p14:creationId xmlns:p14="http://schemas.microsoft.com/office/powerpoint/2010/main" val="402160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사회구조</a:t>
            </a:r>
            <a:br>
              <a:rPr lang="en-US" altLang="ko-KR" dirty="0">
                <a:ea typeface="a뉴고딕M"/>
              </a:rPr>
            </a:br>
            <a:r>
              <a:rPr lang="en-US" altLang="ko-KR" dirty="0">
                <a:ea typeface="a뉴고딕M"/>
              </a:rPr>
              <a:t>(Giddens)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규범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제도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계층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지위와 역할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문화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당신의 개인적인 결정은 더 넓은 사회 속에서 당신의 위치를 반영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사회구조는 우리 삶의 사회적 맥락이 사건이나 행위의 </a:t>
            </a:r>
            <a:r>
              <a:rPr lang="ko-KR" altLang="en-US" dirty="0" err="1">
                <a:ea typeface="Adobe 명조 Std M"/>
              </a:rPr>
              <a:t>무작위적인</a:t>
            </a:r>
            <a:r>
              <a:rPr lang="ko-KR" altLang="en-US" dirty="0">
                <a:ea typeface="Adobe 명조 Std M"/>
              </a:rPr>
              <a:t> 나열로 구성되어 있지 않음을 알려준다</a:t>
            </a:r>
            <a:r>
              <a:rPr lang="en-US" altLang="ko-KR" dirty="0">
                <a:ea typeface="Adobe 명조 Std M"/>
              </a:rPr>
              <a:t>. </a:t>
            </a:r>
            <a:r>
              <a:rPr lang="ko-KR" altLang="en-US" dirty="0">
                <a:ea typeface="Adobe 명조 Std M"/>
              </a:rPr>
              <a:t>그것은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특정한 방식으로 구조화 혹은 유형화 된다</a:t>
            </a:r>
            <a:r>
              <a:rPr lang="en-US" altLang="ko-KR" dirty="0">
                <a:ea typeface="Adobe 명조 Std M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우리가 행동하는 방식과 우리가 타인과 맺고 있는 관계 속에는 규칙성이 있다</a:t>
            </a:r>
            <a:r>
              <a:rPr lang="en-US" altLang="ko-KR" dirty="0">
                <a:ea typeface="Adobe 명조 Std M"/>
              </a:rPr>
              <a:t>. </a:t>
            </a: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AFB33C-6913-46E9-9BA8-97CC0D184FDB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사회구조</a:t>
            </a:r>
            <a:br>
              <a:rPr lang="en-US" altLang="ko-KR" dirty="0">
                <a:ea typeface="a뉴고딕M"/>
              </a:rPr>
            </a:b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ea typeface="Adobe 명조 Std M"/>
              </a:rPr>
              <a:t>Trump on Florida </a:t>
            </a:r>
            <a:r>
              <a:rPr lang="en-US" altLang="ko-KR" dirty="0" err="1">
                <a:ea typeface="Adobe 명조 Std M"/>
              </a:rPr>
              <a:t>highschool</a:t>
            </a:r>
            <a:r>
              <a:rPr lang="en-US" altLang="ko-KR" dirty="0">
                <a:ea typeface="Adobe 명조 Std M"/>
              </a:rPr>
              <a:t> shooting (2018</a:t>
            </a:r>
            <a:r>
              <a:rPr lang="ko-KR" altLang="en-US" dirty="0">
                <a:ea typeface="Adobe 명조 Std M"/>
              </a:rPr>
              <a:t>년 </a:t>
            </a:r>
            <a:r>
              <a:rPr lang="en-US" altLang="ko-KR" dirty="0">
                <a:ea typeface="Adobe 명조 Std M"/>
              </a:rPr>
              <a:t>2</a:t>
            </a:r>
            <a:r>
              <a:rPr lang="ko-KR" altLang="en-US" dirty="0">
                <a:ea typeface="Adobe 명조 Std M"/>
              </a:rPr>
              <a:t>월</a:t>
            </a:r>
            <a:r>
              <a:rPr lang="en-US" altLang="ko-KR" dirty="0">
                <a:ea typeface="Adobe 명조 Std M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i="1" dirty="0"/>
              <a:t>“So many signs that the Florida shooter was mentally disturbed, even expelled from school for bad and erratic behavior. Neighbors and classmates knew he was a big problem. Must always report such instances to authorities, again and again!”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AFB33C-6913-46E9-9BA8-97CC0D184FDB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사회구조</a:t>
            </a:r>
            <a:br>
              <a:rPr lang="en-US" altLang="ko-KR" dirty="0">
                <a:ea typeface="a뉴고딕M"/>
              </a:rPr>
            </a:b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알코올 중독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질병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자연재해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청년 취업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16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AFB33C-6913-46E9-9BA8-97CC0D184FDB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9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사회학에 대한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오해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매력 없는 잡동사니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 err="1">
                <a:ea typeface="Adobe 명조 Std M"/>
              </a:rPr>
              <a:t>레오니</a:t>
            </a:r>
            <a:r>
              <a:rPr lang="ko-KR" altLang="en-US" dirty="0">
                <a:ea typeface="Adobe 명조 Std M"/>
              </a:rPr>
              <a:t> </a:t>
            </a:r>
            <a:r>
              <a:rPr lang="ko-KR" altLang="en-US" dirty="0" err="1">
                <a:ea typeface="Adobe 명조 Std M"/>
              </a:rPr>
              <a:t>립먼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(‘</a:t>
            </a:r>
            <a:r>
              <a:rPr lang="ko-KR" altLang="en-US" dirty="0">
                <a:ea typeface="Adobe 명조 Std M"/>
              </a:rPr>
              <a:t>영국남자의 문제</a:t>
            </a:r>
            <a:r>
              <a:rPr lang="en-US" altLang="ko-KR" dirty="0">
                <a:ea typeface="Adobe 명조 Std M"/>
              </a:rPr>
              <a:t>‘)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Vs </a:t>
            </a:r>
            <a:r>
              <a:rPr lang="ko-KR" altLang="en-US" dirty="0">
                <a:ea typeface="Adobe 명조 Std M"/>
              </a:rPr>
              <a:t>글렌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 err="1">
                <a:ea typeface="Adobe 명조 Std M"/>
              </a:rPr>
              <a:t>베이트먼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(‘</a:t>
            </a:r>
            <a:r>
              <a:rPr lang="ko-KR" altLang="en-US" dirty="0">
                <a:ea typeface="Adobe 명조 Std M"/>
              </a:rPr>
              <a:t>스탠드</a:t>
            </a:r>
            <a:r>
              <a:rPr lang="en-US" altLang="ko-KR" dirty="0">
                <a:ea typeface="Adobe 명조 Std M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위선과 부조리의 학문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이혜정 </a:t>
            </a:r>
            <a:r>
              <a:rPr lang="en-US" altLang="ko-KR" dirty="0">
                <a:ea typeface="Adobe 명조 Std M"/>
              </a:rPr>
              <a:t>(‘</a:t>
            </a:r>
            <a:r>
              <a:rPr lang="ko-KR" altLang="en-US" dirty="0">
                <a:ea typeface="Adobe 명조 Std M"/>
              </a:rPr>
              <a:t>사물의 비밀</a:t>
            </a:r>
            <a:r>
              <a:rPr lang="en-US" altLang="ko-KR" dirty="0">
                <a:ea typeface="Adobe 명조 Std M"/>
              </a:rPr>
              <a:t>‘)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Vs </a:t>
            </a:r>
            <a:r>
              <a:rPr lang="ko-KR" altLang="en-US" dirty="0">
                <a:ea typeface="Adobe 명조 Std M"/>
              </a:rPr>
              <a:t>사라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 err="1">
                <a:ea typeface="Adobe 명조 Std M"/>
              </a:rPr>
              <a:t>리빙스톤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(‘</a:t>
            </a:r>
            <a:r>
              <a:rPr lang="ko-KR" altLang="en-US" dirty="0" err="1">
                <a:ea typeface="Adobe 명조 Std M"/>
              </a:rPr>
              <a:t>디스트릭트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9’)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도움이 안 되는 학문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 </a:t>
            </a:r>
            <a:r>
              <a:rPr lang="ko-KR" altLang="en-US" dirty="0" err="1">
                <a:ea typeface="Adobe 명조 Std M"/>
              </a:rPr>
              <a:t>李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(‘</a:t>
            </a:r>
            <a:r>
              <a:rPr lang="ko-KR" altLang="en-US" dirty="0">
                <a:ea typeface="Adobe 명조 Std M"/>
              </a:rPr>
              <a:t>차나 한 잔</a:t>
            </a:r>
            <a:r>
              <a:rPr lang="en-US" altLang="ko-KR" dirty="0">
                <a:ea typeface="Adobe 명조 Std M"/>
              </a:rPr>
              <a:t>’)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이적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장기하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 err="1">
                <a:ea typeface="Adobe 명조 Std M"/>
              </a:rPr>
              <a:t>권기태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박현욱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봉준호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2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사회학의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탐구대상</a:t>
            </a:r>
            <a:r>
              <a:rPr lang="en-US" altLang="ko-KR" dirty="0">
                <a:ea typeface="a뉴고딕M"/>
              </a:rPr>
              <a:t>?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정치학의 탐구대상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경제학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경영학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법학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커뮤니케이션학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심리학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사회학</a:t>
            </a:r>
            <a:r>
              <a:rPr lang="en-US" altLang="ko-KR" dirty="0">
                <a:ea typeface="Adobe 명조 Std M"/>
              </a:rPr>
              <a:t>?</a:t>
            </a: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3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사회학의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탐구대상</a:t>
            </a:r>
            <a:r>
              <a:rPr lang="en-US" altLang="ko-KR" dirty="0">
                <a:ea typeface="a뉴고딕M"/>
              </a:rPr>
              <a:t>?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정치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경제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법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커뮤니케이션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경영 등은 사회현상이 아닌가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그렇다면 사회학의 탐구 대상으로서 사회의 범위는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정치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경제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법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커뮤니케이션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경영 등을 제외한 나머지</a:t>
            </a:r>
            <a:r>
              <a:rPr lang="en-US" altLang="ko-KR" dirty="0">
                <a:ea typeface="Adobe 명조 Std M"/>
              </a:rPr>
              <a:t>? </a:t>
            </a:r>
            <a:r>
              <a:rPr lang="ko-KR" altLang="en-US" dirty="0">
                <a:ea typeface="Adobe 명조 Std M"/>
              </a:rPr>
              <a:t>즉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좁은 의미의 사회</a:t>
            </a:r>
            <a:r>
              <a:rPr lang="en-US" altLang="ko-KR" dirty="0">
                <a:ea typeface="Adobe 명조 Std M"/>
              </a:rPr>
              <a:t>?</a:t>
            </a:r>
            <a:r>
              <a:rPr lang="ko-KR" altLang="en-US" dirty="0">
                <a:ea typeface="Adobe 명조 Std M"/>
              </a:rPr>
              <a:t> 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정치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경제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법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커뮤니케이션</a:t>
            </a:r>
            <a:r>
              <a:rPr lang="en-US" altLang="ko-KR" dirty="0">
                <a:ea typeface="Adobe 명조 Std M"/>
              </a:rPr>
              <a:t>, </a:t>
            </a:r>
            <a:r>
              <a:rPr lang="ko-KR" altLang="en-US" dirty="0">
                <a:ea typeface="Adobe 명조 Std M"/>
              </a:rPr>
              <a:t>경영 등을 포괄하는 종합 학문</a:t>
            </a:r>
            <a:r>
              <a:rPr lang="en-US" altLang="ko-KR" dirty="0">
                <a:ea typeface="Adobe 명조 Std M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사회구조</a:t>
            </a:r>
            <a:r>
              <a:rPr lang="en-US" altLang="ko-KR" dirty="0">
                <a:ea typeface="Adobe 명조 Std M"/>
              </a:rPr>
              <a:t>(social</a:t>
            </a:r>
            <a:r>
              <a:rPr lang="ko-KR" altLang="en-US" dirty="0">
                <a:ea typeface="Adobe 명조 Std M"/>
              </a:rPr>
              <a:t> </a:t>
            </a:r>
            <a:r>
              <a:rPr lang="en-US" altLang="ko-KR" dirty="0">
                <a:ea typeface="Adobe 명조 Std M"/>
              </a:rPr>
              <a:t>structure)</a:t>
            </a:r>
            <a:r>
              <a:rPr lang="ko-KR" altLang="en-US" dirty="0">
                <a:ea typeface="Adobe 명조 Std M"/>
              </a:rPr>
              <a:t>에 특히 관심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4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8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ea typeface="Adobe 명조 Std M"/>
              </a:rPr>
              <a:t>사회</a:t>
            </a:r>
            <a:r>
              <a:rPr lang="en-US" altLang="ko-KR" dirty="0">
                <a:ea typeface="Adobe 명조 Std M"/>
              </a:rPr>
              <a:t>(</a:t>
            </a:r>
            <a:r>
              <a:rPr lang="ko-KR" altLang="en-US" dirty="0">
                <a:ea typeface="Adobe 명조 Std M"/>
              </a:rPr>
              <a:t>社會</a:t>
            </a:r>
            <a:r>
              <a:rPr lang="en-US" altLang="ko-KR" dirty="0">
                <a:ea typeface="Adobe 명조 Std M"/>
              </a:rPr>
              <a:t>)</a:t>
            </a:r>
            <a:r>
              <a:rPr lang="ko-KR" altLang="en-US" dirty="0">
                <a:ea typeface="Adobe 명조 Std M"/>
              </a:rPr>
              <a:t>란 무엇인가</a:t>
            </a:r>
            <a:r>
              <a:rPr lang="en-US" altLang="ko-KR" dirty="0">
                <a:ea typeface="Adobe 명조 Std M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ea typeface="Adobe 명조 Std M"/>
              </a:rPr>
              <a:t>사회의</a:t>
            </a:r>
            <a:r>
              <a:rPr lang="en-US" altLang="ko-KR" dirty="0">
                <a:ea typeface="Adobe 명조 Std M"/>
              </a:rPr>
              <a:t> </a:t>
            </a:r>
            <a:r>
              <a:rPr lang="ko-KR" altLang="en-US" dirty="0">
                <a:ea typeface="Adobe 명조 Std M"/>
              </a:rPr>
              <a:t>구성 요소</a:t>
            </a: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5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09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사회구조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구조를 가진 것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구조는 여러분의 행동에 영향을 미치는가</a:t>
            </a:r>
            <a:r>
              <a:rPr lang="en-US" altLang="ko-KR" dirty="0">
                <a:ea typeface="Adobe 명조 Std M"/>
              </a:rPr>
              <a:t>?</a:t>
            </a: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6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3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강의실 책상</a:t>
            </a:r>
          </a:p>
        </p:txBody>
      </p:sp>
      <p:pic>
        <p:nvPicPr>
          <p:cNvPr id="7" name="내용 개체 틀 6" descr="테이블, 의자, 실내, 방이(가) 표시된 사진&#10;&#10;자동 생성된 설명">
            <a:extLst>
              <a:ext uri="{FF2B5EF4-FFF2-40B4-BE49-F238E27FC236}">
                <a16:creationId xmlns:a16="http://schemas.microsoft.com/office/drawing/2014/main" id="{64406C8D-C3A6-42A7-850D-3D7B092AA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986076"/>
            <a:ext cx="7315200" cy="4876323"/>
          </a:xfrm>
        </p:spPr>
      </p:pic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7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08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뉴고딕M"/>
              </a:rPr>
              <a:t>TIP </a:t>
            </a:r>
            <a:r>
              <a:rPr lang="ko-KR" altLang="en-US" dirty="0" err="1">
                <a:ea typeface="a뉴고딕M"/>
              </a:rPr>
              <a:t>푸트코트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가는 길</a:t>
            </a:r>
          </a:p>
        </p:txBody>
      </p:sp>
      <p:pic>
        <p:nvPicPr>
          <p:cNvPr id="7" name="내용 개체 틀 6" descr="회로이(가) 표시된 사진&#10;&#10;자동 생성된 설명">
            <a:extLst>
              <a:ext uri="{FF2B5EF4-FFF2-40B4-BE49-F238E27FC236}">
                <a16:creationId xmlns:a16="http://schemas.microsoft.com/office/drawing/2014/main" id="{BCE6185A-6039-4ABC-BCC7-BE3DE06A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82" y="1410560"/>
            <a:ext cx="7315200" cy="3624682"/>
          </a:xfrm>
        </p:spPr>
      </p:pic>
      <p:sp>
        <p:nvSpPr>
          <p:cNvPr id="5" name="Rectangle 3"/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8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6BC00-7027-4422-B02B-C0127FAF759B}"/>
              </a:ext>
            </a:extLst>
          </p:cNvPr>
          <p:cNvSpPr txBox="1"/>
          <p:nvPr/>
        </p:nvSpPr>
        <p:spPr>
          <a:xfrm>
            <a:off x="3835182" y="5251508"/>
            <a:ext cx="760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물리적 구조를 알면 행동이나 동선을 예측 가능</a:t>
            </a:r>
          </a:p>
        </p:txBody>
      </p:sp>
    </p:spTree>
    <p:extLst>
      <p:ext uri="{BB962C8B-B14F-4D97-AF65-F5344CB8AC3E}">
        <p14:creationId xmlns:p14="http://schemas.microsoft.com/office/powerpoint/2010/main" val="20198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057" y="1123839"/>
            <a:ext cx="3389152" cy="46011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보이지 않는 구조도 존재하는가</a:t>
            </a:r>
            <a:r>
              <a:rPr lang="en-US" altLang="ko-KR" dirty="0">
                <a:ea typeface="a뉴고딕M"/>
              </a:rPr>
              <a:t>?</a:t>
            </a:r>
            <a:br>
              <a:rPr lang="en-US" altLang="ko-KR" dirty="0">
                <a:ea typeface="a뉴고딕M"/>
              </a:rPr>
            </a:br>
            <a:endParaRPr lang="ko-KR" altLang="en-US" dirty="0">
              <a:ea typeface="a뉴고딕M"/>
            </a:endParaRPr>
          </a:p>
        </p:txBody>
      </p:sp>
      <p:pic>
        <p:nvPicPr>
          <p:cNvPr id="8" name="내용 개체 틀 7" descr="상자, 테이블, 하얀색, 대형이(가) 표시된 사진&#10;&#10;자동 생성된 설명">
            <a:extLst>
              <a:ext uri="{FF2B5EF4-FFF2-40B4-BE49-F238E27FC236}">
                <a16:creationId xmlns:a16="http://schemas.microsoft.com/office/drawing/2014/main" id="{C9C3BF24-8479-47E5-8E07-BEC1A2A8E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56" y="734673"/>
            <a:ext cx="5909163" cy="5121275"/>
          </a:xfrm>
        </p:spPr>
      </p:pic>
      <p:sp>
        <p:nvSpPr>
          <p:cNvPr id="5" name="Rectangle 3"/>
          <p:cNvSpPr/>
          <p:nvPr/>
        </p:nvSpPr>
        <p:spPr>
          <a:xfrm>
            <a:off x="152400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>
                <a:solidFill>
                  <a:srgbClr val="418AB3"/>
                </a:solidFill>
                <a:latin typeface="Corbel"/>
                <a:ea typeface="HY중고딕" panose="02030600000101010101" pitchFamily="18" charset="-127"/>
              </a:rPr>
              <a:pPr/>
              <a:t>9</a:t>
            </a:fld>
            <a:endParaRPr lang="ko-KR" altLang="en-US">
              <a:solidFill>
                <a:srgbClr val="418AB3"/>
              </a:solidFill>
              <a:latin typeface="Corbel"/>
              <a:ea typeface="HY중고딕" panose="02030600000101010101" pitchFamily="18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AFB33C-6913-46E9-9BA8-97CC0D184FDB}"/>
              </a:ext>
            </a:extLst>
          </p:cNvPr>
          <p:cNvSpPr/>
          <p:nvPr/>
        </p:nvSpPr>
        <p:spPr>
          <a:xfrm>
            <a:off x="0" y="0"/>
            <a:ext cx="12192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orbel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6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347</Words>
  <Application>Microsoft Office PowerPoint</Application>
  <PresentationFormat>와이드스크린</PresentationFormat>
  <Paragraphs>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Adobe 명조 Std M</vt:lpstr>
      <vt:lpstr>a뉴고딕M</vt:lpstr>
      <vt:lpstr>Corbel</vt:lpstr>
      <vt:lpstr>Wingdings 2</vt:lpstr>
      <vt:lpstr>Frame</vt:lpstr>
      <vt:lpstr>사회학의 탐구 대상  </vt:lpstr>
      <vt:lpstr>사회학에 대한  오해</vt:lpstr>
      <vt:lpstr>사회학의  탐구대상?</vt:lpstr>
      <vt:lpstr>사회학의  탐구대상?</vt:lpstr>
      <vt:lpstr>사회의 정의</vt:lpstr>
      <vt:lpstr>사회구조</vt:lpstr>
      <vt:lpstr>강의실 책상</vt:lpstr>
      <vt:lpstr>TIP 푸트코트 가는 길</vt:lpstr>
      <vt:lpstr>보이지 않는 구조도 존재하는가? </vt:lpstr>
      <vt:lpstr>데이트 풍경</vt:lpstr>
      <vt:lpstr>등산객과 등산복</vt:lpstr>
      <vt:lpstr>면을 먹는 법</vt:lpstr>
      <vt:lpstr>미야베 미유키, 화차 (pp.131-134)</vt:lpstr>
      <vt:lpstr>사회구조 (Giddens)</vt:lpstr>
      <vt:lpstr>사회구조 </vt:lpstr>
      <vt:lpstr>사회구조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변동의 이론으로서의             사회학 </dc:title>
  <dc:creator>ParkHankyoung</dc:creator>
  <cp:lastModifiedBy>박한경(A0328)</cp:lastModifiedBy>
  <cp:revision>37</cp:revision>
  <dcterms:created xsi:type="dcterms:W3CDTF">2020-03-22T04:27:41Z</dcterms:created>
  <dcterms:modified xsi:type="dcterms:W3CDTF">2024-03-18T00:29:38Z</dcterms:modified>
</cp:coreProperties>
</file>