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77" r:id="rId3"/>
    <p:sldId id="313" r:id="rId4"/>
    <p:sldId id="278" r:id="rId5"/>
    <p:sldId id="292" r:id="rId6"/>
    <p:sldId id="293" r:id="rId7"/>
    <p:sldId id="291" r:id="rId8"/>
    <p:sldId id="290" r:id="rId9"/>
    <p:sldId id="296" r:id="rId10"/>
    <p:sldId id="295" r:id="rId11"/>
    <p:sldId id="294" r:id="rId12"/>
    <p:sldId id="289" r:id="rId13"/>
    <p:sldId id="279" r:id="rId14"/>
    <p:sldId id="297" r:id="rId15"/>
    <p:sldId id="303" r:id="rId16"/>
    <p:sldId id="298" r:id="rId17"/>
    <p:sldId id="333" r:id="rId18"/>
    <p:sldId id="302" r:id="rId19"/>
    <p:sldId id="308" r:id="rId20"/>
    <p:sldId id="301" r:id="rId21"/>
    <p:sldId id="304" r:id="rId22"/>
    <p:sldId id="307" r:id="rId23"/>
    <p:sldId id="306" r:id="rId24"/>
    <p:sldId id="305" r:id="rId25"/>
    <p:sldId id="299" r:id="rId26"/>
    <p:sldId id="309" r:id="rId27"/>
    <p:sldId id="311" r:id="rId28"/>
    <p:sldId id="316" r:id="rId29"/>
    <p:sldId id="315" r:id="rId30"/>
    <p:sldId id="319" r:id="rId31"/>
    <p:sldId id="314" r:id="rId32"/>
    <p:sldId id="318" r:id="rId33"/>
    <p:sldId id="317" r:id="rId34"/>
    <p:sldId id="322" r:id="rId35"/>
    <p:sldId id="321" r:id="rId36"/>
    <p:sldId id="323" r:id="rId37"/>
    <p:sldId id="326" r:id="rId38"/>
    <p:sldId id="320" r:id="rId39"/>
    <p:sldId id="325" r:id="rId40"/>
    <p:sldId id="324" r:id="rId41"/>
    <p:sldId id="334" r:id="rId42"/>
    <p:sldId id="33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359-17E2-4D01-B329-514E190DC0AE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577D-F8E6-43EA-8640-1D4786CFCE25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0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6B0E-ABBE-4D3F-8B60-93C707DEB873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221-88C9-4EE2-87CF-294F327AFD23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D86-0179-40CD-B5F8-B6463E6C5DF2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992-736C-4671-8BBA-B9BB527D1F36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E8B-57C2-4609-B41F-8AE8C5D1A30A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3E0-56D1-4491-800F-C754557D7B4B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96E6-BA41-4DE9-9810-E7311C1E30A8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443-58BF-4659-9D4B-350CA29054A4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CD04-72EB-4388-BF4E-C8D4909BB492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3135A6-7C06-4615-A8C2-3429EBACC3C7}" type="datetime1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47E2tfK5QA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a뉴고딕M"/>
              </a:rPr>
              <a:t>사회학적 관점의 발달</a:t>
            </a:r>
            <a:br>
              <a:rPr lang="en-US" altLang="ko-KR" sz="3600" dirty="0">
                <a:ea typeface="a뉴고딕M"/>
              </a:rPr>
            </a:br>
            <a:br>
              <a:rPr lang="en-US" altLang="ko-KR" sz="3600" dirty="0">
                <a:ea typeface="a뉴고딕M"/>
              </a:rPr>
            </a:br>
            <a:endParaRPr lang="ko-KR" altLang="en-US" sz="4000" dirty="0">
              <a:latin typeface="a뉴고딕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a뉴고딕M"/>
              </a:rPr>
              <a:t>		</a:t>
            </a:r>
            <a:endParaRPr lang="ko-KR" altLang="en-US" sz="2400" dirty="0">
              <a:ea typeface="a뉴고딕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혼란과 진보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급속히 변동하는 혼란의 시대였으나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변동의 방향은 진보와 발전으로 인식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생산성의 증가로 사회전체의 부 증가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출신에 상관없는 평등과 자유의 가치 확산 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B453DB-061C-4B74-B40B-FB9AF257FD29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당시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사회변동의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상품생산 경제가 자립경제 대체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분화</a:t>
            </a:r>
            <a:r>
              <a:rPr lang="en-US" altLang="ko-KR" dirty="0">
                <a:ea typeface="Adobe 명조 Std M"/>
              </a:rPr>
              <a:t>,</a:t>
            </a:r>
            <a:r>
              <a:rPr lang="ko-KR" altLang="en-US" dirty="0">
                <a:ea typeface="Adobe 명조 Std M"/>
              </a:rPr>
              <a:t> 분업</a:t>
            </a:r>
            <a:r>
              <a:rPr lang="en-US" altLang="ko-KR" dirty="0">
                <a:ea typeface="Adobe 명조 Std M"/>
              </a:rPr>
              <a:t>,</a:t>
            </a:r>
            <a:r>
              <a:rPr lang="ko-KR" altLang="en-US" dirty="0">
                <a:ea typeface="Adobe 명조 Std M"/>
              </a:rPr>
              <a:t> 전문화가 사회적 관계와 구조에 영향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출신과 혈통보다 소유의 규모가 사회적 관계에서 중요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합리적으로 </a:t>
            </a:r>
            <a:r>
              <a:rPr lang="ko-KR" altLang="en-US" dirty="0" err="1">
                <a:ea typeface="Adobe 명조 Std M"/>
              </a:rPr>
              <a:t>행위하는</a:t>
            </a:r>
            <a:r>
              <a:rPr lang="ko-KR" altLang="en-US" dirty="0">
                <a:ea typeface="Adobe 명조 Std M"/>
              </a:rPr>
              <a:t> 개인을 전제하는 시민계급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E0781A-BA89-4144-B34C-79F72F268153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사회학의   탄생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진보는 과학적 발전의 성과라는 믿음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과학적 사고의 확산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정체된 사회를 분석했던 기존의 이론은 급변하는 사회 분석에 부적절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혼란의 시기에 질서를 갈망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과학은 질서를 규명하는 학문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무질서해 보이는 사회에서 과학이 질서와 법칙을 찾아내리라는 기대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33C50-9740-43CC-A4BF-8D598CF25253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콩트와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사회학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프랑스의 </a:t>
            </a:r>
            <a:r>
              <a:rPr lang="en-US" altLang="ko-KR" dirty="0" err="1">
                <a:ea typeface="Adobe 명조 Std M"/>
              </a:rPr>
              <a:t>Ecole</a:t>
            </a:r>
            <a:r>
              <a:rPr lang="en-US" altLang="ko-KR" dirty="0">
                <a:ea typeface="Adobe 명조 Std M"/>
              </a:rPr>
              <a:t> </a:t>
            </a:r>
            <a:r>
              <a:rPr lang="en-US" altLang="ko-KR" dirty="0" err="1">
                <a:ea typeface="Adobe 명조 Std M"/>
              </a:rPr>
              <a:t>Polytechnique</a:t>
            </a:r>
            <a:r>
              <a:rPr lang="ko-KR" altLang="en-US" dirty="0">
                <a:ea typeface="Adobe 명조 Std M"/>
              </a:rPr>
              <a:t>에서 수학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사회를 탐구하는 새로운 학문을 사회물리학이라고 명명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아돌프</a:t>
            </a:r>
            <a:r>
              <a:rPr lang="ko-KR" altLang="en-US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케틀레가</a:t>
            </a:r>
            <a:r>
              <a:rPr lang="ko-KR" altLang="en-US" dirty="0">
                <a:ea typeface="Adobe 명조 Std M"/>
              </a:rPr>
              <a:t> 콩트보다 명칭 먼저 사용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ea typeface="Adobe 명조 Std M"/>
              </a:rPr>
              <a:t>sociologie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명칭 만들어 사회물리학을 대체함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i="1" dirty="0">
                <a:solidFill>
                  <a:srgbClr val="6E3428"/>
                </a:solidFill>
                <a:ea typeface="Adobe 명조 Std M"/>
              </a:rPr>
              <a:t>사회학의 출발은 과학적 기반을 가짐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99BFB0-859B-4682-8355-746BF285BCF6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콩트의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실증주의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사회학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사회물리학 용어가 콩트 외에도 사용되었다는 점은 그 시대에 사회 탐구를 자연과학적 방법으로 수행하고자 하는 폭넓은 흐름  형성의 증거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콩트는 사회학을 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실증주의 과학</a:t>
            </a:r>
            <a:r>
              <a:rPr lang="en-US" altLang="ko-KR" dirty="0">
                <a:ea typeface="Adobe 명조 Std M"/>
              </a:rPr>
              <a:t>’</a:t>
            </a:r>
            <a:r>
              <a:rPr lang="ko-KR" altLang="en-US" dirty="0">
                <a:ea typeface="Adobe 명조 Std M"/>
              </a:rPr>
              <a:t>으로 규정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사회학은 천문학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생물학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화학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물리학과 다르지 않은 경험과학으로 간주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0F0F88-FF9D-4EAB-A584-71D919B1E66E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콩트의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3</a:t>
            </a:r>
            <a:r>
              <a:rPr lang="ko-KR" altLang="en-US" dirty="0">
                <a:ea typeface="a뉴고딕M"/>
              </a:rPr>
              <a:t>단계법칙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800" dirty="0">
                <a:solidFill>
                  <a:srgbClr val="6D3B2D"/>
                </a:solidFill>
                <a:ea typeface="Adobe 명조 Std M"/>
              </a:rPr>
              <a:t>인간 지적 능력의 발전 단계</a:t>
            </a:r>
            <a:endParaRPr lang="en-US" altLang="ko-KR" sz="2800" dirty="0">
              <a:solidFill>
                <a:srgbClr val="6D3B2D"/>
              </a:solidFill>
              <a:ea typeface="Adobe 명조 Std M"/>
            </a:endParaRPr>
          </a:p>
          <a:p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신학적 단계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형이상학적 단계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실증주의 단계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모든 실증주의 과학 중에서 사회학이 가장 복잡하고 가장 중요한 최고의 학문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3A2390-F94C-496B-ABA6-FB9A19331C54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콩트의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사회학 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Adobe 명조 Std M"/>
              </a:rPr>
              <a:t>사회정학</a:t>
            </a:r>
            <a:r>
              <a:rPr lang="en-US" altLang="ko-KR" dirty="0">
                <a:ea typeface="Adobe 명조 Std M"/>
              </a:rPr>
              <a:t>(social statics)</a:t>
            </a:r>
          </a:p>
          <a:p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사회동학</a:t>
            </a:r>
            <a:r>
              <a:rPr lang="en-US" altLang="ko-KR" dirty="0">
                <a:ea typeface="Adobe 명조 Std M"/>
              </a:rPr>
              <a:t>(social dynamics)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C18A81-422C-4195-B59F-7B813DF36A20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16910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허버트</a:t>
            </a:r>
            <a:r>
              <a:rPr lang="ko-KR" altLang="en-US" dirty="0">
                <a:ea typeface="a뉴고딕M"/>
              </a:rPr>
              <a:t> 스펜서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1820~1903</a:t>
            </a:r>
            <a:br>
              <a:rPr lang="en-US" altLang="ko-KR" dirty="0">
                <a:ea typeface="a뉴고딕M"/>
              </a:rPr>
            </a:b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콩트와 마찬가지로 유기체적 사회관을 지님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다윈의 진화론을 인간사회에 본격적으로 적용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사회진화론 주장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사회는 동질적인 부분들로 구성된 </a:t>
            </a:r>
            <a:r>
              <a:rPr lang="ko-KR" altLang="en-US" dirty="0" err="1">
                <a:ea typeface="Adobe 명조 Std M"/>
              </a:rPr>
              <a:t>미분화된</a:t>
            </a:r>
            <a:r>
              <a:rPr lang="ko-KR" altLang="en-US" dirty="0">
                <a:ea typeface="Adobe 명조 Std M"/>
              </a:rPr>
              <a:t> 형태로부터 점차 이질적인 것들로 이루어진 분화된 형태로 진화한다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분화는 통합을 수반한다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사회질서보다는 사회변동에 더 관심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자유주의적 무정부주의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C18A81-422C-4195-B59F-7B813DF36A20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1030" name="Picture 6" descr="Herbert Spencer - Wikipedia">
            <a:extLst>
              <a:ext uri="{FF2B5EF4-FFF2-40B4-BE49-F238E27FC236}">
                <a16:creationId xmlns:a16="http://schemas.microsoft.com/office/drawing/2014/main" id="{4EA33BAC-4A3C-418A-A615-43EE7107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6" y="3076686"/>
            <a:ext cx="17240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389" y="1012320"/>
            <a:ext cx="2947483" cy="2300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칼 마르크스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1818~1883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마르크스의 이미지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공산주의자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공산주의와의 대치 상황인 한국에서는 부정적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학자로서의 학문적 성과는 지대한 영향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정치학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철학 등 인문사회과학 전 분야에 영향 끼친 가장 중요한 학자 중 한 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현대사회를 이해하기 위해서는 학자로서의 그의 이론을 이해할 필요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25BA54-3D28-4125-8B77-8FEE64004CBC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2050" name="Picture 2" descr="Karl Marx - Wikipedia">
            <a:extLst>
              <a:ext uri="{FF2B5EF4-FFF2-40B4-BE49-F238E27FC236}">
                <a16:creationId xmlns:a16="http://schemas.microsoft.com/office/drawing/2014/main" id="{53FD8AA5-03EC-49F6-89B5-854E0EB6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1" y="356052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마르크스의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이론적 토대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독일에서 태어나 성장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정치적 탄압을 피해 영국에서 망명생활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1849</a:t>
            </a:r>
            <a:r>
              <a:rPr lang="ko-KR" altLang="en-US" dirty="0">
                <a:ea typeface="Adobe 명조 Std M"/>
              </a:rPr>
              <a:t>년 이후 평생을 영국에서 지냄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당시 영국은 자본주의 발전의 최첨단 국가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자본주의 분석이 그의 연구의 핵심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자본론</a:t>
            </a:r>
            <a:r>
              <a:rPr lang="en-US" altLang="ko-KR" dirty="0">
                <a:ea typeface="Adobe 명조 Std M"/>
              </a:rPr>
              <a:t>’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C1D346-7FC3-4083-9ED2-17BAAF726069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사회학은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오래된 학문</a:t>
            </a:r>
            <a:r>
              <a:rPr lang="en-US" altLang="ko-KR" dirty="0">
                <a:ea typeface="a뉴고딕M"/>
              </a:rPr>
              <a:t>?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여러분이 알고 있는 오래된 사회학자의 이름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사회학의 역사는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왜 사회학이 필요하게 되었을까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사회학의 형성과정을 이해하면 사회학의 특징과 필요성을 이해하게 됨</a:t>
            </a:r>
            <a:r>
              <a:rPr lang="en-US" altLang="ko-KR" dirty="0">
                <a:ea typeface="Adobe 명조 Std M"/>
              </a:rPr>
              <a:t>.</a:t>
            </a:r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불평등에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궁핍한 망명생활도 영향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노동자들의 궁핍한 생활을 관찰하고 분석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불평등이 주요 관심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자본주의 생산양식에서 가치의 생산은 폭발적으로 증가했지만 가치의 분배가 불평등함을 분석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특히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잉여가치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’</a:t>
            </a:r>
            <a:r>
              <a:rPr lang="ko-KR" altLang="en-US" dirty="0">
                <a:ea typeface="Adobe 명조 Std M"/>
              </a:rPr>
              <a:t>의 불평등한 분배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6D3B2D"/>
                </a:solidFill>
                <a:ea typeface="Adobe 명조 Std M"/>
              </a:rPr>
              <a:t>소외</a:t>
            </a:r>
            <a:r>
              <a:rPr lang="ko-KR" altLang="en-US" dirty="0">
                <a:ea typeface="Adobe 명조 Std M"/>
              </a:rPr>
              <a:t>와 </a:t>
            </a:r>
            <a:r>
              <a:rPr lang="ko-KR" altLang="en-US" sz="2400" b="1" dirty="0">
                <a:solidFill>
                  <a:srgbClr val="6E3428"/>
                </a:solidFill>
                <a:ea typeface="Adobe 명조 Std M"/>
              </a:rPr>
              <a:t>착취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2F774C-B3BA-47D5-8DA1-34911D428AC8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계급과 갈등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자본가 </a:t>
            </a:r>
            <a:r>
              <a:rPr lang="en-US" altLang="ko-KR" dirty="0">
                <a:ea typeface="Adobe 명조 Std M"/>
              </a:rPr>
              <a:t>vs. </a:t>
            </a:r>
            <a:r>
              <a:rPr lang="ko-KR" altLang="en-US" dirty="0">
                <a:ea typeface="Adobe 명조 Std M"/>
              </a:rPr>
              <a:t>노동자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계급의식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두 계급은 대립과 갈등의 관계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갈등 관계는 계급적 위치에 의해 규정됨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그의 분석이 사회학적인 이유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64863E-A545-4199-AB22-09FB1F006C2A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역사적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유물론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“</a:t>
            </a:r>
            <a:r>
              <a:rPr lang="ko-KR" altLang="en-US" dirty="0">
                <a:ea typeface="Adobe 명조 Std M"/>
              </a:rPr>
              <a:t>하부구조가 상부구조를 구축한다</a:t>
            </a:r>
            <a:r>
              <a:rPr lang="en-US" altLang="ko-KR" dirty="0">
                <a:ea typeface="Adobe 명조 Std M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역사가 물질적 조건의 변화에 의해 발전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3FB8A3-3651-405E-8A37-060D5B5DD0DD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사회주의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자본주의의 내적 모순은 노동자 혁명의 원인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노동자계급은 폭력적 혁명으로 자본주의 전복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생산수단을 사회가 관리하는 사회주의 건설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자아 실현하는 풍요롭고 민주적인 체제 예측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6D3B2D"/>
                </a:solidFill>
                <a:ea typeface="Adobe 명조 Std M"/>
              </a:rPr>
              <a:t>그러나 마르크스의 예측은 빗나감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C32CD0-6CB9-4610-8D2F-FFA6C58CDDB1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실패한 이론</a:t>
            </a:r>
            <a:r>
              <a:rPr lang="en-US" altLang="ko-KR" dirty="0">
                <a:ea typeface="a뉴고딕M"/>
              </a:rPr>
              <a:t>?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풍요롭고 민주적인 공산주의 사회는 오지 않음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자본주의의 자기 조절 능력을 간과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노동자들에 대한 가치 분배가 그의 예상보다 큰 규모로 이루어 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노동조합과 노동자 정당이 자본주의와 민주주의 틀 안에서 제도화 됨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1804B2-A626-476E-A498-D12D53070F96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마르크스의 영향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경제적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물질적 조건의 일차적 중요성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계급의 구조적 위치의 중요성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갈등이 사회 변동에 미치는 영향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노동에 대한 철학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ea typeface="Adobe 명조 Std M"/>
              </a:rPr>
              <a:t> 	</a:t>
            </a:r>
            <a:r>
              <a:rPr lang="ko-KR" altLang="en-US" dirty="0">
                <a:ea typeface="Adobe 명조 Std M"/>
              </a:rPr>
              <a:t>등은 이후의 사회 연구에 큰 영향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43BB46-6D92-4F15-A3D1-BE7AD2804AE2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864108"/>
            <a:ext cx="2947483" cy="24082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에밀</a:t>
            </a:r>
            <a:r>
              <a:rPr lang="ko-KR" altLang="en-US" dirty="0">
                <a:ea typeface="a뉴고딕M"/>
              </a:rPr>
              <a:t> </a:t>
            </a:r>
            <a:r>
              <a:rPr lang="ko-KR" altLang="en-US" dirty="0" err="1">
                <a:ea typeface="a뉴고딕M"/>
              </a:rPr>
              <a:t>뒤르켐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1858~1917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사회학을 분과 학문으로 발전시킴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1895</a:t>
            </a:r>
            <a:r>
              <a:rPr lang="ko-KR" altLang="en-US" dirty="0">
                <a:ea typeface="Adobe 명조 Std M"/>
              </a:rPr>
              <a:t>년 </a:t>
            </a:r>
            <a:r>
              <a:rPr lang="ko-KR" altLang="en-US" dirty="0" err="1">
                <a:ea typeface="Adobe 명조 Std M"/>
              </a:rPr>
              <a:t>보르도대학에</a:t>
            </a:r>
            <a:r>
              <a:rPr lang="ko-KR" altLang="en-US" dirty="0">
                <a:ea typeface="Adobe 명조 Std M"/>
              </a:rPr>
              <a:t> 사회학과 설립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사회학적 방법의 법칙들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자살론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사회분업론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종교생활의 원초적 형태 등의 저서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콩트의 사회학이 실증적이지 않음을 비판하고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사회학이 철저하게 과학적인 방법으로 사회현상을 탐구해야 함을 주장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448F26-6CBF-4E8F-B74E-56E157BB76B2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3074" name="Picture 2" descr="emile durkheim에 대한 이미지 결과">
            <a:extLst>
              <a:ext uri="{FF2B5EF4-FFF2-40B4-BE49-F238E27FC236}">
                <a16:creationId xmlns:a16="http://schemas.microsoft.com/office/drawing/2014/main" id="{9EC6FD91-0036-4DB9-B5C9-FF7C383B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2" y="3698748"/>
            <a:ext cx="1733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사회적 사실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사회학은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사회적 사실</a:t>
            </a:r>
            <a:r>
              <a:rPr lang="ko-KR" altLang="en-US" dirty="0">
                <a:ea typeface="Adobe 명조 Std M"/>
              </a:rPr>
              <a:t>을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물</a:t>
            </a:r>
            <a:r>
              <a:rPr lang="ko-KR" altLang="en-US" dirty="0">
                <a:ea typeface="Adobe 명조 Std M"/>
              </a:rPr>
              <a:t>로서 탐구해야 한다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사회적 사실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개인의 바깥에 실재하는 특별한 종류의 현실로서 강압적 힘을 가짐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개인으로 환원될 수 없는 집합의식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83B82A-13A8-4EB4-85C4-26C7B2EAFA97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자살의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자살은 사적이고 고립된 개인의 행동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자살이 순수한 개인적 행동의 결과라면 집단의 자살률은 무작위적이어야 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뒤르켐은</a:t>
            </a:r>
            <a:r>
              <a:rPr lang="ko-KR" altLang="en-US" dirty="0">
                <a:ea typeface="Adobe 명조 Std M"/>
              </a:rPr>
              <a:t> 한 집단의 자살률이 다른 집단의 자살률보다 꾸준히 높음을 분석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개신교도의 자살률이 구교도의 자살률보다 높음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이는 자살이 개인적인 문제에 국한되지 않고 사회적 현상일 수 있음을 의미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사회적 연대라는 사회적 사실로서 설명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0DB464-E00B-4D52-A054-E45C555CF48E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기계적 연대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유기적 연대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기계적 연대</a:t>
            </a:r>
            <a:r>
              <a:rPr lang="en-US" altLang="ko-KR" dirty="0">
                <a:ea typeface="Adobe 명조 Std M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유기적 연대</a:t>
            </a:r>
            <a:r>
              <a:rPr lang="en-US" altLang="ko-KR" dirty="0">
                <a:ea typeface="Adobe 명조 Std M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개신교도의 자살률이 높은 이유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7FE999-DD17-46F3-B681-E5CFCE82608E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778" y="764704"/>
            <a:ext cx="2947483" cy="24530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오귀스트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콩트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1798~1857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5951" y="1214422"/>
            <a:ext cx="5486400" cy="4770326"/>
          </a:xfrm>
        </p:spPr>
        <p:txBody>
          <a:bodyPr/>
          <a:lstStyle/>
          <a:p>
            <a:pPr>
              <a:buNone/>
            </a:pPr>
            <a:r>
              <a:rPr lang="ko-KR" altLang="en-US" sz="2800" dirty="0">
                <a:solidFill>
                  <a:srgbClr val="6E3428"/>
                </a:solidFill>
                <a:ea typeface="Adobe 명조 Std M"/>
              </a:rPr>
              <a:t>시대적 배경</a:t>
            </a:r>
            <a:endParaRPr lang="en-US" altLang="ko-KR" sz="2800" dirty="0">
              <a:solidFill>
                <a:srgbClr val="6E3428"/>
              </a:solidFill>
              <a:ea typeface="Adobe 명조 Std M"/>
            </a:endParaRPr>
          </a:p>
          <a:p>
            <a:pPr>
              <a:buNone/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그가 생존했던 시기는 혼란의 시기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  <a:hlinkClick r:id="rId2"/>
              </a:rPr>
              <a:t>1789</a:t>
            </a:r>
            <a:r>
              <a:rPr lang="ko-KR" altLang="en-US" dirty="0">
                <a:ea typeface="Adobe 명조 Std M"/>
                <a:hlinkClick r:id="rId2"/>
              </a:rPr>
              <a:t>년 프랑스 대혁명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영화 레미제라블</a:t>
            </a:r>
            <a:r>
              <a:rPr lang="en-US" altLang="ko-KR" dirty="0">
                <a:ea typeface="Adobe 명조 Std M"/>
              </a:rPr>
              <a:t>: 1832</a:t>
            </a:r>
            <a:r>
              <a:rPr lang="ko-KR" altLang="en-US" dirty="0">
                <a:ea typeface="Adobe 명조 Std M"/>
              </a:rPr>
              <a:t>년 </a:t>
            </a:r>
            <a:r>
              <a:rPr lang="en-US" altLang="ko-KR" dirty="0">
                <a:ea typeface="Adobe 명조 Std M"/>
              </a:rPr>
              <a:t>6</a:t>
            </a:r>
            <a:r>
              <a:rPr lang="ko-KR" altLang="en-US" dirty="0">
                <a:ea typeface="Adobe 명조 Std M"/>
              </a:rPr>
              <a:t>월 혁명이 배경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프랑스 대혁명은 지속적 과정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1026" name="Picture 2" descr="Amazon.com: Posterazzi Poster Print Collection Auguste Comte (1798 ...">
            <a:extLst>
              <a:ext uri="{FF2B5EF4-FFF2-40B4-BE49-F238E27FC236}">
                <a16:creationId xmlns:a16="http://schemas.microsoft.com/office/drawing/2014/main" id="{972B494B-51EC-4292-B9D3-ABA0ED5D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7" y="3599585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자살의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통합</a:t>
            </a:r>
            <a:r>
              <a:rPr lang="ko-KR" altLang="en-US" dirty="0">
                <a:ea typeface="Adobe 명조 Std M"/>
              </a:rPr>
              <a:t>과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규제</a:t>
            </a:r>
            <a:r>
              <a:rPr lang="ko-KR" altLang="en-US" dirty="0">
                <a:ea typeface="Adobe 명조 Std M"/>
              </a:rPr>
              <a:t>라는 사회적 사실에 의해 유형화</a:t>
            </a:r>
            <a:endParaRPr lang="en-US" altLang="ko-KR" dirty="0">
              <a:ea typeface="Adobe 명조 Std M"/>
            </a:endParaRPr>
          </a:p>
          <a:p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이기적 자살</a:t>
            </a:r>
            <a:r>
              <a:rPr lang="en-US" altLang="ko-KR" dirty="0">
                <a:ea typeface="Adobe 명조 Std M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이타적 자살</a:t>
            </a:r>
            <a:r>
              <a:rPr lang="en-US" altLang="ko-KR" dirty="0">
                <a:ea typeface="Adobe 명조 Std M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아노미적 자살</a:t>
            </a:r>
            <a:r>
              <a:rPr lang="en-US" altLang="ko-KR" dirty="0">
                <a:ea typeface="Adobe 명조 Std M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숙명론적 자살</a:t>
            </a:r>
            <a:r>
              <a:rPr lang="en-US" altLang="ko-KR" dirty="0">
                <a:ea typeface="Adobe 명조 Std M"/>
              </a:rPr>
              <a:t>:</a:t>
            </a:r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611937-6169-49C9-AF69-DBCFA7CE52F7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아노미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5951" y="864108"/>
            <a:ext cx="5486400" cy="3850776"/>
          </a:xfrm>
        </p:spPr>
        <p:txBody>
          <a:bodyPr/>
          <a:lstStyle/>
          <a:p>
            <a:r>
              <a:rPr lang="en-US" altLang="ko-KR" dirty="0">
                <a:ea typeface="Adobe 명조 Std M"/>
              </a:rPr>
              <a:t>Anomie. </a:t>
            </a:r>
            <a:r>
              <a:rPr lang="ko-KR" altLang="en-US" dirty="0">
                <a:ea typeface="Adobe 명조 Std M"/>
              </a:rPr>
              <a:t>사회를 지탱하던 기존의 규범이 무너졌는데 새로운 규범이 아직 과거의 규범을 대체하지 못 한 상태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무규범 상태</a:t>
            </a:r>
            <a:r>
              <a:rPr lang="en-US" altLang="ko-KR" dirty="0">
                <a:ea typeface="Adobe 명조 Std M"/>
              </a:rPr>
              <a:t>.</a:t>
            </a:r>
          </a:p>
          <a:p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6" name="그림 5" descr="GettyImages-a107006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3256" y="3857629"/>
            <a:ext cx="2857816" cy="190652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4D90D6F-BD94-4E83-B5B3-75B9419721CA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한국의 자살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한국의 높은 자살률의 특징은</a:t>
            </a:r>
            <a:r>
              <a:rPr lang="en-US" altLang="ko-KR" dirty="0">
                <a:ea typeface="Adobe 명조 Std M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짧은 시간에 농경사회에서 산업사회로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그리고 정보사회로 진입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 결과 갑자기 늘어난 고령자들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부모와는 다른 세계에 사는 청소년들을 이해하지 못 하게 됨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높은 노인 자살률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높은 청소년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EA330A-B195-4D33-AE88-60FEF72FED20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사회변동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5951" y="864108"/>
            <a:ext cx="5486400" cy="3565024"/>
          </a:xfrm>
        </p:spPr>
        <p:txBody>
          <a:bodyPr/>
          <a:lstStyle/>
          <a:p>
            <a:r>
              <a:rPr lang="ko-KR" altLang="en-US" dirty="0">
                <a:ea typeface="Adobe 명조 Std M"/>
              </a:rPr>
              <a:t>사회변동의 방향</a:t>
            </a:r>
            <a:endParaRPr lang="en-US" altLang="ko-KR" dirty="0">
              <a:ea typeface="Adobe 명조 Std M"/>
            </a:endParaRPr>
          </a:p>
          <a:p>
            <a:pPr>
              <a:buNone/>
            </a:pPr>
            <a:r>
              <a:rPr lang="en-US" altLang="ko-KR" dirty="0">
                <a:ea typeface="Adobe 명조 Std M"/>
              </a:rPr>
              <a:t>		</a:t>
            </a:r>
          </a:p>
          <a:p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변동의 과정에서 아노미 상태 발생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6" name="그림 5" descr="GettyImages-vs111528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6" y="3857629"/>
            <a:ext cx="3215152" cy="214490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C3146C-6F9F-4245-9EED-B60A4AD9C368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779874"/>
            <a:ext cx="2947483" cy="2040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막스</a:t>
            </a:r>
            <a:r>
              <a:rPr lang="ko-KR" altLang="en-US" dirty="0">
                <a:ea typeface="a뉴고딕M"/>
              </a:rPr>
              <a:t> </a:t>
            </a:r>
            <a:r>
              <a:rPr lang="ko-KR" altLang="en-US" dirty="0" err="1">
                <a:ea typeface="a뉴고딕M"/>
              </a:rPr>
              <a:t>베버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1864~1920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독일의 사회학자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마르크스를 비판적으로 수용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역사학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정치학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종교학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인류학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법학 등에 영향을 미친 중요한 학자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68A58A-FD80-40CE-929E-815A2B23B428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4098" name="Picture 2" descr="maz weber에 대한 이미지 결과">
            <a:extLst>
              <a:ext uri="{FF2B5EF4-FFF2-40B4-BE49-F238E27FC236}">
                <a16:creationId xmlns:a16="http://schemas.microsoft.com/office/drawing/2014/main" id="{E6C43924-AE26-4515-8C40-CFAB7373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9" y="3424428"/>
            <a:ext cx="1835971" cy="24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마르크스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비판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마르크스의 역사적 유물론 비판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관념과 가치도 경제적 조건만큼 중요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마르크스 이론에서 종교는 경제에 종속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“</a:t>
            </a:r>
            <a:r>
              <a:rPr lang="ko-KR" altLang="en-US" dirty="0">
                <a:ea typeface="Adobe 명조 Std M"/>
              </a:rPr>
              <a:t>종교는 민중의 아편</a:t>
            </a:r>
            <a:r>
              <a:rPr lang="en-US" altLang="ko-KR" dirty="0">
                <a:ea typeface="Adobe 명조 Std M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베버는</a:t>
            </a:r>
            <a:r>
              <a:rPr lang="ko-KR" altLang="en-US" dirty="0">
                <a:ea typeface="Adobe 명조 Std M"/>
              </a:rPr>
              <a:t> 종교가 경제적 발전에 영향 끼칠 수 있음을 분석함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2CDE5-F658-4735-A5FD-819E858C066E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개신교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윤리와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자본주의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정신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왜 상대적으로 낙후되었던 유럽의 북부에서 자본주의가 발전했는가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자본주의가 발전한 지역은 개신교 지역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개신교와 자본주의의 </a:t>
            </a:r>
            <a:r>
              <a:rPr lang="en-US" altLang="ko-KR" b="1" dirty="0">
                <a:solidFill>
                  <a:srgbClr val="6D3B2D"/>
                </a:solidFill>
                <a:ea typeface="Adobe 명조 Std M"/>
              </a:rPr>
              <a:t>‘</a:t>
            </a: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선택적 친화력</a:t>
            </a:r>
            <a:r>
              <a:rPr lang="en-US" altLang="ko-KR" b="1" dirty="0">
                <a:solidFill>
                  <a:srgbClr val="6D3B2D"/>
                </a:solidFill>
                <a:ea typeface="Adobe 명조 Std M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칼뱅주의의 </a:t>
            </a:r>
            <a:r>
              <a:rPr lang="en-US" altLang="ko-KR" b="1" dirty="0">
                <a:solidFill>
                  <a:srgbClr val="6E3428"/>
                </a:solidFill>
                <a:ea typeface="Adobe 명조 Std M"/>
              </a:rPr>
              <a:t>‘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예정설</a:t>
            </a:r>
            <a:r>
              <a:rPr lang="en-US" altLang="ko-KR" b="1" dirty="0">
                <a:solidFill>
                  <a:srgbClr val="6E3428"/>
                </a:solidFill>
                <a:ea typeface="Adobe 명조 Std M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금욕과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근면</a:t>
            </a:r>
            <a:r>
              <a:rPr lang="en-US" altLang="ko-KR" dirty="0">
                <a:ea typeface="Adobe 명조 Std M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소명으로서의 직업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3AEF5E-B591-4F92-B1AF-32FB460B5EC7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1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합리성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합리성을 자본주의의 특징 중 하나로 규정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관료제적 조직 방식이 합리성이 구현된 자본주의의 가장 중요한 특징 중 하나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마르크스는 생산양식이라는 경제적 개념으로 시대의 특징을 구분했으나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베버는</a:t>
            </a:r>
            <a:r>
              <a:rPr lang="ko-KR" altLang="en-US" dirty="0">
                <a:ea typeface="Adobe 명조 Std M"/>
              </a:rPr>
              <a:t> 합리성이라는 가치의 차원에서 당대의 특징을 분석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17E912-12DE-402D-811C-AA658C41A36F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1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이해의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사회학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콩트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마르크스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뒤르켐은</a:t>
            </a:r>
            <a:r>
              <a:rPr lang="ko-KR" altLang="en-US" dirty="0">
                <a:ea typeface="Adobe 명조 Std M"/>
              </a:rPr>
              <a:t> 관찰 가능한 현상에 대한 경험적이고 실증적인 분석 강조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베버는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주관적 의미</a:t>
            </a:r>
            <a:r>
              <a:rPr lang="en-US" altLang="ko-KR" dirty="0">
                <a:ea typeface="Adobe 명조 Std M"/>
              </a:rPr>
              <a:t>’</a:t>
            </a:r>
            <a:r>
              <a:rPr lang="ko-KR" altLang="en-US" dirty="0">
                <a:ea typeface="Adobe 명조 Std M"/>
              </a:rPr>
              <a:t>의 이해를 강조</a:t>
            </a:r>
            <a:endParaRPr lang="en-US" altLang="ko-KR" dirty="0">
              <a:ea typeface="Adobe 명조 Std M"/>
            </a:endParaRPr>
          </a:p>
          <a:p>
            <a:pPr>
              <a:buNone/>
            </a:pPr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637A31-5817-417F-9AA6-F819ABE0EFB7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사회적 행위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주관적 의미의 차이에 따라 행위의 유형이 다름</a:t>
            </a:r>
            <a:endParaRPr lang="en-US" altLang="ko-KR" b="1" dirty="0">
              <a:solidFill>
                <a:srgbClr val="6D3B2D"/>
              </a:solidFill>
              <a:ea typeface="Adobe 명조 Std M"/>
            </a:endParaRPr>
          </a:p>
          <a:p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목적합리적 행위</a:t>
            </a:r>
            <a:r>
              <a:rPr lang="en-US" altLang="ko-KR" dirty="0">
                <a:ea typeface="Adobe 명조 Std M"/>
              </a:rPr>
              <a:t>:</a:t>
            </a:r>
          </a:p>
          <a:p>
            <a:r>
              <a:rPr lang="ko-KR" altLang="en-US" dirty="0">
                <a:ea typeface="Adobe 명조 Std M"/>
              </a:rPr>
              <a:t>가치합리적 행위</a:t>
            </a:r>
            <a:r>
              <a:rPr lang="en-US" altLang="ko-KR" dirty="0">
                <a:ea typeface="Adobe 명조 Std M"/>
              </a:rPr>
              <a:t>: </a:t>
            </a:r>
          </a:p>
          <a:p>
            <a:r>
              <a:rPr lang="ko-KR" altLang="en-US" dirty="0">
                <a:ea typeface="Adobe 명조 Std M"/>
              </a:rPr>
              <a:t>감정적 행위</a:t>
            </a:r>
            <a:r>
              <a:rPr lang="en-US" altLang="ko-KR" dirty="0">
                <a:ea typeface="Adobe 명조 Std M"/>
              </a:rPr>
              <a:t>: </a:t>
            </a:r>
          </a:p>
          <a:p>
            <a:r>
              <a:rPr lang="ko-KR" altLang="en-US" dirty="0">
                <a:ea typeface="Adobe 명조 Std M"/>
              </a:rPr>
              <a:t>전통적 행위</a:t>
            </a:r>
            <a:r>
              <a:rPr lang="en-US" altLang="ko-KR" dirty="0">
                <a:ea typeface="Adobe 명조 Std M"/>
              </a:rPr>
              <a:t>:</a:t>
            </a:r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4F42E7-903B-4AE0-AF16-47344526AA8A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3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 혁명의 과정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 </a:t>
            </a:r>
            <a:r>
              <a:rPr lang="ko-KR" altLang="en-US" sz="2400" dirty="0">
                <a:ea typeface="a뉴고딕M"/>
              </a:rPr>
              <a:t>폭력과 혼돈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ea typeface="Adobe 명조 Std M"/>
              </a:rPr>
              <a:t>루이</a:t>
            </a:r>
            <a:r>
              <a:rPr lang="en-US" altLang="ko-KR" dirty="0">
                <a:ea typeface="Adobe 명조 Std M"/>
              </a:rPr>
              <a:t>16</a:t>
            </a:r>
            <a:r>
              <a:rPr lang="ko-KR" altLang="en-US" dirty="0">
                <a:ea typeface="Adobe 명조 Std M"/>
              </a:rPr>
              <a:t>세와 마리 </a:t>
            </a:r>
            <a:r>
              <a:rPr lang="ko-KR" altLang="en-US" dirty="0" err="1">
                <a:ea typeface="Adobe 명조 Std M"/>
              </a:rPr>
              <a:t>앙투아네트의</a:t>
            </a:r>
            <a:r>
              <a:rPr lang="ko-KR" altLang="en-US" dirty="0">
                <a:ea typeface="Adobe 명조 Std M"/>
              </a:rPr>
              <a:t> 처형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공화정 수립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 err="1">
                <a:ea typeface="Adobe 명조 Std M"/>
              </a:rPr>
              <a:t>지롱드파</a:t>
            </a:r>
            <a:r>
              <a:rPr lang="ko-KR" altLang="en-US" dirty="0">
                <a:ea typeface="Adobe 명조 Std M"/>
              </a:rPr>
              <a:t> 축출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 err="1">
                <a:ea typeface="Adobe 명조 Std M"/>
              </a:rPr>
              <a:t>조르주</a:t>
            </a:r>
            <a:r>
              <a:rPr lang="ko-KR" altLang="en-US" dirty="0">
                <a:ea typeface="Adobe 명조 Std M"/>
              </a:rPr>
              <a:t> 당통 처형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 err="1">
                <a:ea typeface="Adobe 명조 Std M"/>
              </a:rPr>
              <a:t>로베스</a:t>
            </a:r>
            <a:r>
              <a:rPr lang="ko-KR" altLang="en-US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피에르의</a:t>
            </a:r>
            <a:r>
              <a:rPr lang="ko-KR" altLang="en-US" dirty="0">
                <a:ea typeface="Adobe 명조 Std M"/>
              </a:rPr>
              <a:t> 공포정치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나폴레옹의 쿠데타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왕정복고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공화정 복귀</a:t>
            </a:r>
            <a:endParaRPr lang="en-US" altLang="ko-KR" dirty="0">
              <a:ea typeface="Adobe 명조 Std M"/>
            </a:endParaRPr>
          </a:p>
          <a:p>
            <a:r>
              <a:rPr lang="ko-KR" altLang="en-US" dirty="0">
                <a:ea typeface="Adobe 명조 Std M"/>
              </a:rPr>
              <a:t>나폴레옹 조카의 쿠데타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사회적 행위</a:t>
            </a:r>
            <a:r>
              <a:rPr lang="en-US" altLang="ko-KR" dirty="0">
                <a:ea typeface="a뉴고딕M"/>
              </a:rPr>
              <a:t>: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4</a:t>
            </a:r>
            <a:r>
              <a:rPr lang="ko-KR" altLang="en-US" dirty="0">
                <a:ea typeface="Adobe 명조 Std M"/>
              </a:rPr>
              <a:t>명의 사람이 각각 사찰에 </a:t>
            </a:r>
            <a:r>
              <a:rPr lang="en-US" altLang="ko-KR" dirty="0">
                <a:ea typeface="Adobe 명조 Std M"/>
              </a:rPr>
              <a:t>1000</a:t>
            </a:r>
            <a:r>
              <a:rPr lang="ko-KR" altLang="en-US" dirty="0">
                <a:ea typeface="Adobe 명조 Std M"/>
              </a:rPr>
              <a:t>만원 시주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겉으로 드러난 행위는 동일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그러나 주관적 의미를 살펴보면</a:t>
            </a:r>
            <a:r>
              <a:rPr lang="en-US" altLang="ko-KR" dirty="0">
                <a:ea typeface="Adobe 명조 Std M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A</a:t>
            </a:r>
            <a:r>
              <a:rPr lang="ko-KR" altLang="en-US" dirty="0">
                <a:ea typeface="Adobe 명조 Std M"/>
              </a:rPr>
              <a:t>씨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세금 공제를 받기 위해 시주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B</a:t>
            </a:r>
            <a:r>
              <a:rPr lang="ko-KR" altLang="en-US" dirty="0">
                <a:ea typeface="Adobe 명조 Std M"/>
              </a:rPr>
              <a:t>씨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신앙심이 깊어서 시주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C</a:t>
            </a:r>
            <a:r>
              <a:rPr lang="ko-KR" altLang="en-US" dirty="0">
                <a:ea typeface="Adobe 명조 Std M"/>
              </a:rPr>
              <a:t>씨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탁발승의 자태에 감동받아 충동적으로 시주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D</a:t>
            </a:r>
            <a:r>
              <a:rPr lang="ko-KR" altLang="en-US" dirty="0">
                <a:ea typeface="Adobe 명조 Std M"/>
              </a:rPr>
              <a:t>씨</a:t>
            </a:r>
            <a:r>
              <a:rPr lang="en-US" altLang="ko-KR" dirty="0">
                <a:ea typeface="Adobe 명조 Std M"/>
              </a:rPr>
              <a:t>: </a:t>
            </a:r>
            <a:r>
              <a:rPr lang="ko-KR" altLang="en-US" dirty="0">
                <a:ea typeface="Adobe 명조 Std M"/>
              </a:rPr>
              <a:t>집안이 대대로 </a:t>
            </a:r>
            <a:r>
              <a:rPr lang="ko-KR" altLang="en-US" dirty="0" err="1">
                <a:ea typeface="Adobe 명조 Std M"/>
              </a:rPr>
              <a:t>원찰에</a:t>
            </a:r>
            <a:r>
              <a:rPr lang="ko-KR" altLang="en-US" dirty="0">
                <a:ea typeface="Adobe 명조 Std M"/>
              </a:rPr>
              <a:t> 시주해왔으므로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6093CA-EA17-407A-B4C0-3D72AE4B70F1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489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마르크스와의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경제 이외의 여러 가지 사회구조들의 자율성이 </a:t>
            </a:r>
            <a:r>
              <a:rPr lang="en-US" altLang="ko-KR" dirty="0">
                <a:ea typeface="Adobe 명조 Std M"/>
              </a:rPr>
              <a:t>Marx</a:t>
            </a:r>
            <a:r>
              <a:rPr lang="ko-KR" altLang="en-US" dirty="0">
                <a:ea typeface="Adobe 명조 Std M"/>
              </a:rPr>
              <a:t>에 의해서는 인정되지 않았으나 </a:t>
            </a:r>
            <a:r>
              <a:rPr lang="en-US" altLang="ko-KR" dirty="0">
                <a:ea typeface="Adobe 명조 Std M"/>
              </a:rPr>
              <a:t>Weber</a:t>
            </a:r>
            <a:r>
              <a:rPr lang="ko-KR" altLang="en-US" dirty="0">
                <a:ea typeface="Adobe 명조 Std M"/>
              </a:rPr>
              <a:t>에 의해서는 인정되었음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마르크스는 경제관계의 맥락에서 결정되는 계급과 계급투쟁을 사회변동의 원인으로 보았으나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a typeface="Adobe 명조 Std M"/>
              </a:rPr>
              <a:t>베버는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 경제적 계급과 사회적 지위 그리고 정치적 권력은 서로 밀접히 연관은 되지만 분석적으로 독립적인 차원들임을 강조</a:t>
            </a:r>
            <a:endParaRPr lang="en-US" altLang="ko-KR" dirty="0">
              <a:solidFill>
                <a:schemeClr val="tx1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실천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(Praxis) vs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 가치중립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(value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free)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6093CA-EA17-407A-B4C0-3D72AE4B70F1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226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베버의</a:t>
            </a:r>
            <a:r>
              <a:rPr lang="ko-KR" altLang="en-US" dirty="0">
                <a:ea typeface="a뉴고딕M"/>
              </a:rPr>
              <a:t> 권력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권력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(power):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적법한 권력 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= 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권위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(authority)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권위의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유형</a:t>
            </a:r>
            <a:endParaRPr lang="en-US" altLang="ko-KR" dirty="0">
              <a:solidFill>
                <a:schemeClr val="tx1"/>
              </a:solidFill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전통적 권위 </a:t>
            </a:r>
            <a:endParaRPr lang="en-US" altLang="ko-KR" dirty="0">
              <a:solidFill>
                <a:schemeClr val="tx1"/>
              </a:solidFill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카리스마적 권위 </a:t>
            </a:r>
            <a:endParaRPr lang="en-US" altLang="ko-KR" dirty="0">
              <a:solidFill>
                <a:schemeClr val="tx1"/>
              </a:solidFill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합리적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, </a:t>
            </a:r>
            <a:r>
              <a:rPr lang="ko-KR" altLang="en-US" dirty="0">
                <a:solidFill>
                  <a:schemeClr val="tx1"/>
                </a:solidFill>
                <a:ea typeface="Adobe 명조 Std M"/>
              </a:rPr>
              <a:t>합법적 권위 </a:t>
            </a:r>
            <a:r>
              <a:rPr lang="en-US" altLang="ko-KR" dirty="0">
                <a:solidFill>
                  <a:schemeClr val="tx1"/>
                </a:solidFill>
                <a:ea typeface="Adobe 명조 Std M"/>
              </a:rPr>
              <a:t>–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6093CA-EA17-407A-B4C0-3D72AE4B70F1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6646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동시에</a:t>
            </a:r>
            <a:r>
              <a:rPr lang="en-US" altLang="ko-KR" dirty="0">
                <a:ea typeface="a뉴고딕M"/>
              </a:rPr>
              <a:t>,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발전과 진보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산업혁명은 시민혁명과 함께 변화의 두 축 형성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어느 혁명이 평화적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구분 무의미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시민혁명의 주축세력은 산업혁명의 주축세력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두 혁명은 같은 현상의 다른 측면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산업화 세력의 정치적 권력 참여 요구가 시민혁명</a:t>
            </a:r>
            <a:endParaRPr lang="en-US" altLang="ko-KR" dirty="0">
              <a:ea typeface="Adobe 명조 Std M"/>
            </a:endParaRPr>
          </a:p>
          <a:p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43D8DA-FF05-4C0C-ADB7-907C62832D1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중세에서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근대로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중세 봉건사회의 소규모 도시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오래된 도시에는 오래된 대학이 존재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캠브리지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옥스포드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보르도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볼로냐</a:t>
            </a:r>
            <a:r>
              <a:rPr lang="ko-KR" altLang="en-US" dirty="0">
                <a:ea typeface="Adobe 명조 Std M"/>
              </a:rPr>
              <a:t> 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상인과 장인들도 도시의 구성원</a:t>
            </a:r>
            <a:endParaRPr lang="en-US" altLang="ko-KR" dirty="0">
              <a:ea typeface="Adobe 명조 Std M"/>
            </a:endParaRPr>
          </a:p>
          <a:p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DEEE24-3B0A-4993-8BBD-BC78C6FD332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 중세의 붕괴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도시의 대학을 중심으로 과학적 연구성과 생산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코페르니쿠스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갈릴레오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뉴턴 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중세의 세계관이 흔들리기 시작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과학적이고 합리적인 사고방식 확산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9A58F6-EF02-492D-B2DB-165D102D4E44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시민의 등장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대학의 연구성과가 담장 넘어 확산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도시의 주민들이 가장 먼저 영향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특히 장인과 수공업자들이 과학을 작업에 적용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기술 발전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자본을 축적한  도시거주 평민들이 증가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이들이 시민계급을 형성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5DC00B-C958-4A96-85CB-BD9976A50891}"/>
              </a:ext>
            </a:extLst>
          </p:cNvPr>
          <p:cNvSpPr/>
          <p:nvPr/>
        </p:nvSpPr>
        <p:spPr>
          <a:xfrm>
            <a:off x="0" y="896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시민혁명과 산업혁명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상공업자 중심의 도시 거주 평민들 중 거대한 자본을 축적한 시민들은 기존의 지배세력인 왕족과 귀족들에게 정치적 과정에의 참여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즉 권력의 공유를 요구하게 되고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이 요구가 관철되지 않자 봉건 농경세력인 귀족에 항거해 봉기한 것이 시민혁명의 본질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 이들 시민 세력이 바로 산업화 세력이므로 시민혁명과 산업혁명을 같은 뿌리를 갖는 동일한 역사적 과정의 서로 다른 차원으로 봐야 함</a:t>
            </a:r>
            <a:r>
              <a:rPr lang="en-US" altLang="ko-KR" dirty="0">
                <a:ea typeface="Adobe 명조 Std M"/>
              </a:rPr>
              <a:t>.</a:t>
            </a:r>
          </a:p>
          <a:p>
            <a:endParaRPr lang="en-US" altLang="ko-KR" dirty="0">
              <a:ea typeface="Adobe 명조 Std M"/>
            </a:endParaRPr>
          </a:p>
          <a:p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18B159-CEB4-4520-9F4C-1AC46FAF05AE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1295</Words>
  <Application>Microsoft Office PowerPoint</Application>
  <PresentationFormat>와이드스크린</PresentationFormat>
  <Paragraphs>280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Adobe 명조 Std M</vt:lpstr>
      <vt:lpstr>a뉴고딕M</vt:lpstr>
      <vt:lpstr>Corbel</vt:lpstr>
      <vt:lpstr>Wingdings 2</vt:lpstr>
      <vt:lpstr>Frame</vt:lpstr>
      <vt:lpstr>사회학적 관점의 발달  </vt:lpstr>
      <vt:lpstr>사회학은  오래된 학문?</vt:lpstr>
      <vt:lpstr>오귀스트 콩트 1798~1857</vt:lpstr>
      <vt:lpstr> 혁명의 과정  폭력과 혼돈</vt:lpstr>
      <vt:lpstr>동시에, 발전과 진보</vt:lpstr>
      <vt:lpstr>중세에서 근대로</vt:lpstr>
      <vt:lpstr> 중세의 붕괴</vt:lpstr>
      <vt:lpstr>시민의 등장</vt:lpstr>
      <vt:lpstr>시민혁명과 산업혁명</vt:lpstr>
      <vt:lpstr>혼란과 진보</vt:lpstr>
      <vt:lpstr>당시  사회변동의 특징</vt:lpstr>
      <vt:lpstr>사회학의   탄생</vt:lpstr>
      <vt:lpstr>콩트와  사회학</vt:lpstr>
      <vt:lpstr>콩트의 실증주의 사회학</vt:lpstr>
      <vt:lpstr>콩트의 3단계법칙</vt:lpstr>
      <vt:lpstr>콩트의 사회학 체계</vt:lpstr>
      <vt:lpstr>허버트 스펜서 1820~1903 </vt:lpstr>
      <vt:lpstr>칼 마르크스 1818~1883</vt:lpstr>
      <vt:lpstr>마르크스의 이론적 토대</vt:lpstr>
      <vt:lpstr>불평등에 관심</vt:lpstr>
      <vt:lpstr>계급과 갈등</vt:lpstr>
      <vt:lpstr>역사적 유물론</vt:lpstr>
      <vt:lpstr>사회주의</vt:lpstr>
      <vt:lpstr>실패한 이론?</vt:lpstr>
      <vt:lpstr>마르크스의 영향</vt:lpstr>
      <vt:lpstr>에밀 뒤르켐 1858~1917</vt:lpstr>
      <vt:lpstr>사회적 사실</vt:lpstr>
      <vt:lpstr>자살의 사례</vt:lpstr>
      <vt:lpstr>기계적 연대 유기적 연대</vt:lpstr>
      <vt:lpstr>자살의 연구</vt:lpstr>
      <vt:lpstr>아노미</vt:lpstr>
      <vt:lpstr>한국의 자살</vt:lpstr>
      <vt:lpstr>사회변동</vt:lpstr>
      <vt:lpstr>막스 베버 1864~1920</vt:lpstr>
      <vt:lpstr>마르크스 비판</vt:lpstr>
      <vt:lpstr>개신교 윤리와 자본주의 정신</vt:lpstr>
      <vt:lpstr>합리성</vt:lpstr>
      <vt:lpstr>이해의  사회학</vt:lpstr>
      <vt:lpstr>사회적 행위</vt:lpstr>
      <vt:lpstr>사회적 행위: 사례</vt:lpstr>
      <vt:lpstr>마르크스와의  차이점</vt:lpstr>
      <vt:lpstr>베버의 권력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변동의 이론으로서의             사회학 </dc:title>
  <dc:creator>ParkHankyoung</dc:creator>
  <cp:lastModifiedBy>박한경(A0328)</cp:lastModifiedBy>
  <cp:revision>25</cp:revision>
  <dcterms:created xsi:type="dcterms:W3CDTF">2020-03-22T04:27:41Z</dcterms:created>
  <dcterms:modified xsi:type="dcterms:W3CDTF">2024-03-31T07:33:14Z</dcterms:modified>
</cp:coreProperties>
</file>