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8" r:id="rId2"/>
    <p:sldId id="385" r:id="rId3"/>
    <p:sldId id="380" r:id="rId4"/>
    <p:sldId id="384" r:id="rId5"/>
    <p:sldId id="383" r:id="rId6"/>
    <p:sldId id="382" r:id="rId7"/>
    <p:sldId id="388" r:id="rId8"/>
    <p:sldId id="387" r:id="rId9"/>
    <p:sldId id="386" r:id="rId10"/>
    <p:sldId id="393" r:id="rId11"/>
    <p:sldId id="381" r:id="rId12"/>
    <p:sldId id="392" r:id="rId13"/>
    <p:sldId id="394" r:id="rId14"/>
    <p:sldId id="391" r:id="rId15"/>
    <p:sldId id="390" r:id="rId16"/>
    <p:sldId id="399" r:id="rId17"/>
    <p:sldId id="398" r:id="rId18"/>
    <p:sldId id="396" r:id="rId19"/>
    <p:sldId id="397" r:id="rId20"/>
    <p:sldId id="395" r:id="rId21"/>
    <p:sldId id="403" r:id="rId22"/>
    <p:sldId id="406" r:id="rId23"/>
    <p:sldId id="401" r:id="rId24"/>
    <p:sldId id="405" r:id="rId25"/>
    <p:sldId id="411" r:id="rId26"/>
    <p:sldId id="410" r:id="rId27"/>
    <p:sldId id="409" r:id="rId28"/>
    <p:sldId id="408" r:id="rId29"/>
    <p:sldId id="407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18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780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62001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2001"/>
            <a:ext cx="2925319" cy="5334001"/>
          </a:xfrm>
          <a:prstGeom prst="rect">
            <a:avLst/>
          </a:prstGeom>
          <a:solidFill>
            <a:srgbClr val="C3C3C3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400" spc="-100" baseline="0">
                <a:solidFill>
                  <a:srgbClr val="FFFFFF"/>
                </a:solidFill>
              </a:defRPr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altLang="ko-KR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A0359-17E2-4D01-B329-514E190DC0AE}" type="datetime1">
              <a:rPr lang="ko-KR" altLang="en-US" smtClean="0"/>
              <a:t>2023-11-13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BAF1-A0F2-4FD9-909C-F5F44936637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3331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5577D-F8E6-43EA-8640-1D4786CFCE25}" type="datetime1">
              <a:rPr lang="ko-KR" altLang="en-US" smtClean="0"/>
              <a:t>2023-11-13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BAF1-A0F2-4FD9-909C-F5F44936637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4504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6B0E-ABBE-4D3F-8B60-93C707DEB873}" type="datetime1">
              <a:rPr lang="ko-KR" altLang="en-US" smtClean="0"/>
              <a:t>2023-11-13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BAF1-A0F2-4FD9-909C-F5F44936637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769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2D221-88C9-4EE2-87CF-294F327AFD23}" type="datetime1">
              <a:rPr lang="ko-KR" altLang="en-US" smtClean="0"/>
              <a:t>2023-11-13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BAF1-A0F2-4FD9-909C-F5F44936637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580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4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0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F3D86-0179-40CD-B5F8-B6463E6C5DF2}" type="datetime1">
              <a:rPr lang="ko-KR" altLang="en-US" smtClean="0"/>
              <a:t>2023-11-13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BAF1-A0F2-4FD9-909C-F5F44936637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0502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3B992-736C-4671-8BBA-B9BB527D1F36}" type="datetime1">
              <a:rPr lang="ko-KR" altLang="en-US" smtClean="0"/>
              <a:t>2023-11-13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BAF1-A0F2-4FD9-909C-F5F44936637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4895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9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8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9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3BE8B-57C2-4609-B41F-8AE8C5D1A30A}" type="datetime1">
              <a:rPr lang="ko-KR" altLang="en-US" smtClean="0"/>
              <a:t>2023-11-13</a:t>
            </a:fld>
            <a:endParaRPr lang="ko-KR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BAF1-A0F2-4FD9-909C-F5F44936637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363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603E0-56D1-4491-800F-C754557D7B4B}" type="datetime1">
              <a:rPr lang="ko-KR" altLang="en-US" smtClean="0"/>
              <a:t>2023-11-13</a:t>
            </a:fld>
            <a:endParaRPr lang="ko-KR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BAF1-A0F2-4FD9-909C-F5F44936637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6941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E96E6-BA41-4DE9-9810-E7311C1E30A8}" type="datetime1">
              <a:rPr lang="ko-KR" altLang="en-US" smtClean="0"/>
              <a:t>2023-11-13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BAF1-A0F2-4FD9-909C-F5F44936637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823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194560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337560"/>
            <a:ext cx="2834640" cy="256032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5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C3443-58BF-4659-9D4B-350CA29054A4}" type="datetime1">
              <a:rPr lang="ko-KR" altLang="en-US" smtClean="0"/>
              <a:t>2023-11-13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BAF1-A0F2-4FD9-909C-F5F44936637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290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1945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5" y="767419"/>
            <a:ext cx="8115231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340602"/>
            <a:ext cx="2834640" cy="256032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5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ECD04-72EB-4388-BF4E-C8D4909BB492}" type="datetime1">
              <a:rPr lang="ko-KR" altLang="en-US" smtClean="0"/>
              <a:t>2023-11-13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2" y="6356352"/>
            <a:ext cx="5911517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BAF1-A0F2-4FD9-909C-F5F44936637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1276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" y="758952"/>
            <a:ext cx="3443591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9"/>
            <a:ext cx="2947483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723135A6-7C06-4615-A8C2-3429EBACC3C7}" type="datetime1">
              <a:rPr lang="ko-KR" altLang="en-US" smtClean="0"/>
              <a:t>2023-11-13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2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7" y="6356352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accent1"/>
                </a:solidFill>
              </a:defRPr>
            </a:lvl1pPr>
          </a:lstStyle>
          <a:p>
            <a:fld id="{412DBAF1-A0F2-4FD9-909C-F5F44936637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5458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0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19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7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5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>
                <a:ea typeface="a뉴고딕M"/>
              </a:rPr>
              <a:t>가족과 결혼의 사회학</a:t>
            </a:r>
            <a:r>
              <a:rPr lang="en-US" altLang="ko-KR" sz="3600" dirty="0">
                <a:ea typeface="a뉴고딕M"/>
              </a:rPr>
              <a:t/>
            </a:r>
            <a:br>
              <a:rPr lang="en-US" altLang="ko-KR" sz="3600" dirty="0">
                <a:ea typeface="a뉴고딕M"/>
              </a:rPr>
            </a:br>
            <a:r>
              <a:rPr lang="en-US" altLang="ko-KR" sz="3600" dirty="0">
                <a:ea typeface="a뉴고딕M"/>
              </a:rPr>
              <a:t/>
            </a:r>
            <a:br>
              <a:rPr lang="en-US" altLang="ko-KR" sz="3600" dirty="0">
                <a:ea typeface="a뉴고딕M"/>
              </a:rPr>
            </a:br>
            <a:endParaRPr lang="ko-KR" altLang="en-US" sz="4000" dirty="0">
              <a:latin typeface="a뉴고딕M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>
                <a:ea typeface="a뉴고딕M"/>
              </a:rPr>
              <a:t>		</a:t>
            </a:r>
            <a:endParaRPr lang="ko-KR" altLang="en-US" sz="2400" dirty="0">
              <a:ea typeface="a뉴고딕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err="1">
                <a:ea typeface="a뉴고딕M"/>
              </a:rPr>
              <a:t>출계율</a:t>
            </a:r>
            <a:endParaRPr lang="ko-KR" altLang="en-US" dirty="0">
              <a:ea typeface="a뉴고딕M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err="1">
                <a:ea typeface="Adobe 명조 Std M"/>
              </a:rPr>
              <a:t>부계제</a:t>
            </a:r>
            <a:r>
              <a:rPr lang="en-US" altLang="ko-KR" dirty="0">
                <a:ea typeface="Adobe 명조 Std M"/>
              </a:rPr>
              <a:t> – </a:t>
            </a:r>
            <a:r>
              <a:rPr lang="ko-KR" altLang="en-US" dirty="0">
                <a:ea typeface="Adobe 명조 Std M"/>
              </a:rPr>
              <a:t>혈통</a:t>
            </a:r>
            <a:r>
              <a:rPr lang="en-US" altLang="ko-KR" dirty="0">
                <a:ea typeface="Adobe 명조 Std M"/>
              </a:rPr>
              <a:t>, </a:t>
            </a:r>
            <a:r>
              <a:rPr lang="ko-KR" altLang="en-US" dirty="0">
                <a:ea typeface="Adobe 명조 Std M"/>
              </a:rPr>
              <a:t>재산이 아버지에서 아들로 남성 혈연을 통해 이어지는 가족제도</a:t>
            </a:r>
            <a:endParaRPr lang="en-US" altLang="ko-KR" dirty="0">
              <a:ea typeface="Adobe 명조 Std M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ea typeface="Adobe 명조 Std M"/>
              </a:rPr>
              <a:t>모계제 </a:t>
            </a:r>
            <a:r>
              <a:rPr lang="en-US" altLang="ko-KR" dirty="0">
                <a:ea typeface="Adobe 명조 Std M"/>
              </a:rPr>
              <a:t>– </a:t>
            </a:r>
            <a:r>
              <a:rPr lang="ko-KR" altLang="en-US" dirty="0">
                <a:ea typeface="Adobe 명조 Std M"/>
              </a:rPr>
              <a:t>혈통</a:t>
            </a:r>
            <a:r>
              <a:rPr lang="en-US" altLang="ko-KR" dirty="0">
                <a:ea typeface="Adobe 명조 Std M"/>
              </a:rPr>
              <a:t>, </a:t>
            </a:r>
            <a:r>
              <a:rPr lang="ko-KR" altLang="en-US" dirty="0">
                <a:ea typeface="Adobe 명조 Std M"/>
              </a:rPr>
              <a:t>재산이 어머니에서 딸로 여성 혈연을 통해 이어지는 가족제도</a:t>
            </a:r>
            <a:endParaRPr lang="en-US" altLang="ko-KR" dirty="0">
              <a:ea typeface="Adobe 명조 Std M"/>
            </a:endParaRPr>
          </a:p>
        </p:txBody>
      </p:sp>
      <p:sp>
        <p:nvSpPr>
          <p:cNvPr id="5" name="Rectangle 3"/>
          <p:cNvSpPr/>
          <p:nvPr/>
        </p:nvSpPr>
        <p:spPr>
          <a:xfrm>
            <a:off x="1524000" y="0"/>
            <a:ext cx="9144000" cy="764704"/>
          </a:xfrm>
          <a:prstGeom prst="rect">
            <a:avLst/>
          </a:prstGeom>
          <a:gradFill flip="none" rotWithShape="1">
            <a:gsLst>
              <a:gs pos="0">
                <a:srgbClr val="6D3B2D">
                  <a:shade val="30000"/>
                  <a:satMod val="115000"/>
                </a:srgbClr>
              </a:gs>
              <a:gs pos="50000">
                <a:srgbClr val="6D3B2D">
                  <a:shade val="67500"/>
                  <a:satMod val="115000"/>
                </a:srgbClr>
              </a:gs>
              <a:gs pos="100000">
                <a:srgbClr val="6D3B2D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BAF1-A0F2-4FD9-909C-F5F449366375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>
                <a:ea typeface="a뉴고딕M"/>
              </a:rPr>
              <a:t>가족 내 권력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err="1">
                <a:ea typeface="Adobe 명조 Std M"/>
              </a:rPr>
              <a:t>부권제</a:t>
            </a:r>
            <a:r>
              <a:rPr lang="ko-KR" altLang="en-US" dirty="0">
                <a:ea typeface="Adobe 명조 Std M"/>
              </a:rPr>
              <a:t> </a:t>
            </a:r>
            <a:r>
              <a:rPr lang="en-US" altLang="ko-KR" dirty="0">
                <a:ea typeface="Adobe 명조 Std M"/>
              </a:rPr>
              <a:t>– </a:t>
            </a:r>
            <a:r>
              <a:rPr lang="ko-KR" altLang="en-US" dirty="0">
                <a:ea typeface="Adobe 명조 Std M"/>
              </a:rPr>
              <a:t>아버지에게 권력이 있는 가족제도</a:t>
            </a:r>
            <a:endParaRPr lang="en-US" altLang="ko-KR" dirty="0">
              <a:ea typeface="Adobe 명조 Std M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ea typeface="Adobe 명조 Std M"/>
              </a:rPr>
              <a:t>모권제 </a:t>
            </a:r>
            <a:r>
              <a:rPr lang="en-US" altLang="ko-KR" dirty="0">
                <a:ea typeface="Adobe 명조 Std M"/>
              </a:rPr>
              <a:t>– </a:t>
            </a:r>
            <a:r>
              <a:rPr lang="ko-KR" altLang="en-US" dirty="0">
                <a:ea typeface="Adobe 명조 Std M"/>
              </a:rPr>
              <a:t>어머니가 권력을 갖는 가족제도</a:t>
            </a:r>
            <a:endParaRPr lang="en-US" altLang="ko-KR" dirty="0">
              <a:ea typeface="Adobe 명조 Std M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ea typeface="Adobe 명조 Std M"/>
              </a:rPr>
              <a:t>흔히 모계제를 모권제로 혼돈</a:t>
            </a:r>
            <a:endParaRPr lang="en-US" altLang="ko-KR" dirty="0">
              <a:ea typeface="Adobe 명조 Std M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ea typeface="Adobe 명조 Std M"/>
              </a:rPr>
              <a:t>모계제 사회에서는 대부분 외삼촌</a:t>
            </a:r>
            <a:r>
              <a:rPr lang="en-US" altLang="ko-KR" dirty="0">
                <a:ea typeface="Adobe 명조 Std M"/>
              </a:rPr>
              <a:t>(</a:t>
            </a:r>
            <a:r>
              <a:rPr lang="ko-KR" altLang="en-US" dirty="0">
                <a:ea typeface="Adobe 명조 Std M"/>
              </a:rPr>
              <a:t>어머니의 남자 형제</a:t>
            </a:r>
            <a:r>
              <a:rPr lang="en-US" altLang="ko-KR" dirty="0">
                <a:ea typeface="Adobe 명조 Std M"/>
              </a:rPr>
              <a:t>)</a:t>
            </a:r>
            <a:r>
              <a:rPr lang="ko-KR" altLang="en-US" dirty="0">
                <a:ea typeface="Adobe 명조 Std M"/>
              </a:rPr>
              <a:t>에게 권력이 있음</a:t>
            </a:r>
            <a:endParaRPr lang="en-US" altLang="ko-KR" dirty="0">
              <a:ea typeface="Adobe 명조 Std M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ea typeface="Adobe 명조 Std M"/>
              </a:rPr>
              <a:t>모권제 사회는 사실상 존재하지 않음</a:t>
            </a:r>
            <a:endParaRPr lang="en-US" altLang="ko-KR" dirty="0">
              <a:ea typeface="Adobe 명조 Std M"/>
            </a:endParaRPr>
          </a:p>
        </p:txBody>
      </p:sp>
      <p:sp>
        <p:nvSpPr>
          <p:cNvPr id="5" name="Rectangle 3"/>
          <p:cNvSpPr/>
          <p:nvPr/>
        </p:nvSpPr>
        <p:spPr>
          <a:xfrm>
            <a:off x="1524000" y="0"/>
            <a:ext cx="9144000" cy="764704"/>
          </a:xfrm>
          <a:prstGeom prst="rect">
            <a:avLst/>
          </a:prstGeom>
          <a:gradFill flip="none" rotWithShape="1">
            <a:gsLst>
              <a:gs pos="0">
                <a:srgbClr val="6D3B2D">
                  <a:shade val="30000"/>
                  <a:satMod val="115000"/>
                </a:srgbClr>
              </a:gs>
              <a:gs pos="50000">
                <a:srgbClr val="6D3B2D">
                  <a:shade val="67500"/>
                  <a:satMod val="115000"/>
                </a:srgbClr>
              </a:gs>
              <a:gs pos="100000">
                <a:srgbClr val="6D3B2D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BAF1-A0F2-4FD9-909C-F5F449366375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>
                <a:ea typeface="a뉴고딕M"/>
              </a:rPr>
              <a:t>모계제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6E3428"/>
                </a:solidFill>
                <a:ea typeface="Adobe 명조 Std M"/>
              </a:rPr>
              <a:t>모권제는 없는데 모계제 사회가 존재하는 이유</a:t>
            </a:r>
            <a:endParaRPr lang="en-US" altLang="ko-KR" b="1" dirty="0">
              <a:solidFill>
                <a:srgbClr val="6E3428"/>
              </a:solidFill>
              <a:ea typeface="Adobe 명조 Std M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ea typeface="Adobe 명조 Std M"/>
              </a:rPr>
              <a:t>아버지가 누구인지 알 수 없거나 알 필요가 없는 사회는 모계제 사회가 됨 </a:t>
            </a:r>
            <a:r>
              <a:rPr lang="en-US" altLang="ko-KR" dirty="0">
                <a:ea typeface="Adobe 명조 Std M"/>
              </a:rPr>
              <a:t>– </a:t>
            </a:r>
            <a:r>
              <a:rPr lang="ko-KR" altLang="en-US" dirty="0">
                <a:ea typeface="Adobe 명조 Std M"/>
              </a:rPr>
              <a:t>자녀들의 혈통을 어머니 라인을 통해 확인할 수밖에 없으므로</a:t>
            </a:r>
            <a:endParaRPr lang="en-US" altLang="ko-KR" dirty="0">
              <a:ea typeface="Adobe 명조 Std M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ea typeface="Adobe 명조 Std M"/>
              </a:rPr>
              <a:t>중국의 </a:t>
            </a:r>
            <a:r>
              <a:rPr lang="ko-KR" altLang="en-US" dirty="0" err="1">
                <a:ea typeface="Adobe 명조 Std M"/>
              </a:rPr>
              <a:t>모수족</a:t>
            </a:r>
            <a:endParaRPr lang="en-US" altLang="ko-KR" dirty="0">
              <a:ea typeface="Adobe 명조 Std M"/>
            </a:endParaRPr>
          </a:p>
        </p:txBody>
      </p:sp>
      <p:sp>
        <p:nvSpPr>
          <p:cNvPr id="5" name="Rectangle 3"/>
          <p:cNvSpPr/>
          <p:nvPr/>
        </p:nvSpPr>
        <p:spPr>
          <a:xfrm>
            <a:off x="1524000" y="0"/>
            <a:ext cx="9144000" cy="764704"/>
          </a:xfrm>
          <a:prstGeom prst="rect">
            <a:avLst/>
          </a:prstGeom>
          <a:gradFill flip="none" rotWithShape="1">
            <a:gsLst>
              <a:gs pos="0">
                <a:srgbClr val="6D3B2D">
                  <a:shade val="30000"/>
                  <a:satMod val="115000"/>
                </a:srgbClr>
              </a:gs>
              <a:gs pos="50000">
                <a:srgbClr val="6D3B2D">
                  <a:shade val="67500"/>
                  <a:satMod val="115000"/>
                </a:srgbClr>
              </a:gs>
              <a:gs pos="100000">
                <a:srgbClr val="6D3B2D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BAF1-A0F2-4FD9-909C-F5F449366375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>
                <a:ea typeface="a뉴고딕M"/>
              </a:rPr>
              <a:t>사랑은 본능</a:t>
            </a:r>
            <a:r>
              <a:rPr lang="en-US" altLang="ko-KR" dirty="0">
                <a:ea typeface="a뉴고딕M"/>
              </a:rPr>
              <a:t>?</a:t>
            </a:r>
            <a:endParaRPr lang="ko-KR" altLang="en-US" dirty="0">
              <a:ea typeface="a뉴고딕M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>
                <a:ea typeface="Adobe 명조 Std M"/>
              </a:rPr>
              <a:t>여러분에게 결혼의 가장 중요한 전제조건은</a:t>
            </a:r>
            <a:r>
              <a:rPr lang="en-US" altLang="ko-KR" dirty="0">
                <a:ea typeface="Adobe 명조 Std M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ea typeface="Adobe 명조 Std M"/>
              </a:rPr>
              <a:t>사랑</a:t>
            </a:r>
            <a:endParaRPr lang="en-US" altLang="ko-KR" dirty="0">
              <a:ea typeface="Adobe 명조 Std M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ea typeface="Adobe 명조 Std M"/>
              </a:rPr>
              <a:t>특히 낭만적 사랑</a:t>
            </a:r>
            <a:endParaRPr lang="en-US" altLang="ko-KR" dirty="0">
              <a:ea typeface="Adobe 명조 Std M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ea typeface="Adobe 명조 Std M"/>
              </a:rPr>
              <a:t>결혼의 전제조건으로서의 낭만적 사랑은 </a:t>
            </a:r>
            <a:r>
              <a:rPr lang="en-US" altLang="ko-KR" dirty="0" smtClean="0">
                <a:ea typeface="Adobe 명조 Std M"/>
              </a:rPr>
              <a:t>…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>
                <a:ea typeface="Adobe 명조 Std M"/>
              </a:rPr>
              <a:t>인류 </a:t>
            </a:r>
            <a:r>
              <a:rPr lang="ko-KR" altLang="en-US" dirty="0">
                <a:ea typeface="Adobe 명조 Std M"/>
              </a:rPr>
              <a:t>역사의 대부분 기간 동안 사랑은 결혼의 중요한 전제조건이 아니었음</a:t>
            </a:r>
            <a:endParaRPr lang="en-US" altLang="ko-KR" dirty="0">
              <a:ea typeface="Adobe 명조 Std M"/>
            </a:endParaRPr>
          </a:p>
        </p:txBody>
      </p:sp>
      <p:sp>
        <p:nvSpPr>
          <p:cNvPr id="5" name="Rectangle 3"/>
          <p:cNvSpPr/>
          <p:nvPr/>
        </p:nvSpPr>
        <p:spPr>
          <a:xfrm>
            <a:off x="1524000" y="0"/>
            <a:ext cx="9144000" cy="764704"/>
          </a:xfrm>
          <a:prstGeom prst="rect">
            <a:avLst/>
          </a:prstGeom>
          <a:gradFill flip="none" rotWithShape="1">
            <a:gsLst>
              <a:gs pos="0">
                <a:srgbClr val="6D3B2D">
                  <a:shade val="30000"/>
                  <a:satMod val="115000"/>
                </a:srgbClr>
              </a:gs>
              <a:gs pos="50000">
                <a:srgbClr val="6D3B2D">
                  <a:shade val="67500"/>
                  <a:satMod val="115000"/>
                </a:srgbClr>
              </a:gs>
              <a:gs pos="100000">
                <a:srgbClr val="6D3B2D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BAF1-A0F2-4FD9-909C-F5F449366375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>
                <a:ea typeface="a뉴고딕M"/>
              </a:rPr>
              <a:t>낭만적 사랑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>
                <a:ea typeface="Adobe 명조 Std M"/>
              </a:rPr>
              <a:t>산업혁명 과정에서 노동생산성 높이기 위해 대중교육 실시 </a:t>
            </a:r>
            <a:r>
              <a:rPr lang="en-US" altLang="ko-KR" dirty="0">
                <a:ea typeface="Adobe 명조 Std M"/>
              </a:rPr>
              <a:t>– </a:t>
            </a:r>
            <a:r>
              <a:rPr lang="ko-KR" altLang="en-US" dirty="0">
                <a:ea typeface="Adobe 명조 Std M"/>
              </a:rPr>
              <a:t>기본적인 읽기</a:t>
            </a:r>
            <a:r>
              <a:rPr lang="en-US" altLang="ko-KR" dirty="0">
                <a:ea typeface="Adobe 명조 Std M"/>
              </a:rPr>
              <a:t>, </a:t>
            </a:r>
            <a:r>
              <a:rPr lang="ko-KR" altLang="en-US" dirty="0">
                <a:ea typeface="Adobe 명조 Std M"/>
              </a:rPr>
              <a:t>쓰기</a:t>
            </a:r>
            <a:r>
              <a:rPr lang="en-US" altLang="ko-KR" dirty="0">
                <a:ea typeface="Adobe 명조 Std M"/>
              </a:rPr>
              <a:t>, </a:t>
            </a:r>
            <a:r>
              <a:rPr lang="ko-KR" altLang="en-US" dirty="0">
                <a:ea typeface="Adobe 명조 Std M"/>
              </a:rPr>
              <a:t>셈하기 등</a:t>
            </a:r>
            <a:endParaRPr lang="en-US" altLang="ko-KR" dirty="0">
              <a:ea typeface="Adobe 명조 Std M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ea typeface="Adobe 명조 Std M"/>
              </a:rPr>
              <a:t>문자해독 인구 급증</a:t>
            </a:r>
            <a:endParaRPr lang="en-US" altLang="ko-KR" dirty="0">
              <a:ea typeface="Adobe 명조 Std M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ea typeface="Adobe 명조 Std M"/>
              </a:rPr>
              <a:t>출판시장 확장</a:t>
            </a:r>
            <a:endParaRPr lang="en-US" altLang="ko-KR" dirty="0">
              <a:ea typeface="Adobe 명조 Std M"/>
            </a:endParaRPr>
          </a:p>
          <a:p>
            <a:pPr>
              <a:lnSpc>
                <a:spcPct val="150000"/>
              </a:lnSpc>
            </a:pPr>
            <a:r>
              <a:rPr lang="ko-KR" altLang="en-US" dirty="0" err="1">
                <a:ea typeface="Adobe 명조 Std M"/>
              </a:rPr>
              <a:t>로망스</a:t>
            </a:r>
            <a:r>
              <a:rPr lang="en-US" altLang="ko-KR" dirty="0">
                <a:ea typeface="Adobe 명조 Std M"/>
              </a:rPr>
              <a:t>(Romance) </a:t>
            </a:r>
            <a:r>
              <a:rPr lang="ko-KR" altLang="en-US" dirty="0">
                <a:ea typeface="Adobe 명조 Std M"/>
              </a:rPr>
              <a:t>소설 장르 </a:t>
            </a:r>
            <a:r>
              <a:rPr lang="ko-KR" altLang="en-US" dirty="0" smtClean="0">
                <a:ea typeface="Adobe 명조 Std M"/>
              </a:rPr>
              <a:t>등장</a:t>
            </a:r>
            <a:endParaRPr lang="en-US" altLang="ko-KR" dirty="0" smtClean="0">
              <a:ea typeface="Adobe 명조 Std M"/>
            </a:endParaRPr>
          </a:p>
        </p:txBody>
      </p:sp>
      <p:sp>
        <p:nvSpPr>
          <p:cNvPr id="5" name="Rectangle 3"/>
          <p:cNvSpPr/>
          <p:nvPr/>
        </p:nvSpPr>
        <p:spPr>
          <a:xfrm>
            <a:off x="1524000" y="0"/>
            <a:ext cx="9144000" cy="764704"/>
          </a:xfrm>
          <a:prstGeom prst="rect">
            <a:avLst/>
          </a:prstGeom>
          <a:gradFill flip="none" rotWithShape="1">
            <a:gsLst>
              <a:gs pos="0">
                <a:srgbClr val="6D3B2D">
                  <a:shade val="30000"/>
                  <a:satMod val="115000"/>
                </a:srgbClr>
              </a:gs>
              <a:gs pos="50000">
                <a:srgbClr val="6D3B2D">
                  <a:shade val="67500"/>
                  <a:satMod val="115000"/>
                </a:srgbClr>
              </a:gs>
              <a:gs pos="100000">
                <a:srgbClr val="6D3B2D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BAF1-A0F2-4FD9-909C-F5F449366375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err="1">
                <a:ea typeface="a뉴고딕M"/>
              </a:rPr>
              <a:t>로망스</a:t>
            </a:r>
            <a:r>
              <a:rPr lang="ko-KR" altLang="en-US" dirty="0">
                <a:ea typeface="a뉴고딕M"/>
              </a:rPr>
              <a:t> 소설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>
                <a:ea typeface="Adobe 명조 Std M"/>
              </a:rPr>
              <a:t>남녀 주인공이 서로에 대한 운명적인 사랑을 함</a:t>
            </a:r>
            <a:endParaRPr lang="en-US" altLang="ko-KR" dirty="0">
              <a:ea typeface="Adobe 명조 Std M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ea typeface="Adobe 명조 Std M"/>
              </a:rPr>
              <a:t>모든 역경을 이겨내고 결혼에 성공</a:t>
            </a:r>
            <a:endParaRPr lang="en-US" altLang="ko-KR" dirty="0">
              <a:ea typeface="Adobe 명조 Std M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ea typeface="Adobe 명조 Std M"/>
              </a:rPr>
              <a:t>운명적으로 만난 </a:t>
            </a:r>
            <a:r>
              <a:rPr lang="ko-KR" altLang="en-US" b="1" dirty="0">
                <a:solidFill>
                  <a:srgbClr val="6E3428"/>
                </a:solidFill>
                <a:ea typeface="Adobe 명조 Std M"/>
              </a:rPr>
              <a:t>유일</a:t>
            </a:r>
            <a:r>
              <a:rPr lang="ko-KR" altLang="en-US" dirty="0">
                <a:ea typeface="Adobe 명조 Std M"/>
              </a:rPr>
              <a:t>한 대상에 대한 </a:t>
            </a:r>
            <a:r>
              <a:rPr lang="ko-KR" altLang="en-US" b="1" dirty="0">
                <a:solidFill>
                  <a:srgbClr val="6E3428"/>
                </a:solidFill>
                <a:ea typeface="Adobe 명조 Std M"/>
              </a:rPr>
              <a:t>영원</a:t>
            </a:r>
            <a:r>
              <a:rPr lang="ko-KR" altLang="en-US" dirty="0">
                <a:ea typeface="Adobe 명조 Std M"/>
              </a:rPr>
              <a:t>한 사랑</a:t>
            </a:r>
            <a:endParaRPr lang="en-US" altLang="ko-KR" dirty="0">
              <a:ea typeface="Adobe 명조 Std M"/>
            </a:endParaRPr>
          </a:p>
        </p:txBody>
      </p:sp>
      <p:sp>
        <p:nvSpPr>
          <p:cNvPr id="5" name="Rectangle 3"/>
          <p:cNvSpPr/>
          <p:nvPr/>
        </p:nvSpPr>
        <p:spPr>
          <a:xfrm>
            <a:off x="1524000" y="0"/>
            <a:ext cx="9144000" cy="764704"/>
          </a:xfrm>
          <a:prstGeom prst="rect">
            <a:avLst/>
          </a:prstGeom>
          <a:gradFill flip="none" rotWithShape="1">
            <a:gsLst>
              <a:gs pos="0">
                <a:srgbClr val="6D3B2D">
                  <a:shade val="30000"/>
                  <a:satMod val="115000"/>
                </a:srgbClr>
              </a:gs>
              <a:gs pos="50000">
                <a:srgbClr val="6D3B2D">
                  <a:shade val="67500"/>
                  <a:satMod val="115000"/>
                </a:srgbClr>
              </a:gs>
              <a:gs pos="100000">
                <a:srgbClr val="6D3B2D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BAF1-A0F2-4FD9-909C-F5F449366375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>
                <a:ea typeface="a뉴고딕M"/>
              </a:rPr>
              <a:t>가족의 붕괴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>
                <a:ea typeface="Adobe 명조 Std M"/>
              </a:rPr>
              <a:t>출산율 하락</a:t>
            </a:r>
            <a:endParaRPr lang="en-US" altLang="ko-KR" dirty="0">
              <a:ea typeface="Adobe 명조 Std M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ea typeface="Adobe 명조 Std M"/>
              </a:rPr>
              <a:t>비혼 증가</a:t>
            </a:r>
            <a:endParaRPr lang="en-US" altLang="ko-KR" dirty="0">
              <a:ea typeface="Adobe 명조 Std M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ea typeface="Adobe 명조 Std M"/>
              </a:rPr>
              <a:t>초혼 연령 증가</a:t>
            </a:r>
            <a:endParaRPr lang="en-US" altLang="ko-KR" dirty="0">
              <a:ea typeface="Adobe 명조 Std M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ea typeface="Adobe 명조 Std M"/>
              </a:rPr>
              <a:t>이혼 증가</a:t>
            </a:r>
            <a:endParaRPr lang="en-US" altLang="ko-KR" dirty="0">
              <a:ea typeface="Adobe 명조 Std M"/>
            </a:endParaRPr>
          </a:p>
          <a:p>
            <a:pPr>
              <a:lnSpc>
                <a:spcPct val="150000"/>
              </a:lnSpc>
            </a:pPr>
            <a:r>
              <a:rPr lang="ko-KR" altLang="en-US" dirty="0" err="1">
                <a:ea typeface="Adobe 명조 Std M"/>
              </a:rPr>
              <a:t>가구원</a:t>
            </a:r>
            <a:r>
              <a:rPr lang="ko-KR" altLang="en-US" dirty="0">
                <a:ea typeface="Adobe 명조 Std M"/>
              </a:rPr>
              <a:t> 수 감소</a:t>
            </a:r>
            <a:r>
              <a:rPr lang="en-US" altLang="ko-KR" dirty="0">
                <a:ea typeface="Adobe 명조 Std M"/>
              </a:rPr>
              <a:t>, </a:t>
            </a:r>
            <a:r>
              <a:rPr lang="ko-KR" altLang="en-US" dirty="0">
                <a:ea typeface="Adobe 명조 Std M"/>
              </a:rPr>
              <a:t>일인가구 증가</a:t>
            </a:r>
            <a:endParaRPr lang="en-US" altLang="ko-KR" dirty="0">
              <a:ea typeface="Adobe 명조 Std M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ea typeface="Adobe 명조 Std M"/>
              </a:rPr>
              <a:t>별거가족 증가 </a:t>
            </a:r>
            <a:endParaRPr lang="en-US" altLang="ko-KR" dirty="0">
              <a:ea typeface="Adobe 명조 Std M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ea typeface="Adobe 명조 Std M"/>
              </a:rPr>
              <a:t>부모 부양 기피</a:t>
            </a:r>
            <a:r>
              <a:rPr lang="en-US" altLang="ko-KR" dirty="0">
                <a:ea typeface="Adobe 명조 Std M"/>
              </a:rPr>
              <a:t>, </a:t>
            </a:r>
            <a:r>
              <a:rPr lang="ko-KR" altLang="en-US" dirty="0">
                <a:ea typeface="Adobe 명조 Std M"/>
              </a:rPr>
              <a:t>부모</a:t>
            </a:r>
            <a:r>
              <a:rPr lang="en-US" altLang="ko-KR" dirty="0">
                <a:ea typeface="Adobe 명조 Std M"/>
              </a:rPr>
              <a:t>-</a:t>
            </a:r>
            <a:r>
              <a:rPr lang="ko-KR" altLang="en-US" dirty="0">
                <a:ea typeface="Adobe 명조 Std M"/>
              </a:rPr>
              <a:t>자녀 관계 소원</a:t>
            </a:r>
            <a:r>
              <a:rPr lang="en-US" altLang="ko-KR" dirty="0">
                <a:ea typeface="Adobe 명조 Std M"/>
              </a:rPr>
              <a:t>, </a:t>
            </a:r>
            <a:r>
              <a:rPr lang="ko-KR" altLang="en-US" dirty="0">
                <a:ea typeface="Adobe 명조 Std M"/>
              </a:rPr>
              <a:t>대화단절</a:t>
            </a:r>
            <a:endParaRPr lang="en-US" altLang="ko-KR" dirty="0">
              <a:ea typeface="Adobe 명조 Std M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ea typeface="Adobe 명조 Std M"/>
              </a:rPr>
              <a:t>가정폭력</a:t>
            </a:r>
            <a:r>
              <a:rPr lang="en-US" altLang="ko-KR" dirty="0">
                <a:ea typeface="Adobe 명조 Std M"/>
              </a:rPr>
              <a:t>, </a:t>
            </a:r>
            <a:r>
              <a:rPr lang="ko-KR" altLang="en-US" dirty="0">
                <a:ea typeface="Adobe 명조 Std M"/>
              </a:rPr>
              <a:t>아동 학대</a:t>
            </a:r>
            <a:r>
              <a:rPr lang="en-US" altLang="ko-KR" dirty="0">
                <a:ea typeface="Adobe 명조 Std M"/>
              </a:rPr>
              <a:t>, </a:t>
            </a:r>
            <a:r>
              <a:rPr lang="ko-KR" altLang="en-US" dirty="0">
                <a:ea typeface="Adobe 명조 Std M"/>
              </a:rPr>
              <a:t>존속살인</a:t>
            </a:r>
            <a:endParaRPr lang="en-US" altLang="ko-KR" dirty="0">
              <a:ea typeface="Adobe 명조 Std M"/>
            </a:endParaRPr>
          </a:p>
        </p:txBody>
      </p:sp>
      <p:sp>
        <p:nvSpPr>
          <p:cNvPr id="5" name="Rectangle 3"/>
          <p:cNvSpPr/>
          <p:nvPr/>
        </p:nvSpPr>
        <p:spPr>
          <a:xfrm>
            <a:off x="1524000" y="0"/>
            <a:ext cx="9144000" cy="764704"/>
          </a:xfrm>
          <a:prstGeom prst="rect">
            <a:avLst/>
          </a:prstGeom>
          <a:gradFill flip="none" rotWithShape="1">
            <a:gsLst>
              <a:gs pos="0">
                <a:srgbClr val="6D3B2D">
                  <a:shade val="30000"/>
                  <a:satMod val="115000"/>
                </a:srgbClr>
              </a:gs>
              <a:gs pos="50000">
                <a:srgbClr val="6D3B2D">
                  <a:shade val="67500"/>
                  <a:satMod val="115000"/>
                </a:srgbClr>
              </a:gs>
              <a:gs pos="100000">
                <a:srgbClr val="6D3B2D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BAF1-A0F2-4FD9-909C-F5F449366375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>
                <a:ea typeface="a뉴고딕M"/>
              </a:rPr>
              <a:t>조화롭고 온전한 전통가족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>
                <a:ea typeface="Adobe 명조 Std M"/>
              </a:rPr>
              <a:t>현대 가족의 붕괴를 이야기할 때 비교 대상 필요</a:t>
            </a:r>
            <a:endParaRPr lang="en-US" altLang="ko-KR" dirty="0">
              <a:ea typeface="Adobe 명조 Std M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ea typeface="Adobe 명조 Std M"/>
              </a:rPr>
              <a:t>붕괴되지 않은 온전한 가족이 존재했었나</a:t>
            </a:r>
            <a:r>
              <a:rPr lang="en-US" altLang="ko-KR" dirty="0">
                <a:ea typeface="Adobe 명조 Std M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ea typeface="Adobe 명조 Std M"/>
              </a:rPr>
              <a:t>조선의 유교적 가족은 조화로운 전통가족이었을까</a:t>
            </a:r>
            <a:r>
              <a:rPr lang="en-US" altLang="ko-KR" dirty="0">
                <a:ea typeface="Adobe 명조 Std M"/>
              </a:rPr>
              <a:t>?</a:t>
            </a:r>
          </a:p>
        </p:txBody>
      </p:sp>
      <p:sp>
        <p:nvSpPr>
          <p:cNvPr id="5" name="Rectangle 3"/>
          <p:cNvSpPr/>
          <p:nvPr/>
        </p:nvSpPr>
        <p:spPr>
          <a:xfrm>
            <a:off x="1524000" y="0"/>
            <a:ext cx="9144000" cy="764704"/>
          </a:xfrm>
          <a:prstGeom prst="rect">
            <a:avLst/>
          </a:prstGeom>
          <a:gradFill flip="none" rotWithShape="1">
            <a:gsLst>
              <a:gs pos="0">
                <a:srgbClr val="6D3B2D">
                  <a:shade val="30000"/>
                  <a:satMod val="115000"/>
                </a:srgbClr>
              </a:gs>
              <a:gs pos="50000">
                <a:srgbClr val="6D3B2D">
                  <a:shade val="67500"/>
                  <a:satMod val="115000"/>
                </a:srgbClr>
              </a:gs>
              <a:gs pos="100000">
                <a:srgbClr val="6D3B2D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BAF1-A0F2-4FD9-909C-F5F449366375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>
                <a:ea typeface="a뉴고딕M"/>
              </a:rPr>
              <a:t>조선 가족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>
                <a:ea typeface="Adobe 명조 Std M"/>
              </a:rPr>
              <a:t>질병이나 사고로 부모를 잃어 자녀들이 부모 없이 자랄 확률이 현대 사회에서 이혼으로 인해 부모 중 한 쪽이 삶에서 사라지는 경우보다 높았음</a:t>
            </a:r>
            <a:endParaRPr lang="en-US" altLang="ko-KR" dirty="0">
              <a:ea typeface="Adobe 명조 Std M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ea typeface="Adobe 명조 Std M"/>
              </a:rPr>
              <a:t>평균 수명이 짧아 확대가족을 실제로 구성하기 어렵고</a:t>
            </a:r>
            <a:r>
              <a:rPr lang="en-US" altLang="ko-KR" dirty="0">
                <a:ea typeface="Adobe 명조 Std M"/>
              </a:rPr>
              <a:t>, </a:t>
            </a:r>
            <a:r>
              <a:rPr lang="ko-KR" altLang="en-US" dirty="0">
                <a:ea typeface="Adobe 명조 Std M"/>
              </a:rPr>
              <a:t>형성되어도 지속 기간이 짧았음</a:t>
            </a:r>
            <a:endParaRPr lang="en-US" altLang="ko-KR" dirty="0">
              <a:ea typeface="Adobe 명조 Std M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ea typeface="Adobe 명조 Std M"/>
              </a:rPr>
              <a:t>여성과 아동에 대한 남성가부장의 폭력이 지금보다 빈번했음</a:t>
            </a:r>
            <a:endParaRPr lang="en-US" altLang="ko-KR" dirty="0">
              <a:ea typeface="Adobe 명조 Std M"/>
            </a:endParaRPr>
          </a:p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6E3428"/>
                </a:solidFill>
                <a:ea typeface="Adobe 명조 Std M"/>
              </a:rPr>
              <a:t>존재한 적이 없는 붕괴되지 않은 가족을 유교적 전통가족의 형태로 과거에 투사해 두고</a:t>
            </a:r>
            <a:r>
              <a:rPr lang="en-US" altLang="ko-KR" b="1" dirty="0">
                <a:solidFill>
                  <a:srgbClr val="6E3428"/>
                </a:solidFill>
                <a:ea typeface="Adobe 명조 Std M"/>
              </a:rPr>
              <a:t>, </a:t>
            </a:r>
            <a:r>
              <a:rPr lang="ko-KR" altLang="en-US" b="1" dirty="0">
                <a:solidFill>
                  <a:srgbClr val="6E3428"/>
                </a:solidFill>
                <a:ea typeface="Adobe 명조 Std M"/>
              </a:rPr>
              <a:t>그 이미지와 비교해 현대가족의 붕괴를 이야기함</a:t>
            </a:r>
            <a:endParaRPr lang="en-US" altLang="ko-KR" b="1" dirty="0">
              <a:solidFill>
                <a:srgbClr val="6E3428"/>
              </a:solidFill>
              <a:ea typeface="Adobe 명조 Std M"/>
            </a:endParaRPr>
          </a:p>
        </p:txBody>
      </p:sp>
      <p:sp>
        <p:nvSpPr>
          <p:cNvPr id="5" name="Rectangle 3"/>
          <p:cNvSpPr/>
          <p:nvPr/>
        </p:nvSpPr>
        <p:spPr>
          <a:xfrm>
            <a:off x="1524000" y="0"/>
            <a:ext cx="9144000" cy="764704"/>
          </a:xfrm>
          <a:prstGeom prst="rect">
            <a:avLst/>
          </a:prstGeom>
          <a:gradFill flip="none" rotWithShape="1">
            <a:gsLst>
              <a:gs pos="0">
                <a:srgbClr val="6D3B2D">
                  <a:shade val="30000"/>
                  <a:satMod val="115000"/>
                </a:srgbClr>
              </a:gs>
              <a:gs pos="50000">
                <a:srgbClr val="6D3B2D">
                  <a:shade val="67500"/>
                  <a:satMod val="115000"/>
                </a:srgbClr>
              </a:gs>
              <a:gs pos="100000">
                <a:srgbClr val="6D3B2D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BAF1-A0F2-4FD9-909C-F5F449366375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>
                <a:ea typeface="a뉴고딕M"/>
              </a:rPr>
              <a:t>가족의 변동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>
                <a:ea typeface="Adobe 명조 Std M"/>
              </a:rPr>
              <a:t>붕괴가 아닌 변동</a:t>
            </a:r>
            <a:endParaRPr lang="en-US" altLang="ko-KR" dirty="0">
              <a:ea typeface="Adobe 명조 Std M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ea typeface="Adobe 명조 Std M"/>
              </a:rPr>
              <a:t>한 부모 가족</a:t>
            </a:r>
            <a:endParaRPr lang="en-US" altLang="ko-KR" dirty="0">
              <a:ea typeface="Adobe 명조 Std M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ea typeface="Adobe 명조 Std M"/>
              </a:rPr>
              <a:t>무자녀 가족</a:t>
            </a:r>
            <a:endParaRPr lang="en-US" altLang="ko-KR" dirty="0">
              <a:ea typeface="Adobe 명조 Std M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ea typeface="Adobe 명조 Std M"/>
              </a:rPr>
              <a:t>혼합 가족</a:t>
            </a:r>
            <a:endParaRPr lang="en-US" altLang="ko-KR" dirty="0">
              <a:ea typeface="Adobe 명조 Std M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ea typeface="Adobe 명조 Std M"/>
              </a:rPr>
              <a:t>동성 가족</a:t>
            </a:r>
            <a:endParaRPr lang="en-US" altLang="ko-KR" dirty="0">
              <a:ea typeface="Adobe 명조 Std M"/>
            </a:endParaRPr>
          </a:p>
        </p:txBody>
      </p:sp>
      <p:sp>
        <p:nvSpPr>
          <p:cNvPr id="5" name="Rectangle 3"/>
          <p:cNvSpPr/>
          <p:nvPr/>
        </p:nvSpPr>
        <p:spPr>
          <a:xfrm>
            <a:off x="1524000" y="0"/>
            <a:ext cx="9144000" cy="764704"/>
          </a:xfrm>
          <a:prstGeom prst="rect">
            <a:avLst/>
          </a:prstGeom>
          <a:gradFill flip="none" rotWithShape="1">
            <a:gsLst>
              <a:gs pos="0">
                <a:srgbClr val="6D3B2D">
                  <a:shade val="30000"/>
                  <a:satMod val="115000"/>
                </a:srgbClr>
              </a:gs>
              <a:gs pos="50000">
                <a:srgbClr val="6D3B2D">
                  <a:shade val="67500"/>
                  <a:satMod val="115000"/>
                </a:srgbClr>
              </a:gs>
              <a:gs pos="100000">
                <a:srgbClr val="6D3B2D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BAF1-A0F2-4FD9-909C-F5F449366375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>
                <a:ea typeface="a뉴고딕M"/>
              </a:rPr>
              <a:t>가족의 개념</a:t>
            </a:r>
            <a:r>
              <a:rPr lang="en-US" altLang="ko-KR" dirty="0">
                <a:ea typeface="a뉴고딕M"/>
              </a:rPr>
              <a:t>:</a:t>
            </a:r>
            <a:br>
              <a:rPr lang="en-US" altLang="ko-KR" dirty="0">
                <a:ea typeface="a뉴고딕M"/>
              </a:rPr>
            </a:br>
            <a:r>
              <a:rPr lang="ko-KR" altLang="en-US" dirty="0" err="1">
                <a:ea typeface="a뉴고딕M"/>
              </a:rPr>
              <a:t>머독의</a:t>
            </a:r>
            <a:r>
              <a:rPr lang="ko-KR" altLang="en-US" dirty="0">
                <a:ea typeface="a뉴고딕M"/>
              </a:rPr>
              <a:t> 정의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2400" b="1" dirty="0" err="1">
                <a:solidFill>
                  <a:srgbClr val="6E3428"/>
                </a:solidFill>
                <a:ea typeface="Adobe 명조 Std M"/>
              </a:rPr>
              <a:t>머독의</a:t>
            </a:r>
            <a:r>
              <a:rPr lang="ko-KR" altLang="en-US" sz="2400" b="1" dirty="0">
                <a:solidFill>
                  <a:srgbClr val="6E3428"/>
                </a:solidFill>
                <a:ea typeface="Adobe 명조 Std M"/>
              </a:rPr>
              <a:t> 정의</a:t>
            </a:r>
            <a:endParaRPr lang="en-US" altLang="ko-KR" sz="2400" b="1" dirty="0">
              <a:solidFill>
                <a:srgbClr val="6E3428"/>
              </a:solidFill>
              <a:ea typeface="Adobe 명조 Std M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ea typeface="Adobe 명조 Std M"/>
              </a:rPr>
              <a:t>함께 거주하고</a:t>
            </a:r>
            <a:r>
              <a:rPr lang="en-US" altLang="ko-KR" dirty="0">
                <a:ea typeface="Adobe 명조 Std M"/>
              </a:rPr>
              <a:t>, </a:t>
            </a:r>
            <a:r>
              <a:rPr lang="ko-KR" altLang="en-US" dirty="0">
                <a:ea typeface="Adobe 명조 Std M"/>
              </a:rPr>
              <a:t>경제적으로 협력하며</a:t>
            </a:r>
            <a:r>
              <a:rPr lang="en-US" altLang="ko-KR" dirty="0">
                <a:ea typeface="Adobe 명조 Std M"/>
              </a:rPr>
              <a:t>, </a:t>
            </a:r>
            <a:r>
              <a:rPr lang="ko-KR" altLang="en-US" dirty="0">
                <a:ea typeface="Adobe 명조 Std M"/>
              </a:rPr>
              <a:t>자녀를 출산하는 사회적 집단</a:t>
            </a:r>
            <a:endParaRPr lang="en-US" altLang="ko-KR" dirty="0">
              <a:ea typeface="Adobe 명조 Std M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ea typeface="Adobe 명조 Std M"/>
              </a:rPr>
              <a:t>남녀 양성을 포함하며 이 중 적어도 둘은 사회적으로 승인된 성적 관계를 갖고</a:t>
            </a:r>
            <a:r>
              <a:rPr lang="en-US" altLang="ko-KR" dirty="0">
                <a:ea typeface="Adobe 명조 Std M"/>
              </a:rPr>
              <a:t>, </a:t>
            </a:r>
            <a:r>
              <a:rPr lang="ko-KR" altLang="en-US" dirty="0">
                <a:ea typeface="Adobe 명조 Std M"/>
              </a:rPr>
              <a:t>자녀가 한 명 이상 있어야 함</a:t>
            </a:r>
            <a:endParaRPr lang="en-US" altLang="ko-KR" dirty="0">
              <a:ea typeface="Adobe 명조 Std M"/>
            </a:endParaRPr>
          </a:p>
        </p:txBody>
      </p:sp>
      <p:sp>
        <p:nvSpPr>
          <p:cNvPr id="5" name="Rectangle 3"/>
          <p:cNvSpPr/>
          <p:nvPr/>
        </p:nvSpPr>
        <p:spPr>
          <a:xfrm>
            <a:off x="1524000" y="0"/>
            <a:ext cx="9144000" cy="764704"/>
          </a:xfrm>
          <a:prstGeom prst="rect">
            <a:avLst/>
          </a:prstGeom>
          <a:gradFill flip="none" rotWithShape="1">
            <a:gsLst>
              <a:gs pos="0">
                <a:srgbClr val="6D3B2D">
                  <a:shade val="30000"/>
                  <a:satMod val="115000"/>
                </a:srgbClr>
              </a:gs>
              <a:gs pos="50000">
                <a:srgbClr val="6D3B2D">
                  <a:shade val="67500"/>
                  <a:satMod val="115000"/>
                </a:srgbClr>
              </a:gs>
              <a:gs pos="100000">
                <a:srgbClr val="6D3B2D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BAF1-A0F2-4FD9-909C-F5F449366375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>
                <a:ea typeface="a뉴고딕M"/>
              </a:rPr>
              <a:t>가족변동의 공통 방향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en-US" altLang="ko-KR" b="1" dirty="0">
                <a:solidFill>
                  <a:srgbClr val="6E3428"/>
                </a:solidFill>
                <a:ea typeface="Adobe 명조 Std M"/>
              </a:rPr>
              <a:t>    </a:t>
            </a:r>
            <a:r>
              <a:rPr lang="en-US" altLang="ko-KR" sz="2400" b="1" dirty="0">
                <a:solidFill>
                  <a:srgbClr val="6E3428"/>
                </a:solidFill>
                <a:ea typeface="Adobe 명조 Std M"/>
              </a:rPr>
              <a:t>William J. Goode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ea typeface="Adobe 명조 Std M"/>
              </a:rPr>
              <a:t>가족에</a:t>
            </a:r>
            <a:r>
              <a:rPr lang="en-US" altLang="ko-KR" dirty="0">
                <a:ea typeface="Adobe 명조 Std M"/>
              </a:rPr>
              <a:t> </a:t>
            </a:r>
            <a:r>
              <a:rPr lang="ko-KR" altLang="en-US" dirty="0">
                <a:ea typeface="Adobe 명조 Std M"/>
              </a:rPr>
              <a:t>대한 친족집단의 영향력 약화</a:t>
            </a:r>
            <a:endParaRPr lang="en-US" altLang="ko-KR" dirty="0">
              <a:ea typeface="Adobe 명조 Std M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ea typeface="Adobe 명조 Std M"/>
              </a:rPr>
              <a:t>배우자 선택에 대한 자유 확장</a:t>
            </a:r>
            <a:endParaRPr lang="en-US" altLang="ko-KR" dirty="0">
              <a:ea typeface="Adobe 명조 Std M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ea typeface="Adobe 명조 Std M"/>
              </a:rPr>
              <a:t>가족 안에서 여성의 의사결정 권한 확대</a:t>
            </a:r>
            <a:endParaRPr lang="en-US" altLang="ko-KR" dirty="0">
              <a:ea typeface="Adobe 명조 Std M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ea typeface="Adobe 명조 Std M"/>
              </a:rPr>
              <a:t>중매결혼 감소</a:t>
            </a:r>
            <a:endParaRPr lang="en-US" altLang="ko-KR" dirty="0">
              <a:ea typeface="Adobe 명조 Std M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ea typeface="Adobe 명조 Std M"/>
              </a:rPr>
              <a:t>성적 지향에 대한 자유 증대</a:t>
            </a:r>
            <a:endParaRPr lang="en-US" altLang="ko-KR" dirty="0">
              <a:ea typeface="Adobe 명조 Std M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ea typeface="Adobe 명조 Std M"/>
              </a:rPr>
              <a:t>아동 권한 확대</a:t>
            </a:r>
            <a:endParaRPr lang="en-US" altLang="ko-KR" dirty="0">
              <a:ea typeface="Adobe 명조 Std M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ea typeface="Adobe 명조 Std M"/>
              </a:rPr>
              <a:t>동성연애에 대한 관용도 증가</a:t>
            </a:r>
            <a:endParaRPr lang="en-US" altLang="ko-KR" dirty="0">
              <a:ea typeface="Adobe 명조 Std M"/>
            </a:endParaRPr>
          </a:p>
        </p:txBody>
      </p:sp>
      <p:sp>
        <p:nvSpPr>
          <p:cNvPr id="5" name="Rectangle 3"/>
          <p:cNvSpPr/>
          <p:nvPr/>
        </p:nvSpPr>
        <p:spPr>
          <a:xfrm>
            <a:off x="1524000" y="0"/>
            <a:ext cx="9144000" cy="764704"/>
          </a:xfrm>
          <a:prstGeom prst="rect">
            <a:avLst/>
          </a:prstGeom>
          <a:gradFill flip="none" rotWithShape="1">
            <a:gsLst>
              <a:gs pos="0">
                <a:srgbClr val="6D3B2D">
                  <a:shade val="30000"/>
                  <a:satMod val="115000"/>
                </a:srgbClr>
              </a:gs>
              <a:gs pos="50000">
                <a:srgbClr val="6D3B2D">
                  <a:shade val="67500"/>
                  <a:satMod val="115000"/>
                </a:srgbClr>
              </a:gs>
              <a:gs pos="100000">
                <a:srgbClr val="6D3B2D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BAF1-A0F2-4FD9-909C-F5F449366375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>
                <a:ea typeface="a뉴고딕M"/>
              </a:rPr>
              <a:t>한국의</a:t>
            </a:r>
            <a:r>
              <a:rPr lang="en-US" altLang="ko-KR" dirty="0">
                <a:ea typeface="a뉴고딕M"/>
              </a:rPr>
              <a:t/>
            </a:r>
            <a:br>
              <a:rPr lang="en-US" altLang="ko-KR" dirty="0">
                <a:ea typeface="a뉴고딕M"/>
              </a:rPr>
            </a:br>
            <a:r>
              <a:rPr lang="ko-KR" altLang="en-US" dirty="0">
                <a:ea typeface="a뉴고딕M"/>
              </a:rPr>
              <a:t>결혼행동</a:t>
            </a:r>
            <a:r>
              <a:rPr lang="en-US" altLang="ko-KR" dirty="0">
                <a:ea typeface="a뉴고딕M"/>
              </a:rPr>
              <a:t/>
            </a:r>
            <a:br>
              <a:rPr lang="en-US" altLang="ko-KR" dirty="0">
                <a:ea typeface="a뉴고딕M"/>
              </a:rPr>
            </a:br>
            <a:r>
              <a:rPr lang="en-US" altLang="ko-KR" dirty="0">
                <a:ea typeface="a뉴고딕M"/>
              </a:rPr>
              <a:t>1</a:t>
            </a:r>
            <a:endParaRPr lang="ko-KR" altLang="en-US" dirty="0">
              <a:ea typeface="a뉴고딕M"/>
            </a:endParaRPr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1221481"/>
              </p:ext>
            </p:extLst>
          </p:nvPr>
        </p:nvGraphicFramePr>
        <p:xfrm>
          <a:off x="5595935" y="928670"/>
          <a:ext cx="4214843" cy="556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0026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7157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년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혼인건수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조혼인율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휴먼명조"/>
                        </a:rPr>
                        <a:t>2020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휴먼명조"/>
                        </a:rPr>
                        <a:t>214,502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휴먼명조"/>
                        </a:rPr>
                        <a:t>4.7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휴먼명조"/>
                        </a:rPr>
                        <a:t>2015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휴먼명조"/>
                        </a:rPr>
                        <a:t>302,828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휴먼명조"/>
                        </a:rPr>
                        <a:t>5.9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휴먼명조"/>
                        </a:rPr>
                        <a:t>2010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휴먼명조"/>
                        </a:rPr>
                        <a:t>326,104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휴먼명조"/>
                        </a:rPr>
                        <a:t>6.5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휴먼명조"/>
                        </a:rPr>
                        <a:t>2005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휴먼명조"/>
                        </a:rPr>
                        <a:t>316,375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휴먼명조"/>
                        </a:rPr>
                        <a:t>6.5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휴먼명조"/>
                        </a:rPr>
                        <a:t>2000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휴먼명조"/>
                        </a:rPr>
                        <a:t>334,030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휴먼명조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휴먼명조"/>
                        </a:rPr>
                        <a:t>1995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휴먼명조"/>
                        </a:rPr>
                        <a:t>398,484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휴먼명조"/>
                        </a:rPr>
                        <a:t>8.7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휴먼명조"/>
                        </a:rPr>
                        <a:t>1990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휴먼명조"/>
                        </a:rPr>
                        <a:t>399,312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휴먼명조"/>
                        </a:rPr>
                        <a:t>9.3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휴먼명조"/>
                        </a:rPr>
                        <a:t>1985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휴먼명조"/>
                        </a:rPr>
                        <a:t>371,892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휴먼명조"/>
                        </a:rPr>
                        <a:t>9.1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휴먼명조"/>
                        </a:rPr>
                        <a:t>1980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휴먼명조"/>
                        </a:rPr>
                        <a:t>369,781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휴먼명조"/>
                        </a:rPr>
                        <a:t>9.7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휴먼명조"/>
                        </a:rPr>
                        <a:t>1975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휴먼명조"/>
                        </a:rPr>
                        <a:t>283,226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휴먼명조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휴먼명조"/>
                        </a:rPr>
                        <a:t>1970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          약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latin typeface="휴먼명조"/>
                        </a:rPr>
                        <a:t>300,000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휴먼명조"/>
                        </a:rPr>
                        <a:t>9.2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휴먼명조"/>
                        </a:rPr>
                        <a:t>1965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휴먼명조"/>
                        </a:rPr>
                        <a:t>341,000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휴먼명조"/>
                        </a:rPr>
                        <a:t>11.9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휴먼명조"/>
                        </a:rPr>
                        <a:t>1960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휴먼명조"/>
                        </a:rPr>
                        <a:t>253,330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휴먼명조"/>
                        </a:rPr>
                        <a:t>10.1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휴먼명조"/>
                        </a:rPr>
                        <a:t>1955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휴먼명조"/>
                        </a:rPr>
                        <a:t>119,011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휴먼명조"/>
                        </a:rPr>
                        <a:t>5.5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</a:tbl>
          </a:graphicData>
        </a:graphic>
      </p:graphicFrame>
      <p:sp>
        <p:nvSpPr>
          <p:cNvPr id="5" name="Rectangle 3"/>
          <p:cNvSpPr/>
          <p:nvPr/>
        </p:nvSpPr>
        <p:spPr>
          <a:xfrm>
            <a:off x="1524000" y="0"/>
            <a:ext cx="9144000" cy="764704"/>
          </a:xfrm>
          <a:prstGeom prst="rect">
            <a:avLst/>
          </a:prstGeom>
          <a:gradFill flip="none" rotWithShape="1">
            <a:gsLst>
              <a:gs pos="0">
                <a:srgbClr val="6D3B2D">
                  <a:shade val="30000"/>
                  <a:satMod val="115000"/>
                </a:srgbClr>
              </a:gs>
              <a:gs pos="50000">
                <a:srgbClr val="6D3B2D">
                  <a:shade val="67500"/>
                  <a:satMod val="115000"/>
                </a:srgbClr>
              </a:gs>
              <a:gs pos="100000">
                <a:srgbClr val="6D3B2D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493592" y="1357298"/>
            <a:ext cx="492443" cy="457203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sz="2000" b="1" dirty="0">
                <a:solidFill>
                  <a:srgbClr val="6E3428"/>
                </a:solidFill>
                <a:ea typeface="Adobe 명조 Std M"/>
              </a:rPr>
              <a:t>혼인건수와 조혼인율</a:t>
            </a:r>
            <a:endParaRPr lang="ko-KR" altLang="en-US" sz="2000" b="1" dirty="0">
              <a:solidFill>
                <a:srgbClr val="6E3428"/>
              </a:solidFill>
              <a:latin typeface="adobe 명조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BAF1-A0F2-4FD9-909C-F5F449366375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>
                <a:ea typeface="a뉴고딕M"/>
              </a:rPr>
              <a:t>플라스틱</a:t>
            </a:r>
            <a:r>
              <a:rPr lang="en-US" altLang="ko-KR" dirty="0">
                <a:ea typeface="a뉴고딕M"/>
              </a:rPr>
              <a:t/>
            </a:r>
            <a:br>
              <a:rPr lang="en-US" altLang="ko-KR" dirty="0">
                <a:ea typeface="a뉴고딕M"/>
              </a:rPr>
            </a:br>
            <a:r>
              <a:rPr lang="ko-KR" altLang="en-US" dirty="0" err="1">
                <a:ea typeface="a뉴고딕M"/>
              </a:rPr>
              <a:t>섹슈얼리티</a:t>
            </a:r>
            <a:endParaRPr lang="ko-KR" altLang="en-US" dirty="0">
              <a:ea typeface="a뉴고딕M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>
                <a:ea typeface="Adobe 명조 Std M"/>
              </a:rPr>
              <a:t>전통사회에서의 </a:t>
            </a:r>
            <a:r>
              <a:rPr lang="ko-KR" altLang="en-US" dirty="0" err="1">
                <a:ea typeface="Adobe 명조 Std M"/>
              </a:rPr>
              <a:t>섹슈얼리티는</a:t>
            </a:r>
            <a:r>
              <a:rPr lang="ko-KR" altLang="en-US" dirty="0">
                <a:ea typeface="Adobe 명조 Std M"/>
              </a:rPr>
              <a:t> 생식의 기능과 깊은 관계가 있었으나</a:t>
            </a:r>
            <a:endParaRPr lang="en-US" altLang="ko-KR" dirty="0">
              <a:ea typeface="Adobe 명조 Std M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ea typeface="Adobe 명조 Std M"/>
              </a:rPr>
              <a:t>현대사회에서는 성과 생식이 분리됨에 따라서</a:t>
            </a:r>
            <a:endParaRPr lang="en-US" altLang="ko-KR" dirty="0">
              <a:ea typeface="Adobe 명조 Std M"/>
            </a:endParaRPr>
          </a:p>
          <a:p>
            <a:pPr>
              <a:lnSpc>
                <a:spcPct val="150000"/>
              </a:lnSpc>
            </a:pPr>
            <a:r>
              <a:rPr lang="ko-KR" altLang="en-US" dirty="0" err="1">
                <a:ea typeface="Adobe 명조 Std M"/>
              </a:rPr>
              <a:t>섹슈얼리티는</a:t>
            </a:r>
            <a:r>
              <a:rPr lang="ko-KR" altLang="en-US" dirty="0">
                <a:ea typeface="Adobe 명조 Std M"/>
              </a:rPr>
              <a:t> 해당 개인이 경험하고 구축해야 하는 삶의 영역이 됨</a:t>
            </a:r>
            <a:endParaRPr lang="en-US" altLang="ko-KR" dirty="0">
              <a:ea typeface="Adobe 명조 Std M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ea typeface="Adobe 명조 Std M"/>
              </a:rPr>
              <a:t>평균 초혼 연령이 </a:t>
            </a:r>
            <a:r>
              <a:rPr lang="en-US" altLang="ko-KR" dirty="0">
                <a:ea typeface="Adobe 명조 Std M"/>
              </a:rPr>
              <a:t>30</a:t>
            </a:r>
            <a:r>
              <a:rPr lang="ko-KR" altLang="en-US" dirty="0">
                <a:ea typeface="Adobe 명조 Std M"/>
              </a:rPr>
              <a:t>대 이후로 미루어졌다는 점은 젊은 세대의 </a:t>
            </a:r>
            <a:r>
              <a:rPr lang="ko-KR" altLang="en-US" dirty="0" err="1">
                <a:ea typeface="Adobe 명조 Std M"/>
              </a:rPr>
              <a:t>섹슈얼리티가</a:t>
            </a:r>
            <a:r>
              <a:rPr lang="ko-KR" altLang="en-US" dirty="0">
                <a:ea typeface="Adobe 명조 Std M"/>
              </a:rPr>
              <a:t> 플라스틱 </a:t>
            </a:r>
            <a:r>
              <a:rPr lang="ko-KR" altLang="en-US" dirty="0" err="1">
                <a:ea typeface="Adobe 명조 Std M"/>
              </a:rPr>
              <a:t>섹슈얼리티의</a:t>
            </a:r>
            <a:r>
              <a:rPr lang="ko-KR" altLang="en-US" dirty="0">
                <a:ea typeface="Adobe 명조 Std M"/>
              </a:rPr>
              <a:t> 특징을 갖는다는 것을 의미</a:t>
            </a:r>
            <a:endParaRPr lang="en-US" altLang="ko-KR" dirty="0">
              <a:ea typeface="Adobe 명조 Std M"/>
            </a:endParaRPr>
          </a:p>
        </p:txBody>
      </p:sp>
      <p:sp>
        <p:nvSpPr>
          <p:cNvPr id="5" name="Rectangle 3"/>
          <p:cNvSpPr/>
          <p:nvPr/>
        </p:nvSpPr>
        <p:spPr>
          <a:xfrm>
            <a:off x="1524000" y="0"/>
            <a:ext cx="9144000" cy="764704"/>
          </a:xfrm>
          <a:prstGeom prst="rect">
            <a:avLst/>
          </a:prstGeom>
          <a:gradFill flip="none" rotWithShape="1">
            <a:gsLst>
              <a:gs pos="0">
                <a:srgbClr val="6D3B2D">
                  <a:shade val="30000"/>
                  <a:satMod val="115000"/>
                </a:srgbClr>
              </a:gs>
              <a:gs pos="50000">
                <a:srgbClr val="6D3B2D">
                  <a:shade val="67500"/>
                  <a:satMod val="115000"/>
                </a:srgbClr>
              </a:gs>
              <a:gs pos="100000">
                <a:srgbClr val="6D3B2D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BAF1-A0F2-4FD9-909C-F5F449366375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>
                <a:ea typeface="a뉴고딕M"/>
              </a:rPr>
              <a:t>합류적 사랑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>
                <a:ea typeface="Adobe 명조 Std M"/>
              </a:rPr>
              <a:t>현대의 사랑은 유일과 영원이라는 낭만적 사랑의 속성을 부인</a:t>
            </a:r>
            <a:endParaRPr lang="en-US" altLang="ko-KR" dirty="0">
              <a:ea typeface="Adobe 명조 Std M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ea typeface="Adobe 명조 Std M"/>
              </a:rPr>
              <a:t>여러분이 현재 사랑하고 있는 사랑은 첫사랑</a:t>
            </a:r>
            <a:r>
              <a:rPr lang="en-US" altLang="ko-KR" dirty="0">
                <a:ea typeface="Adobe 명조 Std M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ea typeface="Adobe 명조 Std M"/>
              </a:rPr>
              <a:t>합류적 사랑은 대상이 아닌 </a:t>
            </a:r>
            <a:r>
              <a:rPr lang="ko-KR" altLang="en-US" b="1" dirty="0">
                <a:solidFill>
                  <a:srgbClr val="6E3428"/>
                </a:solidFill>
                <a:ea typeface="Adobe 명조 Std M"/>
              </a:rPr>
              <a:t>관계 자체</a:t>
            </a:r>
            <a:r>
              <a:rPr lang="ko-KR" altLang="en-US" dirty="0">
                <a:ea typeface="Adobe 명조 Std M"/>
              </a:rPr>
              <a:t>가 중요</a:t>
            </a:r>
            <a:endParaRPr lang="en-US" altLang="ko-KR" dirty="0">
              <a:ea typeface="Adobe 명조 Std M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ea typeface="Adobe 명조 Std M"/>
              </a:rPr>
              <a:t>흐름</a:t>
            </a:r>
            <a:r>
              <a:rPr lang="en-US" altLang="ko-KR" dirty="0">
                <a:ea typeface="Adobe 명조 Std M"/>
              </a:rPr>
              <a:t>, </a:t>
            </a:r>
            <a:r>
              <a:rPr lang="ko-KR" altLang="en-US" dirty="0">
                <a:ea typeface="Adobe 명조 Std M"/>
              </a:rPr>
              <a:t>유연함</a:t>
            </a:r>
            <a:r>
              <a:rPr lang="en-US" altLang="ko-KR" dirty="0">
                <a:ea typeface="Adobe 명조 Std M"/>
              </a:rPr>
              <a:t>, </a:t>
            </a:r>
            <a:r>
              <a:rPr lang="ko-KR" altLang="en-US" dirty="0" err="1">
                <a:ea typeface="Adobe 명조 Std M"/>
              </a:rPr>
              <a:t>액체성</a:t>
            </a:r>
            <a:r>
              <a:rPr lang="ko-KR" altLang="en-US" dirty="0">
                <a:ea typeface="Adobe 명조 Std M"/>
              </a:rPr>
              <a:t> 등이 특징</a:t>
            </a:r>
            <a:endParaRPr lang="en-US" altLang="ko-KR" dirty="0">
              <a:ea typeface="Adobe 명조 Std M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ea typeface="Adobe 명조 Std M"/>
              </a:rPr>
              <a:t>이제 사랑은 젊었을 때 실연을 포함해서 관계에 대해 배워야 하는 삶의 영역이 됨</a:t>
            </a:r>
            <a:endParaRPr lang="en-US" altLang="ko-KR" dirty="0">
              <a:ea typeface="Adobe 명조 Std M"/>
            </a:endParaRPr>
          </a:p>
        </p:txBody>
      </p:sp>
      <p:sp>
        <p:nvSpPr>
          <p:cNvPr id="5" name="Rectangle 3"/>
          <p:cNvSpPr/>
          <p:nvPr/>
        </p:nvSpPr>
        <p:spPr>
          <a:xfrm>
            <a:off x="1524000" y="0"/>
            <a:ext cx="9144000" cy="764704"/>
          </a:xfrm>
          <a:prstGeom prst="rect">
            <a:avLst/>
          </a:prstGeom>
          <a:gradFill flip="none" rotWithShape="1">
            <a:gsLst>
              <a:gs pos="0">
                <a:srgbClr val="6D3B2D">
                  <a:shade val="30000"/>
                  <a:satMod val="115000"/>
                </a:srgbClr>
              </a:gs>
              <a:gs pos="50000">
                <a:srgbClr val="6D3B2D">
                  <a:shade val="67500"/>
                  <a:satMod val="115000"/>
                </a:srgbClr>
              </a:gs>
              <a:gs pos="100000">
                <a:srgbClr val="6D3B2D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BAF1-A0F2-4FD9-909C-F5F449366375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>
                <a:ea typeface="a뉴고딕M"/>
              </a:rPr>
              <a:t>한국의</a:t>
            </a:r>
            <a:r>
              <a:rPr lang="en-US" altLang="ko-KR" dirty="0">
                <a:ea typeface="a뉴고딕M"/>
              </a:rPr>
              <a:t/>
            </a:r>
            <a:br>
              <a:rPr lang="en-US" altLang="ko-KR" dirty="0">
                <a:ea typeface="a뉴고딕M"/>
              </a:rPr>
            </a:br>
            <a:r>
              <a:rPr lang="ko-KR" altLang="en-US" dirty="0">
                <a:ea typeface="a뉴고딕M"/>
              </a:rPr>
              <a:t>결혼 행동</a:t>
            </a:r>
            <a:r>
              <a:rPr lang="en-US" altLang="ko-KR" dirty="0">
                <a:ea typeface="a뉴고딕M"/>
              </a:rPr>
              <a:t/>
            </a:r>
            <a:br>
              <a:rPr lang="en-US" altLang="ko-KR" dirty="0">
                <a:ea typeface="a뉴고딕M"/>
              </a:rPr>
            </a:br>
            <a:r>
              <a:rPr lang="en-US" altLang="ko-KR" dirty="0">
                <a:ea typeface="a뉴고딕M"/>
              </a:rPr>
              <a:t>3</a:t>
            </a:r>
            <a:endParaRPr lang="ko-KR" altLang="en-US" dirty="0">
              <a:ea typeface="a뉴고딕M"/>
            </a:endParaRPr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8121822"/>
              </p:ext>
            </p:extLst>
          </p:nvPr>
        </p:nvGraphicFramePr>
        <p:xfrm>
          <a:off x="6024563" y="928671"/>
          <a:ext cx="3857653" cy="54241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44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5733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8587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6160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년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이혼건수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조이혼율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16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휴먼명조"/>
                        </a:rPr>
                        <a:t>2020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휴먼명조"/>
                        </a:rPr>
                        <a:t>106,500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휴먼명조"/>
                        </a:rPr>
                        <a:t>2.1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16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휴먼명조"/>
                        </a:rPr>
                        <a:t>2015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휴먼명조"/>
                        </a:rPr>
                        <a:t>109,153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휴먼명조"/>
                        </a:rPr>
                        <a:t>2.1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16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휴먼명조"/>
                        </a:rPr>
                        <a:t>2010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휴먼명조"/>
                        </a:rPr>
                        <a:t>116,858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휴먼명조"/>
                        </a:rPr>
                        <a:t>2.3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616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휴먼명조"/>
                        </a:rPr>
                        <a:t>2005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휴먼명조"/>
                        </a:rPr>
                        <a:t>128,468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휴먼명조"/>
                        </a:rPr>
                        <a:t>2.6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616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휴먼명조"/>
                        </a:rPr>
                        <a:t>2003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휴먼명조"/>
                        </a:rPr>
                        <a:t>166,617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휴먼명조"/>
                        </a:rPr>
                        <a:t>3.4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616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휴먼명조"/>
                        </a:rPr>
                        <a:t>2000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휴먼명조"/>
                        </a:rPr>
                        <a:t>119,982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휴먼명조"/>
                        </a:rPr>
                        <a:t>2.5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616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휴먼명조"/>
                        </a:rPr>
                        <a:t>1998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휴먼명조"/>
                        </a:rPr>
                        <a:t>116,294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휴먼명조"/>
                        </a:rPr>
                        <a:t>2.5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616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휴먼명조"/>
                        </a:rPr>
                        <a:t>1995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휴먼명조"/>
                        </a:rPr>
                        <a:t>68,279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휴먼명조"/>
                        </a:rPr>
                        <a:t>1.5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616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휴먼명조"/>
                        </a:rPr>
                        <a:t>1990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휴먼명조"/>
                        </a:rPr>
                        <a:t>45,694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휴먼명조"/>
                        </a:rPr>
                        <a:t>1.1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616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휴먼명조"/>
                        </a:rPr>
                        <a:t>1985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휴먼명조"/>
                        </a:rPr>
                        <a:t>36,676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휴먼명조"/>
                        </a:rPr>
                        <a:t>0.9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616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휴먼명조"/>
                        </a:rPr>
                        <a:t>1980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휴먼명조"/>
                        </a:rPr>
                        <a:t>21,710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휴먼명조"/>
                        </a:rPr>
                        <a:t>0.57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616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휴먼명조"/>
                        </a:rPr>
                        <a:t>1975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휴먼명조"/>
                        </a:rPr>
                        <a:t>16,453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휴먼명조"/>
                        </a:rPr>
                        <a:t>0.47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3616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휴먼명조"/>
                        </a:rPr>
                        <a:t>1970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휴먼명조"/>
                        </a:rPr>
                        <a:t>11,615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휴먼명조"/>
                        </a:rPr>
                        <a:t>0.4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3616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휴먼명조"/>
                        </a:rPr>
                        <a:t>1955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휴먼명조"/>
                        </a:rPr>
                        <a:t>2,728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휴먼명조"/>
                        </a:rPr>
                        <a:t>0.13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</a:tbl>
          </a:graphicData>
        </a:graphic>
      </p:graphicFrame>
      <p:sp>
        <p:nvSpPr>
          <p:cNvPr id="5" name="Rectangle 3"/>
          <p:cNvSpPr/>
          <p:nvPr/>
        </p:nvSpPr>
        <p:spPr>
          <a:xfrm>
            <a:off x="1524000" y="0"/>
            <a:ext cx="9144000" cy="764704"/>
          </a:xfrm>
          <a:prstGeom prst="rect">
            <a:avLst/>
          </a:prstGeom>
          <a:gradFill flip="none" rotWithShape="1">
            <a:gsLst>
              <a:gs pos="0">
                <a:srgbClr val="6D3B2D">
                  <a:shade val="30000"/>
                  <a:satMod val="115000"/>
                </a:srgbClr>
              </a:gs>
              <a:gs pos="50000">
                <a:srgbClr val="6D3B2D">
                  <a:shade val="67500"/>
                  <a:satMod val="115000"/>
                </a:srgbClr>
              </a:gs>
              <a:gs pos="100000">
                <a:srgbClr val="6D3B2D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779344" y="1285860"/>
            <a:ext cx="492443" cy="450059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sz="2000" b="1" dirty="0">
                <a:solidFill>
                  <a:srgbClr val="6E3428"/>
                </a:solidFill>
                <a:ea typeface="Adobe 명조 Std M"/>
              </a:rPr>
              <a:t>이혼건수와 </a:t>
            </a:r>
            <a:r>
              <a:rPr lang="ko-KR" altLang="en-US" sz="2000" b="1" dirty="0" err="1">
                <a:solidFill>
                  <a:srgbClr val="6E3428"/>
                </a:solidFill>
                <a:ea typeface="Adobe 명조 Std M"/>
              </a:rPr>
              <a:t>조이혼율</a:t>
            </a:r>
            <a:endParaRPr lang="ko-KR" altLang="en-US" sz="2000" b="1" dirty="0">
              <a:solidFill>
                <a:srgbClr val="6E3428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BAF1-A0F2-4FD9-909C-F5F449366375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>
                <a:ea typeface="a뉴고딕M"/>
              </a:rPr>
              <a:t>한국의</a:t>
            </a:r>
            <a:r>
              <a:rPr lang="en-US" altLang="ko-KR" dirty="0">
                <a:ea typeface="a뉴고딕M"/>
              </a:rPr>
              <a:t/>
            </a:r>
            <a:br>
              <a:rPr lang="en-US" altLang="ko-KR" dirty="0">
                <a:ea typeface="a뉴고딕M"/>
              </a:rPr>
            </a:br>
            <a:r>
              <a:rPr lang="ko-KR" altLang="en-US" dirty="0">
                <a:ea typeface="a뉴고딕M"/>
              </a:rPr>
              <a:t>결혼 행동</a:t>
            </a:r>
            <a:r>
              <a:rPr lang="en-US" altLang="ko-KR" dirty="0">
                <a:ea typeface="a뉴고딕M"/>
              </a:rPr>
              <a:t/>
            </a:r>
            <a:br>
              <a:rPr lang="en-US" altLang="ko-KR" dirty="0">
                <a:ea typeface="a뉴고딕M"/>
              </a:rPr>
            </a:br>
            <a:r>
              <a:rPr lang="en-US" altLang="ko-KR" dirty="0">
                <a:ea typeface="a뉴고딕M"/>
              </a:rPr>
              <a:t>4</a:t>
            </a:r>
            <a:endParaRPr lang="ko-KR" altLang="en-US" dirty="0">
              <a:ea typeface="a뉴고딕M"/>
            </a:endParaRPr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6928914"/>
              </p:ext>
            </p:extLst>
          </p:nvPr>
        </p:nvGraphicFramePr>
        <p:xfrm>
          <a:off x="4381488" y="857232"/>
          <a:ext cx="5486400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년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혼인건수 대비 이혼건수 비율</a:t>
                      </a: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휴먼명조"/>
                        </a:rPr>
                        <a:t>(%)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휴먼명조"/>
                        </a:rPr>
                        <a:t>2020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휴먼명조"/>
                        </a:rPr>
                        <a:t>49.6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휴먼명조"/>
                        </a:rPr>
                        <a:t>2015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휴먼명조"/>
                        </a:rPr>
                        <a:t>36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휴먼명조"/>
                        </a:rPr>
                        <a:t>2010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휴먼명조"/>
                        </a:rPr>
                        <a:t>35.8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휴먼명조"/>
                        </a:rPr>
                        <a:t>2005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휴먼명조"/>
                        </a:rPr>
                        <a:t>40.6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휴먼명조"/>
                        </a:rPr>
                        <a:t>2003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휴먼명조"/>
                        </a:rPr>
                        <a:t>55.1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휴먼명조"/>
                        </a:rPr>
                        <a:t>2000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휴먼명조"/>
                        </a:rPr>
                        <a:t>35.9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휴먼명조"/>
                        </a:rPr>
                        <a:t>1995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휴먼명조"/>
                        </a:rPr>
                        <a:t>17.1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휴먼명조"/>
                        </a:rPr>
                        <a:t>1990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휴먼명조"/>
                        </a:rPr>
                        <a:t>11.4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휴먼명조"/>
                        </a:rPr>
                        <a:t>1985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휴먼명조"/>
                        </a:rPr>
                        <a:t>9.9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휴먼명조"/>
                        </a:rPr>
                        <a:t>1980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휴먼명조"/>
                        </a:rPr>
                        <a:t>5.9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휴먼명조"/>
                        </a:rPr>
                        <a:t>1975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휴먼명조"/>
                        </a:rPr>
                        <a:t>5.8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휴먼명조"/>
                        </a:rPr>
                        <a:t>1955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휴먼명조"/>
                        </a:rPr>
                        <a:t>2.3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</a:tbl>
          </a:graphicData>
        </a:graphic>
      </p:graphicFrame>
      <p:sp>
        <p:nvSpPr>
          <p:cNvPr id="5" name="Rectangle 3"/>
          <p:cNvSpPr/>
          <p:nvPr/>
        </p:nvSpPr>
        <p:spPr>
          <a:xfrm>
            <a:off x="1524000" y="0"/>
            <a:ext cx="9144000" cy="764704"/>
          </a:xfrm>
          <a:prstGeom prst="rect">
            <a:avLst/>
          </a:prstGeom>
          <a:gradFill flip="none" rotWithShape="1">
            <a:gsLst>
              <a:gs pos="0">
                <a:srgbClr val="6D3B2D">
                  <a:shade val="30000"/>
                  <a:satMod val="115000"/>
                </a:srgbClr>
              </a:gs>
              <a:gs pos="50000">
                <a:srgbClr val="6D3B2D">
                  <a:shade val="67500"/>
                  <a:satMod val="115000"/>
                </a:srgbClr>
              </a:gs>
              <a:gs pos="100000">
                <a:srgbClr val="6D3B2D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952992" y="5929330"/>
            <a:ext cx="53578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6E3428"/>
                </a:solidFill>
                <a:ea typeface="Adobe 명조 Std M"/>
              </a:rPr>
              <a:t>연도별 혼인건수 대비 이혼건수 비율</a:t>
            </a:r>
            <a:r>
              <a:rPr lang="en-US" altLang="ko-KR" sz="2000" b="1" dirty="0">
                <a:solidFill>
                  <a:srgbClr val="6E3428"/>
                </a:solidFill>
                <a:ea typeface="Adobe 명조 Std M"/>
              </a:rPr>
              <a:t>(%)</a:t>
            </a:r>
            <a:endParaRPr lang="ko-KR" altLang="en-US" sz="2000" b="1" dirty="0">
              <a:solidFill>
                <a:srgbClr val="6E3428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BAF1-A0F2-4FD9-909C-F5F449366375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>
                <a:ea typeface="a뉴고딕M"/>
              </a:rPr>
              <a:t>한국의 </a:t>
            </a:r>
            <a:r>
              <a:rPr lang="en-US" altLang="ko-KR" dirty="0">
                <a:ea typeface="a뉴고딕M"/>
              </a:rPr>
              <a:t/>
            </a:r>
            <a:br>
              <a:rPr lang="en-US" altLang="ko-KR" dirty="0">
                <a:ea typeface="a뉴고딕M"/>
              </a:rPr>
            </a:br>
            <a:r>
              <a:rPr lang="ko-KR" altLang="en-US" dirty="0">
                <a:ea typeface="a뉴고딕M"/>
              </a:rPr>
              <a:t>결혼 행동</a:t>
            </a:r>
            <a:r>
              <a:rPr lang="en-US" altLang="ko-KR" dirty="0">
                <a:ea typeface="a뉴고딕M"/>
              </a:rPr>
              <a:t/>
            </a:r>
            <a:br>
              <a:rPr lang="en-US" altLang="ko-KR" dirty="0">
                <a:ea typeface="a뉴고딕M"/>
              </a:rPr>
            </a:br>
            <a:r>
              <a:rPr lang="en-US" altLang="ko-KR" dirty="0">
                <a:ea typeface="a뉴고딕M"/>
              </a:rPr>
              <a:t>5</a:t>
            </a:r>
            <a:endParaRPr lang="ko-KR" altLang="en-US" dirty="0">
              <a:ea typeface="a뉴고딕M"/>
            </a:endParaRPr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5622171"/>
              </p:ext>
            </p:extLst>
          </p:nvPr>
        </p:nvGraphicFramePr>
        <p:xfrm>
          <a:off x="4381488" y="2071678"/>
          <a:ext cx="54864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년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여성재혼건수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재혼</a:t>
                      </a: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휴먼명조"/>
                        </a:rPr>
                        <a:t>/</a:t>
                      </a: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전체혼인 </a:t>
                      </a: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휴먼명조"/>
                        </a:rPr>
                        <a:t>%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휴먼명조"/>
                        </a:rPr>
                        <a:t>2020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휴먼명조"/>
                        </a:rPr>
                        <a:t>38,064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휴먼명조"/>
                        </a:rPr>
                        <a:t>17.7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휴먼명조"/>
                        </a:rPr>
                        <a:t>2015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휴먼명조"/>
                        </a:rPr>
                        <a:t>52,747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휴먼명조"/>
                        </a:rPr>
                        <a:t>17.4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휴먼명조"/>
                        </a:rPr>
                        <a:t>2010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휴먼명조"/>
                        </a:rPr>
                        <a:t>57,451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휴먼명조"/>
                        </a:rPr>
                        <a:t>17.6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휴먼명조"/>
                        </a:rPr>
                        <a:t>2005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휴먼명조"/>
                        </a:rPr>
                        <a:t>66,587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휴먼명조"/>
                        </a:rPr>
                        <a:t>21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휴먼명조"/>
                        </a:rPr>
                        <a:t>2000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휴먼명조"/>
                        </a:rPr>
                        <a:t>48,132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휴먼명조"/>
                        </a:rPr>
                        <a:t>14.4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휴먼명조"/>
                        </a:rPr>
                        <a:t>1995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휴먼명조"/>
                        </a:rPr>
                        <a:t>39,843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휴먼명조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휴먼명조"/>
                        </a:rPr>
                        <a:t>1990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휴먼명조"/>
                        </a:rPr>
                        <a:t>28,153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휴먼명조"/>
                        </a:rPr>
                        <a:t>7.1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휴먼명조"/>
                        </a:rPr>
                        <a:t>1985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휴먼명조"/>
                        </a:rPr>
                        <a:t>21,308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휴먼명조"/>
                        </a:rPr>
                        <a:t>5.7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휴먼명조"/>
                        </a:rPr>
                        <a:t>1980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휴먼명조"/>
                        </a:rPr>
                        <a:t>16,367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휴먼명조"/>
                        </a:rPr>
                        <a:t>4.1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sp>
        <p:nvSpPr>
          <p:cNvPr id="5" name="Rectangle 3"/>
          <p:cNvSpPr/>
          <p:nvPr/>
        </p:nvSpPr>
        <p:spPr>
          <a:xfrm>
            <a:off x="1524000" y="0"/>
            <a:ext cx="9144000" cy="764704"/>
          </a:xfrm>
          <a:prstGeom prst="rect">
            <a:avLst/>
          </a:prstGeom>
          <a:gradFill flip="none" rotWithShape="1">
            <a:gsLst>
              <a:gs pos="0">
                <a:srgbClr val="6D3B2D">
                  <a:shade val="30000"/>
                  <a:satMod val="115000"/>
                </a:srgbClr>
              </a:gs>
              <a:gs pos="50000">
                <a:srgbClr val="6D3B2D">
                  <a:shade val="67500"/>
                  <a:satMod val="115000"/>
                </a:srgbClr>
              </a:gs>
              <a:gs pos="100000">
                <a:srgbClr val="6D3B2D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310315" y="1214422"/>
            <a:ext cx="182614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dirty="0">
                <a:solidFill>
                  <a:srgbClr val="6E3428"/>
                </a:solidFill>
                <a:ea typeface="Adobe 명조 Std M"/>
              </a:rPr>
              <a:t>여성 재혼 건수</a:t>
            </a:r>
            <a:endParaRPr lang="ko-KR" altLang="en-US" sz="2000" b="1" dirty="0">
              <a:solidFill>
                <a:srgbClr val="6E3428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BAF1-A0F2-4FD9-909C-F5F449366375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>
                <a:ea typeface="a뉴고딕M"/>
              </a:rPr>
              <a:t>재혼의 증가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>
                <a:ea typeface="Adobe 명조 Std M"/>
              </a:rPr>
              <a:t>이혼이 가족 붕괴의 요인이라는 가설은 재혼의 증가에 의해 어느 정도 상쇄</a:t>
            </a:r>
            <a:endParaRPr lang="en-US" altLang="ko-KR" dirty="0">
              <a:ea typeface="Adobe 명조 Std M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ea typeface="Adobe 명조 Std M"/>
              </a:rPr>
              <a:t>할부단혼</a:t>
            </a:r>
            <a:r>
              <a:rPr lang="en-US" altLang="ko-KR" dirty="0">
                <a:ea typeface="Adobe 명조 Std M"/>
              </a:rPr>
              <a:t>(Serial Monogamy)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ea typeface="Adobe 명조 Std M"/>
              </a:rPr>
              <a:t>재혼의</a:t>
            </a:r>
            <a:r>
              <a:rPr lang="en-US" altLang="ko-KR" dirty="0">
                <a:ea typeface="Adobe 명조 Std M"/>
              </a:rPr>
              <a:t> </a:t>
            </a:r>
            <a:r>
              <a:rPr lang="ko-KR" altLang="en-US" dirty="0">
                <a:ea typeface="Adobe 명조 Std M"/>
              </a:rPr>
              <a:t>증가는 가족관계의 변동을 동반</a:t>
            </a:r>
            <a:endParaRPr lang="en-US" altLang="ko-KR" dirty="0">
              <a:ea typeface="Adobe 명조 Std M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ea typeface="Adobe 명조 Std M"/>
              </a:rPr>
              <a:t>‘</a:t>
            </a:r>
            <a:r>
              <a:rPr lang="ko-KR" altLang="en-US" dirty="0">
                <a:ea typeface="Adobe 명조 Std M"/>
              </a:rPr>
              <a:t>포스트모던 혼합가족</a:t>
            </a:r>
            <a:r>
              <a:rPr lang="en-US" altLang="ko-KR" dirty="0">
                <a:ea typeface="Adobe 명조 Std M"/>
              </a:rPr>
              <a:t>’ (Stacey)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ea typeface="Adobe 명조 Std M"/>
              </a:rPr>
              <a:t>새로운</a:t>
            </a:r>
            <a:r>
              <a:rPr lang="en-US" altLang="ko-KR" dirty="0">
                <a:ea typeface="Adobe 명조 Std M"/>
              </a:rPr>
              <a:t> </a:t>
            </a:r>
            <a:r>
              <a:rPr lang="ko-KR" altLang="en-US" dirty="0">
                <a:ea typeface="Adobe 명조 Std M"/>
              </a:rPr>
              <a:t>갈등의 원인도 제공</a:t>
            </a:r>
            <a:endParaRPr lang="en-US" altLang="ko-KR" dirty="0">
              <a:ea typeface="Adobe 명조 Std M"/>
            </a:endParaRPr>
          </a:p>
        </p:txBody>
      </p:sp>
      <p:sp>
        <p:nvSpPr>
          <p:cNvPr id="5" name="Rectangle 3"/>
          <p:cNvSpPr/>
          <p:nvPr/>
        </p:nvSpPr>
        <p:spPr>
          <a:xfrm>
            <a:off x="1524000" y="0"/>
            <a:ext cx="9144000" cy="764704"/>
          </a:xfrm>
          <a:prstGeom prst="rect">
            <a:avLst/>
          </a:prstGeom>
          <a:gradFill flip="none" rotWithShape="1">
            <a:gsLst>
              <a:gs pos="0">
                <a:srgbClr val="6D3B2D">
                  <a:shade val="30000"/>
                  <a:satMod val="115000"/>
                </a:srgbClr>
              </a:gs>
              <a:gs pos="50000">
                <a:srgbClr val="6D3B2D">
                  <a:shade val="67500"/>
                  <a:satMod val="115000"/>
                </a:srgbClr>
              </a:gs>
              <a:gs pos="100000">
                <a:srgbClr val="6D3B2D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BAF1-A0F2-4FD9-909C-F5F449366375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>
                <a:ea typeface="a뉴고딕M"/>
              </a:rPr>
              <a:t>국제결혼</a:t>
            </a:r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9512604"/>
              </p:ext>
            </p:extLst>
          </p:nvPr>
        </p:nvGraphicFramePr>
        <p:xfrm>
          <a:off x="4381488" y="2214554"/>
          <a:ext cx="548640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a typeface="휴먼명조"/>
                        </a:rPr>
                        <a:t>년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a typeface="휴먼명조"/>
                        </a:rPr>
                        <a:t>국제결혼건수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a typeface="휴먼명조"/>
                        </a:rPr>
                        <a:t>국제결혼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latin typeface="휴먼명조"/>
                        </a:rPr>
                        <a:t>/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a typeface="휴먼명조"/>
                        </a:rPr>
                        <a:t>전체결혼 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latin typeface="휴먼명조"/>
                        </a:rPr>
                        <a:t>%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latin typeface="휴먼명조"/>
                        </a:rPr>
                        <a:t>2020</a:t>
                      </a:r>
                      <a:endParaRPr lang="en-US" sz="14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latin typeface="휴먼명조"/>
                        </a:rPr>
                        <a:t>15,341</a:t>
                      </a:r>
                      <a:endParaRPr lang="en-US" sz="14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latin typeface="휴먼명조"/>
                        </a:rPr>
                        <a:t>7.2</a:t>
                      </a:r>
                      <a:endParaRPr lang="en-US" sz="1400" kern="0" spc="0" dirty="0">
                        <a:solidFill>
                          <a:srgbClr val="000000"/>
                        </a:solidFill>
                        <a:latin typeface="휴먼명조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latin typeface="휴먼명조"/>
                        </a:rPr>
                        <a:t>2015</a:t>
                      </a:r>
                      <a:endParaRPr lang="en-US" sz="14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latin typeface="휴먼명조"/>
                        </a:rPr>
                        <a:t>21,274</a:t>
                      </a:r>
                      <a:endParaRPr lang="en-US" sz="14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latin typeface="휴먼명조"/>
                        </a:rPr>
                        <a:t>7.0</a:t>
                      </a: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latin typeface="휴먼명조"/>
                        </a:rPr>
                        <a:t>2010</a:t>
                      </a:r>
                      <a:endParaRPr lang="en-US" sz="1400" kern="0" spc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latin typeface="휴먼명조"/>
                        </a:rPr>
                        <a:t>34235</a:t>
                      </a:r>
                      <a:endParaRPr lang="en-US" sz="14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latin typeface="휴먼명조"/>
                        </a:rPr>
                        <a:t>10.5</a:t>
                      </a:r>
                      <a:endParaRPr lang="en-US" sz="1400" kern="0" spc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latin typeface="휴먼명조"/>
                        </a:rPr>
                        <a:t>2005</a:t>
                      </a:r>
                      <a:endParaRPr lang="en-US" sz="1400" kern="0" spc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latin typeface="휴먼명조"/>
                        </a:rPr>
                        <a:t>42,356</a:t>
                      </a:r>
                      <a:endParaRPr lang="en-US" sz="14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latin typeface="휴먼명조"/>
                        </a:rPr>
                        <a:t>13.4</a:t>
                      </a:r>
                      <a:endParaRPr lang="en-US" sz="1400" kern="0" spc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latin typeface="휴먼명조"/>
                        </a:rPr>
                        <a:t>2000</a:t>
                      </a:r>
                      <a:endParaRPr lang="en-US" sz="1400" kern="0" spc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latin typeface="휴먼명조"/>
                        </a:rPr>
                        <a:t>11,605</a:t>
                      </a:r>
                      <a:endParaRPr lang="en-US" sz="14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latin typeface="휴먼명조"/>
                        </a:rPr>
                        <a:t>3.5</a:t>
                      </a: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latin typeface="휴먼명조"/>
                        </a:rPr>
                        <a:t>1995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latin typeface="휴먼명조"/>
                        </a:rPr>
                        <a:t>13,494</a:t>
                      </a:r>
                      <a:endParaRPr lang="en-US" sz="1400" kern="0" spc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latin typeface="휴먼명조"/>
                        </a:rPr>
                        <a:t>3.4</a:t>
                      </a: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latin typeface="휴먼명조"/>
                        </a:rPr>
                        <a:t>1990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latin typeface="휴먼명조"/>
                        </a:rPr>
                        <a:t>4,710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latin typeface="휴먼명조"/>
                        </a:rPr>
                        <a:t>1.2</a:t>
                      </a: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5" name="Rectangle 3"/>
          <p:cNvSpPr/>
          <p:nvPr/>
        </p:nvSpPr>
        <p:spPr>
          <a:xfrm>
            <a:off x="1524000" y="0"/>
            <a:ext cx="9144000" cy="764704"/>
          </a:xfrm>
          <a:prstGeom prst="rect">
            <a:avLst/>
          </a:prstGeom>
          <a:gradFill flip="none" rotWithShape="1">
            <a:gsLst>
              <a:gs pos="0">
                <a:srgbClr val="6D3B2D">
                  <a:shade val="30000"/>
                  <a:satMod val="115000"/>
                </a:srgbClr>
              </a:gs>
              <a:gs pos="50000">
                <a:srgbClr val="6D3B2D">
                  <a:shade val="67500"/>
                  <a:satMod val="115000"/>
                </a:srgbClr>
              </a:gs>
              <a:gs pos="100000">
                <a:srgbClr val="6D3B2D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953124" y="1357298"/>
            <a:ext cx="25987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dirty="0">
                <a:solidFill>
                  <a:srgbClr val="6E3428"/>
                </a:solidFill>
                <a:ea typeface="Adobe 명조 Std M"/>
              </a:rPr>
              <a:t>국제결혼 건수와 비율</a:t>
            </a:r>
            <a:endParaRPr lang="ko-KR" altLang="en-US" sz="2000" b="1" dirty="0">
              <a:solidFill>
                <a:srgbClr val="6E3428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BAF1-A0F2-4FD9-909C-F5F449366375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>
                <a:ea typeface="a뉴고딕M"/>
              </a:rPr>
              <a:t>국제결혼</a:t>
            </a:r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6567642"/>
              </p:ext>
            </p:extLst>
          </p:nvPr>
        </p:nvGraphicFramePr>
        <p:xfrm>
          <a:off x="4381488" y="2143117"/>
          <a:ext cx="5486400" cy="3358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a typeface="휴먼명조"/>
                        </a:rPr>
                        <a:t>년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a typeface="휴먼명조"/>
                        </a:rPr>
                        <a:t>전체 혼인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a typeface="휴먼명조"/>
                        </a:rPr>
                        <a:t>한국인 남편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latin typeface="휴먼명조"/>
                        </a:rPr>
                        <a:t>+ 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a typeface="휴먼명조"/>
                        </a:rPr>
                        <a:t>외국인 아내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a typeface="휴먼명조"/>
                        </a:rPr>
                        <a:t>한국인 아내 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latin typeface="휴먼명조"/>
                        </a:rPr>
                        <a:t>+ 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a typeface="휴먼명조"/>
                        </a:rPr>
                        <a:t>외국인 남편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latin typeface="휴먼명조"/>
                        </a:rPr>
                        <a:t>2020</a:t>
                      </a:r>
                      <a:endParaRPr lang="en-US" sz="14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latin typeface="휴먼명조"/>
                        </a:rPr>
                        <a:t>214,502</a:t>
                      </a:r>
                      <a:endParaRPr lang="en-US" sz="14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latin typeface="휴먼명조"/>
                        </a:rPr>
                        <a:t>11,100</a:t>
                      </a:r>
                      <a:endParaRPr lang="en-US" sz="14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latin typeface="휴먼명조"/>
                        </a:rPr>
                        <a:t>4,241</a:t>
                      </a:r>
                      <a:endParaRPr lang="en-US" sz="14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latin typeface="휴먼명조"/>
                        </a:rPr>
                        <a:t>2015</a:t>
                      </a:r>
                      <a:endParaRPr lang="en-US" sz="1400" kern="0" spc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latin typeface="휴먼명조"/>
                        </a:rPr>
                        <a:t>302,828</a:t>
                      </a:r>
                      <a:endParaRPr lang="en-US" sz="14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latin typeface="휴먼명조"/>
                        </a:rPr>
                        <a:t>14,677</a:t>
                      </a:r>
                      <a:endParaRPr lang="en-US" sz="14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latin typeface="휴먼명조"/>
                        </a:rPr>
                        <a:t>6,597</a:t>
                      </a:r>
                      <a:endParaRPr lang="en-US" sz="1400" kern="0" spc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latin typeface="휴먼명조"/>
                        </a:rPr>
                        <a:t>2010</a:t>
                      </a:r>
                      <a:endParaRPr lang="en-US" sz="1400" kern="0" spc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latin typeface="휴먼명조"/>
                        </a:rPr>
                        <a:t>326,104</a:t>
                      </a:r>
                      <a:endParaRPr lang="en-US" sz="1400" kern="0" spc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latin typeface="휴먼명조"/>
                        </a:rPr>
                        <a:t>26,274</a:t>
                      </a:r>
                      <a:endParaRPr lang="en-US" sz="14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latin typeface="휴먼명조"/>
                        </a:rPr>
                        <a:t>7,961</a:t>
                      </a:r>
                      <a:endParaRPr lang="en-US" sz="1400" kern="0" spc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latin typeface="휴먼명조"/>
                        </a:rPr>
                        <a:t>2005</a:t>
                      </a:r>
                      <a:endParaRPr lang="en-US" sz="1400" kern="0" spc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latin typeface="휴먼명조"/>
                        </a:rPr>
                        <a:t>314,304</a:t>
                      </a:r>
                      <a:endParaRPr lang="en-US" sz="1400" kern="0" spc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latin typeface="휴먼명조"/>
                        </a:rPr>
                        <a:t>30,719</a:t>
                      </a:r>
                      <a:endParaRPr lang="en-US" sz="14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latin typeface="휴먼명조"/>
                        </a:rPr>
                        <a:t>11,637</a:t>
                      </a:r>
                      <a:endParaRPr lang="en-US" sz="14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latin typeface="휴먼명조"/>
                        </a:rPr>
                        <a:t>2000</a:t>
                      </a:r>
                      <a:endParaRPr lang="en-US" sz="1400" kern="0" spc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latin typeface="휴먼명조"/>
                        </a:rPr>
                        <a:t>332,090</a:t>
                      </a:r>
                      <a:endParaRPr lang="en-US" sz="1400" kern="0" spc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latin typeface="휴먼명조"/>
                        </a:rPr>
                        <a:t>6,945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latin typeface="휴먼명조"/>
                        </a:rPr>
                        <a:t>4,660</a:t>
                      </a: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latin typeface="휴먼명조"/>
                        </a:rPr>
                        <a:t>1995*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latin typeface="휴먼명조"/>
                        </a:rPr>
                        <a:t>398,484</a:t>
                      </a:r>
                      <a:endParaRPr lang="en-US" sz="14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latin typeface="휴먼명조"/>
                        </a:rPr>
                        <a:t>10,365</a:t>
                      </a:r>
                      <a:endParaRPr lang="en-US" sz="1400" kern="0" spc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latin typeface="휴먼명조"/>
                        </a:rPr>
                        <a:t>3,129</a:t>
                      </a: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latin typeface="휴먼명조"/>
                        </a:rPr>
                        <a:t>1990*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latin typeface="휴먼명조"/>
                        </a:rPr>
                        <a:t>399,312</a:t>
                      </a:r>
                      <a:endParaRPr lang="en-US" sz="1400" kern="0" spc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latin typeface="휴먼명조"/>
                        </a:rPr>
                        <a:t>619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latin typeface="휴먼명조"/>
                        </a:rPr>
                        <a:t>4,091</a:t>
                      </a: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5" name="Rectangle 3"/>
          <p:cNvSpPr/>
          <p:nvPr/>
        </p:nvSpPr>
        <p:spPr>
          <a:xfrm>
            <a:off x="1524000" y="0"/>
            <a:ext cx="9144000" cy="764704"/>
          </a:xfrm>
          <a:prstGeom prst="rect">
            <a:avLst/>
          </a:prstGeom>
          <a:gradFill flip="none" rotWithShape="1">
            <a:gsLst>
              <a:gs pos="0">
                <a:srgbClr val="6D3B2D">
                  <a:shade val="30000"/>
                  <a:satMod val="115000"/>
                </a:srgbClr>
              </a:gs>
              <a:gs pos="50000">
                <a:srgbClr val="6D3B2D">
                  <a:shade val="67500"/>
                  <a:satMod val="115000"/>
                </a:srgbClr>
              </a:gs>
              <a:gs pos="100000">
                <a:srgbClr val="6D3B2D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810249" y="1285860"/>
            <a:ext cx="285526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dirty="0">
                <a:solidFill>
                  <a:srgbClr val="6E3428"/>
                </a:solidFill>
                <a:ea typeface="Adobe 명조 Std M"/>
              </a:rPr>
              <a:t>배우자 유형별 국제결혼</a:t>
            </a:r>
            <a:endParaRPr lang="ko-KR" altLang="en-US" sz="2000" b="1" dirty="0">
              <a:solidFill>
                <a:srgbClr val="6E3428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BAF1-A0F2-4FD9-909C-F5F449366375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>
                <a:ea typeface="a뉴고딕M"/>
              </a:rPr>
              <a:t>반증 사례들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>
                <a:ea typeface="Adobe 명조 Std M"/>
              </a:rPr>
              <a:t>역사적으로 다수인 일부다처제</a:t>
            </a:r>
            <a:endParaRPr lang="en-US" altLang="ko-KR" dirty="0">
              <a:ea typeface="Adobe 명조 Std M"/>
            </a:endParaRPr>
          </a:p>
          <a:p>
            <a:pPr>
              <a:lnSpc>
                <a:spcPct val="150000"/>
              </a:lnSpc>
            </a:pPr>
            <a:r>
              <a:rPr lang="ko-KR" altLang="en-US" dirty="0" err="1">
                <a:ea typeface="Adobe 명조 Std M"/>
              </a:rPr>
              <a:t>아잔데</a:t>
            </a:r>
            <a:r>
              <a:rPr lang="ko-KR" altLang="en-US" dirty="0">
                <a:ea typeface="Adobe 명조 Std M"/>
              </a:rPr>
              <a:t> 부족 등 </a:t>
            </a:r>
            <a:r>
              <a:rPr lang="en-US" altLang="ko-KR" dirty="0">
                <a:ea typeface="Adobe 명조 Std M"/>
              </a:rPr>
              <a:t>– </a:t>
            </a:r>
            <a:r>
              <a:rPr lang="ko-KR" altLang="en-US" dirty="0">
                <a:ea typeface="Adobe 명조 Std M"/>
              </a:rPr>
              <a:t>동성결혼 전통</a:t>
            </a:r>
            <a:endParaRPr lang="en-US" altLang="ko-KR" dirty="0">
              <a:ea typeface="Adobe 명조 Std M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ea typeface="Adobe 명조 Std M"/>
              </a:rPr>
              <a:t>입양</a:t>
            </a:r>
            <a:endParaRPr lang="en-US" altLang="ko-KR" dirty="0">
              <a:ea typeface="Adobe 명조 Std M"/>
            </a:endParaRPr>
          </a:p>
          <a:p>
            <a:pPr>
              <a:lnSpc>
                <a:spcPct val="150000"/>
              </a:lnSpc>
            </a:pPr>
            <a:r>
              <a:rPr lang="ko-KR" altLang="en-US" dirty="0" err="1">
                <a:ea typeface="Adobe 명조 Std M"/>
              </a:rPr>
              <a:t>바나로</a:t>
            </a:r>
            <a:r>
              <a:rPr lang="ko-KR" altLang="en-US" dirty="0">
                <a:ea typeface="Adobe 명조 Std M"/>
              </a:rPr>
              <a:t> 부족 </a:t>
            </a:r>
            <a:r>
              <a:rPr lang="en-US" altLang="ko-KR" dirty="0">
                <a:ea typeface="Adobe 명조 Std M"/>
              </a:rPr>
              <a:t>– </a:t>
            </a:r>
            <a:r>
              <a:rPr lang="ko-KR" altLang="en-US" dirty="0">
                <a:ea typeface="Adobe 명조 Std M"/>
              </a:rPr>
              <a:t>여성의 첫 번째 출산은 혼인 전</a:t>
            </a:r>
            <a:endParaRPr lang="en-US" altLang="ko-KR" dirty="0">
              <a:ea typeface="Adobe 명조 Std M"/>
            </a:endParaRPr>
          </a:p>
          <a:p>
            <a:pPr>
              <a:lnSpc>
                <a:spcPct val="150000"/>
              </a:lnSpc>
            </a:pPr>
            <a:r>
              <a:rPr lang="ko-KR" altLang="en-US" dirty="0" err="1">
                <a:ea typeface="Adobe 명조 Std M"/>
              </a:rPr>
              <a:t>구루룸바</a:t>
            </a:r>
            <a:r>
              <a:rPr lang="ko-KR" altLang="en-US" dirty="0">
                <a:ea typeface="Adobe 명조 Std M"/>
              </a:rPr>
              <a:t> 부족 등 </a:t>
            </a:r>
            <a:r>
              <a:rPr lang="en-US" altLang="ko-KR" dirty="0">
                <a:ea typeface="Adobe 명조 Std M"/>
              </a:rPr>
              <a:t>– </a:t>
            </a:r>
            <a:r>
              <a:rPr lang="ko-KR" altLang="en-US" dirty="0">
                <a:ea typeface="Adobe 명조 Std M"/>
              </a:rPr>
              <a:t>혼인 뒤에도 별거 </a:t>
            </a:r>
            <a:endParaRPr lang="en-US" altLang="ko-KR" dirty="0">
              <a:ea typeface="Adobe 명조 Std M"/>
            </a:endParaRPr>
          </a:p>
        </p:txBody>
      </p:sp>
      <p:sp>
        <p:nvSpPr>
          <p:cNvPr id="5" name="Rectangle 3"/>
          <p:cNvSpPr/>
          <p:nvPr/>
        </p:nvSpPr>
        <p:spPr>
          <a:xfrm>
            <a:off x="1524000" y="0"/>
            <a:ext cx="9144000" cy="764704"/>
          </a:xfrm>
          <a:prstGeom prst="rect">
            <a:avLst/>
          </a:prstGeom>
          <a:gradFill flip="none" rotWithShape="1">
            <a:gsLst>
              <a:gs pos="0">
                <a:srgbClr val="6D3B2D">
                  <a:shade val="30000"/>
                  <a:satMod val="115000"/>
                </a:srgbClr>
              </a:gs>
              <a:gs pos="50000">
                <a:srgbClr val="6D3B2D">
                  <a:shade val="67500"/>
                  <a:satMod val="115000"/>
                </a:srgbClr>
              </a:gs>
              <a:gs pos="100000">
                <a:srgbClr val="6D3B2D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BAF1-A0F2-4FD9-909C-F5F449366375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>
                <a:ea typeface="a뉴고딕M"/>
              </a:rPr>
              <a:t>가족의 개념</a:t>
            </a:r>
            <a:r>
              <a:rPr lang="en-US" altLang="ko-KR" dirty="0">
                <a:ea typeface="a뉴고딕M"/>
              </a:rPr>
              <a:t>:</a:t>
            </a:r>
            <a:r>
              <a:rPr lang="ko-KR" altLang="en-US" dirty="0" err="1">
                <a:ea typeface="a뉴고딕M"/>
              </a:rPr>
              <a:t>기든스의</a:t>
            </a:r>
            <a:r>
              <a:rPr lang="ko-KR" altLang="en-US" dirty="0">
                <a:ea typeface="a뉴고딕M"/>
              </a:rPr>
              <a:t> </a:t>
            </a:r>
            <a:r>
              <a:rPr lang="en-US" altLang="ko-KR" dirty="0">
                <a:ea typeface="a뉴고딕M"/>
              </a:rPr>
              <a:t/>
            </a:r>
            <a:br>
              <a:rPr lang="en-US" altLang="ko-KR" dirty="0">
                <a:ea typeface="a뉴고딕M"/>
              </a:rPr>
            </a:br>
            <a:r>
              <a:rPr lang="ko-KR" altLang="en-US" dirty="0">
                <a:ea typeface="a뉴고딕M"/>
              </a:rPr>
              <a:t>정의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2400" b="1" dirty="0" err="1">
                <a:solidFill>
                  <a:srgbClr val="6E3428"/>
                </a:solidFill>
                <a:ea typeface="Adobe 명조 Std M"/>
              </a:rPr>
              <a:t>기든스의</a:t>
            </a:r>
            <a:r>
              <a:rPr lang="ko-KR" altLang="en-US" sz="2400" b="1" dirty="0">
                <a:solidFill>
                  <a:srgbClr val="6E3428"/>
                </a:solidFill>
                <a:ea typeface="Adobe 명조 Std M"/>
              </a:rPr>
              <a:t> 정의</a:t>
            </a:r>
            <a:endParaRPr lang="en-US" altLang="ko-KR" sz="2400" b="1" dirty="0">
              <a:solidFill>
                <a:srgbClr val="6E3428"/>
              </a:solidFill>
              <a:ea typeface="Adobe 명조 Std M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ea typeface="Adobe 명조 Std M"/>
              </a:rPr>
              <a:t>자녀 양육을 책임으로 하는 성인 구성원으로서</a:t>
            </a:r>
            <a:r>
              <a:rPr lang="en-US" altLang="ko-KR" dirty="0">
                <a:ea typeface="Adobe 명조 Std M"/>
              </a:rPr>
              <a:t>, </a:t>
            </a:r>
            <a:r>
              <a:rPr lang="ko-KR" altLang="en-US" dirty="0">
                <a:ea typeface="Adobe 명조 Std M"/>
              </a:rPr>
              <a:t>친인척 연결 고리로 직접 관련된 사람들의 집단</a:t>
            </a:r>
            <a:endParaRPr lang="en-US" altLang="ko-KR" dirty="0">
              <a:ea typeface="Adobe 명조 Std M"/>
            </a:endParaRPr>
          </a:p>
          <a:p>
            <a:pPr>
              <a:lnSpc>
                <a:spcPct val="150000"/>
              </a:lnSpc>
            </a:pPr>
            <a:r>
              <a:rPr lang="ko-KR" altLang="en-US" dirty="0" err="1">
                <a:ea typeface="Adobe 명조 Std M"/>
              </a:rPr>
              <a:t>머독의</a:t>
            </a:r>
            <a:r>
              <a:rPr lang="ko-KR" altLang="en-US" dirty="0">
                <a:ea typeface="Adobe 명조 Std M"/>
              </a:rPr>
              <a:t> 정의에 비해 단순</a:t>
            </a:r>
            <a:endParaRPr lang="en-US" altLang="ko-KR" dirty="0">
              <a:ea typeface="Adobe 명조 Std M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ea typeface="Adobe 명조 Std M"/>
              </a:rPr>
              <a:t>따라서 더 포괄적</a:t>
            </a:r>
            <a:endParaRPr lang="en-US" altLang="ko-KR" dirty="0">
              <a:ea typeface="Adobe 명조 Std M"/>
            </a:endParaRPr>
          </a:p>
        </p:txBody>
      </p:sp>
      <p:sp>
        <p:nvSpPr>
          <p:cNvPr id="5" name="Rectangle 3"/>
          <p:cNvSpPr/>
          <p:nvPr/>
        </p:nvSpPr>
        <p:spPr>
          <a:xfrm>
            <a:off x="1524000" y="0"/>
            <a:ext cx="9144000" cy="764704"/>
          </a:xfrm>
          <a:prstGeom prst="rect">
            <a:avLst/>
          </a:prstGeom>
          <a:gradFill flip="none" rotWithShape="1">
            <a:gsLst>
              <a:gs pos="0">
                <a:srgbClr val="6D3B2D">
                  <a:shade val="30000"/>
                  <a:satMod val="115000"/>
                </a:srgbClr>
              </a:gs>
              <a:gs pos="50000">
                <a:srgbClr val="6D3B2D">
                  <a:shade val="67500"/>
                  <a:satMod val="115000"/>
                </a:srgbClr>
              </a:gs>
              <a:gs pos="100000">
                <a:srgbClr val="6D3B2D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BAF1-A0F2-4FD9-909C-F5F449366375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err="1">
                <a:ea typeface="a뉴고딕M"/>
              </a:rPr>
              <a:t>기든스</a:t>
            </a:r>
            <a:r>
              <a:rPr lang="ko-KR" altLang="en-US" dirty="0">
                <a:ea typeface="a뉴고딕M"/>
              </a:rPr>
              <a:t> 정의 </a:t>
            </a:r>
            <a:r>
              <a:rPr lang="en-US" altLang="ko-KR" dirty="0">
                <a:ea typeface="a뉴고딕M"/>
              </a:rPr>
              <a:t>1</a:t>
            </a:r>
            <a:endParaRPr lang="ko-KR" altLang="en-US" dirty="0">
              <a:ea typeface="a뉴고딕M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rgbClr val="6E3428"/>
                </a:solidFill>
                <a:ea typeface="Adobe 명조 Std M"/>
              </a:rPr>
              <a:t>자녀가 어디에서 왔는지에 대한 설명이 없음</a:t>
            </a:r>
            <a:endParaRPr lang="en-US" altLang="ko-KR" sz="2000" b="1" dirty="0">
              <a:solidFill>
                <a:srgbClr val="6E3428"/>
              </a:solidFill>
              <a:ea typeface="Adobe 명조 Std M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ea typeface="Adobe 명조 Std M"/>
              </a:rPr>
              <a:t>출산</a:t>
            </a:r>
            <a:endParaRPr lang="en-US" altLang="ko-KR" dirty="0">
              <a:ea typeface="Adobe 명조 Std M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ea typeface="Adobe 명조 Std M"/>
              </a:rPr>
              <a:t>입양</a:t>
            </a:r>
            <a:endParaRPr lang="en-US" altLang="ko-KR" dirty="0">
              <a:ea typeface="Adobe 명조 Std M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ea typeface="Adobe 명조 Std M"/>
              </a:rPr>
              <a:t>인공수정 </a:t>
            </a:r>
            <a:endParaRPr lang="en-US" altLang="ko-KR" dirty="0">
              <a:ea typeface="Adobe 명조 Std M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ea typeface="Adobe 명조 Std M"/>
              </a:rPr>
              <a:t>대리모를 통한 </a:t>
            </a:r>
            <a:r>
              <a:rPr lang="en-US" altLang="ko-KR" dirty="0">
                <a:ea typeface="Adobe 명조 Std M"/>
              </a:rPr>
              <a:t>3</a:t>
            </a:r>
            <a:r>
              <a:rPr lang="ko-KR" altLang="en-US" dirty="0">
                <a:ea typeface="Adobe 명조 Std M"/>
              </a:rPr>
              <a:t>자 출산</a:t>
            </a:r>
            <a:endParaRPr lang="en-US" altLang="ko-KR" dirty="0">
              <a:ea typeface="Adobe 명조 Std M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ea typeface="Adobe 명조 Std M"/>
              </a:rPr>
              <a:t>어떤 과정에서든지 성인 구성원이 자녀라고 부를 수 있는 존재가 생겼다면 그것으로 충분</a:t>
            </a:r>
            <a:endParaRPr lang="en-US" altLang="ko-KR" dirty="0">
              <a:ea typeface="Adobe 명조 Std M"/>
            </a:endParaRPr>
          </a:p>
        </p:txBody>
      </p:sp>
      <p:sp>
        <p:nvSpPr>
          <p:cNvPr id="5" name="Rectangle 3"/>
          <p:cNvSpPr/>
          <p:nvPr/>
        </p:nvSpPr>
        <p:spPr>
          <a:xfrm>
            <a:off x="1524000" y="0"/>
            <a:ext cx="9144000" cy="764704"/>
          </a:xfrm>
          <a:prstGeom prst="rect">
            <a:avLst/>
          </a:prstGeom>
          <a:gradFill flip="none" rotWithShape="1">
            <a:gsLst>
              <a:gs pos="0">
                <a:srgbClr val="6D3B2D">
                  <a:shade val="30000"/>
                  <a:satMod val="115000"/>
                </a:srgbClr>
              </a:gs>
              <a:gs pos="50000">
                <a:srgbClr val="6D3B2D">
                  <a:shade val="67500"/>
                  <a:satMod val="115000"/>
                </a:srgbClr>
              </a:gs>
              <a:gs pos="100000">
                <a:srgbClr val="6D3B2D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BAF1-A0F2-4FD9-909C-F5F449366375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err="1">
                <a:ea typeface="a뉴고딕M"/>
              </a:rPr>
              <a:t>기든스</a:t>
            </a:r>
            <a:r>
              <a:rPr lang="ko-KR" altLang="en-US" dirty="0">
                <a:ea typeface="a뉴고딕M"/>
              </a:rPr>
              <a:t> 정의 </a:t>
            </a:r>
            <a:r>
              <a:rPr lang="en-US" altLang="ko-KR" dirty="0">
                <a:ea typeface="a뉴고딕M"/>
              </a:rPr>
              <a:t>2</a:t>
            </a:r>
            <a:endParaRPr lang="ko-KR" altLang="en-US" dirty="0">
              <a:ea typeface="a뉴고딕M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rgbClr val="6E3428"/>
                </a:solidFill>
                <a:ea typeface="Adobe 명조 Std M"/>
              </a:rPr>
              <a:t>성인 구성원에 대한 성과 수에 대한 정의 생략</a:t>
            </a:r>
            <a:endParaRPr lang="en-US" altLang="ko-KR" sz="2000" b="1" dirty="0">
              <a:solidFill>
                <a:srgbClr val="6E3428"/>
              </a:solidFill>
              <a:ea typeface="Adobe 명조 Std M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ea typeface="Adobe 명조 Std M"/>
              </a:rPr>
              <a:t>반드시 양성 포함할 필요 없고</a:t>
            </a:r>
            <a:endParaRPr lang="en-US" altLang="ko-KR" dirty="0">
              <a:ea typeface="Adobe 명조 Std M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ea typeface="Adobe 명조 Std M"/>
              </a:rPr>
              <a:t>성인의 수도 두 사람일 필요 없음</a:t>
            </a:r>
            <a:endParaRPr lang="en-US" altLang="ko-KR" dirty="0">
              <a:ea typeface="Adobe 명조 Std M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ea typeface="Adobe 명조 Std M"/>
              </a:rPr>
              <a:t>세 명 이상도</a:t>
            </a:r>
            <a:r>
              <a:rPr lang="en-US" altLang="ko-KR" dirty="0">
                <a:ea typeface="Adobe 명조 Std M"/>
              </a:rPr>
              <a:t>, </a:t>
            </a:r>
            <a:r>
              <a:rPr lang="ko-KR" altLang="en-US" dirty="0">
                <a:ea typeface="Adobe 명조 Std M"/>
              </a:rPr>
              <a:t>한 명도 무관</a:t>
            </a:r>
            <a:endParaRPr lang="en-US" altLang="ko-KR" dirty="0">
              <a:ea typeface="Adobe 명조 Std M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ea typeface="Adobe 명조 Std M"/>
              </a:rPr>
              <a:t>반드시 함께 살아야 될 필요 없음</a:t>
            </a:r>
            <a:endParaRPr lang="en-US" altLang="ko-KR" dirty="0">
              <a:ea typeface="Adobe 명조 Std M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ea typeface="Adobe 명조 Std M"/>
              </a:rPr>
              <a:t>경제적 협력도 필수 조건 아님</a:t>
            </a:r>
            <a:endParaRPr lang="en-US" altLang="ko-KR" dirty="0">
              <a:ea typeface="Adobe 명조 Std M"/>
            </a:endParaRPr>
          </a:p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6E3428"/>
                </a:solidFill>
                <a:ea typeface="Adobe 명조 Std M"/>
              </a:rPr>
              <a:t>자녀를 양육하겠다는 의지가  있는 성인만으로도 가족 성립</a:t>
            </a:r>
            <a:endParaRPr lang="en-US" altLang="ko-KR" b="1" dirty="0">
              <a:solidFill>
                <a:srgbClr val="6E3428"/>
              </a:solidFill>
              <a:ea typeface="Adobe 명조 Std M"/>
            </a:endParaRPr>
          </a:p>
        </p:txBody>
      </p:sp>
      <p:sp>
        <p:nvSpPr>
          <p:cNvPr id="5" name="Rectangle 3"/>
          <p:cNvSpPr/>
          <p:nvPr/>
        </p:nvSpPr>
        <p:spPr>
          <a:xfrm>
            <a:off x="1524000" y="0"/>
            <a:ext cx="9144000" cy="764704"/>
          </a:xfrm>
          <a:prstGeom prst="rect">
            <a:avLst/>
          </a:prstGeom>
          <a:gradFill flip="none" rotWithShape="1">
            <a:gsLst>
              <a:gs pos="0">
                <a:srgbClr val="6D3B2D">
                  <a:shade val="30000"/>
                  <a:satMod val="115000"/>
                </a:srgbClr>
              </a:gs>
              <a:gs pos="50000">
                <a:srgbClr val="6D3B2D">
                  <a:shade val="67500"/>
                  <a:satMod val="115000"/>
                </a:srgbClr>
              </a:gs>
              <a:gs pos="100000">
                <a:srgbClr val="6D3B2D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BAF1-A0F2-4FD9-909C-F5F449366375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err="1">
                <a:ea typeface="a뉴고딕M"/>
              </a:rPr>
              <a:t>기든스</a:t>
            </a:r>
            <a:r>
              <a:rPr lang="ko-KR" altLang="en-US" dirty="0">
                <a:ea typeface="a뉴고딕M"/>
              </a:rPr>
              <a:t> 정의 </a:t>
            </a:r>
            <a:r>
              <a:rPr lang="en-US" altLang="ko-KR" dirty="0">
                <a:ea typeface="a뉴고딕M"/>
              </a:rPr>
              <a:t>3</a:t>
            </a:r>
            <a:endParaRPr lang="ko-KR" altLang="en-US" dirty="0">
              <a:ea typeface="a뉴고딕M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2000" b="1" dirty="0" err="1">
                <a:solidFill>
                  <a:srgbClr val="6E3428"/>
                </a:solidFill>
                <a:ea typeface="Adobe 명조 Std M"/>
              </a:rPr>
              <a:t>기든스</a:t>
            </a:r>
            <a:r>
              <a:rPr lang="ko-KR" altLang="en-US" sz="2000" b="1" dirty="0">
                <a:solidFill>
                  <a:srgbClr val="6E3428"/>
                </a:solidFill>
                <a:ea typeface="Adobe 명조 Std M"/>
              </a:rPr>
              <a:t> 정의의 후반부는 가족의 </a:t>
            </a:r>
            <a:r>
              <a:rPr lang="ko-KR" altLang="en-US" sz="2000" b="1" i="1" dirty="0">
                <a:solidFill>
                  <a:srgbClr val="6E3428"/>
                </a:solidFill>
                <a:ea typeface="Adobe 명조 Std M"/>
              </a:rPr>
              <a:t>구조</a:t>
            </a:r>
            <a:r>
              <a:rPr lang="ko-KR" altLang="en-US" sz="2000" b="1" dirty="0">
                <a:solidFill>
                  <a:srgbClr val="6E3428"/>
                </a:solidFill>
                <a:ea typeface="Adobe 명조 Std M"/>
              </a:rPr>
              <a:t>에 관한 것</a:t>
            </a:r>
            <a:endParaRPr lang="en-US" altLang="ko-KR" sz="2000" b="1" dirty="0">
              <a:solidFill>
                <a:srgbClr val="6E3428"/>
              </a:solidFill>
              <a:ea typeface="Adobe 명조 Std M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ea typeface="Adobe 명조 Std M"/>
              </a:rPr>
              <a:t>오직 인간만이 가족을 중심으로 </a:t>
            </a:r>
            <a:r>
              <a:rPr lang="en-US" altLang="ko-KR" dirty="0">
                <a:ea typeface="Adobe 명조 Std M"/>
              </a:rPr>
              <a:t>‘</a:t>
            </a:r>
            <a:r>
              <a:rPr lang="ko-KR" altLang="en-US" dirty="0">
                <a:ea typeface="Adobe 명조 Std M"/>
              </a:rPr>
              <a:t>친인척 연결고리</a:t>
            </a:r>
            <a:r>
              <a:rPr lang="en-US" altLang="ko-KR" dirty="0">
                <a:ea typeface="Adobe 명조 Std M"/>
              </a:rPr>
              <a:t>’</a:t>
            </a:r>
            <a:r>
              <a:rPr lang="ko-KR" altLang="en-US" dirty="0">
                <a:ea typeface="Adobe 명조 Std M"/>
              </a:rPr>
              <a:t>가 형성</a:t>
            </a:r>
            <a:endParaRPr lang="en-US" altLang="ko-KR" dirty="0">
              <a:ea typeface="Adobe 명조 Std M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ea typeface="Adobe 명조 Std M"/>
              </a:rPr>
              <a:t>친척 및 인척과 복잡한 관계를 형성하고 있는</a:t>
            </a:r>
            <a:r>
              <a:rPr lang="en-US" altLang="ko-KR" dirty="0">
                <a:ea typeface="Adobe 명조 Std M"/>
              </a:rPr>
              <a:t>, </a:t>
            </a:r>
            <a:r>
              <a:rPr lang="ko-KR" altLang="en-US" dirty="0">
                <a:ea typeface="Adobe 명조 Std M"/>
              </a:rPr>
              <a:t>복잡한 </a:t>
            </a:r>
            <a:r>
              <a:rPr lang="ko-KR" altLang="en-US" dirty="0" err="1">
                <a:ea typeface="Adobe 명조 Std M"/>
              </a:rPr>
              <a:t>연결망</a:t>
            </a:r>
            <a:r>
              <a:rPr lang="ko-KR" altLang="en-US" dirty="0">
                <a:ea typeface="Adobe 명조 Std M"/>
              </a:rPr>
              <a:t> 속의 단위</a:t>
            </a:r>
            <a:endParaRPr lang="en-US" altLang="ko-KR" dirty="0">
              <a:ea typeface="Adobe 명조 Std M"/>
            </a:endParaRPr>
          </a:p>
        </p:txBody>
      </p:sp>
      <p:sp>
        <p:nvSpPr>
          <p:cNvPr id="5" name="Rectangle 3"/>
          <p:cNvSpPr/>
          <p:nvPr/>
        </p:nvSpPr>
        <p:spPr>
          <a:xfrm>
            <a:off x="1524000" y="0"/>
            <a:ext cx="9144000" cy="764704"/>
          </a:xfrm>
          <a:prstGeom prst="rect">
            <a:avLst/>
          </a:prstGeom>
          <a:gradFill flip="none" rotWithShape="1">
            <a:gsLst>
              <a:gs pos="0">
                <a:srgbClr val="6D3B2D">
                  <a:shade val="30000"/>
                  <a:satMod val="115000"/>
                </a:srgbClr>
              </a:gs>
              <a:gs pos="50000">
                <a:srgbClr val="6D3B2D">
                  <a:shade val="67500"/>
                  <a:satMod val="115000"/>
                </a:srgbClr>
              </a:gs>
              <a:gs pos="100000">
                <a:srgbClr val="6D3B2D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BAF1-A0F2-4FD9-909C-F5F449366375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err="1">
                <a:ea typeface="a뉴고딕M"/>
              </a:rPr>
              <a:t>기든스</a:t>
            </a:r>
            <a:r>
              <a:rPr lang="ko-KR" altLang="en-US" dirty="0">
                <a:ea typeface="a뉴고딕M"/>
              </a:rPr>
              <a:t> 정의 </a:t>
            </a:r>
            <a:r>
              <a:rPr lang="en-US" altLang="ko-KR" dirty="0">
                <a:ea typeface="a뉴고딕M"/>
              </a:rPr>
              <a:t>4</a:t>
            </a:r>
            <a:endParaRPr lang="ko-KR" altLang="en-US" dirty="0">
              <a:ea typeface="a뉴고딕M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err="1">
                <a:ea typeface="Adobe 명조 Std M"/>
              </a:rPr>
              <a:t>기든스</a:t>
            </a:r>
            <a:r>
              <a:rPr lang="ko-KR" altLang="en-US" dirty="0">
                <a:ea typeface="Adobe 명조 Std M"/>
              </a:rPr>
              <a:t> 정의 전반부는 변화하고 있는 현대가족을 포함한 역동적인 차원의 개념 정의라면</a:t>
            </a:r>
            <a:r>
              <a:rPr lang="en-US" altLang="ko-KR" dirty="0">
                <a:ea typeface="Adobe 명조 Std M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ea typeface="Adobe 명조 Std M"/>
              </a:rPr>
              <a:t>후반부는 변화하지 않는 모든 인간 가족만의 특징을 분석한 보편적인 차원</a:t>
            </a:r>
            <a:endParaRPr lang="en-US" altLang="ko-KR" dirty="0">
              <a:ea typeface="Adobe 명조 Std M"/>
            </a:endParaRPr>
          </a:p>
        </p:txBody>
      </p:sp>
      <p:sp>
        <p:nvSpPr>
          <p:cNvPr id="5" name="Rectangle 3"/>
          <p:cNvSpPr/>
          <p:nvPr/>
        </p:nvSpPr>
        <p:spPr>
          <a:xfrm>
            <a:off x="1524000" y="0"/>
            <a:ext cx="9144000" cy="764704"/>
          </a:xfrm>
          <a:prstGeom prst="rect">
            <a:avLst/>
          </a:prstGeom>
          <a:gradFill flip="none" rotWithShape="1">
            <a:gsLst>
              <a:gs pos="0">
                <a:srgbClr val="6D3B2D">
                  <a:shade val="30000"/>
                  <a:satMod val="115000"/>
                </a:srgbClr>
              </a:gs>
              <a:gs pos="50000">
                <a:srgbClr val="6D3B2D">
                  <a:shade val="67500"/>
                  <a:satMod val="115000"/>
                </a:srgbClr>
              </a:gs>
              <a:gs pos="100000">
                <a:srgbClr val="6D3B2D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BAF1-A0F2-4FD9-909C-F5F449366375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>
                <a:ea typeface="a뉴고딕M"/>
              </a:rPr>
              <a:t>배우자 선택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>
                <a:ea typeface="Adobe 명조 Std M"/>
              </a:rPr>
              <a:t>족내혼 </a:t>
            </a:r>
            <a:r>
              <a:rPr lang="en-US" altLang="ko-KR" dirty="0">
                <a:ea typeface="Adobe 명조 Std M"/>
              </a:rPr>
              <a:t>– </a:t>
            </a:r>
            <a:r>
              <a:rPr lang="ko-KR" altLang="en-US" dirty="0">
                <a:ea typeface="Adobe 명조 Std M"/>
              </a:rPr>
              <a:t>집단 내부에서 배우자를 구함</a:t>
            </a:r>
            <a:endParaRPr lang="en-US" altLang="ko-KR" dirty="0">
              <a:ea typeface="Adobe 명조 Std M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ea typeface="Adobe 명조 Std M"/>
              </a:rPr>
              <a:t>족외혼 </a:t>
            </a:r>
            <a:r>
              <a:rPr lang="en-US" altLang="ko-KR" dirty="0">
                <a:ea typeface="Adobe 명조 Std M"/>
              </a:rPr>
              <a:t>– </a:t>
            </a:r>
            <a:r>
              <a:rPr lang="ko-KR" altLang="en-US" dirty="0">
                <a:ea typeface="Adobe 명조 Std M"/>
              </a:rPr>
              <a:t>집단 외부에서 배우자를 구함</a:t>
            </a:r>
            <a:endParaRPr lang="en-US" altLang="ko-KR" dirty="0">
              <a:ea typeface="Adobe 명조 Std M"/>
            </a:endParaRPr>
          </a:p>
          <a:p>
            <a:pPr>
              <a:lnSpc>
                <a:spcPct val="150000"/>
              </a:lnSpc>
            </a:pPr>
            <a:r>
              <a:rPr lang="ko-KR" altLang="en-US" dirty="0" err="1">
                <a:ea typeface="Adobe 명조 Std M"/>
              </a:rPr>
              <a:t>단혼제</a:t>
            </a:r>
            <a:r>
              <a:rPr lang="ko-KR" altLang="en-US" dirty="0">
                <a:ea typeface="Adobe 명조 Std M"/>
              </a:rPr>
              <a:t> </a:t>
            </a:r>
            <a:r>
              <a:rPr lang="en-US" altLang="ko-KR" dirty="0">
                <a:ea typeface="Adobe 명조 Std M"/>
              </a:rPr>
              <a:t>– </a:t>
            </a:r>
            <a:r>
              <a:rPr lang="ko-KR" altLang="en-US" dirty="0">
                <a:ea typeface="Adobe 명조 Std M"/>
              </a:rPr>
              <a:t>한 시점에 한 명의 배우자와 혼인</a:t>
            </a:r>
            <a:endParaRPr lang="en-US" altLang="ko-KR" dirty="0">
              <a:ea typeface="Adobe 명조 Std M"/>
            </a:endParaRPr>
          </a:p>
          <a:p>
            <a:pPr>
              <a:lnSpc>
                <a:spcPct val="150000"/>
              </a:lnSpc>
            </a:pPr>
            <a:r>
              <a:rPr lang="ko-KR" altLang="en-US" dirty="0" err="1">
                <a:ea typeface="Adobe 명조 Std M"/>
              </a:rPr>
              <a:t>복혼제</a:t>
            </a:r>
            <a:r>
              <a:rPr lang="ko-KR" altLang="en-US" dirty="0">
                <a:ea typeface="Adobe 명조 Std M"/>
              </a:rPr>
              <a:t> </a:t>
            </a:r>
            <a:r>
              <a:rPr lang="en-US" altLang="ko-KR" dirty="0">
                <a:ea typeface="Adobe 명조 Std M"/>
              </a:rPr>
              <a:t>– </a:t>
            </a:r>
            <a:r>
              <a:rPr lang="ko-KR" altLang="en-US" dirty="0">
                <a:ea typeface="Adobe 명조 Std M"/>
              </a:rPr>
              <a:t>한 시점에 복수의 배우자와 혼인</a:t>
            </a:r>
            <a:endParaRPr lang="en-US" altLang="ko-KR" dirty="0">
              <a:ea typeface="Adobe 명조 Std M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>
                <a:ea typeface="Adobe 명조 Std M"/>
              </a:rPr>
              <a:t>일부다처제</a:t>
            </a:r>
            <a:endParaRPr lang="en-US" altLang="ko-KR" dirty="0">
              <a:ea typeface="Adobe 명조 Std M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>
                <a:ea typeface="Adobe 명조 Std M"/>
              </a:rPr>
              <a:t>일처다부제</a:t>
            </a:r>
            <a:endParaRPr lang="en-US" altLang="ko-KR" dirty="0">
              <a:ea typeface="Adobe 명조 Std M"/>
            </a:endParaRPr>
          </a:p>
          <a:p>
            <a:pPr>
              <a:lnSpc>
                <a:spcPct val="150000"/>
              </a:lnSpc>
            </a:pPr>
            <a:r>
              <a:rPr lang="ko-KR" altLang="en-US" dirty="0" err="1">
                <a:ea typeface="Adobe 명조 Std M"/>
              </a:rPr>
              <a:t>동질혼</a:t>
            </a:r>
            <a:r>
              <a:rPr lang="ko-KR" altLang="en-US" dirty="0">
                <a:ea typeface="Adobe 명조 Std M"/>
              </a:rPr>
              <a:t> </a:t>
            </a:r>
            <a:r>
              <a:rPr lang="en-US" altLang="ko-KR" dirty="0">
                <a:ea typeface="Adobe 명조 Std M"/>
              </a:rPr>
              <a:t>– </a:t>
            </a:r>
            <a:r>
              <a:rPr lang="ko-KR" altLang="en-US" dirty="0">
                <a:ea typeface="Adobe 명조 Std M"/>
              </a:rPr>
              <a:t>배경이 비슷한 사람과 결혼</a:t>
            </a:r>
            <a:endParaRPr lang="en-US" altLang="ko-KR" dirty="0">
              <a:ea typeface="Adobe 명조 Std M"/>
            </a:endParaRPr>
          </a:p>
          <a:p>
            <a:pPr>
              <a:lnSpc>
                <a:spcPct val="150000"/>
              </a:lnSpc>
            </a:pPr>
            <a:r>
              <a:rPr lang="ko-KR" altLang="en-US" dirty="0" err="1">
                <a:ea typeface="Adobe 명조 Std M"/>
              </a:rPr>
              <a:t>이질혼</a:t>
            </a:r>
            <a:r>
              <a:rPr lang="ko-KR" altLang="en-US" dirty="0">
                <a:ea typeface="Adobe 명조 Std M"/>
              </a:rPr>
              <a:t> </a:t>
            </a:r>
            <a:r>
              <a:rPr lang="en-US" altLang="ko-KR" dirty="0">
                <a:ea typeface="Adobe 명조 Std M"/>
              </a:rPr>
              <a:t>– </a:t>
            </a:r>
            <a:r>
              <a:rPr lang="ko-KR" altLang="en-US" dirty="0">
                <a:ea typeface="Adobe 명조 Std M"/>
              </a:rPr>
              <a:t>배경이 다른 사람과 결혼</a:t>
            </a:r>
            <a:endParaRPr lang="en-US" altLang="ko-KR" dirty="0">
              <a:ea typeface="Adobe 명조 Std M"/>
            </a:endParaRPr>
          </a:p>
        </p:txBody>
      </p:sp>
      <p:sp>
        <p:nvSpPr>
          <p:cNvPr id="5" name="Rectangle 3"/>
          <p:cNvSpPr/>
          <p:nvPr/>
        </p:nvSpPr>
        <p:spPr>
          <a:xfrm>
            <a:off x="1524000" y="0"/>
            <a:ext cx="9144000" cy="764704"/>
          </a:xfrm>
          <a:prstGeom prst="rect">
            <a:avLst/>
          </a:prstGeom>
          <a:gradFill flip="none" rotWithShape="1">
            <a:gsLst>
              <a:gs pos="0">
                <a:srgbClr val="6D3B2D">
                  <a:shade val="30000"/>
                  <a:satMod val="115000"/>
                </a:srgbClr>
              </a:gs>
              <a:gs pos="50000">
                <a:srgbClr val="6D3B2D">
                  <a:shade val="67500"/>
                  <a:satMod val="115000"/>
                </a:srgbClr>
              </a:gs>
              <a:gs pos="100000">
                <a:srgbClr val="6D3B2D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BAF1-A0F2-4FD9-909C-F5F449366375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Frame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1734</TotalTime>
  <Words>1003</Words>
  <Application>Microsoft Office PowerPoint</Application>
  <PresentationFormat>사용자 지정</PresentationFormat>
  <Paragraphs>368</Paragraphs>
  <Slides>29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0" baseType="lpstr">
      <vt:lpstr>Frame</vt:lpstr>
      <vt:lpstr>가족과 결혼의 사회학  </vt:lpstr>
      <vt:lpstr>가족의 개념: 머독의 정의</vt:lpstr>
      <vt:lpstr>반증 사례들</vt:lpstr>
      <vt:lpstr>가족의 개념:기든스의  정의</vt:lpstr>
      <vt:lpstr>기든스 정의 1</vt:lpstr>
      <vt:lpstr>기든스 정의 2</vt:lpstr>
      <vt:lpstr>기든스 정의 3</vt:lpstr>
      <vt:lpstr>기든스 정의 4</vt:lpstr>
      <vt:lpstr>배우자 선택</vt:lpstr>
      <vt:lpstr>출계율</vt:lpstr>
      <vt:lpstr>가족 내 권력</vt:lpstr>
      <vt:lpstr>모계제</vt:lpstr>
      <vt:lpstr>사랑은 본능?</vt:lpstr>
      <vt:lpstr>낭만적 사랑</vt:lpstr>
      <vt:lpstr>로망스 소설</vt:lpstr>
      <vt:lpstr>가족의 붕괴</vt:lpstr>
      <vt:lpstr>조화롭고 온전한 전통가족</vt:lpstr>
      <vt:lpstr>조선 가족</vt:lpstr>
      <vt:lpstr>가족의 변동</vt:lpstr>
      <vt:lpstr>가족변동의 공통 방향</vt:lpstr>
      <vt:lpstr>한국의 결혼행동 1</vt:lpstr>
      <vt:lpstr>플라스틱 섹슈얼리티</vt:lpstr>
      <vt:lpstr>합류적 사랑</vt:lpstr>
      <vt:lpstr>한국의 결혼 행동 3</vt:lpstr>
      <vt:lpstr>한국의 결혼 행동 4</vt:lpstr>
      <vt:lpstr>한국의  결혼 행동 5</vt:lpstr>
      <vt:lpstr>재혼의 증가</vt:lpstr>
      <vt:lpstr>국제결혼</vt:lpstr>
      <vt:lpstr>국제결혼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제2장 변동의 이론으로서의             사회학 </dc:title>
  <dc:creator>ParkHankyoung</dc:creator>
  <cp:lastModifiedBy>user</cp:lastModifiedBy>
  <cp:revision>64</cp:revision>
  <dcterms:created xsi:type="dcterms:W3CDTF">2020-03-22T04:27:41Z</dcterms:created>
  <dcterms:modified xsi:type="dcterms:W3CDTF">2023-11-13T04:48:33Z</dcterms:modified>
</cp:coreProperties>
</file>