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2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2815D-6534-2731-B648-A48CA9E82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D09020-9FD6-C042-B0B5-7D37777A0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7AA26-48F0-C04D-C337-DD1A1D0A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1C1E2E-C39C-FCBE-FB9D-2CB687EC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6035C-D7B5-576E-3AD0-0579572B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68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FAC24-9A9C-D2EB-A4CD-C327E597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B80648-6664-B9F6-BC7A-A747F97D4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00829C-24EF-4721-DDCF-931AC74F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316FD0-76D9-13D5-CC3E-67617ECD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016BE-ABBA-2561-6DD7-8FEFDCFE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63BB34-A812-BBA1-B1B2-13A388DB8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69591E-465D-3165-7CB9-F29C8FE80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E983A-7FB1-0FE9-5F0B-8E8A905B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085A1-A2CD-14EF-6937-586AAD95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614AC8-A7F2-2F36-25B7-492B404D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5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7B77DC-63E8-D6F8-65F3-A8C93A48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B93A5-A812-001C-3386-47D8425B4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BE4FA-569A-2CC1-38FE-E9226914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204FBB-65A0-20DD-7456-3A4D9A3E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1D2BEC-E81C-746D-5425-B40F7FA2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68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836E7-9ED7-76C2-C332-EC17169B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4FF-CEF8-1477-0865-7DE5B08AC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DBE6A-958B-8071-2C97-88DFCEB1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A7350-6927-0098-1E23-3D965033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2291C-F504-2BF9-F049-0F5321AF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74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4368E-F60B-DB6F-B459-E9AA165C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60464-E364-F890-B954-89B2EC00F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68E905-529D-0BF2-E914-E6C2CDAD2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C5CF1B-DA37-2D49-D774-6EFF782B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B31E34-33A4-FD0A-1DB5-C357FA83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F4D75-A28C-74E5-5324-E1D56A53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2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4E9C1-B5AF-92BA-1E73-DFDC7EC8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9DEDF-5148-528F-E8BF-D1536570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D7FDFC-3C95-9893-9610-B439634F9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6B2E7B-1E45-0C7D-E71D-EC7F109A5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09647C-73B4-DF5E-AF55-5D8294B64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28610-7219-80F4-454B-895698AB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0395EF-A506-F7F8-20F4-0DE9AC4C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8FCAC6-835C-E3A3-320E-B8A928BD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61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32FB7-7068-E092-A8C1-20D21F19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304EB5-C2F6-B3EC-EBB4-D62FD044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1B6980-1121-1994-333E-F5C820AB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EC58D0-93A1-65F4-4919-65B93D1E5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15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1A22C8-41E4-5375-4518-156832DD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6EBA96-2913-B2DD-95A6-7F466E47C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D81540-C530-CAE4-075D-7883693F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49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AD6290-CDCB-E34E-147A-6F38B5AD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5507C-783E-E6CD-29CF-62724D9CA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747CC2-B18E-1940-27E6-0B192E7E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73323-5EC9-64DA-5333-A0FB7D5A6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4D0AA2-2D19-4058-FA05-4C9E3CB8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51D4DE-B797-1EF4-FC1D-FDBD5FB5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64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998CB-C585-45EC-9C4F-735AC65C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6003AC-7A82-E82E-7A48-0B80E2C3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E0BEC2-5A66-18F3-610B-DD391148A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DDAB91-69C8-71ED-83B4-EC245470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4B1A3-5935-4FB6-94B9-F13D1B13ECC8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06EE3-E936-469D-71DE-A92F41EB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91FDE7-201B-95E2-1308-15DEB8BB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53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1DC624-96C5-539C-4656-BF39B88F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A85EC-2F3B-6213-1100-B4C7BF94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5790E8-BB7C-06D4-F047-26B4A2CD4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54B1A3-5935-4FB6-94B9-F13D1B13ECC8}" type="datetimeFigureOut">
              <a:rPr lang="ko-KR" altLang="en-US" smtClean="0"/>
              <a:t>2024-12-22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9AA74-D44A-0F02-68F4-8D6CA2F2E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92542-87C4-F48E-1EBA-27F5DA577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07C229-3149-4D4C-AD0B-357BC9D60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16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D3DBF-1231-B9CE-ECF2-8E70010D1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 베이스 </a:t>
            </a:r>
            <a:br>
              <a:rPr lang="en-US" altLang="ko-KR" dirty="0"/>
            </a:br>
            <a:r>
              <a:rPr lang="ko-KR" altLang="en-US" dirty="0" err="1"/>
              <a:t>텀</a:t>
            </a:r>
            <a:r>
              <a:rPr lang="ko-KR" altLang="en-US" dirty="0"/>
              <a:t>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722898-DA83-8CD7-9FE2-C3CBC5540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8491"/>
            <a:ext cx="9144000" cy="1655762"/>
          </a:xfrm>
        </p:spPr>
        <p:txBody>
          <a:bodyPr/>
          <a:lstStyle/>
          <a:p>
            <a:r>
              <a:rPr lang="ko-KR" altLang="en-US" dirty="0"/>
              <a:t>게임공학과</a:t>
            </a:r>
            <a:endParaRPr lang="en-US" altLang="ko-KR" dirty="0"/>
          </a:p>
          <a:p>
            <a:r>
              <a:rPr lang="en-US" altLang="ko-KR" dirty="0"/>
              <a:t>2020182028</a:t>
            </a:r>
          </a:p>
          <a:p>
            <a:r>
              <a:rPr lang="ko-KR" altLang="en-US" dirty="0" err="1"/>
              <a:t>이규원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53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309DE-FCF1-C088-D0FF-1063FD94F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566ED-B193-7E76-1CFB-3BEE6F105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39" y="1786596"/>
            <a:ext cx="449788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5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릴레이션의 데이터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18743-1D29-0433-8DB2-2F492FD4DEFE}"/>
              </a:ext>
            </a:extLst>
          </p:cNvPr>
          <p:cNvSpPr txBox="1"/>
          <p:nvPr/>
        </p:nvSpPr>
        <p:spPr>
          <a:xfrm>
            <a:off x="833119" y="3602038"/>
            <a:ext cx="449788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endParaRPr lang="ko-KR" alt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4FCF7A-2A2E-564D-4853-DF5175F848AF}"/>
              </a:ext>
            </a:extLst>
          </p:cNvPr>
          <p:cNvSpPr txBox="1"/>
          <p:nvPr/>
        </p:nvSpPr>
        <p:spPr>
          <a:xfrm>
            <a:off x="5845969" y="325001"/>
            <a:ext cx="2421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 latinLnBrk="0">
              <a:spcAft>
                <a:spcPts val="800"/>
              </a:spcAft>
            </a:pPr>
            <a:r>
              <a:rPr lang="en-US" altLang="ko-KR" sz="1400" b="1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AnimalHealth</a:t>
            </a:r>
            <a:r>
              <a:rPr lang="en-US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: </a:t>
            </a:r>
            <a:r>
              <a:rPr lang="ko-KR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동물</a:t>
            </a:r>
            <a:r>
              <a:rPr lang="en-US" altLang="ko-KR" sz="1400" b="1" kern="0" dirty="0"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- </a:t>
            </a:r>
            <a:r>
              <a:rPr lang="ko-KR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건강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BE4E8-F7E0-01EB-423B-5FAB62CFBDE3}"/>
              </a:ext>
            </a:extLst>
          </p:cNvPr>
          <p:cNvSpPr txBox="1"/>
          <p:nvPr/>
        </p:nvSpPr>
        <p:spPr>
          <a:xfrm>
            <a:off x="9933777" y="371788"/>
            <a:ext cx="1380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 latinLnBrk="0">
              <a:spcAft>
                <a:spcPts val="800"/>
              </a:spcAft>
            </a:pPr>
            <a:r>
              <a:rPr lang="en-US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Taming : </a:t>
            </a:r>
            <a:r>
              <a:rPr lang="ko-KR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조련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30F70B-0545-748B-574D-5B1CC9E65A2A}"/>
              </a:ext>
            </a:extLst>
          </p:cNvPr>
          <p:cNvSpPr txBox="1"/>
          <p:nvPr/>
        </p:nvSpPr>
        <p:spPr>
          <a:xfrm>
            <a:off x="6300099" y="2694040"/>
            <a:ext cx="1512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 latinLnBrk="0">
              <a:spcAft>
                <a:spcPts val="800"/>
              </a:spcAft>
            </a:pPr>
            <a:r>
              <a:rPr lang="en-US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Event : </a:t>
            </a:r>
            <a:r>
              <a:rPr lang="ko-KR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이벤트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09A78E-A625-7888-6C16-046B0F65DDF3}"/>
              </a:ext>
            </a:extLst>
          </p:cNvPr>
          <p:cNvSpPr txBox="1"/>
          <p:nvPr/>
        </p:nvSpPr>
        <p:spPr>
          <a:xfrm>
            <a:off x="6377483" y="4564014"/>
            <a:ext cx="1640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 latinLnBrk="0">
              <a:spcAft>
                <a:spcPts val="800"/>
              </a:spcAft>
            </a:pPr>
            <a:r>
              <a:rPr lang="en-US" altLang="ko-KR" sz="800" b="1" kern="0" dirty="0" err="1">
                <a:effectLst/>
                <a:latin typeface="맑은 고딕" panose="020B0503020000020004" pitchFamily="50" charset="-127"/>
                <a:cs typeface="Calibri" panose="020F0502020204030204" pitchFamily="34" charset="0"/>
              </a:rPr>
              <a:t>EventImpactOnAnimals</a:t>
            </a:r>
            <a:r>
              <a:rPr lang="en-US" altLang="ko-KR" sz="800" b="1" kern="0" dirty="0">
                <a:effectLst/>
                <a:latin typeface="맑은 고딕" panose="020B0503020000020004" pitchFamily="50" charset="-127"/>
                <a:cs typeface="Calibri" panose="020F0502020204030204" pitchFamily="34" charset="0"/>
              </a:rPr>
              <a:t>: </a:t>
            </a:r>
            <a:r>
              <a:rPr lang="ko-KR" altLang="ko-KR" sz="800" b="1" kern="0" dirty="0"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동물에게 미치는 이벤트의 영향</a:t>
            </a:r>
            <a:endParaRPr lang="ko-KR" altLang="ko-KR" sz="6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E82B81-4B68-FFD8-3C7E-4520695E3A33}"/>
              </a:ext>
            </a:extLst>
          </p:cNvPr>
          <p:cNvSpPr txBox="1"/>
          <p:nvPr/>
        </p:nvSpPr>
        <p:spPr>
          <a:xfrm>
            <a:off x="9550397" y="4650202"/>
            <a:ext cx="23066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 latinLnBrk="0">
              <a:spcAft>
                <a:spcPts val="800"/>
              </a:spcAft>
            </a:pPr>
            <a:r>
              <a:rPr lang="en-US" altLang="ko-KR" sz="1100" b="1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EventImpactOnBuildings</a:t>
            </a:r>
            <a:r>
              <a:rPr lang="en-US" altLang="ko-KR" sz="11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: </a:t>
            </a:r>
            <a:r>
              <a:rPr lang="ko-KR" altLang="ko-KR" sz="11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건물에 미치는 이벤트의 영향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FA3C99-51DB-9ED9-650D-F70492568AC8}"/>
              </a:ext>
            </a:extLst>
          </p:cNvPr>
          <p:cNvSpPr txBox="1"/>
          <p:nvPr/>
        </p:nvSpPr>
        <p:spPr>
          <a:xfrm>
            <a:off x="1879600" y="473879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Page.3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EBAC5D-D54B-9D57-873D-50A198DDA009}"/>
              </a:ext>
            </a:extLst>
          </p:cNvPr>
          <p:cNvSpPr txBox="1"/>
          <p:nvPr/>
        </p:nvSpPr>
        <p:spPr>
          <a:xfrm>
            <a:off x="9390831" y="2541606"/>
            <a:ext cx="2466226" cy="533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 latinLnBrk="0">
              <a:spcAft>
                <a:spcPts val="800"/>
              </a:spcAft>
            </a:pPr>
            <a:r>
              <a:rPr lang="en-US" altLang="ko-KR" sz="1100" b="1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EventImpactOnColonists</a:t>
            </a:r>
            <a:r>
              <a:rPr lang="en-US" altLang="ko-KR" sz="11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: </a:t>
            </a:r>
          </a:p>
          <a:p>
            <a:pPr fontAlgn="ctr" latinLnBrk="0">
              <a:spcAft>
                <a:spcPts val="800"/>
              </a:spcAft>
            </a:pPr>
            <a:r>
              <a:rPr lang="ko-KR" altLang="ko-KR" sz="11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정착민에게 미치는 이벤트의 영향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09C8AA7-FF56-A389-A89E-156716B18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919" y="937403"/>
            <a:ext cx="3081231" cy="1393047"/>
          </a:xfrm>
          <a:prstGeom prst="rect">
            <a:avLst/>
          </a:prstGeom>
        </p:spPr>
      </p:pic>
      <p:pic>
        <p:nvPicPr>
          <p:cNvPr id="8" name="그림 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1542264-9FAE-5CAA-367E-AB817E0F6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765" y="937403"/>
            <a:ext cx="1716545" cy="1436323"/>
          </a:xfrm>
          <a:prstGeom prst="rect">
            <a:avLst/>
          </a:prstGeom>
        </p:spPr>
      </p:pic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CD22044-8A13-ADEB-19F8-EABFBE20A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517" y="3361192"/>
            <a:ext cx="1852972" cy="1052085"/>
          </a:xfrm>
          <a:prstGeom prst="rect">
            <a:avLst/>
          </a:prstGeom>
        </p:spPr>
      </p:pic>
      <p:pic>
        <p:nvPicPr>
          <p:cNvPr id="11" name="그림 10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D396ADE-B373-D747-11D7-D08F01D52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0400" y="3147157"/>
            <a:ext cx="2147091" cy="1293603"/>
          </a:xfrm>
          <a:prstGeom prst="rect">
            <a:avLst/>
          </a:prstGeom>
        </p:spPr>
      </p:pic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0A2ED776-80C7-6999-7394-2B6E1993E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4582" y="5025679"/>
            <a:ext cx="2520840" cy="1553541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28529A3-905B-22C7-05F0-D289FF6BD7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3883" y="5159544"/>
            <a:ext cx="2862308" cy="141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00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6CC46F-612C-3D03-F94B-6CE33ED78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B6B71A-37D0-5DCA-D16E-DBC306CD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질의어</a:t>
            </a:r>
            <a:endParaRPr lang="en-US" altLang="ko-KR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E43FF1-C540-058A-6D0F-57986A9D258B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Page.1</a:t>
            </a:r>
          </a:p>
        </p:txBody>
      </p:sp>
      <p:sp>
        <p:nvSpPr>
          <p:cNvPr id="5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C6CA722-FE30-AEAC-60C8-93A224F65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694" y="2633472"/>
            <a:ext cx="6319564" cy="3586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9EA2BE-16C3-EB3B-C07F-10B58717DA5C}"/>
              </a:ext>
            </a:extLst>
          </p:cNvPr>
          <p:cNvSpPr txBox="1"/>
          <p:nvPr/>
        </p:nvSpPr>
        <p:spPr>
          <a:xfrm>
            <a:off x="833119" y="3602038"/>
            <a:ext cx="449788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endParaRPr lang="ko-KR" alt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648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0DBA2A-E8AB-634E-BE37-2D84F0700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BAA9C9-5693-649B-DB9A-5B20DB4E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질의어</a:t>
            </a:r>
            <a:endParaRPr lang="en-US" altLang="ko-KR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727836-B59E-90D6-F473-A81EDFAB3B37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Page.2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A2F06A-6DE9-9E96-42E1-5CFA2B3C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334" y="2633472"/>
            <a:ext cx="6672284" cy="3586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3EAB2E-9BB5-4665-3433-0B5F62B787A9}"/>
              </a:ext>
            </a:extLst>
          </p:cNvPr>
          <p:cNvSpPr txBox="1"/>
          <p:nvPr/>
        </p:nvSpPr>
        <p:spPr>
          <a:xfrm>
            <a:off x="833119" y="3602038"/>
            <a:ext cx="449788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endParaRPr lang="ko-KR" alt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00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4C619D-4AE7-EE5F-94B4-01E2727B3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4242DAD-8E01-104B-AB4E-997C90C2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질의어</a:t>
            </a:r>
            <a:endParaRPr lang="en-US" altLang="ko-KR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C22A2C-CAC3-4739-D550-A5CBA71DD492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Page.3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C7EC4A-7378-6F94-A718-FFCA6B8B0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375" y="2633472"/>
            <a:ext cx="6404201" cy="3586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3CB032-E274-6E86-A196-32499390368F}"/>
              </a:ext>
            </a:extLst>
          </p:cNvPr>
          <p:cNvSpPr txBox="1"/>
          <p:nvPr/>
        </p:nvSpPr>
        <p:spPr>
          <a:xfrm>
            <a:off x="833119" y="3602038"/>
            <a:ext cx="449788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endParaRPr lang="ko-KR" alt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059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A54019-2C81-C76E-DA1A-A2925A3A5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3E7F18-B9DB-C0C6-6E56-599129F8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질의어</a:t>
            </a:r>
            <a:endParaRPr lang="en-US" altLang="ko-KR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7CA37E-87B8-DF3B-E1FD-F5B2DAD44074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Page.4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4050BE-03AE-85C8-95AE-349FB1A4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403" y="2633472"/>
            <a:ext cx="8292146" cy="3586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E47C05-4C34-2FEA-5415-25BE1D742FE4}"/>
              </a:ext>
            </a:extLst>
          </p:cNvPr>
          <p:cNvSpPr txBox="1"/>
          <p:nvPr/>
        </p:nvSpPr>
        <p:spPr>
          <a:xfrm>
            <a:off x="833119" y="3602038"/>
            <a:ext cx="449788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endParaRPr lang="ko-KR" alt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2182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55C48B-D559-05F9-EC20-019AC4B81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09CE85-8049-787C-9C01-98B6CCFA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질의어</a:t>
            </a:r>
            <a:endParaRPr lang="en-US" altLang="ko-KR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04AD39-C11B-49C3-FC2E-D6F52E690408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Page.5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A21AAC-C13B-2D9B-B85C-12D140ADB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23" y="2633472"/>
            <a:ext cx="10471105" cy="3586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340A9A-BB47-991C-90D2-B37F826CD4CC}"/>
              </a:ext>
            </a:extLst>
          </p:cNvPr>
          <p:cNvSpPr txBox="1"/>
          <p:nvPr/>
        </p:nvSpPr>
        <p:spPr>
          <a:xfrm>
            <a:off x="833119" y="3602038"/>
            <a:ext cx="449788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endParaRPr lang="ko-KR" alt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705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F4232F-8E2A-FD93-D73B-8455E3184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F916484-A5B2-BDE1-3950-0CBCA4B9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질의어</a:t>
            </a:r>
            <a:endParaRPr lang="en-US" altLang="ko-KR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71B815-244F-6F98-C3F1-F9B4A5E2998F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Page.6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C77702-9678-4C7C-579E-29A388D96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379" y="2633472"/>
            <a:ext cx="8910194" cy="3586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A6E5BB-4162-FBF5-704A-6D12D01535C9}"/>
              </a:ext>
            </a:extLst>
          </p:cNvPr>
          <p:cNvSpPr txBox="1"/>
          <p:nvPr/>
        </p:nvSpPr>
        <p:spPr>
          <a:xfrm>
            <a:off x="833119" y="3602038"/>
            <a:ext cx="449788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endParaRPr lang="ko-KR" alt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076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8A88CD-010B-A82D-4FD8-3C78D90CC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F95DDB1-2573-1228-FA6E-32F8700A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질의어</a:t>
            </a:r>
            <a:endParaRPr lang="en-US" altLang="ko-KR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08D32A-8181-4AB8-A307-1FF31586A92F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Page.</a:t>
            </a:r>
            <a:r>
              <a:rPr lang="en-US" altLang="ko-KR" sz="2400" dirty="0"/>
              <a:t>7</a:t>
            </a:r>
            <a:endParaRPr lang="en-US" altLang="ko-KR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017362-5AE6-76C9-DE5B-33876C99C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590" y="2633472"/>
            <a:ext cx="9437772" cy="3586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4900BA-A6FE-93B3-C73A-1E091BBADC3E}"/>
              </a:ext>
            </a:extLst>
          </p:cNvPr>
          <p:cNvSpPr txBox="1"/>
          <p:nvPr/>
        </p:nvSpPr>
        <p:spPr>
          <a:xfrm>
            <a:off x="833119" y="3602038"/>
            <a:ext cx="449788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endParaRPr lang="ko-KR" alt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297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91D4DB-762A-3022-21CF-51E187083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830DFF-2025-102A-4CDF-E21D2631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질의어</a:t>
            </a:r>
            <a:endParaRPr lang="en-US" altLang="ko-KR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D2971D-1BDF-85F6-BE9B-3D46E99DA854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Page.8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23F411-2C05-C8CC-C73D-9DFEBDDB7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745" y="2633472"/>
            <a:ext cx="5903462" cy="3586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155B6B-FC2C-77BB-6472-D0EBD4E43433}"/>
              </a:ext>
            </a:extLst>
          </p:cNvPr>
          <p:cNvSpPr txBox="1"/>
          <p:nvPr/>
        </p:nvSpPr>
        <p:spPr>
          <a:xfrm>
            <a:off x="833119" y="3602038"/>
            <a:ext cx="449788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endParaRPr lang="ko-KR" alt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710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4972AD-41F1-8C34-67C8-39F3E94D1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E96F18-7A78-5334-B684-FEA7C33F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질의어</a:t>
            </a:r>
            <a:endParaRPr lang="en-US" altLang="ko-KR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C820C1-E063-A9F6-1761-5FC43B8AA782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Page.9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543C10-040D-E519-34EB-D3921A400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90" y="2633472"/>
            <a:ext cx="6798772" cy="3586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360251-194D-419E-591A-D0614E30D889}"/>
              </a:ext>
            </a:extLst>
          </p:cNvPr>
          <p:cNvSpPr txBox="1"/>
          <p:nvPr/>
        </p:nvSpPr>
        <p:spPr>
          <a:xfrm>
            <a:off x="833119" y="3602038"/>
            <a:ext cx="449788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endParaRPr lang="ko-KR" alt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85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32F0E-7E3E-D495-10A7-A526D9B9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56ED34B-E6A3-C649-92B2-57A7D7246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782"/>
            <a:ext cx="10515600" cy="4743617"/>
          </a:xfrm>
        </p:spPr>
        <p:txBody>
          <a:bodyPr>
            <a:normAutofit/>
          </a:bodyPr>
          <a:lstStyle/>
          <a:p>
            <a:r>
              <a:rPr lang="ko-KR" altLang="en-US" dirty="0"/>
              <a:t>변경사항</a:t>
            </a:r>
            <a:endParaRPr lang="en-US" altLang="ko-KR" dirty="0"/>
          </a:p>
          <a:p>
            <a:r>
              <a:rPr lang="ko-KR" altLang="en-US" dirty="0"/>
              <a:t>데이터베이스 요구사항</a:t>
            </a:r>
            <a:endParaRPr lang="en-US" altLang="ko-KR" dirty="0"/>
          </a:p>
          <a:p>
            <a:r>
              <a:rPr lang="en-US" altLang="ko-KR" dirty="0"/>
              <a:t>ER</a:t>
            </a:r>
            <a:r>
              <a:rPr lang="ko-KR" altLang="en-US" dirty="0"/>
              <a:t>모델</a:t>
            </a:r>
            <a:endParaRPr lang="en-US" altLang="ko-KR" dirty="0"/>
          </a:p>
          <a:p>
            <a:r>
              <a:rPr lang="ko-KR" altLang="en-US" dirty="0" err="1"/>
              <a:t>관겨형</a:t>
            </a:r>
            <a:r>
              <a:rPr lang="ko-KR" altLang="en-US" dirty="0"/>
              <a:t> 데이터 모델</a:t>
            </a:r>
            <a:endParaRPr lang="en-US" altLang="ko-KR" dirty="0"/>
          </a:p>
          <a:p>
            <a:r>
              <a:rPr lang="ko-KR" altLang="en-US" dirty="0" err="1"/>
              <a:t>애트리뷰트</a:t>
            </a:r>
            <a:r>
              <a:rPr lang="ko-KR" altLang="en-US" dirty="0"/>
              <a:t> 요약</a:t>
            </a:r>
            <a:endParaRPr lang="en-US" altLang="ko-KR" dirty="0"/>
          </a:p>
          <a:p>
            <a:r>
              <a:rPr lang="ko-KR" altLang="en-US" dirty="0"/>
              <a:t>릴레이션의 데이터</a:t>
            </a:r>
            <a:endParaRPr lang="en-US" altLang="ko-KR" dirty="0"/>
          </a:p>
          <a:p>
            <a:r>
              <a:rPr lang="ko-KR" altLang="en-US" dirty="0" err="1"/>
              <a:t>질의어</a:t>
            </a:r>
            <a:endParaRPr lang="en-US" altLang="ko-KR" dirty="0"/>
          </a:p>
          <a:p>
            <a:r>
              <a:rPr lang="ko-KR" altLang="en-US" dirty="0"/>
              <a:t>소감</a:t>
            </a:r>
            <a:endParaRPr lang="en-US" altLang="ko-KR" dirty="0"/>
          </a:p>
          <a:p>
            <a:r>
              <a:rPr lang="ko-KR" altLang="en-US" dirty="0"/>
              <a:t>사용한 모델</a:t>
            </a:r>
          </a:p>
        </p:txBody>
      </p:sp>
    </p:spTree>
    <p:extLst>
      <p:ext uri="{BB962C8B-B14F-4D97-AF65-F5344CB8AC3E}">
        <p14:creationId xmlns:p14="http://schemas.microsoft.com/office/powerpoint/2010/main" val="432281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AACBAB-0A3C-F64C-7E27-A3590CE11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859150-A52E-7875-A13A-37AF0D2B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질의어</a:t>
            </a:r>
            <a:endParaRPr lang="en-US" altLang="ko-KR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4F1D36-C61E-267E-B019-EF6C13C28D67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ts val="1000"/>
              </a:spcBef>
            </a:pPr>
            <a:r>
              <a:rPr lang="en-US" altLang="ko-K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Page.</a:t>
            </a:r>
            <a:r>
              <a:rPr lang="en-US" altLang="ko-KR" sz="2400" dirty="0"/>
              <a:t>10</a:t>
            </a:r>
            <a:endParaRPr lang="en-US" altLang="ko-KR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043478-929D-CE08-DF73-ACD891F5E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58" y="2633472"/>
            <a:ext cx="10626235" cy="3586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479DE7-A962-CBBC-DF6F-779D5BC3047F}"/>
              </a:ext>
            </a:extLst>
          </p:cNvPr>
          <p:cNvSpPr txBox="1"/>
          <p:nvPr/>
        </p:nvSpPr>
        <p:spPr>
          <a:xfrm>
            <a:off x="833119" y="3602038"/>
            <a:ext cx="449788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endParaRPr lang="ko-KR" alt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272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C5E21F-199C-D57C-33BB-9113A7D00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05EAF70-F120-762B-F91B-B210069F5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ko-KR" altLang="en-US" sz="5400"/>
              <a:t>소감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91850B4-59A2-3DF9-95A9-9A9343C87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200" dirty="0"/>
              <a:t>데이터 베이스 수업은 몇 개의 과목으로 나누어 진행해야 할 과목을 한 수업에 몰아 넣어 배운다는 이야기를 들었을 때에는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얉게</a:t>
            </a:r>
            <a:r>
              <a:rPr lang="ko-KR" altLang="en-US" sz="1200" dirty="0"/>
              <a:t> 배우더라도 그 내용들을 제대로 소화하지 못하고 수업을 </a:t>
            </a:r>
            <a:r>
              <a:rPr lang="ko-KR" altLang="en-US" sz="1200" dirty="0" err="1"/>
              <a:t>마칠까봐</a:t>
            </a:r>
            <a:r>
              <a:rPr lang="ko-KR" altLang="en-US" sz="1200" dirty="0"/>
              <a:t> 두려웠다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혼자 생각을 할 시간을 주고</a:t>
            </a:r>
            <a:r>
              <a:rPr lang="en-US" altLang="ko-KR" sz="1200" dirty="0"/>
              <a:t>, </a:t>
            </a:r>
            <a:r>
              <a:rPr lang="ko-KR" altLang="en-US" sz="1200" dirty="0"/>
              <a:t>어렴풋이 이해한 내용을 직접 적용하고 다른 사람들과 토론하면서 의견을 교류하며 기대 이상으로 양질의 수업을 들었다고 생각한다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사람에 따라 진도가 느리다고 느낄 수 있고</a:t>
            </a:r>
            <a:r>
              <a:rPr lang="en-US" altLang="ko-KR" sz="1200" dirty="0"/>
              <a:t>, </a:t>
            </a:r>
            <a:r>
              <a:rPr lang="ko-KR" altLang="en-US" sz="1200" dirty="0"/>
              <a:t>사람들과 토론하는 게 부담스럽다고 느껴질 순 있다</a:t>
            </a:r>
            <a:r>
              <a:rPr lang="en-US" altLang="ko-KR" sz="1200" dirty="0"/>
              <a:t>. </a:t>
            </a:r>
            <a:r>
              <a:rPr lang="ko-KR" altLang="en-US" sz="1200" dirty="0"/>
              <a:t>특히</a:t>
            </a:r>
            <a:r>
              <a:rPr lang="en-US" altLang="ko-KR" sz="1200" dirty="0"/>
              <a:t>,</a:t>
            </a:r>
            <a:r>
              <a:rPr lang="ko-KR" altLang="en-US" sz="1200" dirty="0"/>
              <a:t> 함부로 목소리를 내는 것이 어려워진 지금 사회에선 더더욱 자신의 의견을 내는 것이 두려운 사람들이 많다</a:t>
            </a:r>
            <a:r>
              <a:rPr lang="en-US" altLang="ko-KR" sz="1200" dirty="0"/>
              <a:t>. </a:t>
            </a:r>
            <a:r>
              <a:rPr lang="ko-KR" altLang="en-US" sz="1200" dirty="0"/>
              <a:t>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우리가 사회의 구성원인 이상 결국 자신만의 생각으론 살 수 없고 </a:t>
            </a:r>
            <a:r>
              <a:rPr lang="ko-KR" altLang="en-US" sz="1200" dirty="0" err="1"/>
              <a:t>얉게</a:t>
            </a:r>
            <a:r>
              <a:rPr lang="ko-KR" altLang="en-US" sz="1200" dirty="0"/>
              <a:t> 이해한 내용만으론 기억에 남지 않는다</a:t>
            </a:r>
            <a:r>
              <a:rPr lang="en-US" altLang="ko-KR" sz="1200" dirty="0"/>
              <a:t>. </a:t>
            </a:r>
            <a:r>
              <a:rPr lang="ko-KR" altLang="en-US" sz="1200" dirty="0"/>
              <a:t>이 수업은 한국사회의 주입식 교육에 </a:t>
            </a:r>
            <a:r>
              <a:rPr lang="ko-KR" altLang="en-US" sz="1200" dirty="0" err="1"/>
              <a:t>매마른</a:t>
            </a:r>
            <a:r>
              <a:rPr lang="ko-KR" altLang="en-US" sz="1200" dirty="0"/>
              <a:t> 사람들에게 가장 필요했던 방식이라고 생각한다</a:t>
            </a:r>
            <a:r>
              <a:rPr lang="en-US" altLang="ko-KR" sz="1200" dirty="0"/>
              <a:t>. </a:t>
            </a:r>
            <a:r>
              <a:rPr lang="ko-KR" altLang="en-US" sz="1200" dirty="0"/>
              <a:t>언젠가 누군갈 가르칠 날이 온다면 이상향으로 삼고 싶은 수업 </a:t>
            </a:r>
            <a:r>
              <a:rPr lang="ko-KR" altLang="en-US" sz="1200" dirty="0" err="1"/>
              <a:t>방식이였다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 err="1"/>
              <a:t>텀프로젝트를</a:t>
            </a:r>
            <a:r>
              <a:rPr lang="ko-KR" altLang="en-US" sz="1200" dirty="0"/>
              <a:t> 진행하면서 늘 그렇듯</a:t>
            </a:r>
            <a:r>
              <a:rPr lang="en-US" altLang="ko-KR" sz="1200" dirty="0"/>
              <a:t>, </a:t>
            </a:r>
            <a:r>
              <a:rPr lang="ko-KR" altLang="en-US" sz="1200" dirty="0"/>
              <a:t>한 번에 해결되는 과제는 없었다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텀프로젝트</a:t>
            </a:r>
            <a:r>
              <a:rPr lang="ko-KR" altLang="en-US" sz="1200" dirty="0"/>
              <a:t> </a:t>
            </a:r>
            <a:r>
              <a:rPr lang="en-US" altLang="ko-KR" sz="1200" dirty="0"/>
              <a:t>1,2,3</a:t>
            </a:r>
            <a:r>
              <a:rPr lang="ko-KR" altLang="en-US" sz="1200" dirty="0"/>
              <a:t>을 냈던 내용을 고치지 않은 것이 없었다</a:t>
            </a:r>
            <a:r>
              <a:rPr lang="en-US" altLang="ko-KR" sz="1200" dirty="0"/>
              <a:t>. </a:t>
            </a:r>
            <a:r>
              <a:rPr lang="ko-KR" altLang="en-US" sz="1200" dirty="0"/>
              <a:t>생각보다 게임에 들어있는 데이터의 양은 방대했고 그를 놓치지 않고 정리하는 것만으로도 어려웠다</a:t>
            </a:r>
            <a:r>
              <a:rPr lang="en-US" altLang="ko-KR" sz="1200" dirty="0"/>
              <a:t>. </a:t>
            </a:r>
            <a:r>
              <a:rPr lang="ko-KR" altLang="en-US" sz="1200" dirty="0"/>
              <a:t>특히</a:t>
            </a:r>
            <a:r>
              <a:rPr lang="en-US" altLang="ko-KR" sz="1200" dirty="0"/>
              <a:t>, ER</a:t>
            </a:r>
            <a:r>
              <a:rPr lang="ko-KR" altLang="en-US" sz="1200" dirty="0"/>
              <a:t>모델의 다양한 모델을 사용하고 정규화 과정을 위해 </a:t>
            </a:r>
            <a:r>
              <a:rPr lang="ko-KR" altLang="en-US" sz="1200" dirty="0" err="1"/>
              <a:t>적다보니</a:t>
            </a:r>
            <a:r>
              <a:rPr lang="ko-KR" altLang="en-US" sz="1200" dirty="0"/>
              <a:t> 내가 이런 부분을 놓치고 </a:t>
            </a:r>
            <a:r>
              <a:rPr lang="ko-KR" altLang="en-US" sz="1200" dirty="0" err="1"/>
              <a:t>있었구나를</a:t>
            </a:r>
            <a:r>
              <a:rPr lang="ko-KR" altLang="en-US" sz="1200" dirty="0"/>
              <a:t> 알 수 </a:t>
            </a:r>
            <a:r>
              <a:rPr lang="ko-KR" altLang="en-US" sz="1200" dirty="0" err="1"/>
              <a:t>있엇다</a:t>
            </a:r>
            <a:r>
              <a:rPr lang="en-US" altLang="ko-KR" sz="1200" dirty="0"/>
              <a:t>. </a:t>
            </a:r>
            <a:r>
              <a:rPr lang="ko-KR" altLang="en-US" sz="1200" dirty="0"/>
              <a:t>변경사항엔 크고 대표적인 내용만을 적었지만</a:t>
            </a:r>
            <a:r>
              <a:rPr lang="en-US" altLang="ko-KR" sz="1200" dirty="0"/>
              <a:t>, </a:t>
            </a:r>
            <a:r>
              <a:rPr lang="ko-KR" altLang="en-US" sz="1200" dirty="0"/>
              <a:t>자잘한 내용은 더 많이 바뀌었다</a:t>
            </a:r>
            <a:r>
              <a:rPr lang="en-US" altLang="ko-KR" sz="1200" dirty="0"/>
              <a:t>. </a:t>
            </a:r>
            <a:r>
              <a:rPr lang="ko-KR" altLang="en-US" sz="1200" dirty="0"/>
              <a:t>그 날의 프로젝트를 작성하는 시간보다 그 전의 프로젝트를 뜯어 고치는 시간이 더 긴 적도 있었다</a:t>
            </a:r>
            <a:r>
              <a:rPr lang="en-US" altLang="ko-KR" sz="1200" dirty="0"/>
              <a:t>. </a:t>
            </a:r>
            <a:r>
              <a:rPr lang="ko-KR" altLang="en-US" sz="1200" dirty="0"/>
              <a:t>더 힘들었던 점은</a:t>
            </a:r>
            <a:r>
              <a:rPr lang="en-US" altLang="ko-KR" sz="1200" dirty="0"/>
              <a:t>, </a:t>
            </a:r>
            <a:r>
              <a:rPr lang="ko-KR" altLang="en-US" sz="1200" dirty="0"/>
              <a:t>따로 정리한 </a:t>
            </a:r>
            <a:r>
              <a:rPr lang="en-US" altLang="ko-KR" sz="1200" dirty="0"/>
              <a:t>OneNote, Word, PPT, SQL </a:t>
            </a:r>
            <a:r>
              <a:rPr lang="ko-KR" altLang="en-US" sz="1200" dirty="0"/>
              <a:t>등을 모두 고쳐줘야 </a:t>
            </a:r>
            <a:r>
              <a:rPr lang="ko-KR" altLang="en-US" sz="1200" dirty="0" err="1"/>
              <a:t>하다보니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휴먼에러로</a:t>
            </a:r>
            <a:r>
              <a:rPr lang="ko-KR" altLang="en-US" sz="1200" dirty="0"/>
              <a:t> 계속 갱신오류가 발생해 작업 하나 마치거나 수정할 때 계속 갱신이 안된 곳은 없는 지 확인하느라 고생했던 기억이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특히 이번 정규화 과정을 거치면서 감당하기 어려울 정도로 많은 릴레이션을 만들어 냈는데 이에 대한 데이터를 모두 만드는 것이 정말 어려웠다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애트리뷰트와</a:t>
            </a:r>
            <a:r>
              <a:rPr lang="ko-KR" altLang="en-US" sz="1200" dirty="0"/>
              <a:t> 릴레이션의 데이터를 정리한 이유도 제출하기 위해 만든 것도 있지만</a:t>
            </a:r>
            <a:r>
              <a:rPr lang="en-US" altLang="ko-KR" sz="1200" dirty="0"/>
              <a:t> </a:t>
            </a:r>
            <a:r>
              <a:rPr lang="ko-KR" altLang="en-US" sz="1200" dirty="0"/>
              <a:t>작업할 때 </a:t>
            </a:r>
            <a:r>
              <a:rPr lang="ko-KR" altLang="en-US" sz="1200" dirty="0" err="1"/>
              <a:t>햇갈리지</a:t>
            </a:r>
            <a:r>
              <a:rPr lang="ko-KR" altLang="en-US" sz="1200" dirty="0"/>
              <a:t> 않기 위해 만든 이유도 있었다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이 작업을 마치면서 데이터베이스의 양이 하나씩 커지면서 데이터가 늘어날 때마다 관리의 어려움은 배로 늘어난다는 것을 느끼며 데이터 베이스의 관리 중요성을 느끼게 되었다</a:t>
            </a:r>
            <a:r>
              <a:rPr lang="en-US" altLang="ko-KR" sz="120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4739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718C2-F181-1FD7-701E-3C071F684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514CF-CD6E-4B9D-C7DC-120CBD51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모델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CCA23C6-F9C8-772A-ECC5-F646D72A4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783"/>
            <a:ext cx="10515600" cy="4351338"/>
          </a:xfrm>
        </p:spPr>
        <p:txBody>
          <a:bodyPr/>
          <a:lstStyle/>
          <a:p>
            <a:r>
              <a:rPr lang="en-US" altLang="ko-KR" sz="1800" dirty="0"/>
              <a:t>ER</a:t>
            </a:r>
            <a:r>
              <a:rPr lang="ko-KR" altLang="en-US" sz="1800" dirty="0"/>
              <a:t>모델 및 관계형 데이터 모델 </a:t>
            </a:r>
            <a:r>
              <a:rPr lang="en-US" altLang="ko-KR" sz="1800" dirty="0"/>
              <a:t>: draw.io</a:t>
            </a:r>
          </a:p>
          <a:p>
            <a:r>
              <a:rPr lang="en-US" altLang="ko-KR" sz="1800" dirty="0"/>
              <a:t>SQL</a:t>
            </a:r>
            <a:r>
              <a:rPr lang="ko-KR" altLang="en-US" sz="1800" dirty="0"/>
              <a:t>모델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MySQLWorkbench</a:t>
            </a:r>
            <a:endParaRPr lang="en-US" altLang="ko-KR" sz="1800" dirty="0"/>
          </a:p>
          <a:p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3578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7A91B-C9D6-5B07-B4D8-2D6D59049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A183ED-EDF7-DF37-F686-4A70129B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변경사항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7C3C44A-C542-2044-E3E5-89392D00F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783"/>
            <a:ext cx="10515600" cy="4351338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 과제 변경사항</a:t>
            </a:r>
            <a:endParaRPr lang="en-US" altLang="ko-KR" dirty="0"/>
          </a:p>
          <a:p>
            <a:pPr lvl="1"/>
            <a:r>
              <a:rPr lang="ko-KR" altLang="en-US" sz="1800" dirty="0" err="1"/>
              <a:t>다치애트리뷰트</a:t>
            </a:r>
            <a:r>
              <a:rPr lang="ko-KR" altLang="en-US" sz="1800" dirty="0"/>
              <a:t> 표현 </a:t>
            </a:r>
            <a:r>
              <a:rPr lang="en-US" altLang="ko-KR" sz="1800" dirty="0"/>
              <a:t>:</a:t>
            </a:r>
            <a:r>
              <a:rPr lang="ko-KR" altLang="en-US" sz="1800" dirty="0"/>
              <a:t> 이름 </a:t>
            </a:r>
            <a:r>
              <a:rPr lang="en-US" altLang="ko-KR" sz="1800" dirty="0"/>
              <a:t>-&gt; </a:t>
            </a:r>
            <a:r>
              <a:rPr lang="ko-KR" altLang="en-US" sz="1800" dirty="0"/>
              <a:t>이름</a:t>
            </a:r>
            <a:r>
              <a:rPr lang="en-US" altLang="ko-KR" sz="1800" dirty="0"/>
              <a:t>(</a:t>
            </a:r>
            <a:r>
              <a:rPr lang="ko-KR" altLang="en-US" sz="1800" dirty="0"/>
              <a:t>성</a:t>
            </a:r>
            <a:r>
              <a:rPr lang="en-US" altLang="ko-KR" sz="1800" dirty="0"/>
              <a:t>,</a:t>
            </a:r>
            <a:r>
              <a:rPr lang="ko-KR" altLang="en-US" sz="1800" dirty="0"/>
              <a:t>별명</a:t>
            </a:r>
            <a:r>
              <a:rPr lang="en-US" altLang="ko-KR" sz="1800" dirty="0"/>
              <a:t>,</a:t>
            </a:r>
            <a:r>
              <a:rPr lang="ko-KR" altLang="en-US" sz="1800" dirty="0"/>
              <a:t>이름</a:t>
            </a:r>
            <a:r>
              <a:rPr lang="en-US" altLang="ko-KR" sz="1800" dirty="0"/>
              <a:t>)</a:t>
            </a:r>
            <a:r>
              <a:rPr lang="ko-KR" altLang="en-US" sz="1800" dirty="0"/>
              <a:t>으로 변경</a:t>
            </a:r>
            <a:endParaRPr lang="en-US" altLang="ko-KR" sz="1800" dirty="0"/>
          </a:p>
          <a:p>
            <a:pPr lvl="1"/>
            <a:r>
              <a:rPr lang="ko-KR" altLang="en-US" sz="1800" dirty="0"/>
              <a:t>복합 </a:t>
            </a:r>
            <a:r>
              <a:rPr lang="ko-KR" altLang="en-US" sz="1800" dirty="0" err="1"/>
              <a:t>애트리뷰트</a:t>
            </a:r>
            <a:r>
              <a:rPr lang="ko-KR" altLang="en-US" sz="1800" dirty="0"/>
              <a:t> 표현 </a:t>
            </a:r>
            <a:r>
              <a:rPr lang="en-US" altLang="ko-KR" sz="1800" dirty="0"/>
              <a:t>: </a:t>
            </a:r>
            <a:r>
              <a:rPr lang="ko-KR" altLang="en-US" sz="1800" dirty="0"/>
              <a:t>건강</a:t>
            </a:r>
            <a:endParaRPr lang="en-US" altLang="ko-KR" sz="1800" dirty="0"/>
          </a:p>
          <a:p>
            <a:pPr lvl="1"/>
            <a:r>
              <a:rPr lang="ko-KR" altLang="en-US" sz="1800" dirty="0"/>
              <a:t>가시성을 위해 엔티티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애트리뷰트의</a:t>
            </a:r>
            <a:r>
              <a:rPr lang="ko-KR" altLang="en-US" sz="1800" dirty="0"/>
              <a:t> 크기 확장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en-US" altLang="ko-KR" dirty="0"/>
              <a:t>3</a:t>
            </a:r>
            <a:r>
              <a:rPr lang="ko-KR" altLang="en-US" dirty="0"/>
              <a:t>번 과제 변경사항</a:t>
            </a:r>
            <a:endParaRPr lang="en-US" altLang="ko-KR" dirty="0"/>
          </a:p>
          <a:p>
            <a:pPr lvl="1"/>
            <a:r>
              <a:rPr lang="ko-KR" altLang="en-US" sz="1800" dirty="0"/>
              <a:t>정규화 구현</a:t>
            </a:r>
            <a:endParaRPr lang="en-US" altLang="ko-KR" sz="1800" dirty="0"/>
          </a:p>
          <a:p>
            <a:pPr lvl="2"/>
            <a:r>
              <a:rPr lang="ko-KR" altLang="en-US" sz="1400" dirty="0"/>
              <a:t>동물 </a:t>
            </a:r>
            <a:r>
              <a:rPr lang="en-US" altLang="ko-KR" sz="1400" dirty="0"/>
              <a:t>– </a:t>
            </a:r>
            <a:r>
              <a:rPr lang="ko-KR" altLang="en-US" sz="1400" dirty="0"/>
              <a:t>건강 </a:t>
            </a:r>
            <a:r>
              <a:rPr lang="en-US" altLang="ko-KR" sz="1400" dirty="0"/>
              <a:t>(</a:t>
            </a:r>
            <a:r>
              <a:rPr lang="ko-KR" altLang="en-US" sz="1400" dirty="0"/>
              <a:t>제</a:t>
            </a:r>
            <a:r>
              <a:rPr lang="en-US" altLang="ko-KR" sz="1400" dirty="0"/>
              <a:t> 1,2 </a:t>
            </a:r>
            <a:r>
              <a:rPr lang="ko-KR" altLang="en-US" sz="1400" dirty="0"/>
              <a:t>정규형으로 분리</a:t>
            </a:r>
            <a:r>
              <a:rPr lang="en-US" altLang="ko-KR" sz="1400" dirty="0"/>
              <a:t>)</a:t>
            </a:r>
          </a:p>
          <a:p>
            <a:pPr lvl="2"/>
            <a:r>
              <a:rPr lang="ko-KR" altLang="en-US" sz="1400" dirty="0"/>
              <a:t>건강</a:t>
            </a:r>
            <a:r>
              <a:rPr lang="en-US" altLang="ko-KR" sz="1400" dirty="0"/>
              <a:t> – </a:t>
            </a:r>
            <a:r>
              <a:rPr lang="ko-KR" altLang="en-US" sz="1400" dirty="0"/>
              <a:t>건강에 따른 영향 분리</a:t>
            </a:r>
            <a:r>
              <a:rPr lang="en-US" altLang="ko-KR" sz="1400" dirty="0"/>
              <a:t> (</a:t>
            </a:r>
            <a:r>
              <a:rPr lang="ko-KR" altLang="en-US" sz="1400" dirty="0"/>
              <a:t>제 </a:t>
            </a:r>
            <a:r>
              <a:rPr lang="en-US" altLang="ko-KR" sz="1400" dirty="0"/>
              <a:t>3 </a:t>
            </a:r>
            <a:r>
              <a:rPr lang="ko-KR" altLang="en-US" sz="1400" dirty="0"/>
              <a:t>정규형으로 분리</a:t>
            </a:r>
            <a:r>
              <a:rPr lang="en-US" altLang="ko-KR" sz="1400" dirty="0"/>
              <a:t>)</a:t>
            </a:r>
            <a:endParaRPr lang="en-US" altLang="ko-KR" sz="1800" dirty="0"/>
          </a:p>
          <a:p>
            <a:pPr lvl="1"/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56959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663BE-0C1B-58B6-D569-4A0054EFC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98C4F-0959-5FE6-EDB0-578FAC8BB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요구사항 분석서</a:t>
            </a:r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A28BE0AB-BDCE-AFD0-F1A7-786F5CF80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387" y="1784983"/>
            <a:ext cx="2178010" cy="4351338"/>
          </a:xfr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8839BAC-A864-8E8B-2C32-6FCBC71B5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324" y="1784983"/>
            <a:ext cx="2234749" cy="435133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AB3AB84-BB60-54B3-A94A-6216CFC9B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84983"/>
            <a:ext cx="2703413" cy="435133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99FA82E-16A8-165F-718A-015AB55CC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0340" y="1784983"/>
            <a:ext cx="260666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3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177CDFF3-92C3-6D38-9102-D1913B23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111" y="1135377"/>
            <a:ext cx="4282984" cy="7132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j-lt"/>
              </a:rPr>
              <a:t>ER </a:t>
            </a:r>
            <a:r>
              <a:rPr lang="ko-KR" altLang="en-US" sz="3600" dirty="0">
                <a:latin typeface="+mj-lt"/>
              </a:rPr>
              <a:t>모델</a:t>
            </a:r>
            <a:endParaRPr lang="en-US" sz="3600" dirty="0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도표, 평면도, 텍스트, 기술 도면이(가) 표시된 사진&#10;&#10;자동 생성된 설명">
            <a:extLst>
              <a:ext uri="{FF2B5EF4-FFF2-40B4-BE49-F238E27FC236}">
                <a16:creationId xmlns:a16="http://schemas.microsoft.com/office/drawing/2014/main" id="{F189BCB2-6E4F-AA2D-99A3-97B2D2E3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65" y="1027853"/>
            <a:ext cx="5731510" cy="4328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13C3F3-8D49-B20E-B144-336834674EC7}"/>
              </a:ext>
            </a:extLst>
          </p:cNvPr>
          <p:cNvSpPr txBox="1"/>
          <p:nvPr/>
        </p:nvSpPr>
        <p:spPr>
          <a:xfrm>
            <a:off x="7202110" y="2054780"/>
            <a:ext cx="40233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관계</a:t>
            </a:r>
            <a:endParaRPr lang="en-US" altLang="ko-KR" dirty="0"/>
          </a:p>
          <a:p>
            <a:r>
              <a:rPr lang="ko-KR" altLang="en-US" sz="1200" dirty="0"/>
              <a:t>정착민 </a:t>
            </a:r>
            <a:r>
              <a:rPr lang="en-US" altLang="ko-KR" sz="1200" dirty="0"/>
              <a:t>– </a:t>
            </a:r>
            <a:r>
              <a:rPr lang="ko-KR" altLang="en-US" sz="1200" dirty="0"/>
              <a:t>아이템 </a:t>
            </a:r>
            <a:r>
              <a:rPr lang="en-US" altLang="ko-KR" sz="1200" dirty="0"/>
              <a:t>: </a:t>
            </a:r>
            <a:r>
              <a:rPr lang="ko-KR" altLang="en-US" sz="1200" dirty="0"/>
              <a:t>소유</a:t>
            </a:r>
            <a:endParaRPr lang="en-US" altLang="ko-KR" sz="1200" dirty="0"/>
          </a:p>
          <a:p>
            <a:r>
              <a:rPr lang="ko-KR" altLang="en-US" sz="1200" dirty="0"/>
              <a:t>정착민 </a:t>
            </a:r>
            <a:r>
              <a:rPr lang="en-US" altLang="ko-KR" sz="1200" dirty="0"/>
              <a:t>– </a:t>
            </a:r>
            <a:r>
              <a:rPr lang="ko-KR" altLang="en-US" sz="1200" dirty="0"/>
              <a:t>건물 </a:t>
            </a:r>
            <a:r>
              <a:rPr lang="en-US" altLang="ko-KR" sz="1200" dirty="0"/>
              <a:t>: </a:t>
            </a:r>
            <a:r>
              <a:rPr lang="ko-KR" altLang="en-US" sz="1200" dirty="0"/>
              <a:t>건설</a:t>
            </a:r>
            <a:r>
              <a:rPr lang="en-US" altLang="ko-KR" sz="1200" dirty="0"/>
              <a:t>/</a:t>
            </a:r>
            <a:r>
              <a:rPr lang="ko-KR" altLang="en-US" sz="1200" dirty="0"/>
              <a:t>이용</a:t>
            </a:r>
            <a:endParaRPr lang="en-US" altLang="ko-KR" sz="1200" dirty="0"/>
          </a:p>
          <a:p>
            <a:r>
              <a:rPr lang="ko-KR" altLang="en-US" sz="1200" dirty="0"/>
              <a:t>정착민 </a:t>
            </a:r>
            <a:r>
              <a:rPr lang="en-US" altLang="ko-KR" sz="1200" dirty="0"/>
              <a:t>– </a:t>
            </a:r>
            <a:r>
              <a:rPr lang="ko-KR" altLang="en-US" sz="1200" dirty="0"/>
              <a:t>동물 </a:t>
            </a:r>
            <a:r>
              <a:rPr lang="en-US" altLang="ko-KR" sz="1200" dirty="0"/>
              <a:t>: </a:t>
            </a:r>
            <a:r>
              <a:rPr lang="ko-KR" altLang="en-US" sz="1200" dirty="0"/>
              <a:t>조련</a:t>
            </a:r>
            <a:endParaRPr lang="en-US" altLang="ko-KR" sz="1200" dirty="0"/>
          </a:p>
          <a:p>
            <a:r>
              <a:rPr lang="ko-KR" altLang="en-US" sz="1200" dirty="0"/>
              <a:t>정착민 </a:t>
            </a:r>
            <a:r>
              <a:rPr lang="en-US" altLang="ko-KR" sz="1200" dirty="0"/>
              <a:t>– </a:t>
            </a:r>
            <a:r>
              <a:rPr lang="ko-KR" altLang="en-US" sz="1200" dirty="0"/>
              <a:t>기술</a:t>
            </a:r>
            <a:r>
              <a:rPr lang="en-US" altLang="ko-KR" sz="1200" dirty="0"/>
              <a:t>/</a:t>
            </a:r>
            <a:r>
              <a:rPr lang="ko-KR" altLang="en-US" sz="1200" dirty="0"/>
              <a:t>성격 </a:t>
            </a:r>
            <a:r>
              <a:rPr lang="en-US" altLang="ko-KR" sz="1200" dirty="0"/>
              <a:t>: </a:t>
            </a:r>
            <a:r>
              <a:rPr lang="ko-KR" altLang="en-US" sz="1200" dirty="0"/>
              <a:t>내제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아이템 </a:t>
            </a:r>
            <a:r>
              <a:rPr lang="en-US" altLang="ko-KR" sz="1200" dirty="0"/>
              <a:t>– </a:t>
            </a:r>
            <a:r>
              <a:rPr lang="ko-KR" altLang="en-US" sz="1200" dirty="0"/>
              <a:t>건물 </a:t>
            </a:r>
            <a:r>
              <a:rPr lang="en-US" altLang="ko-KR" sz="1200" dirty="0"/>
              <a:t>: </a:t>
            </a:r>
            <a:r>
              <a:rPr lang="ko-KR" altLang="en-US" sz="1200" dirty="0"/>
              <a:t>보관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이벤트 </a:t>
            </a:r>
            <a:r>
              <a:rPr lang="en-US" altLang="ko-KR" sz="1200" dirty="0"/>
              <a:t>– </a:t>
            </a:r>
            <a:r>
              <a:rPr lang="ko-KR" altLang="en-US" sz="1200" dirty="0"/>
              <a:t>정착민</a:t>
            </a:r>
            <a:r>
              <a:rPr lang="en-US" altLang="ko-KR" sz="1200" dirty="0"/>
              <a:t>/</a:t>
            </a:r>
            <a:r>
              <a:rPr lang="ko-KR" altLang="en-US" sz="1200" dirty="0"/>
              <a:t>건물</a:t>
            </a:r>
            <a:r>
              <a:rPr lang="en-US" altLang="ko-KR" sz="1200" dirty="0"/>
              <a:t>/</a:t>
            </a:r>
            <a:r>
              <a:rPr lang="ko-KR" altLang="en-US" sz="1200" dirty="0"/>
              <a:t>동물 </a:t>
            </a:r>
            <a:r>
              <a:rPr lang="en-US" altLang="ko-KR" sz="1200" dirty="0"/>
              <a:t>: </a:t>
            </a:r>
            <a:r>
              <a:rPr lang="ko-KR" altLang="en-US" sz="1200" dirty="0"/>
              <a:t>영향</a:t>
            </a:r>
          </a:p>
        </p:txBody>
      </p:sp>
    </p:spTree>
    <p:extLst>
      <p:ext uri="{BB962C8B-B14F-4D97-AF65-F5344CB8AC3E}">
        <p14:creationId xmlns:p14="http://schemas.microsoft.com/office/powerpoint/2010/main" val="133406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1E2093-57D2-7A04-7904-27A5A298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ko-KR" altLang="en-US" sz="3600"/>
              <a:t>관계형 데이터모델</a:t>
            </a:r>
            <a:endParaRPr lang="ko-KR" altLang="en-US" sz="3600" dirty="0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9332D-EB3A-49B3-DF73-90A153DCD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이벤트의 영향 분리</a:t>
            </a:r>
            <a:endParaRPr lang="en-US" altLang="ko-KR" sz="1800" dirty="0"/>
          </a:p>
          <a:p>
            <a:r>
              <a:rPr lang="ko-KR" altLang="en-US" sz="1800" dirty="0"/>
              <a:t>정착민</a:t>
            </a:r>
            <a:r>
              <a:rPr lang="en-US" altLang="ko-KR" sz="1800" dirty="0"/>
              <a:t>/</a:t>
            </a:r>
            <a:r>
              <a:rPr lang="ko-KR" altLang="en-US" sz="1800" dirty="0"/>
              <a:t>동물 </a:t>
            </a:r>
            <a:r>
              <a:rPr lang="en-US" altLang="ko-KR" sz="1800" dirty="0"/>
              <a:t>– </a:t>
            </a:r>
            <a:r>
              <a:rPr lang="ko-KR" altLang="en-US" sz="1800" dirty="0"/>
              <a:t>건강 </a:t>
            </a:r>
            <a:r>
              <a:rPr lang="en-US" altLang="ko-KR" sz="1800" dirty="0"/>
              <a:t>– </a:t>
            </a:r>
            <a:r>
              <a:rPr lang="ko-KR" altLang="en-US" sz="1800" dirty="0"/>
              <a:t>건강에 따른 영향 분리</a:t>
            </a: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 descr="텍스트, 도표, 평면도, 라인이(가) 표시된 사진&#10;&#10;자동 생성된 설명">
            <a:extLst>
              <a:ext uri="{FF2B5EF4-FFF2-40B4-BE49-F238E27FC236}">
                <a16:creationId xmlns:a16="http://schemas.microsoft.com/office/drawing/2014/main" id="{73261D90-B13E-7FA8-4BE0-CED7DDAAA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65" y="587829"/>
            <a:ext cx="5731510" cy="537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6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E0E048-4567-F3E7-615F-8EC1C45DF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636CB7-1DBA-2B43-B0BA-972773F8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애트리뷰트</a:t>
            </a:r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정리</a:t>
            </a:r>
          </a:p>
        </p:txBody>
      </p:sp>
      <p:pic>
        <p:nvPicPr>
          <p:cNvPr id="5" name="내용 개체 틀 4" descr="텍스트, 메뉴, 스크린샷, 디자인이(가) 표시된 사진&#10;&#10;자동 생성된 설명">
            <a:extLst>
              <a:ext uri="{FF2B5EF4-FFF2-40B4-BE49-F238E27FC236}">
                <a16:creationId xmlns:a16="http://schemas.microsoft.com/office/drawing/2014/main" id="{92528740-6246-702A-4411-6CE94B56D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583" y="643466"/>
            <a:ext cx="2464166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3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BFE21-ABE3-54BC-465A-6CDD1130C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74A33-460D-F2F4-6D47-D65E2B7F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39" y="1786596"/>
            <a:ext cx="449788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5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릴레이션의 데이터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C7F2A-EEC1-D5D7-35DC-F9A3C12D4327}"/>
              </a:ext>
            </a:extLst>
          </p:cNvPr>
          <p:cNvSpPr txBox="1"/>
          <p:nvPr/>
        </p:nvSpPr>
        <p:spPr>
          <a:xfrm>
            <a:off x="833119" y="3602038"/>
            <a:ext cx="449788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endParaRPr lang="ko-KR" alt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9763A3E-B2CF-4A72-7E25-CBE52276D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422" y="2917233"/>
            <a:ext cx="2438262" cy="1023534"/>
          </a:xfrm>
          <a:prstGeom prst="rect">
            <a:avLst/>
          </a:prstGeom>
        </p:spPr>
      </p:pic>
      <p:pic>
        <p:nvPicPr>
          <p:cNvPr id="11" name="그림 10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4C09322F-F803-605C-68BD-0AD96DF9E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839" y="2828341"/>
            <a:ext cx="2223461" cy="1539318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D3E8AF65-8D3E-7B3E-A542-EE9A4D50C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056" y="410981"/>
            <a:ext cx="1693825" cy="1543439"/>
          </a:xfrm>
          <a:prstGeom prst="rect">
            <a:avLst/>
          </a:prstGeom>
        </p:spPr>
      </p:pic>
      <p:pic>
        <p:nvPicPr>
          <p:cNvPr id="12" name="그림 11" descr="텍스트, 폰트, 번호, 라인이(가) 표시된 사진&#10;&#10;자동 생성된 설명">
            <a:extLst>
              <a:ext uri="{FF2B5EF4-FFF2-40B4-BE49-F238E27FC236}">
                <a16:creationId xmlns:a16="http://schemas.microsoft.com/office/drawing/2014/main" id="{02BF4751-5B75-D65C-8303-7A20B227E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748" y="5146401"/>
            <a:ext cx="4208176" cy="1083604"/>
          </a:xfrm>
          <a:prstGeom prst="rect">
            <a:avLst/>
          </a:prstGeom>
        </p:spPr>
      </p:pic>
      <p:pic>
        <p:nvPicPr>
          <p:cNvPr id="13" name="그림 1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2FFD514-B18B-30D1-88A9-F755657A5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3238" y="5010093"/>
            <a:ext cx="2368665" cy="1401282"/>
          </a:xfrm>
          <a:prstGeom prst="rect">
            <a:avLst/>
          </a:prstGeom>
        </p:spPr>
      </p:pic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2DF8785-0556-9D9B-8143-A8885D3AAF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766849"/>
            <a:ext cx="2369932" cy="12199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A06352-4939-7AA9-4BB1-060AA150DDB3}"/>
              </a:ext>
            </a:extLst>
          </p:cNvPr>
          <p:cNvSpPr txBox="1"/>
          <p:nvPr/>
        </p:nvSpPr>
        <p:spPr>
          <a:xfrm>
            <a:off x="5970468" y="242608"/>
            <a:ext cx="2620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 latinLnBrk="0">
              <a:spcAft>
                <a:spcPts val="800"/>
              </a:spcAft>
            </a:pPr>
            <a:r>
              <a:rPr lang="en-US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Colonist : </a:t>
            </a:r>
            <a:r>
              <a:rPr lang="ko-KR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정착민 정보를 저장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7A937-1571-63E4-920C-42CA85963A59}"/>
              </a:ext>
            </a:extLst>
          </p:cNvPr>
          <p:cNvSpPr txBox="1"/>
          <p:nvPr/>
        </p:nvSpPr>
        <p:spPr>
          <a:xfrm>
            <a:off x="9179032" y="88719"/>
            <a:ext cx="2835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 latinLnBrk="0">
              <a:spcAft>
                <a:spcPts val="800"/>
              </a:spcAft>
            </a:pPr>
            <a:r>
              <a:rPr lang="en-US" altLang="ko-KR" sz="1400" b="1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ColonistHealth : </a:t>
            </a:r>
            <a:r>
              <a:rPr lang="ko-KR" altLang="ko-KR" sz="1400" b="1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정착민 </a:t>
            </a:r>
            <a:r>
              <a:rPr lang="en-US" altLang="ko-KR" sz="1400" b="1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– </a:t>
            </a:r>
            <a:r>
              <a:rPr lang="ko-KR" altLang="ko-KR" sz="1400" b="1" kern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건강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24B8C2-9DBA-B049-16B4-B7B970ED34FA}"/>
              </a:ext>
            </a:extLst>
          </p:cNvPr>
          <p:cNvSpPr txBox="1"/>
          <p:nvPr/>
        </p:nvSpPr>
        <p:spPr>
          <a:xfrm>
            <a:off x="5256213" y="2454222"/>
            <a:ext cx="35117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 latinLnBrk="0">
              <a:spcAft>
                <a:spcPts val="800"/>
              </a:spcAft>
            </a:pPr>
            <a:r>
              <a:rPr lang="en-US" altLang="ko-KR" sz="1400" b="1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HealthImpact</a:t>
            </a:r>
            <a:r>
              <a:rPr lang="en-US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: </a:t>
            </a:r>
            <a:r>
              <a:rPr lang="ko-KR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정착민</a:t>
            </a:r>
            <a:r>
              <a:rPr lang="en-US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-</a:t>
            </a:r>
            <a:r>
              <a:rPr lang="ko-KR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건강에 따른 영향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4CFF11-3023-80C6-9056-B20537FE64D1}"/>
              </a:ext>
            </a:extLst>
          </p:cNvPr>
          <p:cNvSpPr txBox="1"/>
          <p:nvPr/>
        </p:nvSpPr>
        <p:spPr>
          <a:xfrm>
            <a:off x="5095208" y="4738793"/>
            <a:ext cx="3717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 latinLnBrk="0">
              <a:spcAft>
                <a:spcPts val="800"/>
              </a:spcAft>
            </a:pPr>
            <a:r>
              <a:rPr lang="en-US" altLang="ko-KR" sz="1400" b="1" kern="0" dirty="0" err="1">
                <a:effectLst/>
                <a:latin typeface="맑은 고딕" panose="020B0503020000020004" pitchFamily="50" charset="-127"/>
                <a:cs typeface="Calibri" panose="020F0502020204030204" pitchFamily="34" charset="0"/>
              </a:rPr>
              <a:t>ColonistPersonality</a:t>
            </a:r>
            <a:r>
              <a:rPr lang="en-US" altLang="ko-KR" sz="1400" b="1" kern="0" dirty="0">
                <a:effectLst/>
                <a:latin typeface="맑은 고딕" panose="020B0503020000020004" pitchFamily="50" charset="-127"/>
                <a:cs typeface="Calibri" panose="020F0502020204030204" pitchFamily="34" charset="0"/>
              </a:rPr>
              <a:t> : </a:t>
            </a:r>
            <a:r>
              <a:rPr lang="ko-KR" altLang="ko-KR" sz="1400" b="1" kern="0" dirty="0"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정착민의 성격 정보</a:t>
            </a:r>
            <a:endParaRPr lang="ko-KR" altLang="ko-KR" sz="11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B8000A-2308-3600-5B70-AF8E28B1C031}"/>
              </a:ext>
            </a:extLst>
          </p:cNvPr>
          <p:cNvSpPr txBox="1"/>
          <p:nvPr/>
        </p:nvSpPr>
        <p:spPr>
          <a:xfrm>
            <a:off x="9726500" y="4659522"/>
            <a:ext cx="18621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 latinLnBrk="0">
              <a:spcAft>
                <a:spcPts val="800"/>
              </a:spcAft>
            </a:pPr>
            <a:r>
              <a:rPr lang="en-US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Building : </a:t>
            </a:r>
            <a:r>
              <a:rPr lang="ko-KR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건물 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559C03-CBDF-09E6-9504-9125AA87FF2A}"/>
              </a:ext>
            </a:extLst>
          </p:cNvPr>
          <p:cNvSpPr txBox="1"/>
          <p:nvPr/>
        </p:nvSpPr>
        <p:spPr>
          <a:xfrm>
            <a:off x="1879600" y="473879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Page.1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31BE0E-51F8-8418-B7A3-3E530C79389D}"/>
              </a:ext>
            </a:extLst>
          </p:cNvPr>
          <p:cNvSpPr txBox="1"/>
          <p:nvPr/>
        </p:nvSpPr>
        <p:spPr>
          <a:xfrm>
            <a:off x="9347070" y="2353236"/>
            <a:ext cx="2620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 latinLnBrk="0">
              <a:spcAft>
                <a:spcPts val="800"/>
              </a:spcAft>
            </a:pPr>
            <a:r>
              <a:rPr lang="en-US" altLang="ko-KR" sz="1400" b="1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ColonistSkill</a:t>
            </a:r>
            <a:r>
              <a:rPr lang="en-US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: </a:t>
            </a:r>
            <a:r>
              <a:rPr lang="ko-KR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정착민의 기술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2DBA4-77FD-51BF-4E6A-E1199D48E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5EE90-9AFE-EEC8-338A-C719D39E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239" y="1786596"/>
            <a:ext cx="449788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r>
              <a:rPr lang="ko-KR" altLang="en-US" sz="5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릴레이션의 데이터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390A1C-032D-18B5-F8F5-F2A94A9BAEBD}"/>
              </a:ext>
            </a:extLst>
          </p:cNvPr>
          <p:cNvSpPr txBox="1"/>
          <p:nvPr/>
        </p:nvSpPr>
        <p:spPr>
          <a:xfrm>
            <a:off x="833119" y="3602038"/>
            <a:ext cx="449788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atinLnBrk="0">
              <a:lnSpc>
                <a:spcPct val="90000"/>
              </a:lnSpc>
              <a:spcBef>
                <a:spcPts val="1000"/>
              </a:spcBef>
            </a:pPr>
            <a:endParaRPr lang="ko-KR" altLang="en-US" sz="2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248B9B-3435-94E1-CC0C-24A0AA4483F7}"/>
              </a:ext>
            </a:extLst>
          </p:cNvPr>
          <p:cNvSpPr txBox="1"/>
          <p:nvPr/>
        </p:nvSpPr>
        <p:spPr>
          <a:xfrm>
            <a:off x="6119620" y="166843"/>
            <a:ext cx="194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 latinLnBrk="0">
              <a:spcAft>
                <a:spcPts val="800"/>
              </a:spcAft>
            </a:pPr>
            <a:r>
              <a:rPr lang="en-US" altLang="ko-KR" sz="1400" b="1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BuildingColonist</a:t>
            </a:r>
            <a:r>
              <a:rPr lang="en-US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: </a:t>
            </a:r>
            <a:r>
              <a:rPr lang="ko-KR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건설</a:t>
            </a:r>
            <a:r>
              <a:rPr lang="en-US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/</a:t>
            </a:r>
            <a:r>
              <a:rPr lang="ko-KR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이용중인 정착민</a:t>
            </a:r>
            <a:r>
              <a:rPr lang="ko-KR" altLang="ko-KR" sz="14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F40DAF-07C3-28D0-1C0D-1B021C85CF2C}"/>
              </a:ext>
            </a:extLst>
          </p:cNvPr>
          <p:cNvSpPr txBox="1"/>
          <p:nvPr/>
        </p:nvSpPr>
        <p:spPr>
          <a:xfrm>
            <a:off x="9852816" y="377490"/>
            <a:ext cx="14254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 latinLnBrk="0">
              <a:spcAft>
                <a:spcPts val="800"/>
              </a:spcAft>
            </a:pPr>
            <a:r>
              <a:rPr lang="en-US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Item : </a:t>
            </a:r>
            <a:r>
              <a:rPr lang="ko-KR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아이템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9DD2FC-8D4B-D39C-B8ED-B6FAEA61236D}"/>
              </a:ext>
            </a:extLst>
          </p:cNvPr>
          <p:cNvSpPr txBox="1"/>
          <p:nvPr/>
        </p:nvSpPr>
        <p:spPr>
          <a:xfrm>
            <a:off x="5300681" y="2662989"/>
            <a:ext cx="35117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 latinLnBrk="0">
              <a:spcAft>
                <a:spcPts val="800"/>
              </a:spcAft>
            </a:pPr>
            <a:r>
              <a:rPr lang="en-US" altLang="ko-KR" sz="1400" b="1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ColonistItem</a:t>
            </a:r>
            <a:r>
              <a:rPr lang="en-US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: </a:t>
            </a:r>
            <a:r>
              <a:rPr lang="ko-KR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정착민이 소유중인 아이템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C990C7-B96E-6994-F7F8-B90D2FEAEB19}"/>
              </a:ext>
            </a:extLst>
          </p:cNvPr>
          <p:cNvSpPr txBox="1"/>
          <p:nvPr/>
        </p:nvSpPr>
        <p:spPr>
          <a:xfrm>
            <a:off x="6396943" y="4584904"/>
            <a:ext cx="1388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 latinLnBrk="0">
              <a:spcAft>
                <a:spcPts val="800"/>
              </a:spcAft>
            </a:pPr>
            <a:r>
              <a:rPr lang="en-US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Animal : </a:t>
            </a:r>
            <a:r>
              <a:rPr lang="ko-KR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동물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80B1A1-11CF-02C6-120A-4AD133E9910D}"/>
              </a:ext>
            </a:extLst>
          </p:cNvPr>
          <p:cNvSpPr txBox="1"/>
          <p:nvPr/>
        </p:nvSpPr>
        <p:spPr>
          <a:xfrm>
            <a:off x="10113851" y="4584904"/>
            <a:ext cx="146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ctr" latinLnBrk="0">
              <a:spcAft>
                <a:spcPts val="800"/>
              </a:spcAft>
            </a:pPr>
            <a:r>
              <a:rPr lang="en-US" altLang="ko-KR" sz="1400" b="1" kern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AnimalHealth</a:t>
            </a:r>
            <a:r>
              <a:rPr lang="en-US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 : </a:t>
            </a:r>
            <a:r>
              <a:rPr lang="ko-KR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동물</a:t>
            </a:r>
            <a:r>
              <a:rPr lang="en-US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-</a:t>
            </a:r>
            <a:r>
              <a:rPr lang="ko-KR" altLang="ko-KR" sz="1400" b="1" kern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Calibri" panose="020F0502020204030204" pitchFamily="34" charset="0"/>
              </a:rPr>
              <a:t>건강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959470-A8CC-F279-B679-BF3B15D11CD3}"/>
              </a:ext>
            </a:extLst>
          </p:cNvPr>
          <p:cNvSpPr txBox="1"/>
          <p:nvPr/>
        </p:nvSpPr>
        <p:spPr>
          <a:xfrm>
            <a:off x="1879600" y="473879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Page.2</a:t>
            </a:r>
            <a:endParaRPr lang="ko-KR" altLang="en-US" dirty="0"/>
          </a:p>
        </p:txBody>
      </p:sp>
      <p:pic>
        <p:nvPicPr>
          <p:cNvPr id="3" name="그림 2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2B7B7AE5-D19E-0AC8-CD5C-6828A9DF3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28" y="751618"/>
            <a:ext cx="1215355" cy="1501370"/>
          </a:xfrm>
          <a:prstGeom prst="rect">
            <a:avLst/>
          </a:prstGeom>
        </p:spPr>
      </p:pic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E2CBFE05-01D1-84F7-295E-2ED45535A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239" y="805625"/>
            <a:ext cx="2052658" cy="1447363"/>
          </a:xfrm>
          <a:prstGeom prst="rect">
            <a:avLst/>
          </a:prstGeom>
        </p:spPr>
      </p:pic>
      <p:pic>
        <p:nvPicPr>
          <p:cNvPr id="5" name="그림 4" descr="스크린샷, 텍스트, 폰트, 라인이(가) 표시된 사진&#10;&#10;자동 생성된 설명">
            <a:extLst>
              <a:ext uri="{FF2B5EF4-FFF2-40B4-BE49-F238E27FC236}">
                <a16:creationId xmlns:a16="http://schemas.microsoft.com/office/drawing/2014/main" id="{8ED9584A-C4EB-64D1-6115-00151EEA3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8448" y="3101921"/>
            <a:ext cx="1676856" cy="1072275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AEDD590-BFF9-883B-2E2B-59786CE6E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043" y="3223047"/>
            <a:ext cx="1355838" cy="1195760"/>
          </a:xfrm>
          <a:prstGeom prst="rect">
            <a:avLst/>
          </a:prstGeom>
        </p:spPr>
      </p:pic>
      <p:pic>
        <p:nvPicPr>
          <p:cNvPr id="14" name="그림 1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636DD70-8C52-8DBF-6055-F113158484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1850" y="5108125"/>
            <a:ext cx="2198313" cy="1582463"/>
          </a:xfrm>
          <a:prstGeom prst="rect">
            <a:avLst/>
          </a:prstGeom>
        </p:spPr>
      </p:pic>
      <p:pic>
        <p:nvPicPr>
          <p:cNvPr id="15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677531B-B388-F626-A4BC-1B0F4AF668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1912" y="5145049"/>
            <a:ext cx="1678100" cy="150861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6DB838E-4BC6-04A0-28FC-E19AF985D7AA}"/>
              </a:ext>
            </a:extLst>
          </p:cNvPr>
          <p:cNvSpPr txBox="1"/>
          <p:nvPr/>
        </p:nvSpPr>
        <p:spPr>
          <a:xfrm>
            <a:off x="8847886" y="2663901"/>
            <a:ext cx="34353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kern="0" dirty="0" err="1">
                <a:effectLst/>
                <a:latin typeface="맑은 고딕" panose="020B0503020000020004" pitchFamily="50" charset="-127"/>
                <a:cs typeface="Calibri" panose="020F0502020204030204" pitchFamily="34" charset="0"/>
              </a:rPr>
              <a:t>BuildingItem</a:t>
            </a:r>
            <a:r>
              <a:rPr lang="en-US" altLang="ko-KR" sz="1400" b="1" kern="0" dirty="0">
                <a:effectLst/>
                <a:latin typeface="맑은 고딕" panose="020B0503020000020004" pitchFamily="50" charset="-127"/>
                <a:cs typeface="Calibri" panose="020F0502020204030204" pitchFamily="34" charset="0"/>
              </a:rPr>
              <a:t>: </a:t>
            </a:r>
            <a:r>
              <a:rPr lang="ko-KR" altLang="ko-KR" sz="1400" b="1" kern="0" dirty="0">
                <a:effectLst/>
                <a:ea typeface="맑은 고딕" panose="020B0503020000020004" pitchFamily="50" charset="-127"/>
                <a:cs typeface="Calibri" panose="020F0502020204030204" pitchFamily="34" charset="0"/>
              </a:rPr>
              <a:t>건물이 보관중인 아이템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7819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615</Words>
  <Application>Microsoft Office PowerPoint</Application>
  <PresentationFormat>와이드스크린</PresentationFormat>
  <Paragraphs>96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데이터 베이스  텀 프로젝트</vt:lpstr>
      <vt:lpstr>목차</vt:lpstr>
      <vt:lpstr>변경사항</vt:lpstr>
      <vt:lpstr>데이터베이스 요구사항 분석서</vt:lpstr>
      <vt:lpstr>PowerPoint 프레젠테이션</vt:lpstr>
      <vt:lpstr>관계형 데이터모델</vt:lpstr>
      <vt:lpstr>애트리뷰트 정리</vt:lpstr>
      <vt:lpstr>릴레이션의 데이터</vt:lpstr>
      <vt:lpstr>릴레이션의 데이터</vt:lpstr>
      <vt:lpstr>릴레이션의 데이터</vt:lpstr>
      <vt:lpstr>질의어</vt:lpstr>
      <vt:lpstr>질의어</vt:lpstr>
      <vt:lpstr>질의어</vt:lpstr>
      <vt:lpstr>질의어</vt:lpstr>
      <vt:lpstr>질의어</vt:lpstr>
      <vt:lpstr>질의어</vt:lpstr>
      <vt:lpstr>질의어</vt:lpstr>
      <vt:lpstr>질의어</vt:lpstr>
      <vt:lpstr>질의어</vt:lpstr>
      <vt:lpstr>질의어</vt:lpstr>
      <vt:lpstr>소감</vt:lpstr>
      <vt:lpstr>사용한 모델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kyuwon Lee</dc:creator>
  <cp:lastModifiedBy>kyuwon Lee</cp:lastModifiedBy>
  <cp:revision>6</cp:revision>
  <dcterms:created xsi:type="dcterms:W3CDTF">2024-11-10T08:54:26Z</dcterms:created>
  <dcterms:modified xsi:type="dcterms:W3CDTF">2024-12-22T11:47:16Z</dcterms:modified>
</cp:coreProperties>
</file>