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99" r:id="rId3"/>
    <p:sldId id="275" r:id="rId4"/>
    <p:sldId id="337" r:id="rId5"/>
    <p:sldId id="266" r:id="rId6"/>
    <p:sldId id="276" r:id="rId7"/>
    <p:sldId id="338" r:id="rId8"/>
    <p:sldId id="339" r:id="rId9"/>
    <p:sldId id="340" r:id="rId10"/>
    <p:sldId id="278" r:id="rId11"/>
    <p:sldId id="343" r:id="rId12"/>
    <p:sldId id="344" r:id="rId13"/>
    <p:sldId id="345" r:id="rId14"/>
    <p:sldId id="34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c/c7/Bilbao_-_Guggenheim_aurore.jpg/1200px-Bilbao_-_Guggenheim_aurore.jpg" TargetMode="External"/><Relationship Id="rId13" Type="http://schemas.openxmlformats.org/officeDocument/2006/relationships/hyperlink" Target="https://media-cdn.tripadvisor.com/media/photo-s/0e/92/e8/5c/museum-tsunami-aceh-kenangan.jpg" TargetMode="External"/><Relationship Id="rId3" Type="http://schemas.openxmlformats.org/officeDocument/2006/relationships/hyperlink" Target="https://images.adsttc.com/media/images/5bad/2862/f197/cc8d/7400/003b/newsletter/03_Gothic-Empire-State-Building.jpg?1538074715" TargetMode="External"/><Relationship Id="rId7" Type="http://schemas.openxmlformats.org/officeDocument/2006/relationships/hyperlink" Target="https://www.pv-magazine.com/wp-content/uploads/2019/06/opera-1200x675.jpg" TargetMode="External"/><Relationship Id="rId12" Type="http://schemas.openxmlformats.org/officeDocument/2006/relationships/hyperlink" Target="https://upload.wikimedia.org/wikipedia/commons/e/e5/Museum_of_the_Revolution,_Centro_Habana.jpg" TargetMode="External"/><Relationship Id="rId2" Type="http://schemas.openxmlformats.org/officeDocument/2006/relationships/hyperlink" Target="https://ca-times.brightspotcdn.com/dims4/default/bef79f8/2147483647/strip/true/crop/959x539+0+0/resize/1200x675!/quality/90/?url=https://california-times-brightspot.s3.amazonaws.com/be/81/aadeb37c4c6cbbd34d3e63919ffb/la-photos-handouts-la-ca-liberty-mother-of-exiles-movie-492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toiimg.com/photo/58496064/.jpg" TargetMode="External"/><Relationship Id="rId11" Type="http://schemas.openxmlformats.org/officeDocument/2006/relationships/hyperlink" Target="https://www.citysightsny.com/media/catalog/product/cache/26/image/9df78eab33525d08d6e5fb8d27136e95/9/1/911memorial_2.jpg" TargetMode="External"/><Relationship Id="rId5" Type="http://schemas.openxmlformats.org/officeDocument/2006/relationships/hyperlink" Target="https://upload.wikimedia.org/wikipedia/commons/e/e2/Arc_de_Triomphe,_Paris_5_February_2019.jpg" TargetMode="External"/><Relationship Id="rId10" Type="http://schemas.openxmlformats.org/officeDocument/2006/relationships/hyperlink" Target="https://static.dezeen.com/uploads/2019/11/centre-pompidou-renzo-piano-richard-rogers-high-tech-architecture-_dezeen_1704_hero.jpg" TargetMode="External"/><Relationship Id="rId4" Type="http://schemas.openxmlformats.org/officeDocument/2006/relationships/hyperlink" Target="https://imagesvc.meredithcorp.io/v3/mm/image?url=https://static.onecms.io/wp-content/uploads/sites/28/2017/02/eiffel-tower-paris-france-EIFFEL0217.jpg&amp;q=85" TargetMode="External"/><Relationship Id="rId9" Type="http://schemas.openxmlformats.org/officeDocument/2006/relationships/hyperlink" Target="https://i.pinimg.com/originals/a1/16/28/a11628b1198371445fa448dec380c269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tecturaltravels.files.wordpress.com/2012/06/minaret-of-sultan-qaboos-grand-mosque-at-nizwa-fort-in-nizwa-oman-600x450.jpg" TargetMode="External"/><Relationship Id="rId2" Type="http://schemas.openxmlformats.org/officeDocument/2006/relationships/hyperlink" Target="https://en.wikipedia.org/wiki/Juan_de_O%C3%B1ate#/media/File:NEW_MEXICO_San_Juan_Pueblo_DonJuan_De_Onate_First_Govenor_of_New_Spain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.pinimg.com/originals/50/19/49/50194902ec7f820be5a9f04cb3b11903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</a:t>
            </a:r>
            <a:br>
              <a:rPr lang="en-US" altLang="ko-KR" sz="4700" spc="0" dirty="0"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2024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년 가을학기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7784" y="864108"/>
            <a:ext cx="6192687" cy="51206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ea typeface="a뉴고딕M" panose="02020600000000000000"/>
              </a:rPr>
              <a:t>저임금</a:t>
            </a:r>
            <a:r>
              <a:rPr lang="en-US" altLang="ko-KR" sz="1800" dirty="0">
                <a:solidFill>
                  <a:schemeClr val="tx1"/>
                </a:solidFill>
                <a:ea typeface="a뉴고딕M" panose="0202060000000000000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ea typeface="a뉴고딕M" panose="02020600000000000000"/>
              </a:rPr>
              <a:t>소외계층 거주지</a:t>
            </a:r>
            <a:endParaRPr lang="en-US" altLang="ko-KR" sz="1800" dirty="0">
              <a:solidFill>
                <a:schemeClr val="tx1"/>
              </a:solidFill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오스카 루이스 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빈곤의 문화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장기간 빈곤이라는 구조적 조건 아래 사는 사람들은 낮은 지위를 </a:t>
            </a:r>
            <a:r>
              <a:rPr lang="ko-KR" altLang="en-US" sz="1600" dirty="0" err="1">
                <a:solidFill>
                  <a:schemeClr val="tx1"/>
                </a:solidFill>
                <a:ea typeface="a뉴고딕M" panose="02020600000000000000"/>
              </a:rPr>
              <a:t>영속화하는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 특정한 체계의 문화적 태도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믿음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관행을 발전시킨다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이는 </a:t>
            </a:r>
            <a:r>
              <a:rPr lang="ko-KR" altLang="en-US" sz="1600" dirty="0" err="1">
                <a:solidFill>
                  <a:schemeClr val="tx1"/>
                </a:solidFill>
                <a:ea typeface="a뉴고딕M" panose="02020600000000000000"/>
              </a:rPr>
              <a:t>세대간에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 전해져서 가족들을 빈곤에 가두어 놓는다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ea typeface="a뉴고딕M" panose="02020600000000000000"/>
              </a:rPr>
              <a:t>분리와 쫓겨남</a:t>
            </a:r>
            <a:r>
              <a:rPr lang="en-US" altLang="ko-KR" sz="1800" dirty="0">
                <a:solidFill>
                  <a:schemeClr val="tx1"/>
                </a:solidFill>
                <a:ea typeface="a뉴고딕M" panose="02020600000000000000"/>
              </a:rPr>
              <a:t>(segregation</a:t>
            </a:r>
            <a:r>
              <a:rPr lang="ko-KR" altLang="en-US" sz="1800" dirty="0">
                <a:solidFill>
                  <a:schemeClr val="tx1"/>
                </a:solidFill>
                <a:ea typeface="a뉴고딕M" panose="0202060000000000000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ea typeface="a뉴고딕M" panose="02020600000000000000"/>
              </a:rPr>
              <a:t>and displacement)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교외화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 –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계급분리의 예</a:t>
            </a:r>
            <a:endParaRPr lang="en-US" altLang="ko-KR" sz="1600" dirty="0">
              <a:solidFill>
                <a:schemeClr val="tx1"/>
              </a:solidFill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주거상 분리는 배제와 차별에 의해 야기</a:t>
            </a:r>
            <a:endParaRPr lang="en-US" altLang="ko-KR" sz="1600" dirty="0">
              <a:solidFill>
                <a:schemeClr val="tx1"/>
              </a:solidFill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쫓겨남 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물리적 폭력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철거 등에 의해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또는 덜 폭력적인 </a:t>
            </a:r>
            <a:r>
              <a:rPr lang="ko-KR" altLang="en-US" sz="1600" dirty="0" err="1">
                <a:solidFill>
                  <a:schemeClr val="tx1"/>
                </a:solidFill>
                <a:ea typeface="a뉴고딕M" panose="02020600000000000000"/>
              </a:rPr>
              <a:t>젠트리피케이션에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 의해 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중산층 소득자가 싼 가격에 허름한 주택을 구입하고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이후 주택을 업그레이드해 부동산 가치가 엄청나게 오르는 것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저소득층 주민은 더 이상 임대료를 부담할 수 없어서 쫓겨나거나 개발업자에게 팔고 나가는 상황 발생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ea typeface="a뉴고딕M" panose="02020600000000000000"/>
              </a:rPr>
              <a:t>도시 재개발 등의 상황에서 발생</a:t>
            </a:r>
            <a:r>
              <a:rPr lang="en-US" altLang="ko-KR" sz="1600" dirty="0">
                <a:solidFill>
                  <a:schemeClr val="tx1"/>
                </a:solidFill>
                <a:ea typeface="a뉴고딕M" panose="0202060000000000000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5496" y="2420888"/>
            <a:ext cx="280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동네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en-US" altLang="ko-KR" sz="3200" dirty="0">
                <a:solidFill>
                  <a:schemeClr val="bg1"/>
                </a:solidFill>
                <a:ea typeface="a뉴고딕M" panose="02020600000000000000"/>
              </a:rPr>
              <a:t>Neighborhood</a:t>
            </a:r>
            <a:endParaRPr lang="ko-KR" altLang="en-US" sz="28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763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5776" y="864108"/>
            <a:ext cx="6336704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ea typeface="a뉴고딕M" panose="02020600000000000000"/>
              </a:rPr>
              <a:t>이민자 동네</a:t>
            </a:r>
            <a:r>
              <a:rPr lang="en-US" altLang="ko-KR" sz="2000" dirty="0">
                <a:solidFill>
                  <a:schemeClr val="tx1"/>
                </a:solidFill>
                <a:ea typeface="a뉴고딕M" panose="0202060000000000000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ea typeface="a뉴고딕M" panose="02020600000000000000"/>
              </a:rPr>
              <a:t>이민자들이 자주 가는 가게</a:t>
            </a:r>
            <a:r>
              <a:rPr lang="en-US" altLang="ko-KR" sz="2000" dirty="0">
                <a:solidFill>
                  <a:schemeClr val="tx1"/>
                </a:solidFill>
                <a:ea typeface="a뉴고딕M" panose="0202060000000000000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ea typeface="a뉴고딕M" panose="02020600000000000000"/>
              </a:rPr>
              <a:t>식당</a:t>
            </a:r>
            <a:r>
              <a:rPr lang="en-US" altLang="ko-KR" sz="2000" dirty="0">
                <a:solidFill>
                  <a:schemeClr val="tx1"/>
                </a:solidFill>
                <a:ea typeface="a뉴고딕M" panose="0202060000000000000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ea typeface="a뉴고딕M" panose="02020600000000000000"/>
              </a:rPr>
              <a:t>술집</a:t>
            </a:r>
            <a:r>
              <a:rPr lang="en-US" altLang="ko-KR" sz="2000" dirty="0">
                <a:solidFill>
                  <a:schemeClr val="tx1"/>
                </a:solidFill>
                <a:ea typeface="a뉴고딕M" panose="0202060000000000000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ea typeface="a뉴고딕M" panose="02020600000000000000"/>
              </a:rPr>
              <a:t>공원</a:t>
            </a:r>
            <a:r>
              <a:rPr lang="en-US" altLang="ko-KR" sz="2000" dirty="0">
                <a:solidFill>
                  <a:schemeClr val="tx1"/>
                </a:solidFill>
                <a:ea typeface="a뉴고딕M" panose="0202060000000000000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ea typeface="a뉴고딕M" panose="02020600000000000000"/>
              </a:rPr>
              <a:t>광장 등</a:t>
            </a:r>
            <a:endParaRPr lang="en-US" altLang="ko-KR" sz="2000" dirty="0">
              <a:solidFill>
                <a:schemeClr val="tx1"/>
              </a:solidFill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ea typeface="a뉴고딕M" panose="02020600000000000000"/>
              </a:rPr>
              <a:t>시흥</a:t>
            </a:r>
            <a:r>
              <a:rPr lang="en-US" altLang="ko-KR" sz="2000" dirty="0">
                <a:solidFill>
                  <a:schemeClr val="tx1"/>
                </a:solidFill>
                <a:ea typeface="a뉴고딕M" panose="02020600000000000000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2885819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세계화 시대의 도시적 장소</a:t>
            </a:r>
            <a:endParaRPr lang="ko-KR" altLang="en-US" sz="28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265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공적공간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공공공간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public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space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누구나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접근할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수 있는 공유된 공공의 공간으로서 모든 사람이 사회생활에 참여할 수 있는 곳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열린 공통의 공간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즉 낯선 사람들이 섞이고 만나는 장소는 도시의 본질 중 하나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실제로는 이런 이상과 대립되고 다른 많은 기능을 가짐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관계적 개념으로 사적 공간과 대비되어 정의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공공 공간은 좀 더 열려 있고 접근 가능하며 집합적인 도시 공간을 지칭하는 반면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사적 공간은 좀 더 경계 지어지고 제한된 가내 공간을 뜻함</a:t>
            </a:r>
            <a:r>
              <a:rPr lang="en-US" altLang="ko-KR" dirty="0">
                <a:ea typeface="Adobe 명조 Std M"/>
              </a:rPr>
              <a:t>.</a:t>
            </a:r>
          </a:p>
        </p:txBody>
      </p:sp>
      <p:sp>
        <p:nvSpPr>
          <p:cNvPr id="5" name="Rectangle 3"/>
          <p:cNvSpPr/>
          <p:nvPr/>
        </p:nvSpPr>
        <p:spPr>
          <a:xfrm>
            <a:off x="-20203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56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0" y="864108"/>
            <a:ext cx="5702497" cy="512064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buClr>
                <a:srgbClr val="418AB3"/>
              </a:buClr>
            </a:pPr>
            <a:r>
              <a:rPr lang="ko-KR" altLang="en-US" sz="2000" dirty="0">
                <a:ea typeface="a뉴고딕M" panose="02020600000000000000"/>
              </a:rPr>
              <a:t>개방성이 주된 특징인 암묵적으로 동질적이고 보편적인 공공 공간의 존재를 가정하기보다는 어떤 종류의 공공 공간이 다양한 사회문화적 맥락에 존재하는가를 탐구해야 함</a:t>
            </a:r>
            <a:r>
              <a:rPr lang="en-US" altLang="ko-KR" sz="2000" dirty="0">
                <a:ea typeface="a뉴고딕M" panose="0202060000000000000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418AB3"/>
              </a:buClr>
            </a:pPr>
            <a:r>
              <a:rPr lang="ko-KR" altLang="en-US" sz="2000" dirty="0">
                <a:ea typeface="a뉴고딕M" panose="02020600000000000000"/>
              </a:rPr>
              <a:t>공공 공간은 어떤 과정을 거쳐 사회적 공간으로 생산되는가</a:t>
            </a:r>
            <a:r>
              <a:rPr lang="en-US" altLang="ko-KR" sz="2000" dirty="0">
                <a:ea typeface="a뉴고딕M" panose="02020600000000000000"/>
              </a:rPr>
              <a:t>?</a:t>
            </a:r>
          </a:p>
          <a:p>
            <a:pPr lvl="0">
              <a:lnSpc>
                <a:spcPct val="150000"/>
              </a:lnSpc>
              <a:buClr>
                <a:srgbClr val="418AB3"/>
              </a:buClr>
            </a:pPr>
            <a:r>
              <a:rPr lang="ko-KR" altLang="en-US" sz="2000" dirty="0">
                <a:ea typeface="a뉴고딕M" panose="02020600000000000000"/>
              </a:rPr>
              <a:t>그것은 어떤 사회적 규칙에 따라 작동하는가</a:t>
            </a:r>
            <a:r>
              <a:rPr lang="en-US" altLang="ko-KR" sz="2000" dirty="0">
                <a:ea typeface="a뉴고딕M" panose="02020600000000000000"/>
              </a:rPr>
              <a:t>?</a:t>
            </a:r>
          </a:p>
          <a:p>
            <a:pPr lvl="0">
              <a:lnSpc>
                <a:spcPct val="150000"/>
              </a:lnSpc>
              <a:buClr>
                <a:srgbClr val="418AB3"/>
              </a:buClr>
            </a:pPr>
            <a:r>
              <a:rPr lang="ko-KR" altLang="en-US" sz="2000" dirty="0">
                <a:ea typeface="a뉴고딕M" panose="02020600000000000000"/>
              </a:rPr>
              <a:t>공공 공간에서는 어떤 종류의 사회생활이 펼쳐지는가</a:t>
            </a:r>
            <a:r>
              <a:rPr lang="en-US" altLang="ko-KR" sz="2000" dirty="0">
                <a:ea typeface="a뉴고딕M" panose="02020600000000000000"/>
              </a:rPr>
              <a:t>?</a:t>
            </a:r>
          </a:p>
          <a:p>
            <a:pPr lvl="0">
              <a:lnSpc>
                <a:spcPct val="150000"/>
              </a:lnSpc>
              <a:buClr>
                <a:srgbClr val="418AB3"/>
              </a:buClr>
            </a:pPr>
            <a:r>
              <a:rPr lang="ko-KR" altLang="en-US" sz="2000" dirty="0">
                <a:ea typeface="a뉴고딕M" panose="02020600000000000000"/>
              </a:rPr>
              <a:t>공공 공간은 어떤 기준으로 어떤 사람에게는 자격을 부여하고 다른 사람에게서 자격을 박탈하는가</a:t>
            </a:r>
            <a:r>
              <a:rPr lang="en-US" altLang="ko-KR" sz="2000" dirty="0">
                <a:ea typeface="a뉴고딕M" panose="02020600000000000000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2492896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공적 공간을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맥락화 하기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701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0" y="1035802"/>
            <a:ext cx="5702497" cy="49489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공간의 사회적 생산</a:t>
            </a:r>
            <a:r>
              <a:rPr lang="en-US" altLang="ko-KR" sz="1800" dirty="0">
                <a:ea typeface="a뉴고딕M" panose="02020600000000000000"/>
              </a:rPr>
              <a:t>: </a:t>
            </a:r>
            <a:r>
              <a:rPr lang="ko-KR" altLang="en-US" sz="1800" dirty="0">
                <a:ea typeface="a뉴고딕M" panose="02020600000000000000"/>
              </a:rPr>
              <a:t>계획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</a:rPr>
              <a:t>설계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</a:rPr>
              <a:t>그리고 그 물질적 결과를 규정하는 역사와 정치경제적 조건</a:t>
            </a:r>
            <a:endParaRPr lang="en-US" altLang="ko-KR" sz="18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공간의 사회적 구성</a:t>
            </a:r>
            <a:r>
              <a:rPr lang="en-US" altLang="ko-KR" sz="1800" dirty="0">
                <a:ea typeface="a뉴고딕M" panose="02020600000000000000"/>
              </a:rPr>
              <a:t>: </a:t>
            </a:r>
            <a:r>
              <a:rPr lang="ko-KR" altLang="en-US" sz="1800" dirty="0">
                <a:ea typeface="a뉴고딕M" panose="02020600000000000000"/>
              </a:rPr>
              <a:t>공간에 대한 </a:t>
            </a:r>
            <a:r>
              <a:rPr lang="ko-KR" altLang="en-US" sz="1800" dirty="0" err="1">
                <a:ea typeface="a뉴고딕M" panose="02020600000000000000"/>
              </a:rPr>
              <a:t>체화된</a:t>
            </a:r>
            <a:r>
              <a:rPr lang="ko-KR" altLang="en-US" sz="1800" dirty="0">
                <a:ea typeface="a뉴고딕M" panose="02020600000000000000"/>
              </a:rPr>
              <a:t> 경험과 상징적 경험에 의해 형성</a:t>
            </a:r>
            <a:endParaRPr lang="en-US" altLang="ko-KR" sz="18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광화문 광장</a:t>
            </a:r>
            <a:endParaRPr lang="en-US" altLang="ko-KR" sz="18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6934"/>
            <a:ext cx="9144000" cy="1052736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FDCD6-1BDD-431C-9548-2A36618D904C}"/>
              </a:ext>
            </a:extLst>
          </p:cNvPr>
          <p:cNvSpPr txBox="1"/>
          <p:nvPr/>
        </p:nvSpPr>
        <p:spPr>
          <a:xfrm>
            <a:off x="179512" y="2725445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6993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도시적 장소들</a:t>
            </a:r>
            <a:b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제</a:t>
            </a:r>
            <a: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5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공간과 장소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공간</a:t>
            </a:r>
            <a:r>
              <a:rPr lang="en-US" altLang="ko-KR" sz="2000" dirty="0">
                <a:ea typeface="a뉴고딕M" panose="02020600000000000000"/>
              </a:rPr>
              <a:t>(space): </a:t>
            </a:r>
            <a:r>
              <a:rPr lang="ko-KR" altLang="en-US" sz="2000" dirty="0">
                <a:ea typeface="a뉴고딕M" panose="02020600000000000000"/>
              </a:rPr>
              <a:t>추상적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장소</a:t>
            </a:r>
            <a:r>
              <a:rPr lang="en-US" altLang="ko-KR" sz="2000" dirty="0">
                <a:ea typeface="a뉴고딕M" panose="02020600000000000000"/>
              </a:rPr>
              <a:t>(place): </a:t>
            </a:r>
            <a:r>
              <a:rPr lang="ko-KR" altLang="en-US" sz="2000" dirty="0">
                <a:ea typeface="a뉴고딕M" panose="02020600000000000000"/>
              </a:rPr>
              <a:t>구체적인</a:t>
            </a:r>
            <a:r>
              <a:rPr lang="en-US" altLang="ko-KR" sz="2000" dirty="0">
                <a:ea typeface="a뉴고딕M" panose="02020600000000000000"/>
              </a:rPr>
              <a:t> </a:t>
            </a:r>
            <a:r>
              <a:rPr lang="ko-KR" altLang="en-US" sz="2000" dirty="0">
                <a:ea typeface="a뉴고딕M" panose="02020600000000000000"/>
              </a:rPr>
              <a:t>물리적 특징을 갖고 있으며 인간의 경험에 의해 변형되고 의미로 가득 차 있는 공간의 경계 지어진 형태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공간을 장소로 바꾼다는 것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공간적 경계 표시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감정적 결합 </a:t>
            </a:r>
            <a:r>
              <a:rPr lang="en-US" altLang="ko-KR" sz="2000" dirty="0">
                <a:ea typeface="a뉴고딕M" panose="02020600000000000000"/>
              </a:rPr>
              <a:t>– ex. </a:t>
            </a:r>
            <a:r>
              <a:rPr lang="ko-KR" altLang="en-US" sz="2000" dirty="0">
                <a:ea typeface="a뉴고딕M" panose="02020600000000000000"/>
              </a:rPr>
              <a:t>장소</a:t>
            </a:r>
            <a:r>
              <a:rPr lang="en-US" altLang="ko-KR" sz="2000" dirty="0">
                <a:ea typeface="a뉴고딕M" panose="02020600000000000000"/>
              </a:rPr>
              <a:t> </a:t>
            </a:r>
            <a:r>
              <a:rPr lang="ko-KR" altLang="en-US" sz="2000" dirty="0">
                <a:ea typeface="a뉴고딕M" panose="02020600000000000000"/>
              </a:rPr>
              <a:t>정체성</a:t>
            </a:r>
            <a:endParaRPr lang="en-US" altLang="ko-KR" sz="20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32397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장소 만들기</a:t>
            </a:r>
          </a:p>
        </p:txBody>
      </p:sp>
    </p:spTree>
    <p:extLst>
      <p:ext uri="{BB962C8B-B14F-4D97-AF65-F5344CB8AC3E}">
        <p14:creationId xmlns:p14="http://schemas.microsoft.com/office/powerpoint/2010/main" val="15108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담론적</a:t>
            </a:r>
            <a:r>
              <a:rPr lang="en-US" altLang="ko-KR" dirty="0">
                <a:ea typeface="a뉴고딕M"/>
              </a:rPr>
              <a:t>,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감각적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담론적 형태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이름 붙이기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비잔티움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콘스탄티노플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이스탄불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자야카르타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 err="1">
                <a:ea typeface="Adobe 명조 Std M"/>
              </a:rPr>
              <a:t>바타비아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자카르타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레오폴드빌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- </a:t>
            </a:r>
            <a:r>
              <a:rPr lang="ko-KR" altLang="en-US" dirty="0" err="1">
                <a:ea typeface="Adobe 명조 Std M"/>
              </a:rPr>
              <a:t>킨샤샤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감각적 형태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실천을 통해 장소 만들기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시각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후각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청각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촉각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미각 등이 경험을 구성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시각 기호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사운드스케이프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-20203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3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0" y="864108"/>
            <a:ext cx="5702497" cy="512064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418AB3"/>
              </a:buClr>
            </a:pPr>
            <a:r>
              <a:rPr lang="ko-KR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장소 만들기는 종종 경합의 양상을 수반 </a:t>
            </a:r>
            <a:r>
              <a:rPr lang="en-US" altLang="ko-KR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– </a:t>
            </a:r>
            <a:r>
              <a:rPr lang="ko-KR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구조적 힘과 권력을 가진 행위자들은 장소 만들기 과정에 영향을 끼치며</a:t>
            </a:r>
            <a:r>
              <a:rPr lang="en-US" altLang="ko-KR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, </a:t>
            </a:r>
            <a:r>
              <a:rPr lang="ko-KR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특정 장소에 부여할 수 있는 의미의 범위를 제한한다</a:t>
            </a:r>
            <a:r>
              <a:rPr lang="en-US" altLang="ko-KR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. </a:t>
            </a:r>
            <a:r>
              <a:rPr lang="ko-KR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편안함과 </a:t>
            </a:r>
            <a:r>
              <a:rPr lang="ko-KR" altLang="en-US" sz="1600" dirty="0" err="1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귀속감</a:t>
            </a:r>
            <a:r>
              <a:rPr lang="en-US" altLang="ko-KR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, </a:t>
            </a:r>
            <a:r>
              <a:rPr lang="ko-KR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불평등과 배제의 사회공간적 구조와 도시적 공간을 둘러싼 의미 규정에 대한 경합에 주목할 필요</a:t>
            </a:r>
            <a:r>
              <a:rPr lang="en-US" altLang="ko-KR" sz="1600" dirty="0">
                <a:solidFill>
                  <a:srgbClr val="000000">
                    <a:lumMod val="65000"/>
                    <a:lumOff val="35000"/>
                  </a:srgbClr>
                </a:solidFill>
                <a:ea typeface="Adobe 명조 Std M"/>
              </a:rPr>
              <a:t>.</a:t>
            </a:r>
          </a:p>
          <a:p>
            <a:endParaRPr lang="en-US" altLang="ko-KR" dirty="0">
              <a:ea typeface="a뉴고딕M" panose="02020600000000000000"/>
            </a:endParaRPr>
          </a:p>
          <a:p>
            <a:r>
              <a:rPr lang="ko-KR" altLang="en-US" dirty="0">
                <a:ea typeface="a뉴고딕M" panose="02020600000000000000"/>
              </a:rPr>
              <a:t>신성한</a:t>
            </a:r>
            <a:r>
              <a:rPr lang="en-US" altLang="ko-KR" dirty="0">
                <a:ea typeface="a뉴고딕M" panose="02020600000000000000"/>
              </a:rPr>
              <a:t> </a:t>
            </a:r>
            <a:r>
              <a:rPr lang="ko-KR" altLang="en-US" dirty="0">
                <a:ea typeface="a뉴고딕M" panose="02020600000000000000"/>
              </a:rPr>
              <a:t>장소 만들기</a:t>
            </a:r>
            <a:r>
              <a:rPr lang="en-US" altLang="ko-KR" dirty="0">
                <a:ea typeface="a뉴고딕M" panose="02020600000000000000"/>
              </a:rPr>
              <a:t>: </a:t>
            </a:r>
            <a:r>
              <a:rPr lang="ko-KR" altLang="en-US" dirty="0">
                <a:ea typeface="a뉴고딕M" panose="02020600000000000000"/>
              </a:rPr>
              <a:t>성</a:t>
            </a:r>
            <a:r>
              <a:rPr lang="en-US" altLang="ko-KR" dirty="0">
                <a:ea typeface="a뉴고딕M" panose="02020600000000000000"/>
              </a:rPr>
              <a:t>(sacred)</a:t>
            </a:r>
            <a:r>
              <a:rPr lang="ko-KR" altLang="en-US" dirty="0">
                <a:ea typeface="a뉴고딕M" panose="02020600000000000000"/>
              </a:rPr>
              <a:t>과</a:t>
            </a:r>
            <a:r>
              <a:rPr lang="en-US" altLang="ko-KR" dirty="0">
                <a:ea typeface="a뉴고딕M" panose="02020600000000000000"/>
              </a:rPr>
              <a:t> </a:t>
            </a:r>
            <a:r>
              <a:rPr lang="ko-KR" altLang="en-US" dirty="0">
                <a:ea typeface="a뉴고딕M" panose="02020600000000000000"/>
              </a:rPr>
              <a:t>속</a:t>
            </a:r>
            <a:r>
              <a:rPr lang="en-US" altLang="ko-KR" dirty="0">
                <a:ea typeface="a뉴고딕M" panose="02020600000000000000"/>
              </a:rPr>
              <a:t>(secular)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2492896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3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a뉴고딕M"/>
                <a:cs typeface="+mj-cs"/>
              </a:rPr>
              <a:t>담론적</a:t>
            </a:r>
            <a:r>
              <a:rPr kumimoji="0" lang="en-US" altLang="ko-KR" sz="3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a뉴고딕M"/>
                <a:cs typeface="+mj-cs"/>
              </a:rPr>
              <a:t>,</a:t>
            </a:r>
            <a:br>
              <a:rPr kumimoji="0" lang="en-US" altLang="ko-KR" sz="3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a뉴고딕M"/>
                <a:cs typeface="+mj-cs"/>
              </a:rPr>
            </a:br>
            <a:r>
              <a:rPr kumimoji="0" lang="ko-KR" altLang="en-US" sz="3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a뉴고딕M"/>
                <a:cs typeface="+mj-cs"/>
              </a:rPr>
              <a:t>감각적 </a:t>
            </a:r>
            <a:br>
              <a:rPr kumimoji="0" lang="en-US" altLang="ko-KR" sz="3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a뉴고딕M"/>
                <a:cs typeface="+mj-cs"/>
              </a:rPr>
            </a:br>
            <a:r>
              <a:rPr kumimoji="0" lang="ko-KR" altLang="en-US" sz="3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a뉴고딕M"/>
                <a:cs typeface="+mj-cs"/>
              </a:rPr>
              <a:t>장소 만들기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2761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1" y="1035802"/>
            <a:ext cx="5486400" cy="49489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건물 디자인은 적절한 사회관계에 대한 생각을 반영</a:t>
            </a:r>
            <a:endParaRPr lang="en-US" altLang="ko-KR" sz="18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건축가가 건물을 통해 전달하고자 하는 의미는 대체로 명확</a:t>
            </a:r>
            <a:endParaRPr lang="en-US" altLang="ko-KR" sz="18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건축이 마무리되면 의미가 이동</a:t>
            </a:r>
            <a:endParaRPr lang="en-US" altLang="ko-KR" sz="18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사용자가 이용하며 경험하고 부여하는 의미가 발생 </a:t>
            </a:r>
            <a:r>
              <a:rPr lang="en-US" altLang="ko-KR" sz="1800" dirty="0">
                <a:ea typeface="a뉴고딕M" panose="02020600000000000000"/>
              </a:rPr>
              <a:t>– </a:t>
            </a:r>
            <a:r>
              <a:rPr lang="ko-KR" altLang="en-US" sz="1800" dirty="0">
                <a:ea typeface="a뉴고딕M" panose="02020600000000000000"/>
              </a:rPr>
              <a:t>비로소 장소로서의 특징 획득</a:t>
            </a:r>
            <a:endParaRPr lang="en-US" altLang="ko-KR" sz="18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건축물과 가내 공간</a:t>
            </a:r>
            <a:endParaRPr lang="en-US" altLang="ko-KR" sz="18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6934"/>
            <a:ext cx="9144000" cy="1052736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FDCD6-1BDD-431C-9548-2A36618D904C}"/>
              </a:ext>
            </a:extLst>
          </p:cNvPr>
          <p:cNvSpPr txBox="1"/>
          <p:nvPr/>
        </p:nvSpPr>
        <p:spPr>
          <a:xfrm>
            <a:off x="179512" y="2725445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건물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3293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1" y="1035802"/>
            <a:ext cx="5486400" cy="49489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건축물이 도시적 장소를 만드는 데 어떤 역할을 수행하는가</a:t>
            </a:r>
            <a:r>
              <a:rPr lang="en-US" altLang="ko-KR" sz="1800" dirty="0">
                <a:ea typeface="a뉴고딕M" panose="0202060000000000000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건축물의 기능적 차원 </a:t>
            </a:r>
            <a:endParaRPr lang="en-US" altLang="ko-KR" sz="18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악천후로부터 거주자 보호</a:t>
            </a:r>
            <a:endParaRPr lang="en-US" altLang="ko-KR" sz="16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건물 안에서 일어나는 활동을 제어하여 사용자의 행동에 영향 </a:t>
            </a:r>
            <a:r>
              <a:rPr lang="en-US" altLang="ko-KR" sz="1600" dirty="0">
                <a:ea typeface="a뉴고딕M" panose="02020600000000000000"/>
              </a:rPr>
              <a:t>(</a:t>
            </a:r>
            <a:r>
              <a:rPr lang="ko-KR" altLang="en-US" sz="1600" dirty="0">
                <a:ea typeface="a뉴고딕M" panose="02020600000000000000"/>
              </a:rPr>
              <a:t>공장</a:t>
            </a:r>
            <a:r>
              <a:rPr lang="en-US" altLang="ko-KR" sz="1600" dirty="0">
                <a:ea typeface="a뉴고딕M" panose="02020600000000000000"/>
              </a:rPr>
              <a:t>, </a:t>
            </a:r>
            <a:r>
              <a:rPr lang="ko-KR" altLang="en-US" sz="1600" dirty="0">
                <a:ea typeface="a뉴고딕M" panose="02020600000000000000"/>
              </a:rPr>
              <a:t>사무실</a:t>
            </a:r>
            <a:r>
              <a:rPr lang="en-US" altLang="ko-KR" sz="1600" dirty="0">
                <a:ea typeface="a뉴고딕M" panose="02020600000000000000"/>
              </a:rPr>
              <a:t>, </a:t>
            </a:r>
            <a:r>
              <a:rPr lang="ko-KR" altLang="en-US" sz="1600" dirty="0">
                <a:ea typeface="a뉴고딕M" panose="02020600000000000000"/>
              </a:rPr>
              <a:t>학교</a:t>
            </a:r>
            <a:r>
              <a:rPr lang="en-US" altLang="ko-KR" sz="1600" dirty="0">
                <a:ea typeface="a뉴고딕M" panose="02020600000000000000"/>
              </a:rPr>
              <a:t>, </a:t>
            </a:r>
            <a:r>
              <a:rPr lang="ko-KR" altLang="en-US" sz="1600" dirty="0">
                <a:ea typeface="a뉴고딕M" panose="02020600000000000000"/>
              </a:rPr>
              <a:t>체육관</a:t>
            </a:r>
            <a:r>
              <a:rPr lang="en-US" altLang="ko-KR" sz="1600" dirty="0">
                <a:ea typeface="a뉴고딕M" panose="02020600000000000000"/>
              </a:rPr>
              <a:t>, </a:t>
            </a:r>
            <a:r>
              <a:rPr lang="ko-KR" altLang="en-US" sz="1600" dirty="0">
                <a:ea typeface="a뉴고딕M" panose="02020600000000000000"/>
              </a:rPr>
              <a:t>콘서트홀</a:t>
            </a:r>
            <a:r>
              <a:rPr lang="en-US" altLang="ko-KR" sz="1600" dirty="0">
                <a:ea typeface="a뉴고딕M" panose="02020600000000000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건축물의 상징적 차원</a:t>
            </a:r>
            <a:endParaRPr lang="en-US" altLang="ko-KR" sz="18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건물의 디자인은 연상작용이나 감정을 불러일으킴</a:t>
            </a:r>
            <a:endParaRPr lang="en-US" altLang="ko-KR" sz="16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서로 다른 집단들이 건축물을 통해 자신의 권력 표현</a:t>
            </a:r>
            <a:endParaRPr lang="en-US" altLang="ko-KR" sz="16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그러나 일상적인 장소 만들기는 공식적 목표와 충돌 가능</a:t>
            </a:r>
            <a:endParaRPr lang="en-US" altLang="ko-KR" sz="16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6934"/>
            <a:ext cx="9144000" cy="1052736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FDCD6-1BDD-431C-9548-2A36618D904C}"/>
              </a:ext>
            </a:extLst>
          </p:cNvPr>
          <p:cNvSpPr txBox="1"/>
          <p:nvPr/>
        </p:nvSpPr>
        <p:spPr>
          <a:xfrm>
            <a:off x="179512" y="2725445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건축물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2432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1" y="1035802"/>
            <a:ext cx="5486400" cy="49489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도시 브랜딩과 도시 정체성 표현에 중요한 역할</a:t>
            </a:r>
            <a:r>
              <a:rPr lang="en-US" altLang="ko-KR" sz="1800" dirty="0">
                <a:ea typeface="a뉴고딕M" panose="0202060000000000000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뉴욕 </a:t>
            </a:r>
            <a:r>
              <a:rPr lang="en-US" altLang="ko-KR" sz="1600" dirty="0">
                <a:ea typeface="a뉴고딕M" panose="02020600000000000000"/>
              </a:rPr>
              <a:t>- </a:t>
            </a:r>
            <a:r>
              <a:rPr lang="ko-KR" altLang="en-US" sz="1600" dirty="0">
                <a:ea typeface="a뉴고딕M" panose="02020600000000000000"/>
                <a:hlinkClick r:id="rId2"/>
              </a:rPr>
              <a:t>자유의 여신상</a:t>
            </a:r>
            <a:r>
              <a:rPr lang="en-US" altLang="ko-KR" sz="1600" dirty="0">
                <a:ea typeface="a뉴고딕M" panose="02020600000000000000"/>
              </a:rPr>
              <a:t>, </a:t>
            </a:r>
            <a:r>
              <a:rPr lang="ko-KR" altLang="en-US" sz="1600" dirty="0">
                <a:ea typeface="a뉴고딕M" panose="02020600000000000000"/>
                <a:hlinkClick r:id="rId3"/>
              </a:rPr>
              <a:t>엠파이어스테이트 빌딩</a:t>
            </a:r>
            <a:endParaRPr lang="en-US" altLang="ko-KR" sz="16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파리 </a:t>
            </a:r>
            <a:r>
              <a:rPr lang="en-US" altLang="ko-KR" sz="1600" dirty="0">
                <a:ea typeface="a뉴고딕M" panose="02020600000000000000"/>
              </a:rPr>
              <a:t>– </a:t>
            </a:r>
            <a:r>
              <a:rPr lang="ko-KR" altLang="en-US" sz="1600" dirty="0">
                <a:ea typeface="a뉴고딕M" panose="02020600000000000000"/>
                <a:hlinkClick r:id="rId4"/>
              </a:rPr>
              <a:t>에펠탑</a:t>
            </a:r>
            <a:r>
              <a:rPr lang="en-US" altLang="ko-KR" sz="1600" dirty="0">
                <a:ea typeface="a뉴고딕M" panose="02020600000000000000"/>
              </a:rPr>
              <a:t>, </a:t>
            </a:r>
            <a:r>
              <a:rPr lang="ko-KR" altLang="en-US" sz="1600" dirty="0">
                <a:ea typeface="a뉴고딕M" panose="02020600000000000000"/>
                <a:hlinkClick r:id="rId5"/>
              </a:rPr>
              <a:t>개선문</a:t>
            </a:r>
            <a:endParaRPr lang="en-US" altLang="ko-KR" sz="16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쿠알라룸푸르 </a:t>
            </a:r>
            <a:r>
              <a:rPr lang="en-US" altLang="ko-KR" sz="1600" dirty="0">
                <a:ea typeface="a뉴고딕M" panose="02020600000000000000"/>
              </a:rPr>
              <a:t>– </a:t>
            </a:r>
            <a:r>
              <a:rPr lang="ko-KR" altLang="en-US" sz="1600" dirty="0">
                <a:ea typeface="a뉴고딕M" panose="02020600000000000000"/>
                <a:hlinkClick r:id="rId6"/>
              </a:rPr>
              <a:t>페트로나스 타워</a:t>
            </a:r>
            <a:endParaRPr lang="en-US" altLang="ko-KR" sz="16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시드니 </a:t>
            </a:r>
            <a:r>
              <a:rPr lang="en-US" altLang="ko-KR" sz="1600" dirty="0">
                <a:ea typeface="a뉴고딕M" panose="02020600000000000000"/>
              </a:rPr>
              <a:t>–</a:t>
            </a:r>
            <a:r>
              <a:rPr lang="ko-KR" altLang="en-US" sz="1600" dirty="0">
                <a:ea typeface="a뉴고딕M" panose="02020600000000000000"/>
                <a:hlinkClick r:id="rId7"/>
              </a:rPr>
              <a:t>오페라하우스</a:t>
            </a:r>
            <a:endParaRPr lang="en-US" altLang="ko-KR" sz="16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서울</a:t>
            </a:r>
            <a:r>
              <a:rPr lang="en-US" altLang="ko-KR" sz="1600" dirty="0">
                <a:ea typeface="a뉴고딕M" panose="02020600000000000000"/>
              </a:rPr>
              <a:t>? </a:t>
            </a:r>
            <a:r>
              <a:rPr lang="ko-KR" altLang="en-US" sz="1600" dirty="0">
                <a:ea typeface="a뉴고딕M" panose="02020600000000000000"/>
              </a:rPr>
              <a:t>시흥</a:t>
            </a:r>
            <a:r>
              <a:rPr lang="en-US" altLang="ko-KR" sz="1600" dirty="0">
                <a:ea typeface="a뉴고딕M" panose="0202060000000000000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경제성 </a:t>
            </a:r>
            <a:r>
              <a:rPr lang="en-US" altLang="ko-KR" sz="1800" dirty="0">
                <a:ea typeface="a뉴고딕M" panose="02020600000000000000"/>
              </a:rPr>
              <a:t>– </a:t>
            </a:r>
            <a:r>
              <a:rPr lang="ko-KR" altLang="en-US" sz="1800" dirty="0">
                <a:ea typeface="a뉴고딕M" panose="02020600000000000000"/>
              </a:rPr>
              <a:t>스타 건축가의 건물은 관광객과 투자 유치에 용이 </a:t>
            </a:r>
            <a:r>
              <a:rPr lang="en-US" altLang="ko-KR" sz="1800" dirty="0">
                <a:ea typeface="a뉴고딕M" panose="02020600000000000000"/>
              </a:rPr>
              <a:t>(</a:t>
            </a:r>
            <a:r>
              <a:rPr lang="ko-KR" altLang="en-US" sz="1800" dirty="0">
                <a:ea typeface="a뉴고딕M" panose="02020600000000000000"/>
                <a:hlinkClick r:id="rId8"/>
              </a:rPr>
              <a:t>프랭크 게리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  <a:hlinkClick r:id="rId9"/>
              </a:rPr>
              <a:t>자하 </a:t>
            </a:r>
            <a:r>
              <a:rPr lang="ko-KR" altLang="en-US" sz="1800" dirty="0" err="1">
                <a:ea typeface="a뉴고딕M" panose="02020600000000000000"/>
                <a:hlinkClick r:id="rId9"/>
              </a:rPr>
              <a:t>하디드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  <a:hlinkClick r:id="rId10"/>
              </a:rPr>
              <a:t>리처드 로저스</a:t>
            </a:r>
            <a:r>
              <a:rPr lang="en-US" altLang="ko-KR" sz="1800" dirty="0">
                <a:ea typeface="a뉴고딕M" panose="02020600000000000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사회적 기억 </a:t>
            </a:r>
            <a:r>
              <a:rPr lang="en-US" altLang="ko-KR" sz="1800" dirty="0">
                <a:ea typeface="a뉴고딕M" panose="02020600000000000000"/>
              </a:rPr>
              <a:t>– </a:t>
            </a:r>
            <a:r>
              <a:rPr lang="ko-KR" altLang="en-US" sz="1800" dirty="0">
                <a:ea typeface="a뉴고딕M" panose="02020600000000000000"/>
                <a:hlinkClick r:id="rId11"/>
              </a:rPr>
              <a:t>뉴욕 </a:t>
            </a:r>
            <a:r>
              <a:rPr lang="en-US" altLang="ko-KR" sz="1800" dirty="0">
                <a:ea typeface="a뉴고딕M" panose="02020600000000000000"/>
                <a:hlinkClick r:id="rId11"/>
              </a:rPr>
              <a:t>9/11 </a:t>
            </a:r>
            <a:r>
              <a:rPr lang="ko-KR" altLang="en-US" sz="1800" dirty="0" err="1">
                <a:ea typeface="a뉴고딕M" panose="02020600000000000000"/>
                <a:hlinkClick r:id="rId11"/>
              </a:rPr>
              <a:t>메모리얼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  <a:hlinkClick r:id="rId12"/>
              </a:rPr>
              <a:t>아바나 혁명박물관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  <a:hlinkClick r:id="rId13"/>
              </a:rPr>
              <a:t>반다아체 </a:t>
            </a:r>
            <a:r>
              <a:rPr lang="ko-KR" altLang="en-US" sz="1800" dirty="0" err="1">
                <a:ea typeface="a뉴고딕M" panose="02020600000000000000"/>
                <a:hlinkClick r:id="rId13"/>
              </a:rPr>
              <a:t>츠나미</a:t>
            </a:r>
            <a:r>
              <a:rPr lang="ko-KR" altLang="en-US" sz="1800" dirty="0">
                <a:ea typeface="a뉴고딕M" panose="02020600000000000000"/>
                <a:hlinkClick r:id="rId13"/>
              </a:rPr>
              <a:t> 박물관</a:t>
            </a:r>
            <a:endParaRPr lang="en-US" altLang="ko-KR" sz="18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6934"/>
            <a:ext cx="9144000" cy="1052736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FDCD6-1BDD-431C-9548-2A36618D904C}"/>
              </a:ext>
            </a:extLst>
          </p:cNvPr>
          <p:cNvSpPr txBox="1"/>
          <p:nvPr/>
        </p:nvSpPr>
        <p:spPr>
          <a:xfrm>
            <a:off x="179512" y="2725445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건축물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960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1" y="1035802"/>
            <a:ext cx="5486400" cy="49489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공식적인 국가 기념물의 재의미화</a:t>
            </a:r>
            <a:endParaRPr lang="en-US" altLang="ko-KR" sz="18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>
                <a:ea typeface="a뉴고딕M" panose="02020600000000000000"/>
              </a:rPr>
              <a:t>뉴멕시코주</a:t>
            </a:r>
            <a:r>
              <a:rPr lang="ko-KR" altLang="en-US" sz="1600" dirty="0">
                <a:ea typeface="a뉴고딕M" panose="02020600000000000000"/>
              </a:rPr>
              <a:t> </a:t>
            </a:r>
            <a:r>
              <a:rPr lang="ko-KR" altLang="en-US" sz="1600" dirty="0" err="1">
                <a:ea typeface="a뉴고딕M" panose="02020600000000000000"/>
              </a:rPr>
              <a:t>알칼데의</a:t>
            </a:r>
            <a:r>
              <a:rPr lang="ko-KR" altLang="en-US" sz="1600" dirty="0">
                <a:ea typeface="a뉴고딕M" panose="02020600000000000000"/>
              </a:rPr>
              <a:t> 스페인 정복자 </a:t>
            </a:r>
            <a:r>
              <a:rPr lang="ko-KR" altLang="en-US" sz="1600" dirty="0">
                <a:ea typeface="a뉴고딕M" panose="02020600000000000000"/>
                <a:hlinkClick r:id="rId2"/>
              </a:rPr>
              <a:t>후안 데 </a:t>
            </a:r>
            <a:r>
              <a:rPr lang="ko-KR" altLang="en-US" sz="1600" dirty="0" err="1">
                <a:ea typeface="a뉴고딕M" panose="02020600000000000000"/>
                <a:hlinkClick r:id="rId2"/>
              </a:rPr>
              <a:t>오냐테의</a:t>
            </a:r>
            <a:r>
              <a:rPr lang="ko-KR" altLang="en-US" sz="1600" dirty="0">
                <a:ea typeface="a뉴고딕M" panose="02020600000000000000"/>
              </a:rPr>
              <a:t> 조각상</a:t>
            </a:r>
            <a:endParaRPr lang="en-US" altLang="ko-KR" sz="16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종교적 건축물  </a:t>
            </a:r>
            <a:r>
              <a:rPr lang="en-US" altLang="ko-KR" sz="1800" dirty="0">
                <a:ea typeface="a뉴고딕M" panose="02020600000000000000"/>
              </a:rPr>
              <a:t>- </a:t>
            </a:r>
            <a:r>
              <a:rPr lang="ko-KR" altLang="en-US" sz="1800" dirty="0">
                <a:ea typeface="a뉴고딕M" panose="02020600000000000000"/>
              </a:rPr>
              <a:t>사람을 감동시키는 감정적 장소로 이해</a:t>
            </a:r>
            <a:r>
              <a:rPr lang="en-US" altLang="ko-KR" sz="1800" dirty="0">
                <a:ea typeface="a뉴고딕M" panose="02020600000000000000"/>
              </a:rPr>
              <a:t>(</a:t>
            </a:r>
            <a:r>
              <a:rPr lang="ko-KR" altLang="en-US" sz="1800" dirty="0">
                <a:ea typeface="a뉴고딕M" panose="02020600000000000000"/>
                <a:hlinkClick r:id="rId3"/>
              </a:rPr>
              <a:t>첨탑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  <a:hlinkClick r:id="rId4"/>
              </a:rPr>
              <a:t>스테인드글라스</a:t>
            </a:r>
            <a:r>
              <a:rPr lang="en-US" altLang="ko-KR" sz="1800" dirty="0">
                <a:ea typeface="a뉴고딕M" panose="02020600000000000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식민지 시기 건축물</a:t>
            </a:r>
            <a:endParaRPr lang="en-US" altLang="ko-KR" sz="18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피식민지에 대한 우월성과 권력 전달</a:t>
            </a:r>
            <a:endParaRPr lang="en-US" altLang="ko-KR" sz="16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근대성과 진보의 물질적 재현</a:t>
            </a:r>
            <a:endParaRPr lang="en-US" altLang="ko-KR" sz="16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a typeface="a뉴고딕M" panose="02020600000000000000"/>
              </a:rPr>
              <a:t>원주민의 생활양식 변화</a:t>
            </a:r>
            <a:r>
              <a:rPr lang="en-US" altLang="ko-KR" sz="1600" dirty="0">
                <a:ea typeface="a뉴고딕M" panose="02020600000000000000"/>
              </a:rPr>
              <a:t>(</a:t>
            </a:r>
            <a:r>
              <a:rPr lang="ko-KR" altLang="en-US" sz="1600" dirty="0">
                <a:ea typeface="a뉴고딕M" panose="02020600000000000000"/>
              </a:rPr>
              <a:t>비위생가옥 철거</a:t>
            </a:r>
            <a:r>
              <a:rPr lang="en-US" altLang="ko-KR" sz="1600" dirty="0">
                <a:ea typeface="a뉴고딕M" panose="02020600000000000000"/>
              </a:rPr>
              <a:t>)</a:t>
            </a:r>
            <a:r>
              <a:rPr lang="ko-KR" altLang="en-US" sz="1600" dirty="0">
                <a:ea typeface="a뉴고딕M" panose="02020600000000000000"/>
              </a:rPr>
              <a:t> </a:t>
            </a:r>
            <a:r>
              <a:rPr lang="en-US" altLang="ko-KR" sz="1600" dirty="0">
                <a:ea typeface="a뉴고딕M" panose="02020600000000000000"/>
              </a:rPr>
              <a:t>– </a:t>
            </a:r>
            <a:r>
              <a:rPr lang="ko-KR" altLang="en-US" sz="1600" dirty="0">
                <a:ea typeface="a뉴고딕M" panose="02020600000000000000"/>
              </a:rPr>
              <a:t>공중보건 </a:t>
            </a:r>
            <a:r>
              <a:rPr lang="en-US" altLang="ko-KR" sz="1600" dirty="0">
                <a:ea typeface="a뉴고딕M" panose="02020600000000000000"/>
              </a:rPr>
              <a:t>+ </a:t>
            </a:r>
            <a:r>
              <a:rPr lang="ko-KR" altLang="en-US" sz="1600" dirty="0">
                <a:ea typeface="a뉴고딕M" panose="02020600000000000000"/>
              </a:rPr>
              <a:t>도시 노동력 유지 위한 식민통치자의 필요 반영</a:t>
            </a:r>
            <a:r>
              <a:rPr lang="en-US" altLang="ko-KR" sz="1600" dirty="0">
                <a:ea typeface="a뉴고딕M" panose="0202060000000000000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6934"/>
            <a:ext cx="9144000" cy="1052736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FDCD6-1BDD-431C-9548-2A36618D904C}"/>
              </a:ext>
            </a:extLst>
          </p:cNvPr>
          <p:cNvSpPr txBox="1"/>
          <p:nvPr/>
        </p:nvSpPr>
        <p:spPr>
          <a:xfrm>
            <a:off x="179512" y="2725445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건축물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6346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3002</TotalTime>
  <Words>684</Words>
  <Application>Microsoft Office PowerPoint</Application>
  <PresentationFormat>화면 슬라이드 쇼(4:3)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Adobe 명조 Std M</vt:lpstr>
      <vt:lpstr>a뉴고딕M</vt:lpstr>
      <vt:lpstr>Corbel</vt:lpstr>
      <vt:lpstr>Wingdings 2</vt:lpstr>
      <vt:lpstr>Frame</vt:lpstr>
      <vt:lpstr>도시의 사회학적 이해 2024년 가을학기</vt:lpstr>
      <vt:lpstr>도시적 장소들 도시의 사회학적 이해 제5주</vt:lpstr>
      <vt:lpstr>PowerPoint 프레젠테이션</vt:lpstr>
      <vt:lpstr>담론적, 감각적  장소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공적공간 공공공간 public space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박한경(A0328)</cp:lastModifiedBy>
  <cp:revision>166</cp:revision>
  <dcterms:created xsi:type="dcterms:W3CDTF">2016-12-18T12:30:09Z</dcterms:created>
  <dcterms:modified xsi:type="dcterms:W3CDTF">2024-09-30T00:13:33Z</dcterms:modified>
</cp:coreProperties>
</file>