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99" r:id="rId2"/>
    <p:sldId id="275" r:id="rId3"/>
    <p:sldId id="347" r:id="rId4"/>
    <p:sldId id="349" r:id="rId5"/>
    <p:sldId id="350" r:id="rId6"/>
    <p:sldId id="351" r:id="rId7"/>
    <p:sldId id="352" r:id="rId8"/>
    <p:sldId id="353" r:id="rId9"/>
    <p:sldId id="35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Hankyoung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3B2D"/>
    <a:srgbClr val="6E3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0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13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0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67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4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3E71C0-18CC-469C-AA19-D3F4FB0BB8BD}" type="datetimeFigureOut">
              <a:rPr lang="ko-KR" altLang="en-US" smtClean="0"/>
              <a:pPr/>
              <a:t>2024-10-10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12DBAF1-A0F2-4FD9-909C-F5F4493663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030983"/>
            <a:ext cx="8458200" cy="147002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800" spc="30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효율성과 계산가능성</a:t>
            </a:r>
            <a: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/>
            </a:r>
            <a:br>
              <a:rPr lang="en-US" altLang="ko-KR" sz="4700" spc="0" dirty="0">
                <a:solidFill>
                  <a:schemeClr val="bg1">
                    <a:lumMod val="75000"/>
                  </a:schemeClr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</a:b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도시의 사회학적 이해 제</a:t>
            </a:r>
            <a:r>
              <a:rPr lang="en-US" altLang="ko-KR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6</a:t>
            </a:r>
            <a:r>
              <a:rPr lang="ko-KR" altLang="en-US" sz="4700" spc="0" dirty="0">
                <a:solidFill>
                  <a:schemeClr val="tx1"/>
                </a:solidFill>
                <a:latin typeface="a뉴고딕M" panose="02020600000000000000" pitchFamily="18" charset="-127"/>
                <a:ea typeface="a뉴고딕M" panose="02020600000000000000" pitchFamily="18" charset="-127"/>
              </a:rPr>
              <a:t>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98376" y="4293096"/>
            <a:ext cx="6858000" cy="1655762"/>
          </a:xfrm>
        </p:spPr>
        <p:txBody>
          <a:bodyPr anchor="ctr"/>
          <a:lstStyle/>
          <a:p>
            <a:endParaRPr lang="en-US" altLang="ko-KR" spc="300" dirty="0">
              <a:solidFill>
                <a:schemeClr val="tx1"/>
              </a:solidFill>
            </a:endParaRPr>
          </a:p>
          <a:p>
            <a:endParaRPr lang="en-US" altLang="ko-KR" spc="300" dirty="0">
              <a:solidFill>
                <a:schemeClr val="tx1"/>
              </a:solidFill>
            </a:endParaRPr>
          </a:p>
          <a:p>
            <a:pPr algn="ctr"/>
            <a:r>
              <a:rPr lang="en-US" altLang="ko-KR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2024</a:t>
            </a:r>
            <a:r>
              <a:rPr lang="ko-KR" altLang="en-US" b="1" spc="300" dirty="0">
                <a:solidFill>
                  <a:schemeClr val="bg1"/>
                </a:solidFill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년 가을</a:t>
            </a:r>
          </a:p>
        </p:txBody>
      </p:sp>
    </p:spTree>
    <p:extLst>
      <p:ext uri="{BB962C8B-B14F-4D97-AF65-F5344CB8AC3E}">
        <p14:creationId xmlns:p14="http://schemas.microsoft.com/office/powerpoint/2010/main" val="1235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950" y="864108"/>
            <a:ext cx="5918521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효율성</a:t>
            </a:r>
            <a:r>
              <a:rPr lang="en-US" altLang="ko-KR" sz="2200" dirty="0">
                <a:ea typeface="a뉴고딕M" panose="02020600000000000000"/>
              </a:rPr>
              <a:t>: </a:t>
            </a:r>
            <a:r>
              <a:rPr lang="ko-KR" altLang="en-US" sz="2200" dirty="0">
                <a:ea typeface="a뉴고딕M" panose="02020600000000000000"/>
              </a:rPr>
              <a:t>주어진 목표를 달성하기 위해 최적의 수단을 선택하는 것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그러나 실제로 특정 목표 달성 위한 최적의 수단 찾기에는 난관 </a:t>
            </a:r>
            <a:r>
              <a:rPr lang="en-US" altLang="ko-KR" sz="2200" dirty="0">
                <a:ea typeface="a뉴고딕M" panose="02020600000000000000"/>
              </a:rPr>
              <a:t>– </a:t>
            </a:r>
            <a:r>
              <a:rPr lang="ko-KR" altLang="en-US" sz="2200" dirty="0">
                <a:ea typeface="a뉴고딕M" panose="02020600000000000000"/>
              </a:rPr>
              <a:t>역사적 제약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재정 상황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조직의 당면 현실</a:t>
            </a:r>
            <a:r>
              <a:rPr lang="en-US" altLang="ko-KR" sz="2200" dirty="0">
                <a:ea typeface="a뉴고딕M" panose="02020600000000000000"/>
              </a:rPr>
              <a:t>, </a:t>
            </a:r>
            <a:r>
              <a:rPr lang="ko-KR" altLang="en-US" sz="2200" dirty="0">
                <a:ea typeface="a뉴고딕M" panose="02020600000000000000"/>
              </a:rPr>
              <a:t>인간 본연의 한계 등 장애요인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맥도날드 사회에서는 사람들이 스스로 목표 달성을 위해 최선의 수단 찾지 않음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이미 발견되어 제도화된 수단에 의존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따라서 신규 업무 담당자가 스스로 가장 효율적인 작업 방법 찾으리라 기대하지 않음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>
                <a:ea typeface="a뉴고딕M" panose="02020600000000000000"/>
              </a:rPr>
              <a:t>그 대신 훈련을 받게 함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A609D04-E442-4BA6-8048-3A0CA7A61E16}"/>
              </a:ext>
            </a:extLst>
          </p:cNvPr>
          <p:cNvSpPr txBox="1"/>
          <p:nvPr/>
        </p:nvSpPr>
        <p:spPr>
          <a:xfrm>
            <a:off x="323528" y="32397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효율성</a:t>
            </a:r>
          </a:p>
        </p:txBody>
      </p:sp>
    </p:spTree>
    <p:extLst>
      <p:ext uri="{BB962C8B-B14F-4D97-AF65-F5344CB8AC3E}">
        <p14:creationId xmlns:p14="http://schemas.microsoft.com/office/powerpoint/2010/main" val="15108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a typeface="a뉴고딕M" panose="02020600000000000000"/>
              </a:rPr>
              <a:t>패스트푸드 산업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ko-KR" altLang="en-US" sz="2000" dirty="0">
                <a:ea typeface="a뉴고딕M" panose="02020600000000000000"/>
              </a:rPr>
              <a:t>들어올 때부터 나갈 때까지 속도를 높이기 위한 모든 수단을 활용 </a:t>
            </a:r>
            <a:r>
              <a:rPr lang="en-US" altLang="ko-KR" sz="2000" dirty="0">
                <a:ea typeface="a뉴고딕M" panose="02020600000000000000"/>
              </a:rPr>
              <a:t>– </a:t>
            </a:r>
            <a:r>
              <a:rPr lang="ko-KR" altLang="en-US" sz="2000" dirty="0">
                <a:ea typeface="a뉴고딕M" panose="02020600000000000000"/>
              </a:rPr>
              <a:t>맥도날드의 동선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 err="1" smtClean="0">
                <a:ea typeface="a뉴고딕M" panose="02020600000000000000"/>
              </a:rPr>
              <a:t>드라이브스루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터치스크린 주문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smtClean="0">
                <a:ea typeface="a뉴고딕M" panose="02020600000000000000"/>
              </a:rPr>
              <a:t>종업원 </a:t>
            </a:r>
            <a:r>
              <a:rPr lang="ko-KR" altLang="en-US" sz="2000" dirty="0" err="1" smtClean="0">
                <a:ea typeface="a뉴고딕M" panose="02020600000000000000"/>
              </a:rPr>
              <a:t>없에</a:t>
            </a:r>
            <a:r>
              <a:rPr lang="ko-KR" altLang="en-US" sz="2000" dirty="0" smtClean="0">
                <a:ea typeface="a뉴고딕M" panose="02020600000000000000"/>
              </a:rPr>
              <a:t> 주문</a:t>
            </a:r>
            <a:r>
              <a:rPr lang="en-US" altLang="ko-KR" sz="2000" dirty="0" smtClean="0">
                <a:ea typeface="a뉴고딕M" panose="02020600000000000000"/>
              </a:rPr>
              <a:t>/</a:t>
            </a:r>
            <a:r>
              <a:rPr lang="ko-KR" altLang="en-US" sz="2000" dirty="0" smtClean="0">
                <a:ea typeface="a뉴고딕M" panose="02020600000000000000"/>
              </a:rPr>
              <a:t>지불 간소화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 err="1" smtClean="0">
                <a:ea typeface="a뉴고딕M" panose="02020600000000000000"/>
              </a:rPr>
              <a:t>가정식</a:t>
            </a:r>
            <a:r>
              <a:rPr lang="ko-KR" altLang="en-US" sz="2200" dirty="0" smtClean="0">
                <a:ea typeface="a뉴고딕M" panose="02020600000000000000"/>
              </a:rPr>
              <a:t>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냉동식품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전자레인지식품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err="1" smtClean="0">
                <a:ea typeface="a뉴고딕M" panose="02020600000000000000"/>
              </a:rPr>
              <a:t>베이킹</a:t>
            </a:r>
            <a:r>
              <a:rPr lang="ko-KR" altLang="en-US" sz="2200" dirty="0" smtClean="0">
                <a:ea typeface="a뉴고딕M" panose="02020600000000000000"/>
              </a:rPr>
              <a:t> 믹스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err="1" smtClean="0">
                <a:ea typeface="a뉴고딕M" panose="02020600000000000000"/>
              </a:rPr>
              <a:t>밀키트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완전 조리 식품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다이어트</a:t>
            </a:r>
            <a:endParaRPr lang="en-US" altLang="ko-KR" sz="2200" dirty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쇼핑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쇼핑몰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편의점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카탈로그 쇼핑</a:t>
            </a:r>
            <a:r>
              <a:rPr lang="en-US" altLang="ko-KR" sz="2200" dirty="0" smtClean="0">
                <a:ea typeface="a뉴고딕M" panose="02020600000000000000"/>
              </a:rPr>
              <a:t>, TV</a:t>
            </a:r>
            <a:r>
              <a:rPr lang="ko-KR" altLang="en-US" sz="2200" dirty="0" smtClean="0">
                <a:ea typeface="a뉴고딕M" panose="02020600000000000000"/>
              </a:rPr>
              <a:t>홈쇼핑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인터넷 쇼핑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err="1" smtClean="0">
                <a:ea typeface="a뉴고딕M" panose="02020600000000000000"/>
              </a:rPr>
              <a:t>전자책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err="1" smtClean="0">
                <a:ea typeface="a뉴고딕M" panose="02020600000000000000"/>
              </a:rPr>
              <a:t>아이튠스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고등교육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노트북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노트패드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err="1" smtClean="0">
                <a:ea typeface="a뉴고딕M" panose="02020600000000000000"/>
              </a:rPr>
              <a:t>위키피디아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과제 온라인 구매</a:t>
            </a:r>
            <a:endParaRPr lang="en-US" altLang="ko-KR" sz="20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의료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간이 긴급 진료소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0892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효율성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절차의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간소화</a:t>
            </a:r>
          </a:p>
        </p:txBody>
      </p:sp>
    </p:spTree>
    <p:extLst>
      <p:ext uri="{BB962C8B-B14F-4D97-AF65-F5344CB8AC3E}">
        <p14:creationId xmlns:p14="http://schemas.microsoft.com/office/powerpoint/2010/main" val="86653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ea typeface="a뉴고딕M" panose="02020600000000000000"/>
              </a:rPr>
              <a:t>엔터테인먼트</a:t>
            </a:r>
            <a:endParaRPr lang="en-US" altLang="ko-KR" sz="2200" dirty="0">
              <a:ea typeface="a뉴고딕M" panose="02020600000000000000"/>
            </a:endParaRPr>
          </a:p>
          <a:p>
            <a:pPr lvl="1"/>
            <a:r>
              <a:rPr lang="en-US" altLang="ko-KR" sz="2000" dirty="0" smtClean="0">
                <a:ea typeface="a뉴고딕M" panose="02020600000000000000"/>
              </a:rPr>
              <a:t>DVD </a:t>
            </a:r>
            <a:r>
              <a:rPr lang="ko-KR" altLang="en-US" sz="2000" dirty="0" err="1" smtClean="0">
                <a:ea typeface="a뉴고딕M" panose="02020600000000000000"/>
              </a:rPr>
              <a:t>렌털</a:t>
            </a:r>
            <a:r>
              <a:rPr lang="ko-KR" altLang="en-US" sz="2000" dirty="0" smtClean="0">
                <a:ea typeface="a뉴고딕M" panose="02020600000000000000"/>
              </a:rPr>
              <a:t> </a:t>
            </a:r>
            <a:r>
              <a:rPr lang="en-US" altLang="ko-KR" sz="2000" dirty="0" smtClean="0">
                <a:ea typeface="a뉴고딕M" panose="02020600000000000000"/>
              </a:rPr>
              <a:t>-&gt; </a:t>
            </a:r>
            <a:r>
              <a:rPr lang="ko-KR" altLang="en-US" sz="2000" dirty="0" err="1" smtClean="0">
                <a:ea typeface="a뉴고딕M" panose="02020600000000000000"/>
              </a:rPr>
              <a:t>넷플릭스</a:t>
            </a:r>
            <a:r>
              <a:rPr lang="en-US" altLang="ko-KR" sz="2000" dirty="0" smtClean="0">
                <a:ea typeface="a뉴고딕M" panose="02020600000000000000"/>
              </a:rPr>
              <a:t>/PPV</a:t>
            </a:r>
            <a:endParaRPr lang="en-US" altLang="ko-KR" sz="2000" dirty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놀이공원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err="1" smtClean="0">
                <a:ea typeface="a뉴고딕M" panose="02020600000000000000"/>
              </a:rPr>
              <a:t>패스트패스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쓰레기</a:t>
            </a:r>
            <a:endParaRPr lang="en-US" altLang="ko-KR" sz="20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온라인</a:t>
            </a:r>
            <a:r>
              <a:rPr lang="en-US" altLang="ko-KR" sz="2200" dirty="0" smtClean="0">
                <a:ea typeface="a뉴고딕M" panose="02020600000000000000"/>
              </a:rPr>
              <a:t>/</a:t>
            </a:r>
            <a:r>
              <a:rPr lang="ko-KR" altLang="en-US" sz="2200" dirty="0" err="1" smtClean="0">
                <a:ea typeface="a뉴고딕M" panose="02020600000000000000"/>
              </a:rPr>
              <a:t>스마트폰</a:t>
            </a:r>
            <a:r>
              <a:rPr lang="ko-KR" altLang="en-US" sz="2200" dirty="0" smtClean="0">
                <a:ea typeface="a뉴고딕M" panose="02020600000000000000"/>
              </a:rPr>
              <a:t> 데이트 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헬스클럽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은행 </a:t>
            </a:r>
            <a:r>
              <a:rPr lang="en-US" altLang="ko-KR" sz="2200" dirty="0" smtClean="0">
                <a:ea typeface="a뉴고딕M" panose="02020600000000000000"/>
              </a:rPr>
              <a:t>ATM, </a:t>
            </a:r>
            <a:r>
              <a:rPr lang="ko-KR" altLang="en-US" sz="2200" dirty="0" err="1" smtClean="0">
                <a:ea typeface="a뉴고딕M" panose="02020600000000000000"/>
              </a:rPr>
              <a:t>드라이브스루</a:t>
            </a:r>
            <a:r>
              <a:rPr lang="en-US" altLang="ko-KR" sz="2200" dirty="0" smtClean="0">
                <a:ea typeface="a뉴고딕M" panose="02020600000000000000"/>
              </a:rPr>
              <a:t> </a:t>
            </a:r>
            <a:r>
              <a:rPr lang="ko-KR" altLang="en-US" sz="2200" dirty="0" smtClean="0">
                <a:ea typeface="a뉴고딕M" panose="02020600000000000000"/>
              </a:rPr>
              <a:t>창구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종교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드라이브인 교회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예배 중계 방송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검색엔진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육아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선거운</a:t>
            </a:r>
            <a:r>
              <a:rPr lang="ko-KR" altLang="en-US" sz="2200" dirty="0">
                <a:ea typeface="a뉴고딕M" panose="02020600000000000000"/>
              </a:rPr>
              <a:t>동</a:t>
            </a:r>
            <a:endParaRPr lang="en-US" altLang="ko-KR" sz="2200" dirty="0" smtClean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효율성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절차의</a:t>
            </a:r>
            <a:endParaRPr lang="en-US" altLang="ko-KR" sz="3200" dirty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>
                <a:solidFill>
                  <a:schemeClr val="bg1"/>
                </a:solidFill>
                <a:ea typeface="a뉴고딕M" panose="02020600000000000000"/>
              </a:rPr>
              <a:t>간소화</a:t>
            </a:r>
          </a:p>
        </p:txBody>
      </p:sp>
    </p:spTree>
    <p:extLst>
      <p:ext uri="{BB962C8B-B14F-4D97-AF65-F5344CB8AC3E}">
        <p14:creationId xmlns:p14="http://schemas.microsoft.com/office/powerpoint/2010/main" val="107811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err="1" smtClean="0">
                <a:ea typeface="a뉴고딕M" panose="02020600000000000000"/>
              </a:rPr>
              <a:t>핑거푸드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에그 </a:t>
            </a:r>
            <a:r>
              <a:rPr lang="ko-KR" altLang="en-US" sz="2000" dirty="0" err="1" smtClean="0">
                <a:ea typeface="a뉴고딕M" panose="02020600000000000000"/>
              </a:rPr>
              <a:t>맥머핀</a:t>
            </a:r>
            <a:r>
              <a:rPr lang="ko-KR" altLang="en-US" sz="2000" dirty="0" smtClean="0">
                <a:ea typeface="a뉴고딕M" panose="02020600000000000000"/>
              </a:rPr>
              <a:t>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smtClean="0">
                <a:ea typeface="a뉴고딕M" panose="02020600000000000000"/>
              </a:rPr>
              <a:t>빵 하나에 아침 식사 상차림을 통째로 넣은 샘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치킨 </a:t>
            </a:r>
            <a:r>
              <a:rPr lang="ko-KR" altLang="en-US" sz="2000" dirty="0" err="1" smtClean="0">
                <a:ea typeface="a뉴고딕M" panose="02020600000000000000"/>
              </a:rPr>
              <a:t>맥너깃</a:t>
            </a:r>
            <a:endParaRPr lang="en-US" altLang="ko-KR" sz="20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선택 가능한 메뉴 제한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err="1" smtClean="0">
                <a:ea typeface="a뉴고딕M" panose="02020600000000000000"/>
              </a:rPr>
              <a:t>레드불</a:t>
            </a:r>
            <a:r>
              <a:rPr lang="ko-KR" altLang="en-US" sz="2200" dirty="0" smtClean="0">
                <a:ea typeface="a뉴고딕M" panose="02020600000000000000"/>
              </a:rPr>
              <a:t> 등 에너지 음료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카페인의 빠른 섭취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자동차 수리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트랜스미션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머플러 등만 수리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en-US" altLang="ko-KR" sz="2200" dirty="0" smtClean="0">
                <a:ea typeface="a뉴고딕M" panose="02020600000000000000"/>
              </a:rPr>
              <a:t>H&amp;R </a:t>
            </a:r>
            <a:r>
              <a:rPr lang="ko-KR" altLang="en-US" sz="2200" dirty="0" smtClean="0">
                <a:ea typeface="a뉴고딕M" panose="02020600000000000000"/>
              </a:rPr>
              <a:t>블록</a:t>
            </a:r>
            <a:endParaRPr lang="en-US" altLang="ko-KR" sz="2200" dirty="0" smtClean="0">
              <a:ea typeface="a뉴고딕M" panose="02020600000000000000"/>
            </a:endParaRPr>
          </a:p>
          <a:p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효율성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제품의 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단순화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6078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ea typeface="a뉴고딕M" panose="02020600000000000000"/>
              </a:rPr>
              <a:t>일하러 가는 음식점 </a:t>
            </a:r>
            <a:r>
              <a:rPr lang="en-US" altLang="ko-KR" sz="2200" dirty="0" smtClean="0">
                <a:ea typeface="a뉴고딕M" panose="02020600000000000000"/>
              </a:rPr>
              <a:t>- </a:t>
            </a:r>
            <a:r>
              <a:rPr lang="ko-KR" altLang="en-US" sz="2200" dirty="0" smtClean="0">
                <a:ea typeface="a뉴고딕M" panose="02020600000000000000"/>
              </a:rPr>
              <a:t>노동하는 소비자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샐러드 바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en-US" altLang="ko-KR" sz="2200" dirty="0" smtClean="0">
                <a:ea typeface="a뉴고딕M" panose="02020600000000000000"/>
              </a:rPr>
              <a:t>Fuddruckers, Roy Rogers</a:t>
            </a:r>
          </a:p>
          <a:p>
            <a:r>
              <a:rPr lang="en-US" altLang="ko-KR" sz="2200" dirty="0" smtClean="0">
                <a:ea typeface="a뉴고딕M" panose="02020600000000000000"/>
              </a:rPr>
              <a:t>“</a:t>
            </a:r>
            <a:r>
              <a:rPr lang="ko-KR" altLang="en-US" sz="2200" dirty="0" smtClean="0">
                <a:ea typeface="a뉴고딕M" panose="02020600000000000000"/>
              </a:rPr>
              <a:t>물은 </a:t>
            </a:r>
            <a:r>
              <a:rPr lang="ko-KR" altLang="en-US" sz="2200" dirty="0" err="1" smtClean="0">
                <a:ea typeface="a뉴고딕M" panose="02020600000000000000"/>
              </a:rPr>
              <a:t>셀프</a:t>
            </a:r>
            <a:r>
              <a:rPr lang="en-US" altLang="ko-KR" sz="2200" dirty="0" smtClean="0">
                <a:ea typeface="a뉴고딕M" panose="02020600000000000000"/>
              </a:rPr>
              <a:t>”</a:t>
            </a:r>
          </a:p>
          <a:p>
            <a:r>
              <a:rPr lang="ko-KR" altLang="en-US" sz="2200" dirty="0" smtClean="0">
                <a:ea typeface="a뉴고딕M" panose="02020600000000000000"/>
              </a:rPr>
              <a:t>편의점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슈퍼마켓의 </a:t>
            </a:r>
            <a:r>
              <a:rPr lang="ko-KR" altLang="en-US" sz="2200" dirty="0" err="1" smtClean="0">
                <a:ea typeface="a뉴고딕M" panose="02020600000000000000"/>
              </a:rPr>
              <a:t>셀프계산대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주유소 </a:t>
            </a:r>
            <a:r>
              <a:rPr lang="ko-KR" altLang="en-US" sz="2200" dirty="0" err="1" smtClean="0">
                <a:ea typeface="a뉴고딕M" panose="02020600000000000000"/>
              </a:rPr>
              <a:t>셀프</a:t>
            </a:r>
            <a:r>
              <a:rPr lang="ko-KR" altLang="en-US" sz="2200" dirty="0" smtClean="0">
                <a:ea typeface="a뉴고딕M" panose="02020600000000000000"/>
              </a:rPr>
              <a:t> 주유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병원에서 </a:t>
            </a:r>
            <a:r>
              <a:rPr lang="ko-KR" altLang="en-US" sz="2200" dirty="0" err="1" smtClean="0">
                <a:ea typeface="a뉴고딕M" panose="02020600000000000000"/>
              </a:rPr>
              <a:t>셀프</a:t>
            </a:r>
            <a:r>
              <a:rPr lang="ko-KR" altLang="en-US" sz="2200" dirty="0" smtClean="0">
                <a:ea typeface="a뉴고딕M" panose="02020600000000000000"/>
              </a:rPr>
              <a:t> 측정</a:t>
            </a:r>
            <a:r>
              <a:rPr lang="en-US" altLang="ko-KR" sz="2200" dirty="0">
                <a:ea typeface="a뉴고딕M" panose="02020600000000000000"/>
              </a:rPr>
              <a:t> </a:t>
            </a:r>
            <a:r>
              <a:rPr lang="en-US" altLang="ko-KR" sz="2200" dirty="0" smtClean="0">
                <a:ea typeface="a뉴고딕M" panose="02020600000000000000"/>
              </a:rPr>
              <a:t>– </a:t>
            </a:r>
            <a:r>
              <a:rPr lang="ko-KR" altLang="en-US" sz="2200" dirty="0" smtClean="0">
                <a:ea typeface="a뉴고딕M" panose="02020600000000000000"/>
              </a:rPr>
              <a:t>혈압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체중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체온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혈당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은행 </a:t>
            </a:r>
            <a:r>
              <a:rPr lang="en-US" altLang="ko-KR" sz="2200" dirty="0" smtClean="0">
                <a:ea typeface="a뉴고딕M" panose="02020600000000000000"/>
              </a:rPr>
              <a:t>ATM, </a:t>
            </a:r>
            <a:r>
              <a:rPr lang="ko-KR" altLang="en-US" sz="2200" dirty="0" smtClean="0">
                <a:ea typeface="a뉴고딕M" panose="02020600000000000000"/>
              </a:rPr>
              <a:t>스마트</a:t>
            </a:r>
            <a:r>
              <a:rPr lang="en-US" altLang="ko-KR" sz="2200" dirty="0" smtClean="0">
                <a:ea typeface="a뉴고딕M" panose="02020600000000000000"/>
              </a:rPr>
              <a:t> </a:t>
            </a:r>
            <a:r>
              <a:rPr lang="ko-KR" altLang="en-US" sz="2200" dirty="0" err="1" smtClean="0">
                <a:ea typeface="a뉴고딕M" panose="02020600000000000000"/>
              </a:rPr>
              <a:t>뱅킹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공항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커스터머 서비스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인구 센서스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효율성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고객에게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일 시키기</a:t>
            </a:r>
            <a:endParaRPr lang="ko-KR" altLang="en-US" sz="3200" dirty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03051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ea typeface="a뉴고딕M" panose="02020600000000000000"/>
              </a:rPr>
              <a:t>서로 다른 여러 요소들을 계산하고 세고 수량화하며</a:t>
            </a:r>
            <a:r>
              <a:rPr lang="en-US" altLang="ko-KR" sz="2200" dirty="0" smtClean="0">
                <a:ea typeface="a뉴고딕M" panose="02020600000000000000"/>
              </a:rPr>
              <a:t>, </a:t>
            </a:r>
            <a:r>
              <a:rPr lang="ko-KR" altLang="en-US" sz="2200" dirty="0" smtClean="0">
                <a:ea typeface="a뉴고딕M" panose="02020600000000000000"/>
              </a:rPr>
              <a:t>양이 질을 대신하는 경향</a:t>
            </a:r>
            <a:endParaRPr lang="en-US" altLang="ko-KR" sz="22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과정과 결과 모두에 수치화된 기준이 설정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과정에서는 속도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결과에서는 상품과 서비스의 수 또는 크기가 강조됨</a:t>
            </a:r>
            <a:endParaRPr lang="en-US" altLang="ko-KR" sz="2000" dirty="0" smtClean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다른 기본 특성들과 얽혀 있음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효율성 판단 용이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공정과 결과물에 관한 세부 사항이 수량화되어 제품과 공정의 예측가능성 높아짐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정해진 시간 안에 업무 수행하거나 특정 무게나 크기의 제품을 만들도록 하여 통제가 이루어짐</a:t>
            </a:r>
            <a:endParaRPr lang="en-US" altLang="ko-KR" sz="2000" dirty="0">
              <a:ea typeface="a뉴고딕M" panose="02020600000000000000"/>
            </a:endParaRPr>
          </a:p>
          <a:p>
            <a:r>
              <a:rPr lang="ko-KR" altLang="en-US" sz="2200" dirty="0" smtClean="0">
                <a:ea typeface="a뉴고딕M" panose="02020600000000000000"/>
              </a:rPr>
              <a:t>컴퓨터의 도입과 사용은 계산가능성을 촉진하고 확산</a:t>
            </a:r>
            <a:endParaRPr lang="en-US" altLang="ko-KR" sz="22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계산가능성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2068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ea typeface="a뉴고딕M" panose="02020600000000000000"/>
              </a:rPr>
              <a:t>패스트푸드 산업</a:t>
            </a:r>
            <a:r>
              <a:rPr lang="en-US" altLang="ko-KR" sz="2200" dirty="0" smtClean="0">
                <a:ea typeface="a뉴고딕M" panose="02020600000000000000"/>
              </a:rPr>
              <a:t>: </a:t>
            </a:r>
            <a:r>
              <a:rPr lang="ko-KR" altLang="en-US" sz="2200" dirty="0" smtClean="0">
                <a:ea typeface="a뉴고딕M" panose="02020600000000000000"/>
              </a:rPr>
              <a:t>슈퍼사이즈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err="1" smtClean="0">
                <a:ea typeface="a뉴고딕M" panose="02020600000000000000"/>
              </a:rPr>
              <a:t>빅맥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err="1" smtClean="0">
                <a:ea typeface="a뉴고딕M" panose="02020600000000000000"/>
              </a:rPr>
              <a:t>와퍼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err="1" smtClean="0">
                <a:ea typeface="a뉴고딕M" panose="02020600000000000000"/>
              </a:rPr>
              <a:t>밸류</a:t>
            </a:r>
            <a:r>
              <a:rPr lang="ko-KR" altLang="en-US" sz="2000" dirty="0" smtClean="0">
                <a:ea typeface="a뉴고딕M" panose="02020600000000000000"/>
              </a:rPr>
              <a:t> 박스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그랜드슬램</a:t>
            </a:r>
            <a:r>
              <a:rPr lang="en-US" altLang="ko-KR" sz="2000" dirty="0" smtClean="0">
                <a:ea typeface="a뉴고딕M" panose="02020600000000000000"/>
              </a:rPr>
              <a:t>(</a:t>
            </a:r>
            <a:r>
              <a:rPr lang="ko-KR" altLang="en-US" sz="2000" dirty="0" err="1" smtClean="0">
                <a:ea typeface="a뉴고딕M" panose="02020600000000000000"/>
              </a:rPr>
              <a:t>데니스</a:t>
            </a:r>
            <a:r>
              <a:rPr lang="en-US" altLang="ko-KR" sz="2000" dirty="0" smtClean="0">
                <a:ea typeface="a뉴고딕M" panose="02020600000000000000"/>
              </a:rPr>
              <a:t>)</a:t>
            </a:r>
          </a:p>
          <a:p>
            <a:pPr lvl="1"/>
            <a:r>
              <a:rPr lang="en-US" altLang="ko-KR" sz="2000" dirty="0" smtClean="0">
                <a:ea typeface="a뉴고딕M" panose="02020600000000000000"/>
              </a:rPr>
              <a:t>“Super Size Me”</a:t>
            </a: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맛있게 즐기기 위한 식사 </a:t>
            </a:r>
            <a:r>
              <a:rPr lang="en-US" altLang="ko-KR" sz="2000" dirty="0" smtClean="0">
                <a:ea typeface="a뉴고딕M" panose="02020600000000000000"/>
              </a:rPr>
              <a:t>-&gt; </a:t>
            </a:r>
            <a:r>
              <a:rPr lang="ko-KR" altLang="en-US" sz="2000" dirty="0" smtClean="0">
                <a:ea typeface="a뉴고딕M" panose="02020600000000000000"/>
              </a:rPr>
              <a:t>연료 채우기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비싼 음식 체인도 양이 많은 것으로 유명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smtClean="0">
                <a:ea typeface="a뉴고딕M" panose="02020600000000000000"/>
              </a:rPr>
              <a:t>올리브가든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치즈케이크 </a:t>
            </a:r>
            <a:r>
              <a:rPr lang="ko-KR" altLang="en-US" sz="2000" dirty="0" err="1" smtClean="0">
                <a:ea typeface="a뉴고딕M" panose="02020600000000000000"/>
              </a:rPr>
              <a:t>팩토리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계산가능성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질보다 양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8676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BA570EA-0BB5-8E59-2BAA-6AC5A84C3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36A1619-8BB6-652A-6BDD-5676DB4F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864108"/>
            <a:ext cx="6264696" cy="5120640"/>
          </a:xfrm>
        </p:spPr>
        <p:txBody>
          <a:bodyPr>
            <a:normAutofit/>
          </a:bodyPr>
          <a:lstStyle/>
          <a:p>
            <a:r>
              <a:rPr lang="ko-KR" altLang="en-US" sz="2200" dirty="0" smtClean="0">
                <a:ea typeface="a뉴고딕M" panose="02020600000000000000"/>
              </a:rPr>
              <a:t>고등교육</a:t>
            </a:r>
            <a:endParaRPr lang="en-US" altLang="ko-KR" sz="22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주어진</a:t>
            </a:r>
            <a:r>
              <a:rPr lang="en-US" altLang="ko-KR" sz="2000" dirty="0" smtClean="0">
                <a:ea typeface="a뉴고딕M" panose="02020600000000000000"/>
              </a:rPr>
              <a:t> </a:t>
            </a:r>
            <a:r>
              <a:rPr lang="ko-KR" altLang="en-US" sz="2000" dirty="0" smtClean="0">
                <a:ea typeface="a뉴고딕M" panose="02020600000000000000"/>
              </a:rPr>
              <a:t>기간 또는 시간 안에 특정 과목이 잘 교수되는지 판단하는 데에는 무관심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smtClean="0">
                <a:ea typeface="a뉴고딕M" panose="02020600000000000000"/>
              </a:rPr>
              <a:t>교수 내용이나 교육 경험의 질이 아니라 그 시스템으로 유치할 수 있는 학생 수와 그들의 평점에만 초점</a:t>
            </a:r>
            <a:r>
              <a:rPr lang="en-US" altLang="ko-KR" sz="2000" dirty="0" smtClean="0">
                <a:ea typeface="a뉴고딕M" panose="02020600000000000000"/>
              </a:rPr>
              <a:t>. </a:t>
            </a:r>
            <a:r>
              <a:rPr lang="ko-KR" altLang="en-US" sz="2000" dirty="0" err="1" smtClean="0">
                <a:ea typeface="a뉴고딕M" panose="02020600000000000000"/>
              </a:rPr>
              <a:t>취업율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en-US" altLang="ko-KR" sz="2000" dirty="0" smtClean="0">
                <a:ea typeface="a뉴고딕M" panose="02020600000000000000"/>
              </a:rPr>
              <a:t>GPA</a:t>
            </a:r>
          </a:p>
          <a:p>
            <a:pPr lvl="1"/>
            <a:r>
              <a:rPr lang="en-US" altLang="ko-KR" sz="2000" dirty="0" smtClean="0">
                <a:ea typeface="a뉴고딕M" panose="02020600000000000000"/>
              </a:rPr>
              <a:t>MCAT, LSAT, GRE, GMAT</a:t>
            </a: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대학 순위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온라인 대학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채용의 기준 </a:t>
            </a:r>
            <a:r>
              <a:rPr lang="en-US" altLang="ko-KR" sz="2000" dirty="0" smtClean="0">
                <a:ea typeface="a뉴고딕M" panose="02020600000000000000"/>
              </a:rPr>
              <a:t>– </a:t>
            </a:r>
            <a:r>
              <a:rPr lang="ko-KR" altLang="en-US" sz="2000" dirty="0" smtClean="0">
                <a:ea typeface="a뉴고딕M" panose="02020600000000000000"/>
              </a:rPr>
              <a:t>성적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석차</a:t>
            </a:r>
            <a:r>
              <a:rPr lang="en-US" altLang="ko-KR" sz="2000" dirty="0" smtClean="0">
                <a:ea typeface="a뉴고딕M" panose="02020600000000000000"/>
              </a:rPr>
              <a:t>, </a:t>
            </a:r>
            <a:r>
              <a:rPr lang="ko-KR" altLang="en-US" sz="2000" dirty="0" smtClean="0">
                <a:ea typeface="a뉴고딕M" panose="02020600000000000000"/>
              </a:rPr>
              <a:t>대학 순위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추천서도 계량화된 표준평가 양식으로 바뀜</a:t>
            </a:r>
            <a:endParaRPr lang="en-US" altLang="ko-KR" sz="2000" dirty="0" smtClean="0">
              <a:ea typeface="a뉴고딕M" panose="02020600000000000000"/>
            </a:endParaRPr>
          </a:p>
          <a:p>
            <a:pPr lvl="1"/>
            <a:r>
              <a:rPr lang="ko-KR" altLang="en-US" sz="2000" dirty="0" smtClean="0">
                <a:ea typeface="a뉴고딕M" panose="02020600000000000000"/>
              </a:rPr>
              <a:t>자격</a:t>
            </a:r>
            <a:r>
              <a:rPr lang="ko-KR" altLang="en-US" sz="2000" dirty="0">
                <a:ea typeface="a뉴고딕M" panose="02020600000000000000"/>
              </a:rPr>
              <a:t>증</a:t>
            </a:r>
            <a:endParaRPr lang="en-US" altLang="ko-KR" sz="2000" dirty="0">
              <a:ea typeface="a뉴고딕M" panose="0202060000000000000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0478D1E-E2D9-8D74-5867-0F14271C3CC3}"/>
              </a:ext>
            </a:extLst>
          </p:cNvPr>
          <p:cNvSpPr txBox="1"/>
          <p:nvPr/>
        </p:nvSpPr>
        <p:spPr>
          <a:xfrm>
            <a:off x="251520" y="2723262"/>
            <a:ext cx="2304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계산가능성</a:t>
            </a:r>
            <a:r>
              <a:rPr lang="en-US" altLang="ko-KR" sz="3200" dirty="0" smtClean="0">
                <a:solidFill>
                  <a:schemeClr val="bg1"/>
                </a:solidFill>
                <a:ea typeface="a뉴고딕M" panose="02020600000000000000"/>
              </a:rPr>
              <a:t>: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ea typeface="a뉴고딕M" panose="02020600000000000000"/>
              </a:rPr>
              <a:t>질보다 양</a:t>
            </a:r>
            <a:endParaRPr lang="en-US" altLang="ko-KR" sz="3200" dirty="0" smtClean="0">
              <a:solidFill>
                <a:schemeClr val="bg1"/>
              </a:solidFill>
              <a:ea typeface="a뉴고딕M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7165918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3056</TotalTime>
  <Words>448</Words>
  <Application>Microsoft Office PowerPoint</Application>
  <PresentationFormat>화면 슬라이드 쇼(4:3)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Frame</vt:lpstr>
      <vt:lpstr>     효율성과 계산가능성 도시의 사회학적 이해 제6주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182</cp:revision>
  <dcterms:created xsi:type="dcterms:W3CDTF">2016-12-18T12:30:09Z</dcterms:created>
  <dcterms:modified xsi:type="dcterms:W3CDTF">2024-10-10T05:06:28Z</dcterms:modified>
</cp:coreProperties>
</file>