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99" r:id="rId2"/>
    <p:sldId id="275" r:id="rId3"/>
    <p:sldId id="347" r:id="rId4"/>
    <p:sldId id="349" r:id="rId5"/>
    <p:sldId id="350" r:id="rId6"/>
    <p:sldId id="351" r:id="rId7"/>
    <p:sldId id="352" r:id="rId8"/>
    <p:sldId id="35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Hankyoung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3B2D"/>
    <a:srgbClr val="6E3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2" autoAdjust="0"/>
    <p:restoredTop sz="94660"/>
  </p:normalViewPr>
  <p:slideViewPr>
    <p:cSldViewPr>
      <p:cViewPr varScale="1">
        <p:scale>
          <a:sx n="110" d="100"/>
          <a:sy n="110" d="100"/>
        </p:scale>
        <p:origin x="14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0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13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5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0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2024-10-16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0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2024-10-16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2024-10-16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3E71C0-18CC-469C-AA19-D3F4FB0BB8BD}" type="datetimeFigureOut">
              <a:rPr lang="ko-KR" altLang="en-US" smtClean="0"/>
              <a:pPr/>
              <a:t>2024-10-16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030983"/>
            <a:ext cx="8458200" cy="147002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b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b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b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b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b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ko-KR" altLang="en-US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예측가능성과 통제</a:t>
            </a:r>
            <a:br>
              <a:rPr lang="en-US" altLang="ko-KR" sz="4700" spc="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도시의 사회학적 이해 제</a:t>
            </a:r>
            <a:r>
              <a:rPr lang="en-US" altLang="ko-KR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7</a:t>
            </a: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8376" y="4293096"/>
            <a:ext cx="6858000" cy="1655762"/>
          </a:xfrm>
        </p:spPr>
        <p:txBody>
          <a:bodyPr anchor="ctr"/>
          <a:lstStyle/>
          <a:p>
            <a:endParaRPr lang="en-US" altLang="ko-KR" spc="300" dirty="0">
              <a:solidFill>
                <a:schemeClr val="tx1"/>
              </a:solidFill>
            </a:endParaRPr>
          </a:p>
          <a:p>
            <a:endParaRPr lang="en-US" altLang="ko-KR" spc="300" dirty="0">
              <a:solidFill>
                <a:schemeClr val="tx1"/>
              </a:solidFill>
            </a:endParaRPr>
          </a:p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2024</a:t>
            </a:r>
            <a:r>
              <a:rPr lang="ko-KR" altLang="en-US" b="1" spc="3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년 가을</a:t>
            </a:r>
          </a:p>
        </p:txBody>
      </p:sp>
    </p:spTree>
    <p:extLst>
      <p:ext uri="{BB962C8B-B14F-4D97-AF65-F5344CB8AC3E}">
        <p14:creationId xmlns:p14="http://schemas.microsoft.com/office/powerpoint/2010/main" val="123526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950" y="864108"/>
            <a:ext cx="5918521" cy="5120640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ea typeface="a뉴고딕M" panose="02020600000000000000"/>
              </a:rPr>
              <a:t>언제 어디서 무슨 일이 일어날지 알고 싶어 함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일상생활에서 마음의 평화를 가져다 줌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노동자</a:t>
            </a:r>
            <a:r>
              <a:rPr lang="en-US" altLang="ko-KR" sz="2200" dirty="0">
                <a:ea typeface="a뉴고딕M" panose="02020600000000000000"/>
              </a:rPr>
              <a:t>: </a:t>
            </a:r>
            <a:r>
              <a:rPr lang="ko-KR" altLang="en-US" sz="2200" dirty="0">
                <a:ea typeface="a뉴고딕M" panose="02020600000000000000"/>
              </a:rPr>
              <a:t>일을 더 쉽게 할 수 있음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경영주</a:t>
            </a:r>
            <a:r>
              <a:rPr lang="en-US" altLang="ko-KR" sz="2200" dirty="0">
                <a:ea typeface="a뉴고딕M" panose="02020600000000000000"/>
              </a:rPr>
              <a:t>: </a:t>
            </a:r>
            <a:r>
              <a:rPr lang="ko-KR" altLang="en-US" sz="2200" dirty="0">
                <a:ea typeface="a뉴고딕M" panose="02020600000000000000"/>
              </a:rPr>
              <a:t>노동자</a:t>
            </a:r>
            <a:r>
              <a:rPr lang="en-US" altLang="ko-KR" sz="2200" dirty="0">
                <a:ea typeface="a뉴고딕M" panose="02020600000000000000"/>
              </a:rPr>
              <a:t>/</a:t>
            </a:r>
            <a:r>
              <a:rPr lang="ko-KR" altLang="en-US" sz="2200" dirty="0">
                <a:ea typeface="a뉴고딕M" panose="02020600000000000000"/>
              </a:rPr>
              <a:t>고객 관리 모두에 도움</a:t>
            </a:r>
            <a:r>
              <a:rPr lang="en-US" altLang="ko-KR" sz="2200" dirty="0">
                <a:ea typeface="a뉴고딕M" panose="02020600000000000000"/>
              </a:rPr>
              <a:t>. </a:t>
            </a:r>
            <a:r>
              <a:rPr lang="ko-KR" altLang="en-US" sz="2200" dirty="0">
                <a:ea typeface="a뉴고딕M" panose="02020600000000000000"/>
              </a:rPr>
              <a:t>원자재 공급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소요 인력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소득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이윤 추정 용이</a:t>
            </a:r>
            <a:r>
              <a:rPr lang="en-US" altLang="ko-KR" sz="2200" dirty="0">
                <a:ea typeface="a뉴고딕M" panose="02020600000000000000"/>
              </a:rPr>
              <a:t>.</a:t>
            </a:r>
          </a:p>
          <a:p>
            <a:r>
              <a:rPr lang="ko-KR" altLang="en-US" sz="2200" dirty="0">
                <a:ea typeface="a뉴고딕M" panose="02020600000000000000"/>
              </a:rPr>
              <a:t>그러나 소비를 지루하기 짝이 없는 일로 </a:t>
            </a:r>
            <a:r>
              <a:rPr lang="ko-KR" altLang="en-US" sz="2200" dirty="0" err="1">
                <a:ea typeface="a뉴고딕M" panose="02020600000000000000"/>
              </a:rPr>
              <a:t>만듬</a:t>
            </a:r>
            <a:endParaRPr lang="en-US" altLang="ko-KR" sz="2200" dirty="0">
              <a:ea typeface="a뉴고딕M" panose="02020600000000000000"/>
            </a:endParaRPr>
          </a:p>
          <a:p>
            <a:endParaRPr lang="en-US" altLang="ko-KR" sz="2200" dirty="0">
              <a:ea typeface="a뉴고딕M" panose="02020600000000000000"/>
            </a:endParaRPr>
          </a:p>
          <a:p>
            <a:endParaRPr lang="en-US" altLang="ko-KR" sz="20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323528" y="323976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예측가능성</a:t>
            </a:r>
          </a:p>
        </p:txBody>
      </p:sp>
    </p:spTree>
    <p:extLst>
      <p:ext uri="{BB962C8B-B14F-4D97-AF65-F5344CB8AC3E}">
        <p14:creationId xmlns:p14="http://schemas.microsoft.com/office/powerpoint/2010/main" val="151083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570EA-0BB5-8E59-2BAA-6AC5A84C3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A1619-8BB6-652A-6BDD-5676DB4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ea typeface="a뉴고딕M" panose="02020600000000000000"/>
              </a:rPr>
              <a:t>호텔</a:t>
            </a:r>
            <a:r>
              <a:rPr lang="en-US" altLang="ko-KR" sz="2200" dirty="0">
                <a:ea typeface="a뉴고딕M" panose="02020600000000000000"/>
              </a:rPr>
              <a:t>/</a:t>
            </a:r>
            <a:r>
              <a:rPr lang="ko-KR" altLang="en-US" sz="2200" dirty="0">
                <a:ea typeface="a뉴고딕M" panose="02020600000000000000"/>
              </a:rPr>
              <a:t>모텔 체인 </a:t>
            </a:r>
            <a:r>
              <a:rPr lang="en-US" altLang="ko-KR" sz="2200" dirty="0">
                <a:ea typeface="a뉴고딕M" panose="02020600000000000000"/>
              </a:rPr>
              <a:t>– </a:t>
            </a:r>
            <a:r>
              <a:rPr lang="ko-KR" altLang="en-US" sz="2200" dirty="0">
                <a:ea typeface="a뉴고딕M" panose="02020600000000000000"/>
              </a:rPr>
              <a:t>저렴한 체인일수록 더 예측가능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패스트푸드 산업 </a:t>
            </a:r>
            <a:r>
              <a:rPr lang="en-US" altLang="ko-KR" sz="2200" dirty="0">
                <a:ea typeface="a뉴고딕M" panose="02020600000000000000"/>
              </a:rPr>
              <a:t>– </a:t>
            </a:r>
            <a:r>
              <a:rPr lang="ko-KR" altLang="en-US" sz="2200" dirty="0">
                <a:ea typeface="a뉴고딕M" panose="02020600000000000000"/>
              </a:rPr>
              <a:t>간판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똑같은 매장 레이아웃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초대형교회와 위성교회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교외 주택단지</a:t>
            </a:r>
            <a:endParaRPr lang="en-US" altLang="ko-KR" sz="22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78D1E-E2D9-8D74-5867-0F14271C3CC3}"/>
              </a:ext>
            </a:extLst>
          </p:cNvPr>
          <p:cNvSpPr txBox="1"/>
          <p:nvPr/>
        </p:nvSpPr>
        <p:spPr>
          <a:xfrm>
            <a:off x="251520" y="2708920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예측가능한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소비 환경</a:t>
            </a:r>
          </a:p>
        </p:txBody>
      </p:sp>
    </p:spTree>
    <p:extLst>
      <p:ext uri="{BB962C8B-B14F-4D97-AF65-F5344CB8AC3E}">
        <p14:creationId xmlns:p14="http://schemas.microsoft.com/office/powerpoint/2010/main" val="86653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570EA-0BB5-8E59-2BAA-6AC5A84C3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A1619-8BB6-652A-6BDD-5676DB4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ea typeface="a뉴고딕M" panose="02020600000000000000"/>
              </a:rPr>
              <a:t>패스트푸드 산업 </a:t>
            </a:r>
            <a:endParaRPr lang="en-US" altLang="ko-KR" sz="22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가짓수 적고 간단한 음식</a:t>
            </a:r>
            <a:endParaRPr lang="en-US" altLang="ko-KR" sz="20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동일한 원재료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동일한 테크놀로지 적용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유사한 서빙 방식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똑같은 포장 </a:t>
            </a:r>
            <a:r>
              <a:rPr lang="en-US" altLang="ko-KR" sz="2000" dirty="0">
                <a:ea typeface="a뉴고딕M" panose="02020600000000000000"/>
              </a:rPr>
              <a:t>– </a:t>
            </a:r>
            <a:r>
              <a:rPr lang="ko-KR" altLang="en-US" sz="2000" dirty="0">
                <a:ea typeface="a뉴고딕M" panose="02020600000000000000"/>
              </a:rPr>
              <a:t>제품의 예측가능성</a:t>
            </a:r>
            <a:endParaRPr lang="en-US" altLang="ko-KR" sz="20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예측가능한 재료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냉동재료</a:t>
            </a:r>
            <a:endParaRPr lang="en-US" altLang="ko-KR" sz="20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예측가능성으로 인한 교란</a:t>
            </a:r>
            <a:r>
              <a:rPr lang="en-US" altLang="ko-KR" sz="2000" dirty="0">
                <a:ea typeface="a뉴고딕M" panose="02020600000000000000"/>
              </a:rPr>
              <a:t> -</a:t>
            </a:r>
            <a:r>
              <a:rPr lang="ko-KR" altLang="en-US" sz="1800" dirty="0">
                <a:ea typeface="a뉴고딕M" panose="02020600000000000000"/>
              </a:rPr>
              <a:t>음식문화에서 지역이나 민족에 따른 차이가 사라짐</a:t>
            </a:r>
            <a:endParaRPr lang="en-US" altLang="ko-KR" sz="1800" dirty="0">
              <a:ea typeface="a뉴고딕M" panose="02020600000000000000"/>
            </a:endParaRPr>
          </a:p>
          <a:p>
            <a:r>
              <a:rPr lang="ko-KR" altLang="en-US" sz="2000" dirty="0">
                <a:ea typeface="a뉴고딕M" panose="02020600000000000000"/>
              </a:rPr>
              <a:t>엔터테인먼트</a:t>
            </a:r>
            <a:endParaRPr lang="en-US" altLang="ko-KR" sz="2000" dirty="0">
              <a:ea typeface="a뉴고딕M" panose="02020600000000000000"/>
            </a:endParaRPr>
          </a:p>
          <a:p>
            <a:pPr lvl="1"/>
            <a:r>
              <a:rPr lang="ko-KR" altLang="en-US" sz="1800" dirty="0">
                <a:ea typeface="a뉴고딕M" panose="02020600000000000000"/>
              </a:rPr>
              <a:t>인기 시리즈 </a:t>
            </a:r>
            <a:r>
              <a:rPr lang="en-US" altLang="ko-KR" sz="1800" dirty="0">
                <a:ea typeface="a뉴고딕M" panose="02020600000000000000"/>
              </a:rPr>
              <a:t>– </a:t>
            </a:r>
            <a:r>
              <a:rPr lang="ko-KR" altLang="en-US" sz="1800" dirty="0">
                <a:ea typeface="a뉴고딕M" panose="02020600000000000000"/>
              </a:rPr>
              <a:t>예측가능한 흐름과 결말</a:t>
            </a:r>
            <a:endParaRPr lang="en-US" altLang="ko-KR" sz="1800" dirty="0">
              <a:ea typeface="a뉴고딕M" panose="02020600000000000000"/>
            </a:endParaRPr>
          </a:p>
          <a:p>
            <a:pPr lvl="1"/>
            <a:r>
              <a:rPr lang="en-US" altLang="ko-KR" sz="1800" dirty="0">
                <a:ea typeface="a뉴고딕M" panose="02020600000000000000"/>
              </a:rPr>
              <a:t>“</a:t>
            </a:r>
            <a:r>
              <a:rPr lang="ko-KR" altLang="en-US" sz="1800" dirty="0">
                <a:ea typeface="a뉴고딕M" panose="02020600000000000000"/>
              </a:rPr>
              <a:t>어디로 가든</a:t>
            </a:r>
            <a:r>
              <a:rPr lang="en-US" altLang="ko-KR" sz="1800" dirty="0">
                <a:ea typeface="a뉴고딕M" panose="02020600000000000000"/>
              </a:rPr>
              <a:t>, </a:t>
            </a:r>
            <a:r>
              <a:rPr lang="ko-KR" altLang="en-US" sz="1800" dirty="0">
                <a:ea typeface="a뉴고딕M" panose="02020600000000000000"/>
              </a:rPr>
              <a:t>즉 어느 채널을 보든 무엇을 얻게 될지를 소비자가 이미 알고 있게 하고 싶어 한다</a:t>
            </a:r>
            <a:r>
              <a:rPr lang="en-US" altLang="ko-KR" sz="1800" dirty="0">
                <a:ea typeface="a뉴고딕M" panose="02020600000000000000"/>
              </a:rPr>
              <a:t>. </a:t>
            </a:r>
            <a:r>
              <a:rPr lang="ko-KR" altLang="en-US" sz="1800" dirty="0">
                <a:ea typeface="a뉴고딕M" panose="02020600000000000000"/>
              </a:rPr>
              <a:t>예측가능성이 주는 편안함이 내용물의 영양가보다 중요하다</a:t>
            </a:r>
            <a:r>
              <a:rPr lang="en-US" altLang="ko-KR" sz="1800" dirty="0">
                <a:ea typeface="a뉴고딕M" panose="02020600000000000000"/>
              </a:rPr>
              <a:t>“</a:t>
            </a:r>
          </a:p>
          <a:p>
            <a:pPr lvl="1"/>
            <a:r>
              <a:rPr lang="ko-KR" altLang="en-US" sz="1800" dirty="0">
                <a:ea typeface="a뉴고딕M" panose="02020600000000000000"/>
              </a:rPr>
              <a:t>크루즈 여행</a:t>
            </a:r>
            <a:r>
              <a:rPr lang="en-US" altLang="ko-KR" sz="1800" dirty="0">
                <a:ea typeface="a뉴고딕M" panose="02020600000000000000"/>
              </a:rPr>
              <a:t>, </a:t>
            </a:r>
            <a:r>
              <a:rPr lang="ko-KR" altLang="en-US" sz="1800" dirty="0">
                <a:ea typeface="a뉴고딕M" panose="02020600000000000000"/>
              </a:rPr>
              <a:t>패키지 여행</a:t>
            </a:r>
            <a:endParaRPr lang="en-US" altLang="ko-KR" sz="1800" dirty="0">
              <a:ea typeface="a뉴고딕M" panose="02020600000000000000"/>
            </a:endParaRPr>
          </a:p>
          <a:p>
            <a:endParaRPr lang="en-US" altLang="ko-KR" sz="20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78D1E-E2D9-8D74-5867-0F14271C3CC3}"/>
              </a:ext>
            </a:extLst>
          </p:cNvPr>
          <p:cNvSpPr txBox="1"/>
          <p:nvPr/>
        </p:nvSpPr>
        <p:spPr>
          <a:xfrm>
            <a:off x="251520" y="2723262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예측가능한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제품과 공정</a:t>
            </a:r>
          </a:p>
        </p:txBody>
      </p:sp>
    </p:spTree>
    <p:extLst>
      <p:ext uri="{BB962C8B-B14F-4D97-AF65-F5344CB8AC3E}">
        <p14:creationId xmlns:p14="http://schemas.microsoft.com/office/powerpoint/2010/main" val="107811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570EA-0BB5-8E59-2BAA-6AC5A84C3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A1619-8BB6-652A-6BDD-5676DB4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ea typeface="a뉴고딕M" panose="02020600000000000000"/>
              </a:rPr>
              <a:t>쇼핑몰 </a:t>
            </a:r>
            <a:r>
              <a:rPr lang="en-US" altLang="ko-KR" sz="2200" dirty="0">
                <a:ea typeface="a뉴고딕M" panose="02020600000000000000"/>
              </a:rPr>
              <a:t>– </a:t>
            </a:r>
            <a:r>
              <a:rPr lang="ko-KR" altLang="en-US" sz="2200" dirty="0">
                <a:ea typeface="a뉴고딕M" panose="02020600000000000000"/>
              </a:rPr>
              <a:t>도시의 거리에서 맞닥뜨릴지 모를 범죄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궂은 날씨로부터 자유롭고 언제나 즐거운 곳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유료놀이시설 </a:t>
            </a:r>
            <a:r>
              <a:rPr lang="en-US" altLang="ko-KR" sz="2200" dirty="0">
                <a:ea typeface="a뉴고딕M" panose="02020600000000000000"/>
              </a:rPr>
              <a:t>– </a:t>
            </a:r>
            <a:r>
              <a:rPr lang="ko-KR" altLang="en-US" sz="2200" dirty="0">
                <a:ea typeface="a뉴고딕M" panose="02020600000000000000"/>
              </a:rPr>
              <a:t>범죄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부상위험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납치 등 회피</a:t>
            </a:r>
            <a:endParaRPr lang="en-US" altLang="ko-KR" sz="2200" dirty="0">
              <a:ea typeface="a뉴고딕M" panose="02020600000000000000"/>
            </a:endParaRPr>
          </a:p>
          <a:p>
            <a:pPr lvl="1"/>
            <a:r>
              <a:rPr lang="en-US" altLang="ko-KR" sz="2000" dirty="0">
                <a:ea typeface="a뉴고딕M" panose="02020600000000000000"/>
              </a:rPr>
              <a:t>“</a:t>
            </a:r>
            <a:r>
              <a:rPr lang="ko-KR" altLang="en-US" sz="2000" dirty="0">
                <a:ea typeface="a뉴고딕M" panose="02020600000000000000"/>
              </a:rPr>
              <a:t>무균 플라스틱 세상</a:t>
            </a:r>
            <a:r>
              <a:rPr lang="en-US" altLang="ko-KR" sz="2000" dirty="0">
                <a:ea typeface="a뉴고딕M" panose="02020600000000000000"/>
              </a:rPr>
              <a:t>＂</a:t>
            </a:r>
          </a:p>
          <a:p>
            <a:r>
              <a:rPr lang="ko-KR" altLang="en-US" sz="2200" dirty="0">
                <a:ea typeface="a뉴고딕M" panose="02020600000000000000"/>
              </a:rPr>
              <a:t>놀이공원 </a:t>
            </a:r>
            <a:r>
              <a:rPr lang="en-US" altLang="ko-KR" sz="2200" dirty="0">
                <a:ea typeface="a뉴고딕M" panose="02020600000000000000"/>
              </a:rPr>
              <a:t>– </a:t>
            </a:r>
            <a:r>
              <a:rPr lang="ko-KR" altLang="en-US" sz="2200" dirty="0" err="1">
                <a:ea typeface="a뉴고딕M" panose="02020600000000000000"/>
              </a:rPr>
              <a:t>예측가능하고</a:t>
            </a:r>
            <a:r>
              <a:rPr lang="ko-KR" altLang="en-US" sz="2200" dirty="0">
                <a:ea typeface="a뉴고딕M" panose="02020600000000000000"/>
              </a:rPr>
              <a:t> 비현실적으로 질서정연한 세계 선사</a:t>
            </a:r>
            <a:endParaRPr lang="en-US" altLang="ko-KR" sz="2200" dirty="0">
              <a:ea typeface="a뉴고딕M" panose="02020600000000000000"/>
            </a:endParaRPr>
          </a:p>
          <a:p>
            <a:pPr lvl="1"/>
            <a:r>
              <a:rPr lang="ko-KR" altLang="en-US" sz="1800" dirty="0">
                <a:ea typeface="a뉴고딕M" panose="02020600000000000000"/>
              </a:rPr>
              <a:t>검</a:t>
            </a:r>
            <a:r>
              <a:rPr lang="en-US" altLang="ko-KR" sz="1800" dirty="0">
                <a:ea typeface="a뉴고딕M" panose="02020600000000000000"/>
              </a:rPr>
              <a:t>, </a:t>
            </a:r>
            <a:r>
              <a:rPr lang="ko-KR" altLang="en-US" sz="1800" dirty="0">
                <a:ea typeface="a뉴고딕M" panose="02020600000000000000"/>
              </a:rPr>
              <a:t>솜사탕</a:t>
            </a:r>
            <a:r>
              <a:rPr lang="en-US" altLang="ko-KR" sz="1800" dirty="0">
                <a:ea typeface="a뉴고딕M" panose="02020600000000000000"/>
              </a:rPr>
              <a:t>, </a:t>
            </a:r>
            <a:r>
              <a:rPr lang="ko-KR" altLang="en-US" sz="1800" dirty="0">
                <a:ea typeface="a뉴고딕M" panose="02020600000000000000"/>
              </a:rPr>
              <a:t>땅콩 판매 않음 </a:t>
            </a:r>
            <a:endParaRPr lang="en-US" altLang="ko-KR" sz="1800" dirty="0">
              <a:ea typeface="a뉴고딕M" panose="02020600000000000000"/>
            </a:endParaRPr>
          </a:p>
          <a:p>
            <a:pPr lvl="1"/>
            <a:r>
              <a:rPr lang="ko-KR" altLang="en-US" sz="1800" dirty="0">
                <a:ea typeface="a뉴고딕M" panose="02020600000000000000"/>
              </a:rPr>
              <a:t>디즈니 </a:t>
            </a:r>
            <a:r>
              <a:rPr lang="ko-KR" altLang="en-US" sz="1800" dirty="0" err="1">
                <a:ea typeface="a뉴고딕M" panose="02020600000000000000"/>
              </a:rPr>
              <a:t>정글크루즈</a:t>
            </a:r>
            <a:r>
              <a:rPr lang="ko-KR" altLang="en-US" sz="1800" dirty="0">
                <a:ea typeface="a뉴고딕M" panose="02020600000000000000"/>
              </a:rPr>
              <a:t> </a:t>
            </a:r>
            <a:r>
              <a:rPr lang="en-US" altLang="ko-KR" sz="1800" dirty="0">
                <a:ea typeface="a뉴고딕M" panose="02020600000000000000"/>
              </a:rPr>
              <a:t>– </a:t>
            </a:r>
            <a:r>
              <a:rPr lang="ko-KR" altLang="en-US" sz="1800" dirty="0">
                <a:ea typeface="a뉴고딕M" panose="02020600000000000000"/>
              </a:rPr>
              <a:t>사파리여행을 모기나 강우</a:t>
            </a:r>
            <a:r>
              <a:rPr lang="en-US" altLang="ko-KR" sz="1800" dirty="0">
                <a:ea typeface="a뉴고딕M" panose="02020600000000000000"/>
              </a:rPr>
              <a:t>, </a:t>
            </a:r>
            <a:r>
              <a:rPr lang="ko-KR" altLang="en-US" sz="1800" dirty="0">
                <a:ea typeface="a뉴고딕M" panose="02020600000000000000"/>
              </a:rPr>
              <a:t>재난 사고가 없는 </a:t>
            </a:r>
            <a:r>
              <a:rPr lang="en-US" altLang="ko-KR" sz="1800" dirty="0">
                <a:ea typeface="a뉴고딕M" panose="02020600000000000000"/>
              </a:rPr>
              <a:t>10</a:t>
            </a:r>
            <a:r>
              <a:rPr lang="ko-KR" altLang="en-US" sz="1800" dirty="0">
                <a:ea typeface="a뉴고딕M" panose="02020600000000000000"/>
              </a:rPr>
              <a:t>분짜리 놀이로 압축</a:t>
            </a:r>
            <a:endParaRPr lang="en-US" altLang="ko-KR" sz="18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캠핑</a:t>
            </a:r>
            <a:endParaRPr lang="en-US" altLang="ko-KR" sz="22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78D1E-E2D9-8D74-5867-0F14271C3CC3}"/>
              </a:ext>
            </a:extLst>
          </p:cNvPr>
          <p:cNvSpPr txBox="1"/>
          <p:nvPr/>
        </p:nvSpPr>
        <p:spPr>
          <a:xfrm>
            <a:off x="251520" y="2723262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위험과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불쾌감의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최소화</a:t>
            </a:r>
          </a:p>
        </p:txBody>
      </p:sp>
    </p:spTree>
    <p:extLst>
      <p:ext uri="{BB962C8B-B14F-4D97-AF65-F5344CB8AC3E}">
        <p14:creationId xmlns:p14="http://schemas.microsoft.com/office/powerpoint/2010/main" val="196078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570EA-0BB5-8E59-2BAA-6AC5A84C3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A1619-8BB6-652A-6BDD-5676DB4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ea typeface="a뉴고딕M" panose="02020600000000000000"/>
              </a:rPr>
              <a:t>무인 테크놀로지의 활용을 통한 인간 통제 강화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인간 테크놀로지는 사람에 의해 통제되지만</a:t>
            </a:r>
            <a:r>
              <a:rPr lang="en-US" altLang="ko-KR" sz="2200" dirty="0">
                <a:ea typeface="a뉴고딕M" panose="02020600000000000000"/>
              </a:rPr>
              <a:t>,</a:t>
            </a:r>
          </a:p>
          <a:p>
            <a:r>
              <a:rPr lang="ko-KR" altLang="en-US" sz="2200" dirty="0">
                <a:ea typeface="a뉴고딕M" panose="02020600000000000000"/>
              </a:rPr>
              <a:t>무인 테크놀로지는 사람을 통제</a:t>
            </a:r>
            <a:endParaRPr lang="en-US" altLang="ko-KR" sz="22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78D1E-E2D9-8D74-5867-0F14271C3CC3}"/>
              </a:ext>
            </a:extLst>
          </p:cNvPr>
          <p:cNvSpPr txBox="1"/>
          <p:nvPr/>
        </p:nvSpPr>
        <p:spPr>
          <a:xfrm>
            <a:off x="251520" y="272326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통제</a:t>
            </a:r>
          </a:p>
        </p:txBody>
      </p:sp>
    </p:spTree>
    <p:extLst>
      <p:ext uri="{BB962C8B-B14F-4D97-AF65-F5344CB8AC3E}">
        <p14:creationId xmlns:p14="http://schemas.microsoft.com/office/powerpoint/2010/main" val="103051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570EA-0BB5-8E59-2BAA-6AC5A84C3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A1619-8BB6-652A-6BDD-5676DB4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ea typeface="a뉴고딕M" panose="02020600000000000000"/>
              </a:rPr>
              <a:t>고객 쫓아내기 </a:t>
            </a:r>
            <a:r>
              <a:rPr lang="en-US" altLang="ko-KR" sz="2200" dirty="0">
                <a:ea typeface="a뉴고딕M" panose="02020600000000000000"/>
              </a:rPr>
              <a:t>– </a:t>
            </a:r>
            <a:r>
              <a:rPr lang="ko-KR" altLang="en-US" sz="2200" dirty="0">
                <a:ea typeface="a뉴고딕M" panose="02020600000000000000"/>
              </a:rPr>
              <a:t>고객은 일종의 컨베이어 시스템에 진입</a:t>
            </a:r>
            <a:r>
              <a:rPr lang="en-US" altLang="ko-KR" sz="2200" dirty="0">
                <a:ea typeface="a뉴고딕M" panose="02020600000000000000"/>
              </a:rPr>
              <a:t>. </a:t>
            </a:r>
            <a:r>
              <a:rPr lang="ko-KR" altLang="en-US" sz="2200" dirty="0">
                <a:ea typeface="a뉴고딕M" panose="02020600000000000000"/>
              </a:rPr>
              <a:t>고객 통제 돕는 세 개의 메커니즘</a:t>
            </a:r>
            <a:endParaRPr lang="en-US" altLang="ko-KR" sz="22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무엇을 해야 할지 알려주는 신호를 받음</a:t>
            </a:r>
            <a:r>
              <a:rPr lang="en-US" altLang="ko-KR" sz="2000" dirty="0">
                <a:ea typeface="a뉴고딕M" panose="02020600000000000000"/>
              </a:rPr>
              <a:t>(</a:t>
            </a:r>
            <a:r>
              <a:rPr lang="ko-KR" altLang="en-US" sz="2000" dirty="0">
                <a:ea typeface="a뉴고딕M" panose="02020600000000000000"/>
              </a:rPr>
              <a:t>출구의 쓰레기통</a:t>
            </a:r>
            <a:r>
              <a:rPr lang="en-US" altLang="ko-KR" sz="2000" dirty="0">
                <a:ea typeface="a뉴고딕M" panose="02020600000000000000"/>
              </a:rPr>
              <a:t>)</a:t>
            </a:r>
          </a:p>
          <a:p>
            <a:pPr lvl="1"/>
            <a:r>
              <a:rPr lang="ko-KR" altLang="en-US" sz="2000" dirty="0">
                <a:ea typeface="a뉴고딕M" panose="02020600000000000000"/>
              </a:rPr>
              <a:t>다양한 구조적 제약이 고객을 특정 방식으로 행동하게 함</a:t>
            </a:r>
            <a:r>
              <a:rPr lang="en-US" altLang="ko-KR" sz="2000" dirty="0">
                <a:ea typeface="a뉴고딕M" panose="02020600000000000000"/>
              </a:rPr>
              <a:t>(</a:t>
            </a:r>
            <a:r>
              <a:rPr lang="ko-KR" altLang="en-US" sz="2000" dirty="0">
                <a:ea typeface="a뉴고딕M" panose="02020600000000000000"/>
              </a:rPr>
              <a:t>대안이 생략된 메뉴</a:t>
            </a:r>
            <a:r>
              <a:rPr lang="en-US" altLang="ko-KR" sz="2000" dirty="0">
                <a:ea typeface="a뉴고딕M" panose="02020600000000000000"/>
              </a:rPr>
              <a:t>)</a:t>
            </a:r>
          </a:p>
          <a:p>
            <a:pPr lvl="1"/>
            <a:r>
              <a:rPr lang="ko-KR" altLang="en-US" sz="2000" dirty="0">
                <a:ea typeface="a뉴고딕M" panose="02020600000000000000"/>
              </a:rPr>
              <a:t>패스트푸드점의 규범을 내면화</a:t>
            </a:r>
            <a:endParaRPr lang="en-US" altLang="ko-KR" sz="20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고객 통제의 목적은 빨리 돈을 쓰고 빨리 나가게 하는 것</a:t>
            </a:r>
            <a:endParaRPr lang="en-US" altLang="ko-KR" sz="22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78D1E-E2D9-8D74-5867-0F14271C3CC3}"/>
              </a:ext>
            </a:extLst>
          </p:cNvPr>
          <p:cNvSpPr txBox="1"/>
          <p:nvPr/>
        </p:nvSpPr>
        <p:spPr>
          <a:xfrm>
            <a:off x="251520" y="272326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소비자 통제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2068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570EA-0BB5-8E59-2BAA-6AC5A84C3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A1619-8BB6-652A-6BDD-5676DB4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ea typeface="a뉴고딕M" panose="02020600000000000000"/>
              </a:rPr>
              <a:t>임신 과정의 통제</a:t>
            </a:r>
            <a:endParaRPr lang="en-US" altLang="ko-KR" sz="2000" dirty="0">
              <a:ea typeface="a뉴고딕M" panose="02020600000000000000"/>
            </a:endParaRPr>
          </a:p>
          <a:p>
            <a:r>
              <a:rPr lang="ko-KR" altLang="en-US" sz="2000" dirty="0">
                <a:ea typeface="a뉴고딕M" panose="02020600000000000000"/>
              </a:rPr>
              <a:t>임신 상태의 통제 </a:t>
            </a:r>
            <a:r>
              <a:rPr lang="en-US" altLang="ko-KR" sz="2000" dirty="0">
                <a:ea typeface="a뉴고딕M" panose="02020600000000000000"/>
              </a:rPr>
              <a:t>– </a:t>
            </a:r>
            <a:r>
              <a:rPr lang="ko-KR" altLang="en-US" sz="2000" dirty="0">
                <a:ea typeface="a뉴고딕M" panose="02020600000000000000"/>
              </a:rPr>
              <a:t>이상적인 아기의 선택</a:t>
            </a:r>
            <a:endParaRPr lang="en-US" altLang="ko-KR" sz="2000" dirty="0">
              <a:ea typeface="a뉴고딕M" panose="02020600000000000000"/>
            </a:endParaRPr>
          </a:p>
          <a:p>
            <a:r>
              <a:rPr lang="ko-KR" altLang="en-US" sz="2000" dirty="0">
                <a:ea typeface="a뉴고딕M" panose="02020600000000000000"/>
              </a:rPr>
              <a:t>출산의 통제 </a:t>
            </a:r>
            <a:r>
              <a:rPr lang="en-US" altLang="ko-KR" sz="2000" dirty="0">
                <a:ea typeface="a뉴고딕M" panose="02020600000000000000"/>
              </a:rPr>
              <a:t>– </a:t>
            </a:r>
            <a:r>
              <a:rPr lang="ko-KR" altLang="en-US" sz="2000" dirty="0">
                <a:ea typeface="a뉴고딕M" panose="02020600000000000000"/>
              </a:rPr>
              <a:t>출산의 질병화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제왕절개</a:t>
            </a:r>
            <a:endParaRPr lang="en-US" altLang="ko-KR" sz="2000" dirty="0">
              <a:ea typeface="a뉴고딕M" panose="02020600000000000000"/>
            </a:endParaRPr>
          </a:p>
          <a:p>
            <a:r>
              <a:rPr lang="ko-KR" altLang="en-US" sz="2000" dirty="0">
                <a:ea typeface="a뉴고딕M" panose="02020600000000000000"/>
              </a:rPr>
              <a:t>사망 과정의 통제 </a:t>
            </a:r>
            <a:r>
              <a:rPr lang="en-US" altLang="ko-KR" sz="2000" dirty="0">
                <a:ea typeface="a뉴고딕M" panose="02020600000000000000"/>
              </a:rPr>
              <a:t>– </a:t>
            </a:r>
            <a:r>
              <a:rPr lang="ko-KR" altLang="en-US" sz="2000" dirty="0">
                <a:ea typeface="a뉴고딕M" panose="02020600000000000000"/>
              </a:rPr>
              <a:t>맞춤형 죽음</a:t>
            </a:r>
            <a:r>
              <a:rPr lang="en-US" altLang="ko-KR" sz="2000" dirty="0">
                <a:ea typeface="a뉴고딕M" panose="02020600000000000000"/>
              </a:rPr>
              <a:t>, ‘</a:t>
            </a:r>
            <a:r>
              <a:rPr lang="ko-KR" altLang="en-US" sz="2000" dirty="0">
                <a:ea typeface="a뉴고딕M" panose="02020600000000000000"/>
              </a:rPr>
              <a:t>자살캡슐</a:t>
            </a:r>
            <a:r>
              <a:rPr lang="en-US" altLang="ko-KR" sz="2000" dirty="0">
                <a:ea typeface="a뉴고딕M" panose="02020600000000000000"/>
              </a:rPr>
              <a:t>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78D1E-E2D9-8D74-5867-0F14271C3CC3}"/>
              </a:ext>
            </a:extLst>
          </p:cNvPr>
          <p:cNvSpPr txBox="1"/>
          <p:nvPr/>
        </p:nvSpPr>
        <p:spPr>
          <a:xfrm>
            <a:off x="251520" y="2723262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통제의 극단</a:t>
            </a:r>
            <a:r>
              <a:rPr lang="en-US" altLang="ko-KR" sz="3200" dirty="0">
                <a:solidFill>
                  <a:schemeClr val="bg1"/>
                </a:solidFill>
                <a:ea typeface="a뉴고딕M" panose="02020600000000000000"/>
              </a:rPr>
              <a:t>:</a:t>
            </a:r>
          </a:p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출생과 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사망의 통제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6867655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3112</TotalTime>
  <Words>332</Words>
  <Application>Microsoft Office PowerPoint</Application>
  <PresentationFormat>화면 슬라이드 쇼(4:3)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Adobe 명조 Std M</vt:lpstr>
      <vt:lpstr>a뉴고딕M</vt:lpstr>
      <vt:lpstr>Corbel</vt:lpstr>
      <vt:lpstr>Wingdings 2</vt:lpstr>
      <vt:lpstr>Frame</vt:lpstr>
      <vt:lpstr>     예측가능성과 통제 도시의 사회학적 이해 제7주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박한경(A0328)</cp:lastModifiedBy>
  <cp:revision>182</cp:revision>
  <dcterms:created xsi:type="dcterms:W3CDTF">2016-12-18T12:30:09Z</dcterms:created>
  <dcterms:modified xsi:type="dcterms:W3CDTF">2024-10-16T13:55:02Z</dcterms:modified>
</cp:coreProperties>
</file>