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9" r:id="rId2"/>
    <p:sldId id="347" r:id="rId3"/>
    <p:sldId id="348" r:id="rId4"/>
    <p:sldId id="349" r:id="rId5"/>
    <p:sldId id="350" r:id="rId6"/>
    <p:sldId id="351" r:id="rId7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spc="300" dirty="0" smtClean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편의점과 도시</a:t>
            </a:r>
            <a: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제</a:t>
            </a:r>
            <a:r>
              <a:rPr lang="en-US" altLang="ko-KR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11</a:t>
            </a:r>
            <a:r>
              <a:rPr lang="ko-KR" altLang="en-US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  <a:endParaRPr lang="ko-KR" altLang="en-US" sz="4700" spc="0" dirty="0">
              <a:solidFill>
                <a:schemeClr val="tx1"/>
              </a:solidFill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31C19D-9DF9-4214-B26C-100E567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도시경제적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장소들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편의점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전상인</a:t>
            </a:r>
            <a:r>
              <a:rPr lang="en-US" altLang="ko-KR" sz="800" dirty="0"/>
              <a:t>/</a:t>
            </a:r>
            <a:r>
              <a:rPr lang="ko-KR" altLang="en-US" sz="800" dirty="0" err="1"/>
              <a:t>최설아</a:t>
            </a:r>
            <a:r>
              <a:rPr lang="en-US" altLang="ko-KR" sz="800" dirty="0"/>
              <a:t>. “</a:t>
            </a:r>
            <a:r>
              <a:rPr lang="ko-KR" altLang="en-US" sz="800" dirty="0"/>
              <a:t>편의점으로 읽는 서울의 공간과 일상</a:t>
            </a:r>
            <a:r>
              <a:rPr lang="en-US" altLang="ko-KR" sz="800" dirty="0"/>
              <a:t>＂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A9785F-805B-42A0-8BB9-13B89BFF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소비주의 문화 </a:t>
            </a:r>
            <a:endParaRPr lang="en-US" altLang="ko-KR" dirty="0"/>
          </a:p>
          <a:p>
            <a:pPr lvl="1"/>
            <a:r>
              <a:rPr lang="en-US" altLang="ko-KR" dirty="0"/>
              <a:t> “</a:t>
            </a:r>
            <a:r>
              <a:rPr lang="ko-KR" altLang="en-US" dirty="0"/>
              <a:t>마실 가듯 추리닝 바지에 손을 찔러 넣고 슬슬 다녀올 수 있는 곳</a:t>
            </a:r>
            <a:r>
              <a:rPr lang="en-US" altLang="ko-KR" dirty="0"/>
              <a:t>“ (</a:t>
            </a:r>
            <a:r>
              <a:rPr lang="ko-KR" altLang="en-US" dirty="0"/>
              <a:t>김애란</a:t>
            </a:r>
            <a:r>
              <a:rPr lang="en-US" altLang="ko-KR" dirty="0"/>
              <a:t>, </a:t>
            </a:r>
            <a:r>
              <a:rPr lang="ko-KR" altLang="en-US" dirty="0"/>
              <a:t>나는 편의점에 간다</a:t>
            </a:r>
            <a:r>
              <a:rPr lang="en-US" altLang="ko-KR" dirty="0"/>
              <a:t>).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편의점에 가면 수요가 생김</a:t>
            </a:r>
            <a:endParaRPr lang="en-US" altLang="ko-KR" dirty="0"/>
          </a:p>
          <a:p>
            <a:pPr lvl="1"/>
            <a:r>
              <a:rPr lang="ko-KR" altLang="en-US" dirty="0"/>
              <a:t>소비 최적화를 위한 무한 변신</a:t>
            </a:r>
            <a:endParaRPr lang="en-US" altLang="ko-KR" dirty="0"/>
          </a:p>
          <a:p>
            <a:pPr lvl="1"/>
            <a:r>
              <a:rPr lang="ko-KR" altLang="en-US" dirty="0"/>
              <a:t>필요에 의해 합리적으로 계획한 소비가 아닌 편의점이 구축해 놓은 타율적인 조건 속에서 반사적으로 구매행위가 이루어짐 </a:t>
            </a:r>
            <a:r>
              <a:rPr lang="en-US" altLang="ko-KR" dirty="0"/>
              <a:t>– </a:t>
            </a:r>
            <a:r>
              <a:rPr lang="ko-KR" altLang="en-US" dirty="0"/>
              <a:t>편의점에 의해 </a:t>
            </a:r>
            <a:r>
              <a:rPr lang="en-US" altLang="ko-KR" dirty="0"/>
              <a:t>‘</a:t>
            </a:r>
            <a:r>
              <a:rPr lang="ko-KR" altLang="en-US" dirty="0"/>
              <a:t>소비하는 인간</a:t>
            </a:r>
            <a:r>
              <a:rPr lang="en-US" altLang="ko-KR" dirty="0"/>
              <a:t>＇</a:t>
            </a:r>
            <a:r>
              <a:rPr lang="ko-KR" altLang="en-US" dirty="0"/>
              <a:t>으로 만들어지고 길들여지는 측면</a:t>
            </a:r>
            <a:endParaRPr lang="en-US" altLang="ko-KR" dirty="0"/>
          </a:p>
          <a:p>
            <a:pPr lvl="1"/>
            <a:r>
              <a:rPr lang="en-US" altLang="ko-KR" dirty="0"/>
              <a:t>PB </a:t>
            </a:r>
            <a:r>
              <a:rPr lang="ko-KR" altLang="en-US" dirty="0"/>
              <a:t>상품은 편의점 이용객으로 하여금 자신이 피동적 소비자가 아니라 보다 능동적이고 주체적인 소비자라고 착각하게 만드는 효과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5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31C19D-9DF9-4214-B26C-100E567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도시경제적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장소들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편의점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A9785F-805B-42A0-8BB9-13B89BFF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도시 심성 </a:t>
            </a:r>
            <a:endParaRPr lang="en-US" altLang="ko-KR" sz="1800" dirty="0"/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dirty="0"/>
              <a:t>공손한 무관심</a:t>
            </a:r>
            <a:r>
              <a:rPr lang="en-US" altLang="ko-KR" sz="1800" dirty="0"/>
              <a:t>’ </a:t>
            </a:r>
            <a:r>
              <a:rPr lang="ko-KR" altLang="en-US" sz="1800" dirty="0"/>
              <a:t>또는 </a:t>
            </a:r>
            <a:r>
              <a:rPr lang="en-US" altLang="ko-KR" sz="1800" dirty="0"/>
              <a:t>‘</a:t>
            </a:r>
            <a:r>
              <a:rPr lang="ko-KR" altLang="en-US" sz="1800" dirty="0"/>
              <a:t>무관심의 배려</a:t>
            </a:r>
            <a:r>
              <a:rPr lang="en-US" altLang="ko-KR" sz="1800" dirty="0"/>
              <a:t>’</a:t>
            </a:r>
            <a:r>
              <a:rPr lang="ko-KR" altLang="en-US" sz="1800" dirty="0"/>
              <a:t>에 기초 </a:t>
            </a:r>
            <a:r>
              <a:rPr lang="en-US" altLang="ko-KR" sz="1800" dirty="0"/>
              <a:t>– </a:t>
            </a:r>
            <a:r>
              <a:rPr lang="ko-KR" altLang="en-US" sz="1800" dirty="0"/>
              <a:t>관계나 대화</a:t>
            </a:r>
            <a:r>
              <a:rPr lang="en-US" altLang="ko-KR" sz="1800" dirty="0"/>
              <a:t>, </a:t>
            </a:r>
            <a:r>
              <a:rPr lang="ko-KR" altLang="en-US" sz="1800" dirty="0"/>
              <a:t>인연과 같은 인간적 요소가 개입할 여지를 의도적으로 배격</a:t>
            </a:r>
            <a:endParaRPr lang="en-US" altLang="ko-KR" sz="1800" dirty="0"/>
          </a:p>
          <a:p>
            <a:pPr lvl="1"/>
            <a:r>
              <a:rPr lang="ko-KR" altLang="en-US" sz="1800" dirty="0"/>
              <a:t>표준화되고 기계화된 매뉴얼을 통해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쿨한</a:t>
            </a:r>
            <a:r>
              <a:rPr lang="en-US" altLang="ko-KR" sz="1800" dirty="0"/>
              <a:t>＇</a:t>
            </a:r>
            <a:r>
              <a:rPr lang="ko-KR" altLang="en-US" sz="1800" dirty="0"/>
              <a:t>인간관계를 선호하는 도시적 심성에 적절히 부합</a:t>
            </a:r>
            <a:endParaRPr lang="en-US" altLang="ko-KR" sz="1800" dirty="0"/>
          </a:p>
          <a:p>
            <a:pPr lvl="1"/>
            <a:r>
              <a:rPr lang="ko-KR" altLang="en-US" sz="1800" dirty="0"/>
              <a:t>판매자와 구매자 사이에 감정의 노출이나 언어적 표현은 최대한 자제됨</a:t>
            </a:r>
            <a:r>
              <a:rPr lang="en-US" altLang="ko-KR" sz="1800" dirty="0"/>
              <a:t>. </a:t>
            </a:r>
            <a:r>
              <a:rPr lang="ko-KR" altLang="en-US" sz="1800" dirty="0"/>
              <a:t>전통시장의 반대 분위기가 편의점 특유의 매력으로 어필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도시심성의</a:t>
            </a:r>
            <a:r>
              <a:rPr lang="ko-KR" altLang="en-US" sz="1800" dirty="0"/>
              <a:t> 배경에는 근대적 합리주의가 있음</a:t>
            </a:r>
            <a:r>
              <a:rPr lang="en-US" altLang="ko-KR" sz="1800" dirty="0"/>
              <a:t>. </a:t>
            </a:r>
            <a:r>
              <a:rPr lang="ko-KR" altLang="en-US" sz="1800" dirty="0"/>
              <a:t>조지 </a:t>
            </a:r>
            <a:r>
              <a:rPr lang="ko-KR" altLang="en-US" sz="1800" dirty="0" err="1"/>
              <a:t>리처의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ko-KR" altLang="en-US" sz="1800" dirty="0"/>
              <a:t>맥도널드화</a:t>
            </a:r>
            <a:r>
              <a:rPr lang="en-US" altLang="ko-KR" sz="1800" dirty="0"/>
              <a:t>’</a:t>
            </a:r>
          </a:p>
          <a:p>
            <a:pPr lvl="2"/>
            <a:r>
              <a:rPr lang="ko-KR" altLang="en-US" sz="1800" dirty="0"/>
              <a:t>효율성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계산성</a:t>
            </a:r>
            <a:endParaRPr lang="en-US" altLang="ko-KR" sz="1800" dirty="0"/>
          </a:p>
          <a:p>
            <a:pPr lvl="2"/>
            <a:r>
              <a:rPr lang="ko-KR" altLang="en-US" sz="1800" dirty="0"/>
              <a:t>예측가능성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통제성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573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31C19D-9DF9-4214-B26C-100E567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도시경제적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장소들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편의점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A9785F-805B-42A0-8BB9-13B89BFF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192687" cy="512064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신노마드</a:t>
            </a:r>
            <a:r>
              <a:rPr lang="en-US" altLang="ko-KR" sz="1800" dirty="0"/>
              <a:t>(New Nomad) </a:t>
            </a:r>
            <a:r>
              <a:rPr lang="ko-KR" altLang="en-US" sz="1800" dirty="0"/>
              <a:t>개인화 시대</a:t>
            </a:r>
            <a:endParaRPr lang="en-US" altLang="ko-KR" sz="1800" dirty="0"/>
          </a:p>
          <a:p>
            <a:pPr lvl="1"/>
            <a:r>
              <a:rPr lang="en-US" altLang="ko-KR" sz="1800" dirty="0"/>
              <a:t>Jacque </a:t>
            </a:r>
            <a:r>
              <a:rPr lang="en-US" altLang="ko-KR" sz="1800" dirty="0" err="1"/>
              <a:t>Attali</a:t>
            </a:r>
            <a:r>
              <a:rPr lang="en-US" altLang="ko-KR" sz="1800" dirty="0"/>
              <a:t>  ‘</a:t>
            </a:r>
            <a:r>
              <a:rPr lang="ko-KR" altLang="en-US" sz="1800" dirty="0" err="1"/>
              <a:t>신유목사회</a:t>
            </a:r>
            <a:r>
              <a:rPr lang="en-US" altLang="ko-KR" sz="1800" dirty="0"/>
              <a:t>’ – </a:t>
            </a:r>
            <a:r>
              <a:rPr lang="ko-KR" altLang="en-US" sz="1800" dirty="0" err="1"/>
              <a:t>원자화된</a:t>
            </a:r>
            <a:r>
              <a:rPr lang="ko-KR" altLang="en-US" sz="1800" dirty="0"/>
              <a:t> 개인들이 공간적 경계를 넘나들며 과거 유목시대로 되돌아가는 측면이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편의점은 사회적 유동성 및 개인화 시대의 도래와 깊은 관련</a:t>
            </a:r>
            <a:endParaRPr lang="en-US" altLang="ko-KR" sz="1800" dirty="0"/>
          </a:p>
          <a:p>
            <a:pPr lvl="1"/>
            <a:r>
              <a:rPr lang="ko-KR" altLang="en-US" sz="1800" dirty="0"/>
              <a:t>자유롭게 이동하는 개인들이 편의점 도시를 형성</a:t>
            </a:r>
            <a:endParaRPr lang="en-US" altLang="ko-KR" sz="1800" dirty="0"/>
          </a:p>
          <a:p>
            <a:pPr lvl="1"/>
            <a:r>
              <a:rPr lang="ko-KR" altLang="en-US" sz="1800" dirty="0"/>
              <a:t>모바일 개인화 시대에 사람들은 최대한의 자유와 프라이버시를 구가하면서도 한편으로는 시대적 불안과 과도한 경쟁 속에서 일상적 안식처를 요구</a:t>
            </a:r>
            <a:endParaRPr lang="en-US" altLang="ko-KR" sz="1800" dirty="0"/>
          </a:p>
          <a:p>
            <a:pPr lvl="1"/>
            <a:r>
              <a:rPr lang="ko-KR" altLang="en-US" sz="1800" dirty="0"/>
              <a:t>편의점은 개인의 이동을 혼돈과 무질서로 방치하지 않고 이를 적절히 관리하는 완충지대 역할을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원스톱 복합서비스를 제공하는 도시 인프라로 자리잡음</a:t>
            </a:r>
            <a:r>
              <a:rPr lang="en-US" altLang="ko-KR" sz="1800" dirty="0"/>
              <a:t> – </a:t>
            </a:r>
            <a:r>
              <a:rPr lang="ko-KR" altLang="en-US" sz="1800" dirty="0"/>
              <a:t>택배</a:t>
            </a:r>
            <a:r>
              <a:rPr lang="en-US" altLang="ko-KR" sz="1800" dirty="0"/>
              <a:t>, </a:t>
            </a:r>
            <a:r>
              <a:rPr lang="ko-KR" altLang="en-US" sz="1800" dirty="0"/>
              <a:t>충전</a:t>
            </a:r>
            <a:r>
              <a:rPr lang="en-US" altLang="ko-KR" sz="1800" dirty="0"/>
              <a:t>, </a:t>
            </a:r>
            <a:r>
              <a:rPr lang="ko-KR" altLang="en-US" sz="1800" dirty="0"/>
              <a:t>티켓 판매</a:t>
            </a:r>
            <a:r>
              <a:rPr lang="en-US" altLang="ko-KR" sz="1800" dirty="0"/>
              <a:t>, </a:t>
            </a:r>
            <a:r>
              <a:rPr lang="ko-KR" altLang="en-US" sz="1800" dirty="0"/>
              <a:t>공과금 납부</a:t>
            </a:r>
            <a:r>
              <a:rPr lang="en-US" altLang="ko-KR" sz="1800" dirty="0"/>
              <a:t>, </a:t>
            </a:r>
            <a:r>
              <a:rPr lang="ko-KR" altLang="en-US" sz="1800" dirty="0"/>
              <a:t>치안과 복지</a:t>
            </a:r>
            <a:r>
              <a:rPr lang="en-US" altLang="ko-KR" sz="1800" dirty="0"/>
              <a:t>, </a:t>
            </a:r>
            <a:r>
              <a:rPr lang="ko-KR" altLang="en-US" sz="1800" dirty="0"/>
              <a:t>재난 대처 서비스</a:t>
            </a:r>
            <a:r>
              <a:rPr lang="en-US" altLang="ko-KR" sz="1800" dirty="0"/>
              <a:t>, </a:t>
            </a:r>
            <a:r>
              <a:rPr lang="ko-KR" altLang="en-US" sz="1800" dirty="0"/>
              <a:t>카페</a:t>
            </a:r>
            <a:r>
              <a:rPr lang="en-US" altLang="ko-KR" sz="1800" dirty="0"/>
              <a:t>/</a:t>
            </a:r>
            <a:r>
              <a:rPr lang="ko-KR" altLang="en-US" sz="1800" dirty="0"/>
              <a:t>식당</a:t>
            </a:r>
            <a:r>
              <a:rPr lang="en-US" altLang="ko-KR" sz="1800" dirty="0"/>
              <a:t>/</a:t>
            </a:r>
            <a:r>
              <a:rPr lang="ko-KR" altLang="en-US" sz="1800" dirty="0"/>
              <a:t>술집의 기능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157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31C19D-9DF9-4214-B26C-100E567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도시경제적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장소들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편의점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A9785F-805B-42A0-8BB9-13B89BFF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326527" cy="512064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글로벌라이제이션</a:t>
            </a:r>
            <a:endParaRPr lang="en-US" altLang="ko-KR" sz="1800" dirty="0"/>
          </a:p>
          <a:p>
            <a:pPr lvl="1"/>
            <a:r>
              <a:rPr lang="ko-KR" altLang="en-US" sz="1800" dirty="0"/>
              <a:t>편의점의 본격적인 확장은 </a:t>
            </a:r>
            <a:r>
              <a:rPr lang="en-US" altLang="ko-KR" sz="1800" dirty="0"/>
              <a:t>1990</a:t>
            </a:r>
            <a:r>
              <a:rPr lang="ko-KR" altLang="en-US" sz="1800" dirty="0"/>
              <a:t>년대 초</a:t>
            </a:r>
            <a:endParaRPr lang="en-US" altLang="ko-KR" sz="1800" dirty="0"/>
          </a:p>
          <a:p>
            <a:pPr lvl="1"/>
            <a:r>
              <a:rPr lang="ko-KR" altLang="en-US" sz="1800" dirty="0"/>
              <a:t>자본주의 세계경제가 </a:t>
            </a:r>
            <a:r>
              <a:rPr lang="en-US" altLang="ko-KR" sz="1800" dirty="0"/>
              <a:t>‘</a:t>
            </a:r>
            <a:r>
              <a:rPr lang="ko-KR" altLang="en-US" sz="1800" dirty="0"/>
              <a:t>밤의 세계</a:t>
            </a:r>
            <a:r>
              <a:rPr lang="en-US" altLang="ko-KR" sz="1800" dirty="0"/>
              <a:t>＇</a:t>
            </a:r>
            <a:r>
              <a:rPr lang="ko-KR" altLang="en-US" sz="1800" dirty="0"/>
              <a:t>를 정복하는 일에 본격적으로 나선 시점</a:t>
            </a:r>
            <a:endParaRPr lang="en-US" altLang="ko-KR" sz="1800" dirty="0"/>
          </a:p>
          <a:p>
            <a:pPr lvl="1"/>
            <a:r>
              <a:rPr lang="ko-KR" altLang="en-US" sz="1800" dirty="0"/>
              <a:t>공산주의 몰락과 함께 전 지구를 공간적으로 장악한 자본주의는 시간적으로 확장 시도</a:t>
            </a:r>
            <a:r>
              <a:rPr lang="en-US" altLang="ko-KR" sz="1800" dirty="0"/>
              <a:t>. ‘</a:t>
            </a:r>
            <a:r>
              <a:rPr lang="ko-KR" altLang="en-US" sz="1800" dirty="0"/>
              <a:t>늘 깨어 있는 세계</a:t>
            </a:r>
            <a:r>
              <a:rPr lang="en-US" altLang="ko-KR" sz="1800" dirty="0"/>
              <a:t>＇</a:t>
            </a:r>
            <a:r>
              <a:rPr lang="ko-KR" altLang="en-US" sz="1800" dirty="0"/>
              <a:t>가 도래</a:t>
            </a:r>
            <a:endParaRPr lang="en-US" altLang="ko-KR" sz="1800" dirty="0"/>
          </a:p>
          <a:p>
            <a:pPr lvl="1"/>
            <a:r>
              <a:rPr lang="en-US" altLang="ko-KR" sz="1800" dirty="0"/>
              <a:t>’24</a:t>
            </a:r>
            <a:r>
              <a:rPr lang="ko-KR" altLang="en-US" sz="1800" dirty="0"/>
              <a:t>시간 사회</a:t>
            </a:r>
            <a:r>
              <a:rPr lang="en-US" altLang="ko-KR" sz="1800" dirty="0"/>
              <a:t>’</a:t>
            </a:r>
            <a:r>
              <a:rPr lang="ko-KR" altLang="en-US" sz="1800" dirty="0"/>
              <a:t>는 심야에 활동하는 인구 증가시킴</a:t>
            </a:r>
            <a:endParaRPr lang="en-US" altLang="ko-KR" sz="1800" dirty="0"/>
          </a:p>
          <a:p>
            <a:pPr lvl="1"/>
            <a:r>
              <a:rPr lang="en-US" altLang="ko-KR" sz="1800" dirty="0"/>
              <a:t>24</a:t>
            </a:r>
            <a:r>
              <a:rPr lang="ko-KR" altLang="en-US" sz="1800" dirty="0"/>
              <a:t>시간 편의점은 </a:t>
            </a:r>
            <a:r>
              <a:rPr lang="en-US" altLang="ko-KR" sz="1800" dirty="0"/>
              <a:t>24</a:t>
            </a:r>
            <a:r>
              <a:rPr lang="ko-KR" altLang="en-US" sz="1800" dirty="0"/>
              <a:t>시간 사회에 뿌리 내림</a:t>
            </a:r>
            <a:endParaRPr lang="en-US" altLang="ko-KR" sz="1800" dirty="0"/>
          </a:p>
          <a:p>
            <a:pPr lvl="1"/>
            <a:r>
              <a:rPr lang="en-US" altLang="ko-KR" sz="1800" dirty="0"/>
              <a:t>1990</a:t>
            </a:r>
            <a:r>
              <a:rPr lang="ko-KR" altLang="en-US" sz="1800" dirty="0"/>
              <a:t>년대 세계화는 소비영역의 미학화</a:t>
            </a:r>
            <a:r>
              <a:rPr lang="en-US" altLang="ko-KR" sz="1800" dirty="0"/>
              <a:t>/</a:t>
            </a:r>
            <a:r>
              <a:rPr lang="ko-KR" altLang="en-US" sz="1800" dirty="0"/>
              <a:t>심미화를 동반 </a:t>
            </a:r>
            <a:r>
              <a:rPr lang="en-US" altLang="ko-KR" sz="1800" dirty="0"/>
              <a:t>– </a:t>
            </a:r>
            <a:r>
              <a:rPr lang="ko-KR" altLang="en-US" sz="1800" dirty="0"/>
              <a:t>상품 소비에 있어서 기능보다는 기호와 이미지를 더 중요시하는 시대정신과 맞닿아 있음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255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31C19D-9DF9-4214-B26C-100E567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도시경제적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장소들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편의점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A9785F-805B-42A0-8BB9-13B89BFF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326527" cy="512064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사회양극화</a:t>
            </a:r>
          </a:p>
          <a:p>
            <a:pPr lvl="1"/>
            <a:r>
              <a:rPr lang="ko-KR" altLang="en-US" sz="1800" dirty="0"/>
              <a:t>세계화는 양극화 동반</a:t>
            </a:r>
            <a:endParaRPr lang="en-US" altLang="ko-KR" sz="1800" dirty="0"/>
          </a:p>
          <a:p>
            <a:pPr lvl="1"/>
            <a:r>
              <a:rPr lang="ko-KR" altLang="en-US" sz="1800" dirty="0"/>
              <a:t>사회양극화와 편의점의 공존화 추세</a:t>
            </a:r>
            <a:endParaRPr lang="en-US" altLang="ko-KR" sz="1800" dirty="0"/>
          </a:p>
          <a:p>
            <a:pPr lvl="1"/>
            <a:r>
              <a:rPr lang="ko-KR" altLang="en-US" sz="1800" dirty="0"/>
              <a:t>초기에는 서울 강남 등 고소득 주거지역에서 주로 성장했으나 </a:t>
            </a:r>
            <a:r>
              <a:rPr lang="en-US" altLang="ko-KR" sz="1800" dirty="0"/>
              <a:t>2000</a:t>
            </a:r>
            <a:r>
              <a:rPr lang="ko-KR" altLang="en-US" sz="1800" dirty="0"/>
              <a:t>년대 이후 저소득층 지역</a:t>
            </a:r>
            <a:r>
              <a:rPr lang="en-US" altLang="ko-KR" sz="1800" dirty="0"/>
              <a:t>, </a:t>
            </a:r>
            <a:r>
              <a:rPr lang="ko-KR" altLang="en-US" sz="1800" dirty="0"/>
              <a:t>유동인구가 많은 지역으로 급속히 확산</a:t>
            </a:r>
            <a:endParaRPr lang="en-US" altLang="ko-KR" sz="1800" dirty="0"/>
          </a:p>
          <a:p>
            <a:pPr lvl="1"/>
            <a:r>
              <a:rPr lang="ko-KR" altLang="en-US" sz="1800" dirty="0"/>
              <a:t>편의점이 더 이상 </a:t>
            </a:r>
            <a:r>
              <a:rPr lang="en-US" altLang="ko-KR" sz="1800" dirty="0"/>
              <a:t>‘</a:t>
            </a:r>
            <a:r>
              <a:rPr lang="ko-KR" altLang="en-US" sz="1800" dirty="0"/>
              <a:t>과시적 소비</a:t>
            </a:r>
            <a:r>
              <a:rPr lang="en-US" altLang="ko-KR" sz="1800" dirty="0"/>
              <a:t>＇</a:t>
            </a:r>
            <a:r>
              <a:rPr lang="ko-KR" altLang="en-US" sz="1800" dirty="0"/>
              <a:t>를 위한 공간이 아니라 </a:t>
            </a:r>
            <a:r>
              <a:rPr lang="en-US" altLang="ko-KR" sz="1800" dirty="0"/>
              <a:t>‘</a:t>
            </a:r>
            <a:r>
              <a:rPr lang="ko-KR" altLang="en-US" sz="1800" dirty="0"/>
              <a:t>대중적 소비</a:t>
            </a:r>
            <a:r>
              <a:rPr lang="en-US" altLang="ko-KR" sz="1800" dirty="0"/>
              <a:t>＇</a:t>
            </a:r>
            <a:r>
              <a:rPr lang="ko-KR" altLang="en-US" sz="1800" dirty="0"/>
              <a:t>의 공간으로 변모</a:t>
            </a:r>
            <a:endParaRPr lang="en-US" altLang="ko-KR" sz="1800" dirty="0"/>
          </a:p>
          <a:p>
            <a:pPr lvl="1"/>
            <a:r>
              <a:rPr lang="ko-KR" altLang="en-US" sz="1800" dirty="0"/>
              <a:t>전반적으로 주거취약계층이 많은 지역에서 증가세 두드러짐</a:t>
            </a:r>
            <a:endParaRPr lang="en-US" altLang="ko-KR" sz="1800" dirty="0"/>
          </a:p>
          <a:p>
            <a:pPr lvl="1"/>
            <a:r>
              <a:rPr lang="ko-KR" altLang="en-US" sz="1800" dirty="0"/>
              <a:t>편의점의 식당 역할 </a:t>
            </a:r>
            <a:r>
              <a:rPr lang="en-US" altLang="ko-KR" sz="1800" dirty="0"/>
              <a:t>– </a:t>
            </a:r>
            <a:r>
              <a:rPr lang="ko-KR" altLang="en-US" sz="1800" dirty="0"/>
              <a:t>도시락 매출 급증</a:t>
            </a:r>
            <a:endParaRPr lang="en-US" altLang="ko-KR" sz="1800" dirty="0"/>
          </a:p>
          <a:p>
            <a:pPr lvl="1"/>
            <a:r>
              <a:rPr lang="ko-KR" altLang="en-US" sz="1800" dirty="0"/>
              <a:t>편의점의 최대 매출 품목은 담배</a:t>
            </a:r>
            <a:r>
              <a:rPr lang="en-US" altLang="ko-KR" sz="1800" dirty="0"/>
              <a:t>, </a:t>
            </a:r>
            <a:r>
              <a:rPr lang="ko-KR" altLang="en-US" sz="1800" dirty="0"/>
              <a:t>주류</a:t>
            </a:r>
            <a:r>
              <a:rPr lang="en-US" altLang="ko-KR" sz="1800" dirty="0"/>
              <a:t>, </a:t>
            </a:r>
            <a:r>
              <a:rPr lang="ko-KR" altLang="en-US" sz="1800" dirty="0"/>
              <a:t>숙취해소 음료 </a:t>
            </a:r>
            <a:r>
              <a:rPr lang="en-US" altLang="ko-KR" sz="1800" dirty="0"/>
              <a:t>– </a:t>
            </a:r>
            <a:r>
              <a:rPr lang="ko-KR" altLang="en-US" sz="1800" dirty="0"/>
              <a:t>저소득층 위로의 장소</a:t>
            </a:r>
            <a:endParaRPr lang="en-US" altLang="ko-KR" sz="1800" dirty="0"/>
          </a:p>
          <a:p>
            <a:pPr lvl="1"/>
            <a:r>
              <a:rPr lang="ko-KR" altLang="en-US" sz="1800" dirty="0"/>
              <a:t>편의점 소유 및 운영 행태 </a:t>
            </a:r>
            <a:r>
              <a:rPr lang="en-US" altLang="ko-KR" sz="1800" dirty="0"/>
              <a:t>– </a:t>
            </a:r>
            <a:r>
              <a:rPr lang="ko-KR" altLang="en-US" sz="1800" dirty="0"/>
              <a:t>가맹주는 프랜차이즈 소유주인 재벌</a:t>
            </a:r>
            <a:r>
              <a:rPr lang="en-US" altLang="ko-KR" sz="1800" dirty="0"/>
              <a:t>/</a:t>
            </a:r>
            <a:r>
              <a:rPr lang="ko-KR" altLang="en-US" sz="1800" dirty="0"/>
              <a:t>대기업에 대해 을의 관계</a:t>
            </a:r>
            <a:r>
              <a:rPr lang="en-US" altLang="ko-KR" sz="1800" dirty="0"/>
              <a:t>. </a:t>
            </a:r>
            <a:r>
              <a:rPr lang="ko-KR" altLang="en-US" sz="1800" dirty="0"/>
              <a:t>시급 파트타이머는 점주에 대해 을의 관계</a:t>
            </a:r>
            <a:r>
              <a:rPr lang="en-US" altLang="ko-K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4923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4735</TotalTime>
  <Words>423</Words>
  <Application>Microsoft Office PowerPoint</Application>
  <PresentationFormat>화면 슬라이드 쇼(4:3)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Frame</vt:lpstr>
      <vt:lpstr>편의점과 도시 도시의 사회학적 이해 제11주</vt:lpstr>
      <vt:lpstr>도시경제적 장소들 –  편의점   전상인/최설아. “편의점으로 읽는 서울의 공간과 일상＂</vt:lpstr>
      <vt:lpstr>도시경제적 장소들 –  편의점</vt:lpstr>
      <vt:lpstr>도시경제적 장소들 –  편의점</vt:lpstr>
      <vt:lpstr>도시경제적 장소들 –  편의점</vt:lpstr>
      <vt:lpstr>도시경제적 장소들 –  편의점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200</cp:revision>
  <cp:lastPrinted>2023-11-23T12:29:48Z</cp:lastPrinted>
  <dcterms:created xsi:type="dcterms:W3CDTF">2016-12-18T12:30:09Z</dcterms:created>
  <dcterms:modified xsi:type="dcterms:W3CDTF">2024-11-14T08:50:05Z</dcterms:modified>
</cp:coreProperties>
</file>