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9" r:id="rId2"/>
    <p:sldId id="337" r:id="rId3"/>
    <p:sldId id="342" r:id="rId4"/>
    <p:sldId id="343" r:id="rId5"/>
    <p:sldId id="338" r:id="rId6"/>
    <p:sldId id="339" r:id="rId7"/>
    <p:sldId id="340" r:id="rId8"/>
    <p:sldId id="34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>
    <p:extLst>
      <p:ext uri="{19B8F6BF-5375-455C-9EA6-DF929625EA0E}">
        <p15:presenceInfo xmlns:p15="http://schemas.microsoft.com/office/powerpoint/2012/main" userId="S::parhana@kpu.ac.kr::d9a5a966-7567-433d-81c1-89e10eac48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맥도날드화에 대한 대응</a:t>
            </a:r>
            <a:b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제</a:t>
            </a: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12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이성적인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대응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생활협동조합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햄프셔 대학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정해진 교육과정이 주어지지 않고 학생들이 각자 학업 과정을 스스로 설계</a:t>
            </a:r>
            <a:r>
              <a:rPr lang="en-US" altLang="ko-KR" dirty="0">
                <a:ea typeface="Adobe 명조 Std M"/>
              </a:rPr>
              <a:t>. GPA</a:t>
            </a:r>
            <a:r>
              <a:rPr lang="ko-KR" altLang="en-US" dirty="0">
                <a:ea typeface="Adobe 명조 Std M"/>
              </a:rPr>
              <a:t>가 아닌 상세하게 서술된 평가 결과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B&amp;B</a:t>
            </a:r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3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95D4D-D405-D6A6-E6F0-AE28CF56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B39E-6802-E555-EEA5-23F73D26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집단적인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반격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0F91C-572A-3AB0-03CE-360CA3F7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트랜스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지방 퇴출 운동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맥라이블</a:t>
            </a:r>
            <a:r>
              <a:rPr lang="ko-KR" altLang="en-US" dirty="0">
                <a:ea typeface="Adobe 명조 Std M"/>
              </a:rPr>
              <a:t> 지지그룹 </a:t>
            </a:r>
            <a:r>
              <a:rPr lang="en-US" altLang="ko-KR" dirty="0">
                <a:ea typeface="Adobe 명조 Std M"/>
              </a:rPr>
              <a:t>p.283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슬로우 </a:t>
            </a:r>
            <a:r>
              <a:rPr lang="ko-KR" altLang="en-US" dirty="0" err="1">
                <a:ea typeface="Adobe 명조 Std M"/>
              </a:rPr>
              <a:t>푸드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슬로우 시티 </a:t>
            </a:r>
            <a:r>
              <a:rPr lang="en-US" altLang="ko-KR" dirty="0">
                <a:ea typeface="Adobe 명조 Std M"/>
              </a:rPr>
              <a:t>“</a:t>
            </a:r>
            <a:r>
              <a:rPr lang="ko-KR" altLang="en-US" dirty="0">
                <a:ea typeface="Adobe 명조 Std M"/>
              </a:rPr>
              <a:t>미국 도시 모델이 도시마다 침투해 들어와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이탈리아의 마을이 미국 같아 보일 위험에 처했다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우리는 이런 종류의 세계화를 중단시키고자 한다</a:t>
            </a:r>
            <a:r>
              <a:rPr lang="en-US" altLang="ko-KR" dirty="0">
                <a:ea typeface="Adobe 명조 Std M"/>
              </a:rPr>
              <a:t>.” p.288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패스트푸드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노동자의 최저임금 인상 운동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6BFBA-BDA1-4F9F-304D-BDAD4152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02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3B403-FBE3-512D-A8B1-DE9B866D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3B7EE-A303-020C-1303-59E5097A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개인적인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대응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348B9-A0CF-35C3-677C-A3C3B1C9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Pp.307~312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3D614-0484-6FB6-8C6E-71758D10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3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863F-E9D4-C9FC-4B27-66191718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5C28-19F3-D6CA-1B3D-98F15187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사회적 자본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Social Capital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AA452-BB03-9AAE-C677-689C09F5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사회적 네트워크가 중요한 가치를 갖고 있다는 생각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스크루드라이버</a:t>
            </a:r>
            <a:r>
              <a:rPr lang="ko-KR" altLang="en-US" dirty="0">
                <a:ea typeface="Adobe 명조 Std M"/>
              </a:rPr>
              <a:t> 혹은 대학교육이 생산성을 모두 향상시킬 수 있듯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사회적 접촉 역시 개인과 집단의 생산성에 영향을 미친다는 것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개인들 사이의 연계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그리고 이로부터 발생하는 사회적 네트워크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호혜성과 신뢰의 규범을 가리키는 말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C6D34-9E60-1139-9525-3C01BB20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37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70173-20FF-8ADD-3B9F-0B1C73D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연계</a:t>
            </a:r>
            <a:br>
              <a:rPr lang="en-US" altLang="ko-KR" dirty="0"/>
            </a:br>
            <a:r>
              <a:rPr lang="en-US" altLang="ko-KR" dirty="0"/>
              <a:t>Connections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6C00D-6D96-F81C-2120-3AA07CA6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048672" cy="5120640"/>
          </a:xfrm>
        </p:spPr>
        <p:txBody>
          <a:bodyPr/>
          <a:lstStyle/>
          <a:p>
            <a:r>
              <a:rPr lang="ko-KR" altLang="en-US" dirty="0"/>
              <a:t>개인적 연계와 사회적 연계</a:t>
            </a:r>
            <a:endParaRPr lang="en-US" altLang="ko-KR" dirty="0"/>
          </a:p>
          <a:p>
            <a:pPr lvl="1"/>
            <a:r>
              <a:rPr lang="ko-KR" altLang="en-US" dirty="0"/>
              <a:t>개인적 연계 낮고 사회적 연계 높은 경우</a:t>
            </a:r>
            <a:endParaRPr lang="en-US" altLang="ko-KR" dirty="0"/>
          </a:p>
          <a:p>
            <a:pPr lvl="1"/>
            <a:r>
              <a:rPr lang="ko-KR" altLang="en-US" dirty="0"/>
              <a:t>개인적 연계 높고 사회적 연계 낮은 경우</a:t>
            </a:r>
            <a:endParaRPr lang="en-US" altLang="ko-KR" dirty="0"/>
          </a:p>
          <a:p>
            <a:pPr lvl="1"/>
            <a:r>
              <a:rPr lang="ko-KR" altLang="en-US" dirty="0"/>
              <a:t>둘 다 높은 경우</a:t>
            </a:r>
            <a:endParaRPr lang="en-US" altLang="ko-KR" dirty="0"/>
          </a:p>
          <a:p>
            <a:r>
              <a:rPr lang="ko-KR" altLang="en-US" dirty="0"/>
              <a:t>사회적 자본은 개인적 이익인 동시에 공적인 이익</a:t>
            </a:r>
            <a:endParaRPr lang="en-US" altLang="ko-KR" dirty="0"/>
          </a:p>
          <a:p>
            <a:pPr lvl="1"/>
            <a:r>
              <a:rPr lang="ko-KR" altLang="en-US" dirty="0"/>
              <a:t>개인적 이익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공적인 이익</a:t>
            </a:r>
            <a:r>
              <a:rPr lang="en-US" altLang="ko-KR" dirty="0"/>
              <a:t>: </a:t>
            </a:r>
            <a:r>
              <a:rPr lang="ko-KR" altLang="en-US" dirty="0"/>
              <a:t>로터리 클럽 </a:t>
            </a:r>
            <a:r>
              <a:rPr lang="en-US" altLang="ko-KR" dirty="0"/>
              <a:t>– </a:t>
            </a:r>
            <a:r>
              <a:rPr lang="ko-KR" altLang="en-US" dirty="0"/>
              <a:t>장학금을 모으고 질병과 싸우는 데 지역의 에너지를 동원하는 동시에</a:t>
            </a:r>
            <a:r>
              <a:rPr lang="en-US" altLang="ko-KR" dirty="0"/>
              <a:t>, </a:t>
            </a:r>
            <a:r>
              <a:rPr lang="ko-KR" altLang="en-US" dirty="0"/>
              <a:t>회원들에게는 사교와 사업상의 접촉 기회를 제공함으로써 개인적으로도 좋은 결과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78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A21C-D810-22B6-52B5-CEC5031A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D6100-4978-ED21-1EA6-953D73A1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호혜성</a:t>
            </a:r>
            <a:br>
              <a:rPr lang="en-US" altLang="ko-KR" dirty="0"/>
            </a:br>
            <a:r>
              <a:rPr lang="en-US" altLang="ko-KR" dirty="0"/>
              <a:t>Reciprocity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30398-E5D8-EF7F-3B5D-D9E0544B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048672" cy="5120640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네가 다른 사람의 장례식에 가지 않으면</a:t>
            </a:r>
            <a:r>
              <a:rPr lang="en-US" altLang="ko-KR" dirty="0"/>
              <a:t>, </a:t>
            </a:r>
            <a:r>
              <a:rPr lang="ko-KR" altLang="en-US" dirty="0"/>
              <a:t>다른 사람들도 네 장례식에 절대 안 와</a:t>
            </a:r>
            <a:r>
              <a:rPr lang="en-US" altLang="ko-KR" dirty="0"/>
              <a:t>.”  - Yogi Berra</a:t>
            </a:r>
          </a:p>
          <a:p>
            <a:r>
              <a:rPr lang="ko-KR" altLang="en-US" dirty="0"/>
              <a:t>한정적 </a:t>
            </a:r>
            <a:r>
              <a:rPr lang="ko-KR" altLang="en-US" dirty="0" err="1"/>
              <a:t>호혜성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 네가 내게 저걸 해주면 나도 </a:t>
            </a:r>
            <a:r>
              <a:rPr lang="ko-KR" altLang="en-US" dirty="0" err="1"/>
              <a:t>네게</a:t>
            </a:r>
            <a:r>
              <a:rPr lang="ko-KR" altLang="en-US" dirty="0"/>
              <a:t> 이걸 해주지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포괄적 </a:t>
            </a:r>
            <a:r>
              <a:rPr lang="ko-KR" altLang="en-US" dirty="0" err="1"/>
              <a:t>호혜성</a:t>
            </a:r>
            <a:r>
              <a:rPr lang="en-US" altLang="ko-KR" dirty="0"/>
              <a:t>: “</a:t>
            </a:r>
            <a:r>
              <a:rPr lang="ko-KR" altLang="en-US" dirty="0" err="1"/>
              <a:t>네게</a:t>
            </a:r>
            <a:r>
              <a:rPr lang="ko-KR" altLang="en-US" dirty="0"/>
              <a:t> 그 어떤 특정한 보답을 받으리라는 기대는 전혀 하지 않고 이걸 해주겠다</a:t>
            </a:r>
            <a:r>
              <a:rPr lang="en-US" altLang="ko-KR" dirty="0"/>
              <a:t>. </a:t>
            </a:r>
            <a:r>
              <a:rPr lang="ko-KR" altLang="en-US" dirty="0"/>
              <a:t>어느 누군가 앞으로 내게 무언가 해줄 것이라고 자신 있게 예측하면서 말이야</a:t>
            </a:r>
            <a:r>
              <a:rPr lang="en-US" altLang="ko-KR" dirty="0"/>
              <a:t>.”</a:t>
            </a:r>
          </a:p>
          <a:p>
            <a:r>
              <a:rPr lang="en-US" altLang="ko-KR" dirty="0"/>
              <a:t>(              ) </a:t>
            </a:r>
            <a:r>
              <a:rPr lang="ko-KR" altLang="en-US" dirty="0"/>
              <a:t>호혜성을 갖는 사회는 불신 사회보다 훨씬 능률적</a:t>
            </a:r>
            <a:endParaRPr lang="en-US" altLang="ko-KR" dirty="0"/>
          </a:p>
          <a:p>
            <a:r>
              <a:rPr lang="ko-KR" altLang="en-US" dirty="0"/>
              <a:t>신뢰성은 사회생활의 윤활유 역할</a:t>
            </a:r>
            <a:endParaRPr lang="en-US" altLang="ko-KR" dirty="0"/>
          </a:p>
          <a:p>
            <a:r>
              <a:rPr lang="ko-KR" altLang="en-US" dirty="0"/>
              <a:t>다양한 부류의 사람들 사이에 상호작용이 빈번하게 이루어지면 포괄적 호혜성의 규범이 형성되는 경향이 있음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18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2018A-AD0B-6822-B0A7-05ACD0ED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72E4-1CB8-B340-F0D8-C8722DD6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8"/>
            <a:ext cx="2555775" cy="4601183"/>
          </a:xfrm>
        </p:spPr>
        <p:txBody>
          <a:bodyPr/>
          <a:lstStyle/>
          <a:p>
            <a:r>
              <a:rPr lang="ko-KR" altLang="en-US"/>
              <a:t>사회적 자본의 유형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7F2B1-8EB4-531C-D826-6DAAA2B6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048672" cy="5120640"/>
          </a:xfrm>
        </p:spPr>
        <p:txBody>
          <a:bodyPr/>
          <a:lstStyle/>
          <a:p>
            <a:r>
              <a:rPr lang="ko-KR" altLang="en-US" dirty="0"/>
              <a:t>결속형</a:t>
            </a:r>
            <a:r>
              <a:rPr lang="en-US" altLang="ko-KR" dirty="0"/>
              <a:t>(bonding) </a:t>
            </a:r>
            <a:r>
              <a:rPr lang="ko-KR" altLang="en-US" dirty="0"/>
              <a:t>사회적 자본</a:t>
            </a:r>
            <a:r>
              <a:rPr lang="en-US" altLang="ko-KR" dirty="0"/>
              <a:t>: </a:t>
            </a:r>
            <a:r>
              <a:rPr lang="ko-KR" altLang="en-US" dirty="0"/>
              <a:t>내부 지향적이며 네트워크의 배타적 정체성과 단체의 동질성을 강화하는 경향</a:t>
            </a:r>
            <a:endParaRPr lang="en-US" altLang="ko-KR" dirty="0"/>
          </a:p>
          <a:p>
            <a:pPr lvl="1"/>
            <a:r>
              <a:rPr lang="ko-KR" altLang="en-US" dirty="0"/>
              <a:t>사회학적 강력 접착제 역할</a:t>
            </a:r>
            <a:endParaRPr lang="en-US" altLang="ko-KR" dirty="0"/>
          </a:p>
          <a:p>
            <a:pPr lvl="1"/>
            <a:r>
              <a:rPr lang="ko-KR" altLang="en-US" dirty="0"/>
              <a:t>개별적 호혜성을 강화하고 연대성을 동원하는 데 좋음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당장 무엇을 손에 넣는 데</a:t>
            </a:r>
            <a:r>
              <a:rPr lang="en-US" altLang="ko-KR" dirty="0"/>
              <a:t>‘ </a:t>
            </a:r>
            <a:r>
              <a:rPr lang="ko-KR" altLang="en-US" dirty="0"/>
              <a:t>좋음</a:t>
            </a:r>
            <a:endParaRPr lang="en-US" altLang="ko-KR" dirty="0"/>
          </a:p>
          <a:p>
            <a:pPr lvl="1"/>
            <a:r>
              <a:rPr lang="ko-KR" altLang="en-US" dirty="0"/>
              <a:t>우리의 자아를 한층 더 좁게 만드는 경향</a:t>
            </a:r>
            <a:endParaRPr lang="en-US" altLang="ko-KR" dirty="0"/>
          </a:p>
          <a:p>
            <a:r>
              <a:rPr lang="ko-KR" altLang="en-US" dirty="0"/>
              <a:t>연계형</a:t>
            </a:r>
            <a:r>
              <a:rPr lang="en-US" altLang="ko-KR" dirty="0"/>
              <a:t>(bridging)</a:t>
            </a:r>
            <a:r>
              <a:rPr lang="ko-KR" altLang="en-US" dirty="0"/>
              <a:t> 사회적 자본</a:t>
            </a:r>
            <a:r>
              <a:rPr lang="en-US" altLang="ko-KR" dirty="0"/>
              <a:t>: </a:t>
            </a:r>
            <a:r>
              <a:rPr lang="ko-KR" altLang="en-US" dirty="0"/>
              <a:t>외부 지향적이며 다양한 사회적 계층을 망라하는 사람들이 모인 네트워크 </a:t>
            </a:r>
            <a:endParaRPr lang="en-US" altLang="ko-KR" dirty="0"/>
          </a:p>
          <a:p>
            <a:pPr lvl="1"/>
            <a:r>
              <a:rPr lang="ko-KR" altLang="en-US" dirty="0"/>
              <a:t>사회학적 윤활유 역할</a:t>
            </a:r>
            <a:endParaRPr lang="en-US" altLang="ko-KR" dirty="0"/>
          </a:p>
          <a:p>
            <a:pPr lvl="1"/>
            <a:r>
              <a:rPr lang="ko-KR" altLang="en-US" dirty="0"/>
              <a:t>회원과 외부 자원의 연계</a:t>
            </a:r>
            <a:r>
              <a:rPr lang="en-US" altLang="ko-KR" dirty="0"/>
              <a:t>, </a:t>
            </a:r>
            <a:r>
              <a:rPr lang="ko-KR" altLang="en-US" dirty="0"/>
              <a:t>그리고 정보 확산에 보다 유용한 기능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앞으로 나아가는 데</a:t>
            </a:r>
            <a:r>
              <a:rPr lang="en-US" altLang="ko-KR" dirty="0"/>
              <a:t>‘ </a:t>
            </a:r>
            <a:r>
              <a:rPr lang="ko-KR" altLang="en-US" dirty="0"/>
              <a:t>중요</a:t>
            </a:r>
            <a:endParaRPr lang="en-US" altLang="ko-KR" dirty="0"/>
          </a:p>
          <a:p>
            <a:pPr lvl="1"/>
            <a:r>
              <a:rPr lang="ko-KR" altLang="en-US" dirty="0"/>
              <a:t>광범위한 정체성과 호혜성을 만들어 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90555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4791</TotalTime>
  <Words>381</Words>
  <Application>Microsoft Office PowerPoint</Application>
  <PresentationFormat>화면 슬라이드 쇼(4:3)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Adobe 명조 Std M</vt:lpstr>
      <vt:lpstr>a뉴고딕M</vt:lpstr>
      <vt:lpstr>Corbel</vt:lpstr>
      <vt:lpstr>Wingdings 2</vt:lpstr>
      <vt:lpstr>Frame</vt:lpstr>
      <vt:lpstr>맥도날드화에 대한 대응 도시의 사회학적 이해 제12주</vt:lpstr>
      <vt:lpstr>이성적인 대응</vt:lpstr>
      <vt:lpstr>집단적인  반격</vt:lpstr>
      <vt:lpstr>개인적인  대응</vt:lpstr>
      <vt:lpstr>사회적 자본 Social Capital</vt:lpstr>
      <vt:lpstr>연계 Connections</vt:lpstr>
      <vt:lpstr>호혜성 Reciprocity</vt:lpstr>
      <vt:lpstr>사회적 자본의 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박한경(A0328)</cp:lastModifiedBy>
  <cp:revision>198</cp:revision>
  <dcterms:created xsi:type="dcterms:W3CDTF">2016-12-18T12:30:09Z</dcterms:created>
  <dcterms:modified xsi:type="dcterms:W3CDTF">2024-11-20T13:45:22Z</dcterms:modified>
</cp:coreProperties>
</file>