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337" r:id="rId3"/>
    <p:sldId id="342" r:id="rId4"/>
    <p:sldId id="343" r:id="rId5"/>
    <p:sldId id="338" r:id="rId6"/>
    <p:sldId id="344" r:id="rId7"/>
    <p:sldId id="339" r:id="rId8"/>
    <p:sldId id="345" r:id="rId9"/>
    <p:sldId id="346" r:id="rId10"/>
    <p:sldId id="340" r:id="rId11"/>
    <p:sldId id="341" r:id="rId12"/>
    <p:sldId id="34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spc="300" dirty="0" err="1" smtClean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글로벌라이제이션</a:t>
            </a:r>
            <a: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14</a:t>
            </a:r>
            <a:r>
              <a:rPr lang="ko-KR" altLang="en-US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  <a:endParaRPr lang="ko-KR" altLang="en-US" sz="4700" spc="0" dirty="0">
              <a:solidFill>
                <a:schemeClr val="tx1"/>
              </a:solidFill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05A21C-D810-22B6-52B5-CEC5031A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CD6100-4978-ED21-1EA6-953D73A1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스타벅스는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대안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B30398-E5D8-EF7F-3B5D-D9E0544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스타벅스와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맥도날드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고품질 제품의 </a:t>
            </a:r>
            <a:r>
              <a:rPr lang="ko-KR" altLang="en-US" dirty="0" err="1" smtClean="0"/>
              <a:t>맥도날드화</a:t>
            </a:r>
            <a:r>
              <a:rPr lang="ko-KR" altLang="en-US" dirty="0" smtClean="0"/>
              <a:t> 추구</a:t>
            </a:r>
            <a:endParaRPr lang="en-US" altLang="ko-KR" dirty="0" smtClean="0"/>
          </a:p>
          <a:p>
            <a:r>
              <a:rPr lang="ko-KR" altLang="en-US" dirty="0" err="1" smtClean="0"/>
              <a:t>맥도날드의</a:t>
            </a:r>
            <a:r>
              <a:rPr lang="ko-KR" altLang="en-US" dirty="0" smtClean="0"/>
              <a:t> 첨단 이미지와 전략을 부드럽게 만듦</a:t>
            </a:r>
            <a:endParaRPr lang="en-US" altLang="ko-KR" dirty="0"/>
          </a:p>
          <a:p>
            <a:pPr lvl="1"/>
            <a:r>
              <a:rPr lang="ko-KR" altLang="en-US" dirty="0" smtClean="0"/>
              <a:t>푹신한 안락의자와 소파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장소</a:t>
            </a:r>
            <a:r>
              <a:rPr lang="en-US" altLang="ko-KR" dirty="0" smtClean="0"/>
              <a:t>” between </a:t>
            </a:r>
            <a:r>
              <a:rPr lang="ko-KR" altLang="en-US" dirty="0" smtClean="0"/>
              <a:t>집과 일터</a:t>
            </a:r>
            <a:endParaRPr lang="en-US" altLang="ko-KR" dirty="0" smtClean="0"/>
          </a:p>
          <a:p>
            <a:r>
              <a:rPr lang="ko-KR" altLang="en-US" dirty="0" smtClean="0"/>
              <a:t>가장 중요한 혁신은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연출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안락한 곳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업무 보는 사람 환영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직원 복리후생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공정무역 커피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18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22018A-AD0B-6822-B0A7-05ACD0ED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DA72E4-1CB8-B340-F0D8-C8722DD6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2555775" cy="4601183"/>
          </a:xfrm>
        </p:spPr>
        <p:txBody>
          <a:bodyPr/>
          <a:lstStyle/>
          <a:p>
            <a:r>
              <a:rPr lang="ko-KR" altLang="en-US" dirty="0" err="1" smtClean="0"/>
              <a:t>스타벅스의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맥도날드적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17F2B1-8EB4-531C-D826-6DAAA2B6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스타벅스는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맥조날드화의</a:t>
            </a:r>
            <a:r>
              <a:rPr lang="ko-KR" altLang="en-US" dirty="0" smtClean="0"/>
              <a:t> 원리에 부합하며 그에 따라 운영됨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효율성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줄서기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셀프바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드라이브스루</a:t>
            </a:r>
            <a:r>
              <a:rPr lang="en-US" altLang="ko-KR" dirty="0" smtClean="0"/>
              <a:t>, Via </a:t>
            </a:r>
            <a:r>
              <a:rPr lang="ko-KR" altLang="en-US" dirty="0" smtClean="0"/>
              <a:t>커피</a:t>
            </a:r>
            <a:endParaRPr lang="en-US" altLang="ko-KR" dirty="0" smtClean="0"/>
          </a:p>
          <a:p>
            <a:r>
              <a:rPr lang="ko-KR" altLang="en-US" dirty="0" smtClean="0"/>
              <a:t>예측가능성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 앞치마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 동일</a:t>
            </a:r>
            <a:endParaRPr lang="en-US" altLang="ko-KR" dirty="0" smtClean="0"/>
          </a:p>
          <a:p>
            <a:r>
              <a:rPr lang="ko-KR" altLang="en-US" dirty="0" smtClean="0"/>
              <a:t>계산가능성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양에 대한 강조</a:t>
            </a:r>
            <a:endParaRPr lang="en-US" altLang="ko-KR" dirty="0" smtClean="0"/>
          </a:p>
          <a:p>
            <a:r>
              <a:rPr lang="ko-KR" altLang="en-US" dirty="0" smtClean="0"/>
              <a:t>통제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무인 테크놀로지에 의한 통제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자동화된 </a:t>
            </a:r>
            <a:r>
              <a:rPr lang="ko-KR" altLang="en-US" dirty="0" err="1" smtClean="0"/>
              <a:t>에스프레소</a:t>
            </a:r>
            <a:r>
              <a:rPr lang="ko-KR" altLang="en-US" dirty="0" smtClean="0"/>
              <a:t> 머신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05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22018A-AD0B-6822-B0A7-05ACD0ED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DA72E4-1CB8-B340-F0D8-C8722DD6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2555775" cy="4601183"/>
          </a:xfrm>
        </p:spPr>
        <p:txBody>
          <a:bodyPr/>
          <a:lstStyle/>
          <a:p>
            <a:r>
              <a:rPr lang="ko-KR" altLang="en-US" dirty="0" err="1" smtClean="0"/>
              <a:t>스타벅스의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불합리성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17F2B1-8EB4-531C-D826-6DAAA2B6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r>
              <a:rPr lang="ko-KR" altLang="en-US" dirty="0" smtClean="0"/>
              <a:t>높은 가격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잔의 가격에는 엄청난 이윤이 포함</a:t>
            </a:r>
            <a:endParaRPr lang="en-US" altLang="ko-KR" dirty="0" smtClean="0"/>
          </a:p>
          <a:p>
            <a:r>
              <a:rPr lang="ko-KR" altLang="en-US" dirty="0" smtClean="0"/>
              <a:t>생각보다 품질이 높지 않음</a:t>
            </a:r>
            <a:endParaRPr lang="en-US" altLang="ko-KR" dirty="0" smtClean="0"/>
          </a:p>
          <a:p>
            <a:r>
              <a:rPr lang="ko-KR" altLang="en-US" dirty="0" smtClean="0"/>
              <a:t>프랜차이즈화하지 않는다고 하지만 합작 투자나 라이선스 사업 형태가 대폭 증가</a:t>
            </a:r>
            <a:endParaRPr lang="en-US" altLang="ko-KR" dirty="0" smtClean="0"/>
          </a:p>
          <a:p>
            <a:r>
              <a:rPr lang="ko-KR" altLang="en-US" dirty="0" smtClean="0"/>
              <a:t>획일성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동네 소규모 카페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사회마다의 독특한 차문화 약화 또는 소멸</a:t>
            </a:r>
            <a:endParaRPr lang="en-US" altLang="ko-KR" dirty="0" smtClean="0"/>
          </a:p>
          <a:p>
            <a:r>
              <a:rPr lang="ko-KR" altLang="en-US" dirty="0" smtClean="0"/>
              <a:t>영양 가치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크림과 설탕이 많이 들어간 고칼로리 음료</a:t>
            </a:r>
            <a:endParaRPr lang="en-US" altLang="ko-KR" dirty="0" smtClean="0"/>
          </a:p>
          <a:p>
            <a:r>
              <a:rPr lang="ko-KR" altLang="en-US" dirty="0" smtClean="0"/>
              <a:t>시장 확장을 위해 커피를 유아화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진짜 커피를 좋아하지는 않는 사람들을 위한 커피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스타벅스의</a:t>
            </a:r>
            <a:r>
              <a:rPr lang="ko-KR" altLang="en-US" smtClean="0"/>
              <a:t> 성공과 이윤 극대화의 원천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523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ea typeface="a뉴고딕M"/>
              </a:rPr>
              <a:t>글로벌라이제이션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전 세계에서 유동성을 증대하고 사람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물건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장소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정보의 </a:t>
            </a:r>
            <a:r>
              <a:rPr lang="ko-KR" altLang="en-US" dirty="0" err="1" smtClean="0">
                <a:ea typeface="Adobe 명조 Std M"/>
              </a:rPr>
              <a:t>다방향적</a:t>
            </a:r>
            <a:r>
              <a:rPr lang="ko-KR" altLang="en-US" dirty="0" smtClean="0">
                <a:ea typeface="Adobe 명조 Std M"/>
              </a:rPr>
              <a:t> 흐름을 증가시키는 과정 또는 여러 과정들의 묶음이다</a:t>
            </a:r>
            <a:r>
              <a:rPr lang="en-US" altLang="ko-KR" dirty="0" smtClean="0">
                <a:ea typeface="Adobe 명조 Std M"/>
              </a:rPr>
              <a:t>. </a:t>
            </a:r>
            <a:r>
              <a:rPr lang="ko-KR" altLang="en-US" dirty="0" smtClean="0">
                <a:ea typeface="Adobe 명조 Std M"/>
              </a:rPr>
              <a:t>그 과정이 마주치게 되거나 스스로 만들어내는 구조들은 이 흐름을 방해하거나 촉진한다</a:t>
            </a:r>
            <a:r>
              <a:rPr lang="en-US" altLang="ko-KR" dirty="0" smtClean="0">
                <a:ea typeface="Adobe 명조 Std M"/>
              </a:rPr>
              <a:t>.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495D4D-D405-D6A6-E6F0-AE28CF56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F2B39E-6802-E555-EEA5-23F73D26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ea typeface="a뉴고딕M"/>
              </a:rPr>
              <a:t>맥도날드와</a:t>
            </a:r>
            <a:r>
              <a:rPr lang="en-US" altLang="ko-KR" dirty="0" smtClean="0">
                <a:ea typeface="a뉴고딕M"/>
              </a:rPr>
              <a:t/>
            </a:r>
            <a:br>
              <a:rPr lang="en-US" altLang="ko-KR" dirty="0" smtClean="0">
                <a:ea typeface="a뉴고딕M"/>
              </a:rPr>
            </a:br>
            <a:r>
              <a:rPr lang="ko-KR" altLang="en-US" dirty="0" err="1" smtClean="0">
                <a:ea typeface="a뉴고딕M"/>
              </a:rPr>
              <a:t>글로벌라이제이</a:t>
            </a:r>
            <a:r>
              <a:rPr lang="ko-KR" altLang="en-US" dirty="0" err="1">
                <a:ea typeface="a뉴고딕M"/>
              </a:rPr>
              <a:t>션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10F91C-572A-3AB0-03CE-360CA3F7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전 세계에서 일어나는 현상 </a:t>
            </a:r>
            <a:r>
              <a:rPr lang="en-US" altLang="ko-KR" dirty="0" smtClean="0">
                <a:ea typeface="Adobe 명조 Std M"/>
              </a:rPr>
              <a:t>– 120</a:t>
            </a:r>
            <a:r>
              <a:rPr lang="ko-KR" altLang="en-US" dirty="0" smtClean="0">
                <a:ea typeface="Adobe 명조 Std M"/>
              </a:rPr>
              <a:t>개국 </a:t>
            </a:r>
            <a:r>
              <a:rPr lang="en-US" altLang="ko-KR" dirty="0" smtClean="0">
                <a:ea typeface="Adobe 명조 Std M"/>
              </a:rPr>
              <a:t>68</a:t>
            </a:r>
            <a:r>
              <a:rPr lang="ko-KR" altLang="en-US" dirty="0" smtClean="0">
                <a:ea typeface="Adobe 명조 Std M"/>
              </a:rPr>
              <a:t>백만</a:t>
            </a:r>
            <a:r>
              <a:rPr lang="en-US" altLang="ko-KR" dirty="0" smtClean="0">
                <a:ea typeface="Adobe 명조 Std M"/>
              </a:rPr>
              <a:t>/</a:t>
            </a:r>
            <a:r>
              <a:rPr lang="ko-KR" altLang="en-US" dirty="0" smtClean="0">
                <a:ea typeface="Adobe 명조 Std M"/>
              </a:rPr>
              <a:t>일</a:t>
            </a:r>
            <a:endParaRPr lang="en-US" altLang="ko-KR" dirty="0" smtClean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과정</a:t>
            </a:r>
            <a:r>
              <a:rPr lang="en-US" altLang="ko-KR" dirty="0" smtClean="0">
                <a:ea typeface="Adobe 명조 Std M"/>
              </a:rPr>
              <a:t>(</a:t>
            </a:r>
            <a:r>
              <a:rPr lang="ko-KR" altLang="en-US" dirty="0" smtClean="0">
                <a:ea typeface="Adobe 명조 Std M"/>
              </a:rPr>
              <a:t>또는 여러 과정들의 묶음</a:t>
            </a:r>
            <a:r>
              <a:rPr lang="en-US" altLang="ko-KR" dirty="0" smtClean="0">
                <a:ea typeface="Adobe 명조 Std 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유동적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쉽게 국가간 영역간 이동</a:t>
            </a:r>
            <a:endParaRPr lang="en-US" altLang="ko-KR" dirty="0" smtClean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ea typeface="Adobe 명조 Std M"/>
              </a:rPr>
              <a:t>다방향적</a:t>
            </a:r>
            <a:r>
              <a:rPr lang="ko-KR" altLang="en-US" dirty="0" smtClean="0">
                <a:ea typeface="Adobe 명조 Std M"/>
              </a:rPr>
              <a:t> 흐름을 야기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다른 국가로부터 미국으로 </a:t>
            </a:r>
            <a:r>
              <a:rPr lang="ko-KR" altLang="en-US" dirty="0" err="1" smtClean="0">
                <a:ea typeface="Adobe 명조 Std M"/>
              </a:rPr>
              <a:t>맥도날드화된</a:t>
            </a:r>
            <a:r>
              <a:rPr lang="ko-KR" altLang="en-US" dirty="0" smtClean="0">
                <a:ea typeface="Adobe 명조 Std M"/>
              </a:rPr>
              <a:t> 시스템이 수출</a:t>
            </a:r>
            <a:endParaRPr lang="en-US" altLang="ko-KR" dirty="0" smtClean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사람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물건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장소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정보의 전 지구적 흐름을 야기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장소도 흐름</a:t>
            </a:r>
            <a:r>
              <a:rPr lang="en-US" altLang="ko-KR" dirty="0" smtClean="0">
                <a:ea typeface="Adobe 명조 Std M"/>
              </a:rPr>
              <a:t>. </a:t>
            </a:r>
            <a:r>
              <a:rPr lang="ko-KR" altLang="en-US" dirty="0" smtClean="0">
                <a:ea typeface="Adobe 명조 Std M"/>
              </a:rPr>
              <a:t>장소의 기본 설계가 세계 곳곳으로 </a:t>
            </a:r>
            <a:r>
              <a:rPr lang="ko-KR" altLang="en-US" dirty="0" err="1" smtClean="0">
                <a:ea typeface="Adobe 명조 Std M"/>
              </a:rPr>
              <a:t>흘러다님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96BFBA-BDA1-4F9F-304D-BDAD4152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0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5B3B403-FBE3-512D-A8B1-DE9B866D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13B7EE-A303-020C-1303-59E5097A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>
              <a:ea typeface="a뉴고딕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B348B9-A0CF-35C3-677C-A3C3B1C9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ea typeface="Adobe 명조 Std M"/>
              </a:rPr>
              <a:t>흐름과 구조</a:t>
            </a:r>
            <a:endParaRPr lang="en-US" altLang="ko-KR" dirty="0" smtClean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흐름을 방해 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국경이나 관세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사회에 견고하고 광범위하게 퍼진  비판적인 믿음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흐름을 촉진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 err="1" smtClean="0">
                <a:ea typeface="Adobe 명조 Std M"/>
              </a:rPr>
              <a:t>공급망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창고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운송 시스템 등</a:t>
            </a:r>
            <a:endParaRPr lang="en-US" altLang="ko-KR" dirty="0">
              <a:ea typeface="Adobe 명조 Std M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ea typeface="Adobe 명조 Std M"/>
              </a:rPr>
              <a:t>** </a:t>
            </a:r>
            <a:r>
              <a:rPr lang="ko-KR" altLang="en-US" dirty="0" err="1" smtClean="0">
                <a:ea typeface="Adobe 명조 Std M"/>
              </a:rPr>
              <a:t>맥도날드는</a:t>
            </a:r>
            <a:r>
              <a:rPr lang="ko-KR" altLang="en-US" dirty="0" smtClean="0">
                <a:ea typeface="Adobe 명조 Std M"/>
              </a:rPr>
              <a:t> </a:t>
            </a:r>
            <a:r>
              <a:rPr lang="ko-KR" altLang="en-US" dirty="0" err="1" smtClean="0">
                <a:ea typeface="Adobe 명조 Std M"/>
              </a:rPr>
              <a:t>글로벌라이제이션의</a:t>
            </a:r>
            <a:r>
              <a:rPr lang="ko-KR" altLang="en-US" dirty="0" smtClean="0">
                <a:ea typeface="Adobe 명조 Std M"/>
              </a:rPr>
              <a:t> 정의에 잘 부합함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FB3D614-0484-6FB6-8C6E-71758D10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3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6D0863F-E9D4-C9FC-4B27-66191718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D25C28-19F3-D6CA-1B3D-98F15187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a뉴고딕M"/>
              </a:rPr>
              <a:t>무의미의</a:t>
            </a:r>
            <a:r>
              <a:rPr lang="en-US" altLang="ko-KR" dirty="0" smtClean="0">
                <a:ea typeface="a뉴고딕M"/>
              </a:rPr>
              <a:t/>
            </a:r>
            <a:br>
              <a:rPr lang="en-US" altLang="ko-KR" dirty="0" smtClean="0">
                <a:ea typeface="a뉴고딕M"/>
              </a:rPr>
            </a:br>
            <a:r>
              <a:rPr lang="ko-KR" altLang="en-US" dirty="0" err="1" smtClean="0">
                <a:ea typeface="a뉴고딕M"/>
              </a:rPr>
              <a:t>글로벌라이제이</a:t>
            </a:r>
            <a:r>
              <a:rPr lang="ko-KR" altLang="en-US" dirty="0" err="1">
                <a:ea typeface="a뉴고딕M"/>
              </a:rPr>
              <a:t>션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9AA452-BB03-9AAE-C677-689C09F5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무의미한 것</a:t>
            </a:r>
            <a:r>
              <a:rPr lang="en-US" altLang="ko-KR" dirty="0" smtClean="0">
                <a:ea typeface="Adobe 명조 Std M"/>
              </a:rPr>
              <a:t>(nothing) </a:t>
            </a:r>
            <a:r>
              <a:rPr lang="ko-KR" altLang="en-US" dirty="0" smtClean="0">
                <a:ea typeface="Adobe 명조 Std M"/>
              </a:rPr>
              <a:t>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일반적으로 중앙에서 고안하고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중앙에서 통제하며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차별화되는 실질적 내용이 상대적으로 빈약한 사회적 형식</a:t>
            </a:r>
            <a:endParaRPr lang="en-US" altLang="ko-KR" dirty="0" smtClean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ea typeface="Adobe 명조 Std M"/>
              </a:rPr>
              <a:t>맥도날드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중앙에서 고안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개별 매장들은 체인의 일부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통제권 행사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가맹점을 감시</a:t>
            </a:r>
            <a:r>
              <a:rPr lang="en-US" altLang="ko-KR" dirty="0" smtClean="0">
                <a:ea typeface="Adobe 명조 Std M"/>
              </a:rPr>
              <a:t>/</a:t>
            </a:r>
            <a:r>
              <a:rPr lang="ko-KR" altLang="en-US" dirty="0" smtClean="0">
                <a:ea typeface="Adobe 명조 Std M"/>
              </a:rPr>
              <a:t>감독하고</a:t>
            </a:r>
            <a:r>
              <a:rPr lang="en-US" altLang="ko-KR" dirty="0" smtClean="0">
                <a:ea typeface="Adobe 명조 Std M"/>
              </a:rPr>
              <a:t>,</a:t>
            </a:r>
            <a:r>
              <a:rPr lang="ko-KR" altLang="en-US" dirty="0" smtClean="0">
                <a:ea typeface="Adobe 명조 Std M"/>
              </a:rPr>
              <a:t> 수익 일부 가져감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차별화되는 내용이 빈약 </a:t>
            </a:r>
            <a:r>
              <a:rPr lang="en-US" altLang="ko-KR" dirty="0" smtClean="0">
                <a:ea typeface="Adobe 명조 Std M"/>
              </a:rPr>
              <a:t>– </a:t>
            </a:r>
            <a:r>
              <a:rPr lang="ko-KR" altLang="en-US" dirty="0" smtClean="0">
                <a:ea typeface="Adobe 명조 Std M"/>
              </a:rPr>
              <a:t>아이디어 자체가 여러 개의 음식점을 사실상 똑같이 복제하는 것</a:t>
            </a:r>
            <a:r>
              <a:rPr lang="en-US" altLang="ko-KR" dirty="0" smtClean="0">
                <a:ea typeface="Adobe 명조 Std M"/>
              </a:rPr>
              <a:t>. </a:t>
            </a:r>
            <a:r>
              <a:rPr lang="ko-KR" altLang="en-US" dirty="0" smtClean="0">
                <a:ea typeface="Adobe 명조 Std M"/>
              </a:rPr>
              <a:t>외관과 내부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메뉴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노동자의 말과 행동 등이 같음</a:t>
            </a: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E9C6D34-9E60-1139-9525-3C01BB20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37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6D0863F-E9D4-C9FC-4B27-66191718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D25C28-19F3-D6CA-1B3D-98F15187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a뉴고딕M"/>
              </a:rPr>
              <a:t>무의미의</a:t>
            </a:r>
            <a:r>
              <a:rPr lang="en-US" altLang="ko-KR" dirty="0" smtClean="0">
                <a:ea typeface="a뉴고딕M"/>
              </a:rPr>
              <a:t/>
            </a:r>
            <a:br>
              <a:rPr lang="en-US" altLang="ko-KR" dirty="0" smtClean="0">
                <a:ea typeface="a뉴고딕M"/>
              </a:rPr>
            </a:br>
            <a:r>
              <a:rPr lang="ko-KR" altLang="en-US" dirty="0" err="1" smtClean="0">
                <a:ea typeface="a뉴고딕M"/>
              </a:rPr>
              <a:t>글로벌라이제이</a:t>
            </a:r>
            <a:r>
              <a:rPr lang="ko-KR" altLang="en-US" dirty="0" err="1">
                <a:ea typeface="a뉴고딕M"/>
              </a:rPr>
              <a:t>션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9AA452-BB03-9AAE-C677-689C09F5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의미 있는 것</a:t>
            </a:r>
            <a:r>
              <a:rPr lang="en-US" altLang="ko-KR" dirty="0" smtClean="0">
                <a:ea typeface="Adobe 명조 Std M"/>
              </a:rPr>
              <a:t>(something) – </a:t>
            </a:r>
            <a:r>
              <a:rPr lang="ko-KR" altLang="en-US" dirty="0" smtClean="0">
                <a:ea typeface="Adobe 명조 Std M"/>
              </a:rPr>
              <a:t>일반적으로</a:t>
            </a:r>
            <a:r>
              <a:rPr lang="en-US" altLang="ko-KR" dirty="0" smtClean="0">
                <a:ea typeface="Adobe 명조 Std M"/>
              </a:rPr>
              <a:t> </a:t>
            </a:r>
            <a:r>
              <a:rPr lang="ko-KR" altLang="en-US" dirty="0" smtClean="0">
                <a:ea typeface="Adobe 명조 Std M"/>
              </a:rPr>
              <a:t>자생적으로 고안되고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자체적으로 통제되며</a:t>
            </a:r>
            <a:r>
              <a:rPr lang="en-US" altLang="ko-KR" dirty="0" smtClean="0">
                <a:ea typeface="Adobe 명조 Std M"/>
              </a:rPr>
              <a:t>, </a:t>
            </a:r>
            <a:r>
              <a:rPr lang="ko-KR" altLang="en-US" dirty="0" smtClean="0">
                <a:ea typeface="Adobe 명조 Std M"/>
              </a:rPr>
              <a:t>차별화되는 실질적 내용이 상대적으로 풍부한 사회적 형식</a:t>
            </a:r>
            <a:endParaRPr lang="en-US" altLang="ko-KR" dirty="0" smtClean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ea typeface="Adobe 명조 Std M"/>
              </a:rPr>
              <a:t>가정식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개인이 고안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통제권도 개인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차별화된 내용 풍부</a:t>
            </a:r>
            <a:r>
              <a:rPr lang="en-US" altLang="ko-KR" dirty="0" smtClean="0">
                <a:ea typeface="Adobe 명조 Std M"/>
              </a:rPr>
              <a:t>. </a:t>
            </a:r>
            <a:r>
              <a:rPr lang="ko-KR" altLang="en-US" dirty="0" smtClean="0">
                <a:ea typeface="Adobe 명조 Std M"/>
              </a:rPr>
              <a:t>집마다 음식이 다르고 맛도 다름</a:t>
            </a:r>
            <a:endParaRPr lang="en-US" altLang="ko-KR" dirty="0" smtClean="0">
              <a:ea typeface="Adobe 명조 Std M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E9C6D34-9E60-1139-9525-3C01BB20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5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70173-20FF-8ADD-3B9F-0B1C73D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글로컬라이제이션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36C00D-6D96-F81C-2120-3AA07CA6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r>
              <a:rPr lang="ko-KR" altLang="en-US" dirty="0" err="1" smtClean="0"/>
              <a:t>글로컬라이제이션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glocalization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글로벌과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로컬의 상호 침투를 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지역에 따라 다른 결과를 낳는다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글로벌화하려는 힘이 특정 지역을 덮쳤는데 어느 한쪽이 압도하지 못하고 두 힘이 상호 침투하여 지역 특유의 결과를 나타내는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개인이나 지역 내의 집단이 조정하고 혁신하며 전략을 세울 수 있는 큰 힘을 지닌다고 주장</a:t>
            </a:r>
            <a:endParaRPr lang="en-US" altLang="ko-KR" dirty="0" smtClean="0"/>
          </a:p>
          <a:p>
            <a:r>
              <a:rPr lang="ko-KR" altLang="en-US" dirty="0" err="1" smtClean="0"/>
              <a:t>맥도날드가</a:t>
            </a:r>
            <a:r>
              <a:rPr lang="ko-KR" altLang="en-US" dirty="0" smtClean="0"/>
              <a:t> 서로 다른 지역적 특성에 맞게 메뉴를 조정하고 해당 지역에서만 제공하는 몇몇 품목을 만들어낸다는 점에서 </a:t>
            </a:r>
            <a:r>
              <a:rPr lang="ko-KR" altLang="en-US" dirty="0" err="1" smtClean="0"/>
              <a:t>맥도날드</a:t>
            </a:r>
            <a:r>
              <a:rPr lang="ko-KR" altLang="en-US" dirty="0" smtClean="0"/>
              <a:t> 또한 </a:t>
            </a:r>
            <a:r>
              <a:rPr lang="ko-KR" altLang="en-US" dirty="0" err="1" smtClean="0"/>
              <a:t>글로컬한</a:t>
            </a:r>
            <a:r>
              <a:rPr lang="ko-KR" altLang="en-US" dirty="0" smtClean="0"/>
              <a:t> 현상으로 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7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70173-20FF-8ADD-3B9F-0B1C73D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그로벌라이제이션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36C00D-6D96-F81C-2120-3AA07CA6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048672" cy="5120640"/>
          </a:xfrm>
        </p:spPr>
        <p:txBody>
          <a:bodyPr/>
          <a:lstStyle/>
          <a:p>
            <a:r>
              <a:rPr lang="ko-KR" altLang="en-US" dirty="0" err="1" smtClean="0"/>
              <a:t>그로벌라이제이션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grobalization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외의 조직들이 가진 제국주의적 야망 그리고 여러 지역으로 진출하고자 하는 바람과 필요성을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맥도날드화는</a:t>
            </a:r>
            <a:r>
              <a:rPr lang="ko-KR" altLang="en-US" dirty="0" smtClean="0"/>
              <a:t> 이의 대표적 사례이자 주된 동력</a:t>
            </a:r>
            <a:endParaRPr lang="en-US" altLang="ko-KR" dirty="0" smtClean="0"/>
          </a:p>
          <a:p>
            <a:r>
              <a:rPr lang="ko-KR" altLang="en-US" dirty="0" smtClean="0"/>
              <a:t>지역 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간 차이에도 불구하고 전세계가 점점 더 유사해지고 있다는 점에 주목</a:t>
            </a:r>
            <a:endParaRPr lang="en-US" altLang="ko-KR" dirty="0" smtClean="0"/>
          </a:p>
          <a:p>
            <a:r>
              <a:rPr lang="ko-KR" altLang="en-US" dirty="0" smtClean="0"/>
              <a:t>이것이 가져오는 사회적 변화는 대체로 </a:t>
            </a:r>
            <a:r>
              <a:rPr lang="ko-KR" altLang="en-US" dirty="0" err="1" smtClean="0"/>
              <a:t>일방향적이고</a:t>
            </a:r>
            <a:r>
              <a:rPr lang="ko-KR" altLang="en-US" dirty="0" smtClean="0"/>
              <a:t> 확정적</a:t>
            </a:r>
            <a:endParaRPr lang="en-US" altLang="ko-KR" dirty="0" smtClean="0"/>
          </a:p>
          <a:p>
            <a:r>
              <a:rPr lang="ko-KR" altLang="en-US" dirty="0" smtClean="0"/>
              <a:t>전 세계의 개인과 집단이 무엇을 말하고 행동할지도 글로벌화하려는 힘이 결정</a:t>
            </a:r>
            <a:endParaRPr lang="en-US" altLang="ko-KR" dirty="0" smtClean="0"/>
          </a:p>
          <a:p>
            <a:r>
              <a:rPr lang="ko-KR" altLang="en-US" dirty="0" err="1" smtClean="0"/>
              <a:t>맥도날드화는</a:t>
            </a:r>
            <a:r>
              <a:rPr lang="ko-KR" altLang="en-US" dirty="0" smtClean="0"/>
              <a:t> 무의미한 것의 </a:t>
            </a:r>
            <a:r>
              <a:rPr lang="ko-KR" altLang="en-US" dirty="0" err="1" smtClean="0"/>
              <a:t>그로벌라이제이션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31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70173-20FF-8ADD-3B9F-0B1C73D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무의미한 것의 </a:t>
            </a:r>
            <a:r>
              <a:rPr lang="ko-KR" altLang="en-US" dirty="0" err="1" smtClean="0"/>
              <a:t>그로벌라이제이션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36C00D-6D96-F81C-2120-3AA07CA6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336704" cy="51206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그로벌라이제이션과</a:t>
            </a:r>
            <a:r>
              <a:rPr lang="ko-KR" altLang="en-US" dirty="0" smtClean="0"/>
              <a:t> 무의미한 것 사이에는 강력한 친화력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의미 있는 것보다 수요가 훨씬 더 많음</a:t>
            </a:r>
            <a:endParaRPr lang="en-US" altLang="ko-KR" dirty="0" smtClean="0"/>
          </a:p>
          <a:p>
            <a:r>
              <a:rPr lang="ko-KR" altLang="en-US" dirty="0" smtClean="0"/>
              <a:t>더 단순하고 차별화된 특징이 없으므로 더 많은 사람들의 구미에 맞음</a:t>
            </a:r>
            <a:endParaRPr lang="en-US" altLang="ko-KR" dirty="0" smtClean="0"/>
          </a:p>
          <a:p>
            <a:r>
              <a:rPr lang="ko-KR" altLang="en-US" dirty="0" smtClean="0"/>
              <a:t>어느 문화권도 불편하거나 불쾌하게 여기지 않음</a:t>
            </a:r>
            <a:endParaRPr lang="en-US" altLang="ko-KR" dirty="0" smtClean="0"/>
          </a:p>
          <a:p>
            <a:r>
              <a:rPr lang="ko-KR" altLang="en-US" dirty="0" smtClean="0"/>
              <a:t>더 큰 판매 잠재력을 가지고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큰 수요를 창출하기 위해 광고와 마케팅에 더 많은 돈을 쓸 수 잇고 실제로 쓰고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현지 음식점은 광고에 돈을 쓸 여력이 없고 맥과 경쟁할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62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4840</TotalTime>
  <Words>596</Words>
  <Application>Microsoft Office PowerPoint</Application>
  <PresentationFormat>화면 슬라이드 쇼(4:3)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Frame</vt:lpstr>
      <vt:lpstr>글로벌라이제이션 도시의 사회학적 이해 제14주</vt:lpstr>
      <vt:lpstr>글로벌라이제이션</vt:lpstr>
      <vt:lpstr>맥도날드와 글로벌라이제이션</vt:lpstr>
      <vt:lpstr>PowerPoint 프레젠테이션</vt:lpstr>
      <vt:lpstr>무의미의 글로벌라이제이션</vt:lpstr>
      <vt:lpstr>무의미의 글로벌라이제이션</vt:lpstr>
      <vt:lpstr>글로컬라이제이션</vt:lpstr>
      <vt:lpstr>그로벌라이제이션</vt:lpstr>
      <vt:lpstr>무의미한 것의 그로벌라이제이션</vt:lpstr>
      <vt:lpstr>스타벅스는  대안?</vt:lpstr>
      <vt:lpstr>스타벅스의  맥도날드적  특징</vt:lpstr>
      <vt:lpstr>스타벅스의  불합리성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204</cp:revision>
  <dcterms:created xsi:type="dcterms:W3CDTF">2016-12-18T12:30:09Z</dcterms:created>
  <dcterms:modified xsi:type="dcterms:W3CDTF">2024-12-05T09:16:04Z</dcterms:modified>
</cp:coreProperties>
</file>