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99" r:id="rId2"/>
    <p:sldId id="275" r:id="rId3"/>
    <p:sldId id="347" r:id="rId4"/>
    <p:sldId id="354" r:id="rId5"/>
    <p:sldId id="355" r:id="rId6"/>
    <p:sldId id="356" r:id="rId7"/>
    <p:sldId id="357" r:id="rId8"/>
    <p:sldId id="349" r:id="rId9"/>
    <p:sldId id="350" r:id="rId10"/>
    <p:sldId id="358" r:id="rId11"/>
    <p:sldId id="3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Hankyoung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3B2D"/>
    <a:srgbClr val="6E3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2" autoAdjust="0"/>
    <p:restoredTop sz="94660"/>
  </p:normalViewPr>
  <p:slideViewPr>
    <p:cSldViewPr>
      <p:cViewPr varScale="1">
        <p:scale>
          <a:sx n="110" d="100"/>
          <a:sy n="110" d="100"/>
        </p:scale>
        <p:origin x="14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0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5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E71C0-18CC-469C-AA19-D3F4FB0BB8BD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030983"/>
            <a:ext cx="8458200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ko-KR" altLang="en-US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합리성의 불합리성</a:t>
            </a:r>
            <a:br>
              <a:rPr lang="en-US" altLang="ko-KR" sz="4700" spc="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도시의 사회학적 이해 제</a:t>
            </a:r>
            <a:r>
              <a:rPr lang="en-US" altLang="ko-KR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9</a:t>
            </a: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8376" y="4293096"/>
            <a:ext cx="6858000" cy="1655762"/>
          </a:xfrm>
        </p:spPr>
        <p:txBody>
          <a:bodyPr anchor="ctr"/>
          <a:lstStyle/>
          <a:p>
            <a:endParaRPr lang="en-US" altLang="ko-KR" spc="300" dirty="0">
              <a:solidFill>
                <a:schemeClr val="tx1"/>
              </a:solidFill>
            </a:endParaRPr>
          </a:p>
          <a:p>
            <a:endParaRPr lang="en-US" altLang="ko-KR" spc="3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2024</a:t>
            </a:r>
            <a:r>
              <a:rPr lang="ko-KR" altLang="en-US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년 가을</a:t>
            </a:r>
          </a:p>
        </p:txBody>
      </p:sp>
    </p:spTree>
    <p:extLst>
      <p:ext uri="{BB962C8B-B14F-4D97-AF65-F5344CB8AC3E}">
        <p14:creationId xmlns:p14="http://schemas.microsoft.com/office/powerpoint/2010/main" val="123526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D468D-ECE3-DF05-CEC2-ECA9A62D8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1F74E-F572-B8EE-CED5-51EFB476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학생들이 교수를 패스트푸드점의 노동자처럼 대함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교수와 개인적으로 교류하기란 사실상 불가능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온라인 강의 등의 테크놀로지 </a:t>
            </a:r>
            <a:r>
              <a:rPr lang="en-US" altLang="ko-KR" sz="2200" dirty="0">
                <a:ea typeface="a뉴고딕M" panose="02020600000000000000"/>
              </a:rPr>
              <a:t>– </a:t>
            </a:r>
            <a:r>
              <a:rPr lang="ko-KR" altLang="en-US" sz="2200" dirty="0">
                <a:ea typeface="a뉴고딕M" panose="02020600000000000000"/>
              </a:rPr>
              <a:t>교수와 학생 간의 최소한의 접촉마저 제한 </a:t>
            </a:r>
            <a:r>
              <a:rPr lang="en-US" altLang="ko-KR" sz="2200" dirty="0">
                <a:ea typeface="a뉴고딕M" panose="02020600000000000000"/>
              </a:rPr>
              <a:t>- </a:t>
            </a:r>
            <a:r>
              <a:rPr lang="ko-KR" altLang="en-US" sz="2200" dirty="0">
                <a:ea typeface="a뉴고딕M" panose="02020600000000000000"/>
              </a:rPr>
              <a:t>교육을 비인간화해온 과정의 마지막 단계에 도달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en-US" altLang="ko-KR" sz="2200" dirty="0">
                <a:ea typeface="a뉴고딕M" panose="02020600000000000000"/>
              </a:rPr>
              <a:t>Massive Open Online Course(MOOC)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1800" dirty="0">
                <a:ea typeface="a뉴고딕M" panose="02020600000000000000"/>
              </a:rPr>
              <a:t>교육과정에서</a:t>
            </a:r>
            <a:r>
              <a:rPr lang="en-US" altLang="ko-KR" sz="1800" dirty="0">
                <a:ea typeface="a뉴고딕M" panose="02020600000000000000"/>
              </a:rPr>
              <a:t> </a:t>
            </a:r>
            <a:r>
              <a:rPr lang="ko-KR" altLang="en-US" sz="1800" dirty="0">
                <a:ea typeface="a뉴고딕M" panose="02020600000000000000"/>
              </a:rPr>
              <a:t>인간적인 과정을 제거 또는 제한</a:t>
            </a:r>
            <a:endParaRPr lang="en-US" altLang="ko-KR" sz="1800" dirty="0">
              <a:ea typeface="a뉴고딕M" panose="02020600000000000000"/>
            </a:endParaRPr>
          </a:p>
          <a:p>
            <a:pPr lvl="1"/>
            <a:r>
              <a:rPr lang="ko-KR" altLang="en-US" sz="1800" dirty="0">
                <a:ea typeface="a뉴고딕M" panose="02020600000000000000"/>
              </a:rPr>
              <a:t>직접적인 상호 접촉이 없으며</a:t>
            </a:r>
            <a:r>
              <a:rPr lang="en-US" altLang="ko-KR" sz="1800" dirty="0">
                <a:ea typeface="a뉴고딕M" panose="02020600000000000000"/>
              </a:rPr>
              <a:t> </a:t>
            </a:r>
            <a:r>
              <a:rPr lang="ko-KR" altLang="en-US" sz="1800" dirty="0">
                <a:ea typeface="a뉴고딕M" panose="02020600000000000000"/>
              </a:rPr>
              <a:t>교수와 학생 사이에 창의적 상호 교류가 일어날 가능성이 제거됨</a:t>
            </a:r>
            <a:endParaRPr lang="en-US" altLang="ko-KR" sz="1800" dirty="0">
              <a:ea typeface="a뉴고딕M" panose="02020600000000000000"/>
            </a:endParaRPr>
          </a:p>
          <a:p>
            <a:pPr lvl="1"/>
            <a:r>
              <a:rPr lang="ko-KR" altLang="en-US" sz="1800" dirty="0">
                <a:ea typeface="a뉴고딕M" panose="02020600000000000000"/>
              </a:rPr>
              <a:t>소수만 과정 끝까지 이수</a:t>
            </a:r>
            <a:endParaRPr lang="en-US" altLang="ko-KR" sz="1800" dirty="0">
              <a:ea typeface="a뉴고딕M" panose="02020600000000000000"/>
            </a:endParaRPr>
          </a:p>
          <a:p>
            <a:pPr lvl="1"/>
            <a:r>
              <a:rPr lang="ko-KR" altLang="en-US" sz="1800" dirty="0">
                <a:ea typeface="a뉴고딕M" panose="02020600000000000000"/>
              </a:rPr>
              <a:t>대학 교육의 양극화</a:t>
            </a:r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A30CB-8A9B-707F-CAB0-E51E8D142F88}"/>
              </a:ext>
            </a:extLst>
          </p:cNvPr>
          <p:cNvSpPr txBox="1"/>
          <p:nvPr/>
        </p:nvSpPr>
        <p:spPr>
          <a:xfrm>
            <a:off x="251520" y="2723262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비인간화 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en-US" altLang="ko-KR" sz="3200" dirty="0">
                <a:solidFill>
                  <a:schemeClr val="bg1"/>
                </a:solidFill>
                <a:ea typeface="a뉴고딕M" panose="02020600000000000000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교육</a:t>
            </a:r>
          </a:p>
        </p:txBody>
      </p:sp>
    </p:spTree>
    <p:extLst>
      <p:ext uri="{BB962C8B-B14F-4D97-AF65-F5344CB8AC3E}">
        <p14:creationId xmlns:p14="http://schemas.microsoft.com/office/powerpoint/2010/main" val="360133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A0F47-6398-429F-E5D6-582160C1A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39067-9B8D-00E3-AD41-52EB8A76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테크놀로지는 삶과 죽음의 경계를 흐릿하게 만듦 </a:t>
            </a:r>
            <a:r>
              <a:rPr lang="en-US" altLang="ko-KR" sz="2200" dirty="0">
                <a:ea typeface="a뉴고딕M" panose="02020600000000000000"/>
              </a:rPr>
              <a:t>– </a:t>
            </a:r>
            <a:r>
              <a:rPr lang="ko-KR" altLang="en-US" sz="2200" dirty="0">
                <a:ea typeface="a뉴고딕M" panose="02020600000000000000"/>
              </a:rPr>
              <a:t>뇌 기능이 정지되어도 심장을 뛰게 함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의료진은 사망선고 시점을 결정할 때 테크놀로지에 의존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en-US" altLang="ko-KR" sz="2200" dirty="0">
                <a:ea typeface="a뉴고딕M" panose="02020600000000000000"/>
              </a:rPr>
              <a:t>“</a:t>
            </a:r>
            <a:r>
              <a:rPr lang="ko-KR" altLang="en-US" sz="2200" dirty="0">
                <a:ea typeface="a뉴고딕M" panose="02020600000000000000"/>
              </a:rPr>
              <a:t>마지막 순간을 사랑하는 사람들과 함께하지 못하고 기계들 사이에서 홀로 죽음을 맞이하는 것보다 더 비인간적인 일이 또 어디에 있겠는가</a:t>
            </a:r>
            <a:r>
              <a:rPr lang="en-US" altLang="ko-KR" sz="2200" dirty="0">
                <a:ea typeface="a뉴고딕M" panose="02020600000000000000"/>
              </a:rPr>
              <a:t>?”</a:t>
            </a:r>
          </a:p>
          <a:p>
            <a:r>
              <a:rPr lang="ko-KR" altLang="en-US" sz="2200" dirty="0">
                <a:ea typeface="a뉴고딕M" panose="02020600000000000000"/>
              </a:rPr>
              <a:t>어떻게 죽고 </a:t>
            </a:r>
            <a:r>
              <a:rPr lang="ko-KR" altLang="en-US" sz="2200" dirty="0" err="1">
                <a:ea typeface="a뉴고딕M" panose="02020600000000000000"/>
              </a:rPr>
              <a:t>싶은지</a:t>
            </a:r>
            <a:r>
              <a:rPr lang="en-US" altLang="ko-KR" sz="2200" dirty="0">
                <a:ea typeface="a뉴고딕M" panose="02020600000000000000"/>
              </a:rPr>
              <a:t>? Vs </a:t>
            </a:r>
            <a:r>
              <a:rPr lang="ko-KR" altLang="en-US" sz="2200" dirty="0">
                <a:ea typeface="a뉴고딕M" panose="02020600000000000000"/>
              </a:rPr>
              <a:t>어떻게</a:t>
            </a:r>
            <a:r>
              <a:rPr lang="en-US" altLang="ko-KR" sz="2200" dirty="0">
                <a:ea typeface="a뉴고딕M" panose="02020600000000000000"/>
              </a:rPr>
              <a:t> </a:t>
            </a:r>
            <a:r>
              <a:rPr lang="ko-KR" altLang="en-US" sz="2200" dirty="0">
                <a:ea typeface="a뉴고딕M" panose="02020600000000000000"/>
              </a:rPr>
              <a:t>죽게 되리라고 예상</a:t>
            </a:r>
            <a:r>
              <a:rPr lang="en-US" altLang="ko-KR" sz="2200" dirty="0">
                <a:ea typeface="a뉴고딕M" panose="0202060000000000000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0422A-C0B8-4EC0-0B05-5812D3E3BC9C}"/>
              </a:ext>
            </a:extLst>
          </p:cNvPr>
          <p:cNvSpPr txBox="1"/>
          <p:nvPr/>
        </p:nvSpPr>
        <p:spPr>
          <a:xfrm>
            <a:off x="251520" y="2723262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비인간화 된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 죽음</a:t>
            </a:r>
          </a:p>
        </p:txBody>
      </p:sp>
    </p:spTree>
    <p:extLst>
      <p:ext uri="{BB962C8B-B14F-4D97-AF65-F5344CB8AC3E}">
        <p14:creationId xmlns:p14="http://schemas.microsoft.com/office/powerpoint/2010/main" val="15484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950" y="864108"/>
            <a:ext cx="5918521" cy="51206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ea typeface="a뉴고딕M" panose="02020600000000000000"/>
              </a:rPr>
              <a:t>“</a:t>
            </a:r>
            <a:r>
              <a:rPr lang="ko-KR" altLang="en-US" sz="2400" dirty="0">
                <a:ea typeface="a뉴고딕M" panose="02020600000000000000"/>
              </a:rPr>
              <a:t>합리적 시스템은 필연적으로 불합리성을 낳는데</a:t>
            </a:r>
            <a:r>
              <a:rPr lang="en-US" altLang="ko-KR" sz="2400" dirty="0">
                <a:ea typeface="a뉴고딕M" panose="02020600000000000000"/>
              </a:rPr>
              <a:t>, </a:t>
            </a:r>
            <a:r>
              <a:rPr lang="ko-KR" altLang="en-US" sz="2400" dirty="0">
                <a:ea typeface="a뉴고딕M" panose="02020600000000000000"/>
              </a:rPr>
              <a:t>그러한 불합리성은 시스템의 합리성을 제한하고</a:t>
            </a:r>
            <a:r>
              <a:rPr lang="en-US" altLang="ko-KR" sz="2400" dirty="0">
                <a:ea typeface="a뉴고딕M" panose="02020600000000000000"/>
              </a:rPr>
              <a:t>, </a:t>
            </a:r>
            <a:r>
              <a:rPr lang="ko-KR" altLang="en-US" sz="2400" dirty="0">
                <a:ea typeface="a뉴고딕M" panose="02020600000000000000"/>
              </a:rPr>
              <a:t>결국 절충하게 만들며</a:t>
            </a:r>
            <a:r>
              <a:rPr lang="en-US" altLang="ko-KR" sz="2400" dirty="0">
                <a:ea typeface="a뉴고딕M" panose="02020600000000000000"/>
              </a:rPr>
              <a:t>, </a:t>
            </a:r>
            <a:r>
              <a:rPr lang="ko-KR" altLang="en-US" sz="2400" dirty="0">
                <a:ea typeface="a뉴고딕M" panose="02020600000000000000"/>
              </a:rPr>
              <a:t>심지어는 그 뿌리까지 흔들 수도 있다</a:t>
            </a:r>
            <a:r>
              <a:rPr lang="en-US" altLang="ko-KR" sz="2400" dirty="0">
                <a:ea typeface="a뉴고딕M" panose="02020600000000000000"/>
              </a:rPr>
              <a:t>.” </a:t>
            </a:r>
            <a:r>
              <a:rPr lang="ko-KR" altLang="en-US" sz="2400" dirty="0">
                <a:ea typeface="a뉴고딕M" panose="02020600000000000000"/>
              </a:rPr>
              <a:t> </a:t>
            </a:r>
            <a:r>
              <a:rPr lang="en-US" altLang="ko-KR" sz="2400" dirty="0">
                <a:ea typeface="a뉴고딕M" panose="02020600000000000000"/>
              </a:rPr>
              <a:t>p.232</a:t>
            </a:r>
          </a:p>
        </p:txBody>
      </p:sp>
    </p:spTree>
    <p:extLst>
      <p:ext uri="{BB962C8B-B14F-4D97-AF65-F5344CB8AC3E}">
        <p14:creationId xmlns:p14="http://schemas.microsoft.com/office/powerpoint/2010/main" val="151083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맥도날드 </a:t>
            </a:r>
            <a:r>
              <a:rPr lang="ko-KR" altLang="en-US" sz="2200" dirty="0" err="1">
                <a:ea typeface="a뉴고딕M" panose="02020600000000000000"/>
              </a:rPr>
              <a:t>드라이브스루</a:t>
            </a:r>
            <a:r>
              <a:rPr lang="ko-KR" altLang="en-US" sz="2200" dirty="0">
                <a:ea typeface="a뉴고딕M" panose="02020600000000000000"/>
              </a:rPr>
              <a:t> 대기시간의 증가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부정확성 </a:t>
            </a:r>
            <a:r>
              <a:rPr lang="en-US" altLang="ko-KR" sz="2200" dirty="0">
                <a:ea typeface="a뉴고딕M" panose="02020600000000000000"/>
              </a:rPr>
              <a:t> </a:t>
            </a:r>
          </a:p>
          <a:p>
            <a:pPr lvl="1"/>
            <a:r>
              <a:rPr lang="ko-KR" altLang="en-US" sz="2000" dirty="0">
                <a:ea typeface="a뉴고딕M" panose="02020600000000000000"/>
              </a:rPr>
              <a:t>속도 강조가 오히려 오류를 증가시킴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en-US" altLang="ko-KR" sz="2000" dirty="0">
                <a:ea typeface="a뉴고딕M" panose="02020600000000000000"/>
              </a:rPr>
              <a:t>“</a:t>
            </a:r>
            <a:r>
              <a:rPr lang="ko-KR" altLang="en-US" sz="2000" dirty="0">
                <a:ea typeface="a뉴고딕M" panose="02020600000000000000"/>
              </a:rPr>
              <a:t>주문한 음식이 제대로 나오는가 라는 기준으로 보면 맥도날드는 최악</a:t>
            </a:r>
            <a:r>
              <a:rPr lang="en-US" altLang="ko-KR" sz="2000" dirty="0">
                <a:ea typeface="a뉴고딕M" panose="02020600000000000000"/>
              </a:rPr>
              <a:t>“ </a:t>
            </a:r>
          </a:p>
          <a:p>
            <a:pPr lvl="1"/>
            <a:r>
              <a:rPr lang="ko-KR" altLang="en-US" sz="2000" dirty="0">
                <a:ea typeface="a뉴고딕M" panose="02020600000000000000"/>
              </a:rPr>
              <a:t>오류의 빈번한 발생은 시간과 비용 증가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수익 감소</a:t>
            </a:r>
            <a:r>
              <a:rPr lang="en-US" altLang="ko-KR" sz="2000" dirty="0">
                <a:ea typeface="a뉴고딕M" panose="02020600000000000000"/>
              </a:rPr>
              <a:t> </a:t>
            </a:r>
            <a:r>
              <a:rPr lang="ko-KR" altLang="en-US" sz="2000" dirty="0">
                <a:ea typeface="a뉴고딕M" panose="02020600000000000000"/>
              </a:rPr>
              <a:t>초래</a:t>
            </a:r>
            <a:endParaRPr lang="en-US" altLang="ko-KR" sz="20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일본 기업의 적기 공급 시스템 </a:t>
            </a:r>
            <a:r>
              <a:rPr lang="en-US" altLang="ko-KR" sz="2200" dirty="0">
                <a:ea typeface="a뉴고딕M" panose="02020600000000000000"/>
              </a:rPr>
              <a:t>– </a:t>
            </a:r>
            <a:r>
              <a:rPr lang="ko-KR" altLang="en-US" sz="2200" dirty="0">
                <a:ea typeface="a뉴고딕M" panose="02020600000000000000"/>
              </a:rPr>
              <a:t>교통체증 증가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생산성 저하</a:t>
            </a:r>
            <a:r>
              <a:rPr lang="en-US" altLang="ko-KR" sz="2200" dirty="0">
                <a:ea typeface="a뉴고딕M" panose="02020600000000000000"/>
              </a:rPr>
              <a:t>. </a:t>
            </a:r>
            <a:r>
              <a:rPr lang="ko-KR" altLang="en-US" sz="2200" dirty="0">
                <a:ea typeface="a뉴고딕M" panose="02020600000000000000"/>
              </a:rPr>
              <a:t>연료비용 증가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대기오염 증가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누구를 위한 효율성</a:t>
            </a:r>
            <a:r>
              <a:rPr lang="en-US" altLang="ko-KR" sz="2200" dirty="0">
                <a:ea typeface="a뉴고딕M" panose="02020600000000000000"/>
              </a:rPr>
              <a:t>? – </a:t>
            </a:r>
            <a:r>
              <a:rPr lang="ko-KR" altLang="en-US" sz="2200" dirty="0">
                <a:ea typeface="a뉴고딕M" panose="02020600000000000000"/>
              </a:rPr>
              <a:t>대개 소비자에게 효율적이지 않다</a:t>
            </a:r>
            <a:r>
              <a:rPr lang="en-US" altLang="ko-KR" sz="2200" dirty="0">
                <a:ea typeface="a뉴고딕M" panose="02020600000000000000"/>
              </a:rPr>
              <a:t>. </a:t>
            </a:r>
            <a:r>
              <a:rPr lang="ko-KR" altLang="en-US" sz="2200" dirty="0">
                <a:ea typeface="a뉴고딕M" panose="02020600000000000000"/>
              </a:rPr>
              <a:t>효율성으로부터 얻는 이득은 대부분 합리화를 추진하여 수익을 얻으려는 자들에게 </a:t>
            </a:r>
            <a:r>
              <a:rPr lang="ko-KR" altLang="en-US" sz="2200" dirty="0" err="1">
                <a:ea typeface="a뉴고딕M" panose="02020600000000000000"/>
              </a:rPr>
              <a:t>돌아감</a:t>
            </a:r>
            <a:r>
              <a:rPr lang="en-US" altLang="ko-KR" sz="2200" dirty="0">
                <a:ea typeface="a뉴고딕M" panose="02020600000000000000"/>
              </a:rPr>
              <a:t>.</a:t>
            </a:r>
          </a:p>
          <a:p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0892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비효율성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6653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DA9E2-7D07-58DD-27FA-781280A1B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F1AC6-1552-A6EF-A285-8BB8A864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408712" cy="5120640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ea typeface="a뉴고딕M" panose="02020600000000000000"/>
              </a:rPr>
              <a:t>4</a:t>
            </a:r>
            <a:r>
              <a:rPr lang="ko-KR" altLang="en-US" sz="2200" dirty="0">
                <a:ea typeface="a뉴고딕M" panose="02020600000000000000"/>
              </a:rPr>
              <a:t>인 가족이 맥도날드에서 한 끼</a:t>
            </a:r>
            <a:r>
              <a:rPr lang="en-US" altLang="ko-KR" sz="2200" dirty="0">
                <a:ea typeface="a뉴고딕M" panose="02020600000000000000"/>
              </a:rPr>
              <a:t>? - $10~$15/p</a:t>
            </a:r>
          </a:p>
          <a:p>
            <a:r>
              <a:rPr lang="en-US" altLang="ko-KR" sz="2200" dirty="0">
                <a:ea typeface="a뉴고딕M" panose="02020600000000000000"/>
              </a:rPr>
              <a:t>ATM</a:t>
            </a:r>
            <a:r>
              <a:rPr lang="ko-KR" altLang="en-US" sz="2200" dirty="0">
                <a:ea typeface="a뉴고딕M" panose="02020600000000000000"/>
              </a:rPr>
              <a:t> </a:t>
            </a:r>
            <a:r>
              <a:rPr lang="en-US" altLang="ko-KR" sz="2200" dirty="0">
                <a:ea typeface="a뉴고딕M" panose="02020600000000000000"/>
              </a:rPr>
              <a:t>–</a:t>
            </a:r>
            <a:r>
              <a:rPr lang="ko-KR" altLang="en-US" sz="2200" dirty="0">
                <a:ea typeface="a뉴고딕M" panose="02020600000000000000"/>
              </a:rPr>
              <a:t> 합리화된 시스템이 제공하는 비인격적이고 비효율적인 서비스를 추가 요금까지 지불해가며 이용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디즈니월드 </a:t>
            </a:r>
            <a:r>
              <a:rPr lang="en-US" altLang="ko-KR" sz="2200" dirty="0">
                <a:ea typeface="a뉴고딕M" panose="02020600000000000000"/>
              </a:rPr>
              <a:t>– “</a:t>
            </a:r>
            <a:r>
              <a:rPr lang="ko-KR" altLang="en-US" sz="2200" dirty="0">
                <a:ea typeface="a뉴고딕M" panose="02020600000000000000"/>
              </a:rPr>
              <a:t>돈 먹는 세상</a:t>
            </a:r>
            <a:r>
              <a:rPr lang="en-US" altLang="ko-KR" sz="2200" dirty="0">
                <a:ea typeface="a뉴고딕M" panose="02020600000000000000"/>
              </a:rPr>
              <a:t>”. </a:t>
            </a:r>
          </a:p>
          <a:p>
            <a:pPr lvl="1"/>
            <a:r>
              <a:rPr lang="en-US" altLang="ko-KR" sz="2000" dirty="0">
                <a:ea typeface="a뉴고딕M" panose="02020600000000000000"/>
              </a:rPr>
              <a:t>5</a:t>
            </a:r>
            <a:r>
              <a:rPr lang="ko-KR" altLang="en-US" sz="2000" dirty="0">
                <a:ea typeface="a뉴고딕M" panose="02020600000000000000"/>
              </a:rPr>
              <a:t>일 입장권만 </a:t>
            </a:r>
            <a:r>
              <a:rPr lang="en-US" altLang="ko-KR" sz="2000" dirty="0">
                <a:ea typeface="a뉴고딕M" panose="02020600000000000000"/>
              </a:rPr>
              <a:t>$750/p</a:t>
            </a:r>
          </a:p>
          <a:p>
            <a:pPr lvl="1"/>
            <a:r>
              <a:rPr lang="en-US" altLang="ko-KR" sz="2000" dirty="0">
                <a:ea typeface="a뉴고딕M" panose="02020600000000000000"/>
              </a:rPr>
              <a:t>“17</a:t>
            </a:r>
            <a:r>
              <a:rPr lang="ko-KR" altLang="en-US" sz="2000" dirty="0">
                <a:ea typeface="a뉴고딕M" panose="02020600000000000000"/>
              </a:rPr>
              <a:t>개의 놀이시설이 우리를 짜릿하게 해준 시간은 다 합해봐야 </a:t>
            </a:r>
            <a:r>
              <a:rPr lang="en-US" altLang="ko-KR" sz="2000" dirty="0">
                <a:ea typeface="a뉴고딕M" panose="02020600000000000000"/>
              </a:rPr>
              <a:t>44</a:t>
            </a:r>
            <a:r>
              <a:rPr lang="ko-KR" altLang="en-US" sz="2000" dirty="0">
                <a:ea typeface="a뉴고딕M" panose="02020600000000000000"/>
              </a:rPr>
              <a:t>분</a:t>
            </a:r>
            <a:r>
              <a:rPr lang="en-US" altLang="ko-KR" sz="2000" dirty="0">
                <a:ea typeface="a뉴고딕M" panose="02020600000000000000"/>
              </a:rPr>
              <a:t>＂</a:t>
            </a:r>
          </a:p>
          <a:p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AAF2D-9E21-EB59-352E-51FBE1CC17A5}"/>
              </a:ext>
            </a:extLst>
          </p:cNvPr>
          <p:cNvSpPr txBox="1"/>
          <p:nvPr/>
        </p:nvSpPr>
        <p:spPr>
          <a:xfrm>
            <a:off x="251520" y="270892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고비용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0033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1F661-18B1-CD22-E9B1-2F441CF4A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1173A-6B38-CB1F-656D-4EBF48C1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408712" cy="512064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항상 미소</a:t>
            </a:r>
            <a:r>
              <a:rPr lang="en-US" altLang="ko-KR" sz="2200" dirty="0">
                <a:ea typeface="a뉴고딕M" panose="02020600000000000000"/>
              </a:rPr>
              <a:t>. “</a:t>
            </a:r>
            <a:r>
              <a:rPr lang="ko-KR" altLang="en-US" sz="2200" dirty="0">
                <a:ea typeface="a뉴고딕M" panose="02020600000000000000"/>
              </a:rPr>
              <a:t>좋은 하루 되세요</a:t>
            </a:r>
            <a:r>
              <a:rPr lang="en-US" altLang="ko-KR" sz="2200" dirty="0">
                <a:ea typeface="a뉴고딕M" panose="02020600000000000000"/>
              </a:rPr>
              <a:t>.”</a:t>
            </a:r>
          </a:p>
          <a:p>
            <a:r>
              <a:rPr lang="en-US" altLang="ko-KR" sz="2200" dirty="0">
                <a:ea typeface="a뉴고딕M" panose="02020600000000000000"/>
              </a:rPr>
              <a:t>“</a:t>
            </a:r>
            <a:r>
              <a:rPr lang="ko-KR" altLang="en-US" sz="2200" dirty="0">
                <a:ea typeface="a뉴고딕M" panose="02020600000000000000"/>
              </a:rPr>
              <a:t>꺼져</a:t>
            </a:r>
            <a:r>
              <a:rPr lang="en-US" altLang="ko-KR" sz="2200" dirty="0">
                <a:ea typeface="a뉴고딕M" panose="02020600000000000000"/>
              </a:rPr>
              <a:t>＂</a:t>
            </a:r>
            <a:r>
              <a:rPr lang="ko-KR" altLang="en-US" sz="2200" dirty="0">
                <a:ea typeface="a뉴고딕M" panose="02020600000000000000"/>
              </a:rPr>
              <a:t>라든가 </a:t>
            </a:r>
            <a:r>
              <a:rPr lang="en-US" altLang="ko-KR" sz="2200" dirty="0">
                <a:ea typeface="a뉴고딕M" panose="02020600000000000000"/>
              </a:rPr>
              <a:t>“</a:t>
            </a:r>
            <a:r>
              <a:rPr lang="ko-KR" altLang="en-US" sz="2200" dirty="0">
                <a:ea typeface="a뉴고딕M" panose="02020600000000000000"/>
              </a:rPr>
              <a:t>다른 손님 주문 받아야 하니 비키세요</a:t>
            </a:r>
            <a:r>
              <a:rPr lang="en-US" altLang="ko-KR" sz="2200" dirty="0">
                <a:ea typeface="a뉴고딕M" panose="02020600000000000000"/>
              </a:rPr>
              <a:t>＂</a:t>
            </a:r>
            <a:r>
              <a:rPr lang="ko-KR" altLang="en-US" sz="2200" dirty="0">
                <a:ea typeface="a뉴고딕M" panose="02020600000000000000"/>
              </a:rPr>
              <a:t>라는 말을 좀 더 예의 바르고 의례적으로 바꾸어 하는 것일 뿐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en-US" altLang="ko-KR" sz="2200" dirty="0">
                <a:ea typeface="a뉴고딕M" panose="02020600000000000000"/>
              </a:rPr>
              <a:t>“</a:t>
            </a:r>
            <a:r>
              <a:rPr lang="ko-KR" altLang="en-US" sz="2200" dirty="0">
                <a:ea typeface="a뉴고딕M" panose="02020600000000000000"/>
              </a:rPr>
              <a:t>정기적인 오일 교체는 매우 중요하지요</a:t>
            </a:r>
            <a:r>
              <a:rPr lang="en-US" altLang="ko-KR" sz="2200" dirty="0">
                <a:ea typeface="a뉴고딕M" panose="02020600000000000000"/>
              </a:rPr>
              <a:t>. </a:t>
            </a:r>
            <a:r>
              <a:rPr lang="ko-KR" altLang="en-US" sz="2200" dirty="0">
                <a:ea typeface="a뉴고딕M" panose="02020600000000000000"/>
              </a:rPr>
              <a:t>그래서 앞으로 때마다 </a:t>
            </a:r>
            <a:r>
              <a:rPr lang="ko-KR" altLang="en-US" sz="2200" b="1" dirty="0">
                <a:ea typeface="a뉴고딕M" panose="02020600000000000000"/>
              </a:rPr>
              <a:t>잊지 않으시도록 </a:t>
            </a:r>
            <a:r>
              <a:rPr lang="ko-KR" altLang="en-US" sz="2200" dirty="0">
                <a:ea typeface="a뉴고딕M" panose="02020600000000000000"/>
              </a:rPr>
              <a:t>안내 카드를 보내 드리려고 해요</a:t>
            </a:r>
            <a:r>
              <a:rPr lang="en-US" altLang="ko-KR" sz="2200" dirty="0">
                <a:ea typeface="a뉴고딕M" panose="02020600000000000000"/>
              </a:rPr>
              <a:t>.”</a:t>
            </a:r>
          </a:p>
          <a:p>
            <a:r>
              <a:rPr lang="ko-KR" altLang="en-US" sz="2200" dirty="0">
                <a:ea typeface="a뉴고딕M" panose="02020600000000000000"/>
              </a:rPr>
              <a:t>광고성 메일은 </a:t>
            </a:r>
            <a:r>
              <a:rPr lang="ko-KR" altLang="en-US" sz="2200" dirty="0" err="1">
                <a:ea typeface="a뉴고딕M" panose="02020600000000000000"/>
              </a:rPr>
              <a:t>거짓으로라도</a:t>
            </a:r>
            <a:r>
              <a:rPr lang="ko-KR" altLang="en-US" sz="2200" dirty="0">
                <a:ea typeface="a뉴고딕M" panose="02020600000000000000"/>
              </a:rPr>
              <a:t> 고객들을 통제해 그들이 원하는 행위를 하도록 설계됨</a:t>
            </a:r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F537A-242A-4840-E374-6F483120B8D4}"/>
              </a:ext>
            </a:extLst>
          </p:cNvPr>
          <p:cNvSpPr txBox="1"/>
          <p:nvPr/>
        </p:nvSpPr>
        <p:spPr>
          <a:xfrm>
            <a:off x="251520" y="270892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거짓 친근감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76458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FCC21-D3AC-8C8D-257E-04E882385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1A2EE-5CC6-382D-1933-2CA054E5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408712" cy="512064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효율적인 시스템은 체계적으로 주술적인 면을 뿌리 뽑고자 함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주술성은 양보다는 질과 깊이 관련</a:t>
            </a:r>
            <a:r>
              <a:rPr lang="en-US" altLang="ko-KR" sz="2200" dirty="0">
                <a:ea typeface="a뉴고딕M" panose="02020600000000000000"/>
              </a:rPr>
              <a:t>. </a:t>
            </a:r>
            <a:r>
              <a:rPr lang="ko-KR" altLang="en-US" sz="2200" dirty="0">
                <a:ea typeface="a뉴고딕M" panose="02020600000000000000"/>
              </a:rPr>
              <a:t>마술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환상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꿈은 대량생산 어렵고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그런 경험이 대량으로 일어나면 오히려 그 마법적 특징이 희석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마술적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환상적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공상적 경험이란 본질적으로 이미 </a:t>
            </a:r>
            <a:r>
              <a:rPr lang="ko-KR" altLang="en-US" sz="2200" dirty="0" err="1">
                <a:ea typeface="a뉴고딕M" panose="02020600000000000000"/>
              </a:rPr>
              <a:t>예측불가능성을</a:t>
            </a:r>
            <a:r>
              <a:rPr lang="ko-KR" altLang="en-US" sz="2200" dirty="0">
                <a:ea typeface="a뉴고딕M" panose="02020600000000000000"/>
              </a:rPr>
              <a:t> 담고 있음 </a:t>
            </a:r>
            <a:r>
              <a:rPr lang="en-US" altLang="ko-KR" sz="2200" dirty="0">
                <a:ea typeface="a뉴고딕M" panose="02020600000000000000"/>
              </a:rPr>
              <a:t>- </a:t>
            </a:r>
            <a:r>
              <a:rPr lang="ko-KR" altLang="en-US" sz="2200" dirty="0">
                <a:ea typeface="a뉴고딕M" panose="02020600000000000000"/>
              </a:rPr>
              <a:t>합리성의 예측가능성은 주술성을 가장 심하게 해침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환상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꿈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마술은 자율성과 관계 있으나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통제와 무인 테크놀로지는 자율성을 박탈함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마술과 미스터리의 상실은 합리화가 진전됨에 따라 나타나는 또 다른 불합리화의 결과</a:t>
            </a:r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B46FB-6054-C705-88C8-1F511763E0CA}"/>
              </a:ext>
            </a:extLst>
          </p:cNvPr>
          <p:cNvSpPr txBox="1"/>
          <p:nvPr/>
        </p:nvSpPr>
        <p:spPr>
          <a:xfrm>
            <a:off x="251520" y="270892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탈주술화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3940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CB16-F26C-9BE6-335E-310FF843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07EF4-2CB4-8344-9D36-7BC81EAD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620688"/>
            <a:ext cx="6408712" cy="5544616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대부분의 패스트푸드에 들어 있는 지방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콜레스테롤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염분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설탕은 건강과 생명에 위협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가공식품의 중독성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패스트푸드점이 많은 지역일수록 관상동맥 증후군 유병률 및 그로 인한 사망률 높음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살모넬라균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대장균 감염 증가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토지</a:t>
            </a:r>
            <a:r>
              <a:rPr lang="en-US" altLang="ko-KR" sz="2200" dirty="0">
                <a:ea typeface="a뉴고딕M" panose="02020600000000000000"/>
              </a:rPr>
              <a:t> </a:t>
            </a:r>
            <a:r>
              <a:rPr lang="ko-KR" altLang="en-US" sz="2200" dirty="0">
                <a:ea typeface="a뉴고딕M" panose="02020600000000000000"/>
              </a:rPr>
              <a:t>황폐화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기후변화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수질 및 대기오염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물부족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생물다양성 감소 등 환경문제와 연관</a:t>
            </a:r>
            <a:endParaRPr lang="en-US" altLang="ko-KR" sz="22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대규모 양돈장의 배설물 </a:t>
            </a:r>
            <a:r>
              <a:rPr lang="en-US" altLang="ko-KR" sz="2000" dirty="0">
                <a:ea typeface="a뉴고딕M" panose="02020600000000000000"/>
              </a:rPr>
              <a:t>– </a:t>
            </a:r>
            <a:r>
              <a:rPr lang="ko-KR" altLang="en-US" sz="2000" dirty="0">
                <a:ea typeface="a뉴고딕M" panose="02020600000000000000"/>
              </a:rPr>
              <a:t>하천 오염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식수 오염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동물에 항생제 투여 </a:t>
            </a:r>
            <a:r>
              <a:rPr lang="en-US" altLang="ko-KR" sz="2000" dirty="0">
                <a:ea typeface="a뉴고딕M" panose="02020600000000000000"/>
              </a:rPr>
              <a:t>– </a:t>
            </a:r>
            <a:r>
              <a:rPr lang="ko-KR" altLang="en-US" sz="2000" dirty="0">
                <a:ea typeface="a뉴고딕M" panose="02020600000000000000"/>
              </a:rPr>
              <a:t>항생제 내성 가진 박테리아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균일한 감자 생산 위한 화학약품 대량 사용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막대한 양의 쓰레기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포장종이 생산 위한 숲의 희생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en-US" altLang="ko-KR" sz="2000" dirty="0">
                <a:ea typeface="a뉴고딕M" panose="02020600000000000000"/>
              </a:rPr>
              <a:t>“</a:t>
            </a:r>
            <a:r>
              <a:rPr lang="ko-KR" altLang="en-US" sz="2000" dirty="0">
                <a:ea typeface="a뉴고딕M" panose="02020600000000000000"/>
              </a:rPr>
              <a:t>소량의 소고기를 얻기 위해 먹어야 하는 엄청난 양의 곡물사료를 생각하면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우리가 곡물을 직접 먹는 편이 훨씬 더 효율적</a:t>
            </a:r>
            <a:r>
              <a:rPr lang="en-US" altLang="ko-KR" sz="2000" dirty="0">
                <a:ea typeface="a뉴고딕M" panose="02020600000000000000"/>
              </a:rPr>
              <a:t>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DA949-1332-A13B-F03C-9D78A8327D9A}"/>
              </a:ext>
            </a:extLst>
          </p:cNvPr>
          <p:cNvSpPr txBox="1"/>
          <p:nvPr/>
        </p:nvSpPr>
        <p:spPr>
          <a:xfrm>
            <a:off x="251520" y="2708920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건강과 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환경에 대한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위험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6195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a뉴고딕M" panose="02020600000000000000"/>
              </a:rPr>
              <a:t>외국에 여행 가도 유사성이 증가하고 다양성이 감소</a:t>
            </a:r>
            <a:endParaRPr lang="en-US" altLang="ko-KR" sz="2000" dirty="0">
              <a:ea typeface="a뉴고딕M" panose="02020600000000000000"/>
            </a:endParaRPr>
          </a:p>
          <a:p>
            <a:r>
              <a:rPr lang="ko-KR" altLang="en-US" sz="2000" dirty="0">
                <a:ea typeface="a뉴고딕M" panose="02020600000000000000"/>
              </a:rPr>
              <a:t>프랑스의 크루아상 패스트푸드점 </a:t>
            </a:r>
            <a:r>
              <a:rPr lang="en-US" altLang="ko-KR" sz="2000" dirty="0">
                <a:ea typeface="a뉴고딕M" panose="02020600000000000000"/>
              </a:rPr>
              <a:t>– </a:t>
            </a:r>
            <a:r>
              <a:rPr lang="ko-KR" altLang="en-US" sz="2000" dirty="0">
                <a:ea typeface="a뉴고딕M" panose="02020600000000000000"/>
              </a:rPr>
              <a:t>속도와 효율성 위해 기꺼이 질을 포기</a:t>
            </a:r>
            <a:endParaRPr lang="en-US" altLang="ko-KR" sz="2000" dirty="0">
              <a:ea typeface="a뉴고딕M" panose="02020600000000000000"/>
            </a:endParaRPr>
          </a:p>
          <a:p>
            <a:r>
              <a:rPr lang="ko-KR" altLang="en-US" sz="2000" dirty="0">
                <a:ea typeface="a뉴고딕M" panose="02020600000000000000"/>
              </a:rPr>
              <a:t>새롭고 다양한 경험에 대한 인간 본연의 갈망은 점차 파괴되거나 적어도 제한됨</a:t>
            </a:r>
            <a:r>
              <a:rPr lang="en-US" altLang="ko-KR" sz="2000" dirty="0">
                <a:ea typeface="a뉴고딕M" panose="02020600000000000000"/>
              </a:rPr>
              <a:t>. </a:t>
            </a:r>
            <a:r>
              <a:rPr lang="ko-KR" altLang="en-US" sz="2000" dirty="0">
                <a:ea typeface="a뉴고딕M" panose="02020600000000000000"/>
              </a:rPr>
              <a:t>대신 그 자리를 통일성과 예측가능성에 대한 욕구가 채움</a:t>
            </a:r>
            <a:endParaRPr lang="en-US" altLang="ko-KR" sz="20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2326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획일화</a:t>
            </a:r>
          </a:p>
        </p:txBody>
      </p:sp>
    </p:spTree>
    <p:extLst>
      <p:ext uri="{BB962C8B-B14F-4D97-AF65-F5344CB8AC3E}">
        <p14:creationId xmlns:p14="http://schemas.microsoft.com/office/powerpoint/2010/main" val="107811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사전 설계된 상호작용이 진정한 인간관계를 대체할 때 비인간화 발생</a:t>
            </a:r>
            <a:endParaRPr lang="en-US" altLang="ko-KR" sz="22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사람들 사이의 접촉 최소화 </a:t>
            </a:r>
            <a:r>
              <a:rPr lang="en-US" altLang="ko-KR" sz="2000" dirty="0">
                <a:ea typeface="a뉴고딕M" panose="02020600000000000000"/>
              </a:rPr>
              <a:t>– </a:t>
            </a:r>
            <a:r>
              <a:rPr lang="ko-KR" altLang="en-US" sz="2000" dirty="0">
                <a:ea typeface="a뉴고딕M" panose="02020600000000000000"/>
              </a:rPr>
              <a:t>음식점 종업원이 손님을 알아보고 그 손님이 무엇을 자주 주문하는지 기억해주는 일은 드물어 짐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직원과 고객이 접촉하더라도 그 시간이 극히 짧음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고객들 사이의 교류도 사라짐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고객이 매장에 머무는 시간 제한</a:t>
            </a:r>
            <a:endParaRPr lang="en-US" altLang="ko-KR" sz="20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전자레인지 </a:t>
            </a:r>
            <a:r>
              <a:rPr lang="en-US" altLang="ko-KR" sz="2200" dirty="0">
                <a:ea typeface="a뉴고딕M" panose="02020600000000000000"/>
              </a:rPr>
              <a:t>– </a:t>
            </a:r>
            <a:r>
              <a:rPr lang="ko-KR" altLang="en-US" sz="2200" dirty="0">
                <a:ea typeface="a뉴고딕M" panose="02020600000000000000"/>
              </a:rPr>
              <a:t>가족 구성원들이 서로 다른 때에 서로 다른 공간에서 식사 </a:t>
            </a:r>
            <a:r>
              <a:rPr lang="en-US" altLang="ko-KR" sz="2200" dirty="0">
                <a:ea typeface="a뉴고딕M" panose="02020600000000000000"/>
              </a:rPr>
              <a:t>- </a:t>
            </a:r>
            <a:r>
              <a:rPr lang="ko-KR" altLang="en-US" sz="2200" dirty="0">
                <a:ea typeface="a뉴고딕M" panose="02020600000000000000"/>
              </a:rPr>
              <a:t>가족 식사가 갖는 본질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즉 집에서 가족과 함께 밥을 먹으며 느끼던 안정감과 행복감이 사라짐</a:t>
            </a:r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2326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비인간화</a:t>
            </a:r>
          </a:p>
        </p:txBody>
      </p:sp>
    </p:spTree>
    <p:extLst>
      <p:ext uri="{BB962C8B-B14F-4D97-AF65-F5344CB8AC3E}">
        <p14:creationId xmlns:p14="http://schemas.microsoft.com/office/powerpoint/2010/main" val="19607864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3234</TotalTime>
  <Words>637</Words>
  <Application>Microsoft Office PowerPoint</Application>
  <PresentationFormat>화면 슬라이드 쇼(4:3)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Adobe 명조 Std M</vt:lpstr>
      <vt:lpstr>a뉴고딕M</vt:lpstr>
      <vt:lpstr>Corbel</vt:lpstr>
      <vt:lpstr>Wingdings 2</vt:lpstr>
      <vt:lpstr>Frame</vt:lpstr>
      <vt:lpstr>     합리성의 불합리성 도시의 사회학적 이해 제9주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박한경(A0328)</cp:lastModifiedBy>
  <cp:revision>190</cp:revision>
  <dcterms:created xsi:type="dcterms:W3CDTF">2016-12-18T12:30:09Z</dcterms:created>
  <dcterms:modified xsi:type="dcterms:W3CDTF">2024-10-30T14:32:18Z</dcterms:modified>
</cp:coreProperties>
</file>