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23"/>
  </p:notesMasterIdLst>
  <p:handoutMasterIdLst>
    <p:handoutMasterId r:id="rId24"/>
  </p:handoutMasterIdLst>
  <p:sldIdLst>
    <p:sldId id="258" r:id="rId2"/>
    <p:sldId id="322" r:id="rId3"/>
    <p:sldId id="289" r:id="rId4"/>
    <p:sldId id="311" r:id="rId5"/>
    <p:sldId id="293" r:id="rId6"/>
    <p:sldId id="297" r:id="rId7"/>
    <p:sldId id="315" r:id="rId8"/>
    <p:sldId id="323" r:id="rId9"/>
    <p:sldId id="301" r:id="rId10"/>
    <p:sldId id="302" r:id="rId11"/>
    <p:sldId id="303" r:id="rId12"/>
    <p:sldId id="320" r:id="rId13"/>
    <p:sldId id="317" r:id="rId14"/>
    <p:sldId id="318" r:id="rId15"/>
    <p:sldId id="324" r:id="rId16"/>
    <p:sldId id="325" r:id="rId17"/>
    <p:sldId id="319" r:id="rId18"/>
    <p:sldId id="321" r:id="rId19"/>
    <p:sldId id="308" r:id="rId20"/>
    <p:sldId id="309" r:id="rId21"/>
    <p:sldId id="310" r:id="rId2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340B"/>
    <a:srgbClr val="FFFFCC"/>
    <a:srgbClr val="F4F1B2"/>
    <a:srgbClr val="CCFF66"/>
    <a:srgbClr val="306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84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20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D6FBF43-D605-9FA8-8A80-AB49AE9A2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34AF299-4A16-F046-F717-7F3EB5960B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A502429-64D3-B255-0599-0D8716AFA2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A9DD93F-942E-2D5C-BC09-1AA98D2B83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D1534BF-2E8E-4A8F-930D-2C0EBDD75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C0CA6B4-AA32-1064-77A0-9F0875F13B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DB69F58-6561-7D4B-B3CB-51829C1B3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81B5802-C111-A0D6-E7D0-491142B0D85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BA3A232-CB5E-2A99-A3D2-6B8ACB132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C531278-C343-2F55-F919-16FE59BBFE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DFF77E9-36FD-EC60-2087-1FB3D0A07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659E9E7-1CE2-464E-ACBE-458A15682C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2CE4D5D-A746-DCE4-4D93-A47A72013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BA237FB-76EC-419A-BADB-46A0F46970F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6C3D90F-2B0D-1633-83D6-1F307B6033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E814321-738F-9AAA-4627-EA9A72653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BC0D659E-9C8E-03C5-8622-BC2E31D5B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4B078BB4-FC46-D369-1A86-734BAC3D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376DA7D5-67A8-6668-407B-6A9FE1F1B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0A73CB1-1663-4257-B51D-13922DC2165B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190E8B20-05C5-9595-E2C0-935FC3F33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1FB5810-4913-0023-F2D0-E269A58E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2A7040BA-AECF-0E41-6021-50D94D952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7FAE8E9-A9FF-4662-B60F-9E2D619CD22C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D34F26F0-776E-9D57-EC79-8C7A5C79A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3B464F10-10EC-2617-7BFB-087B692C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CE439A79-3DDE-86EA-4E3D-CE0D2A903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F2BEB8F-B8A7-4915-9AB6-E6C4DEBF829E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9DEA4944-4F95-6B40-C246-E3C1011F2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40E8CC45-7335-98D8-D75F-59489CA3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C8C4DAEF-53C9-9820-6781-ADAA349AF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23E2911-F642-4062-8F46-6D64DEBDD30D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1C6D5FD4-17A4-0A00-1801-7B78E23F4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7B3EF84A-80F3-CD70-2730-D48EC98C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027BFCA5-841C-90AE-E0F7-E78CC12A2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6D293CC-DCD6-4FC9-BE4D-A2EF206F2007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27950077-FE1B-C785-7C21-7768D94F9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9A7D0FE2-5C56-262E-1C2D-3ED96162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3A82C7E5-982E-93B6-C683-AE431F93E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30C2C2-D019-4844-A8CC-DC6A7DB5B299}" type="slidenum">
              <a:rPr lang="en-US" altLang="ko-KR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FD808D1F-2C94-CD2B-9907-C60773F82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F1754EE-D64B-2CFF-D0DA-673FB1BE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0B0FAB91-2664-B168-6FFE-C6A18EB4A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C2D0BA-1D69-41AA-AED6-41A8FCABDD01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42DD826C-7F80-9DB3-ABEE-2D1AF7CA5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D393FCC0-D374-B49F-0275-5B548513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56C60E1E-59D4-274D-DCE7-6A875BD71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E4B98B2-7AF1-42DA-8771-A56C07042388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3DB774BF-04DD-59E2-8436-6079436A3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BB5A02E0-3808-8114-F6EE-5FC5C3C6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7082069A-6C78-6CFD-9FCC-C903986F4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1927570-1101-4009-AF55-8EB58075320D}" type="slidenum">
              <a:rPr lang="en-US" altLang="ko-KR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A575608A-A705-15E8-0358-E0E2E1DF0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8EB9F452-248D-626A-03A0-608624DF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FCEC068B-DC5F-5CB4-F049-3FED2770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E1E11D-A647-4BEA-B6CC-39008DB1AF87}" type="slidenum">
              <a:rPr lang="en-US" altLang="ko-KR" smtClean="0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CF4F0C3D-51F2-3A92-E335-19D5CF640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42E41C6B-D0EA-16B9-DCE9-58716E53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2E7F338A-6BD4-C1E2-4AD7-85F9F1E9E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EF346AB-1BD9-45D0-8E2E-AE778CCDEAE6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5578365C-628B-FED2-39C0-E201C784D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7F6E5511-E649-3C97-D023-EC1750C0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7FB4D5D0-C2C8-F756-2D91-4E91439CD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A2E528-B5A7-4DA2-818A-C683BFB3C482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32AEAF74-2976-F824-4059-EE15F1445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2555F14A-07C3-3F3C-9609-ABA65281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9B15F2C9-EEB3-3DC8-2174-369E348B0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A77235-AA08-47E1-8361-CA8E2EB90B6B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6A37E14F-0284-52FF-C09C-444502F8C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483E0F92-C2CB-36F3-F758-6A7DB55D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B1806415-4170-4524-65A3-A817A663D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2637A8-CB80-4999-98E4-138E9B29CEF9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DE4EAB53-D919-03A8-B288-197D37B08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B3E87E5-A71F-419B-3976-C726CF32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274F1FA-11DE-64F7-9DA6-646E8270F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BA9419F-87E8-48AB-90E1-8229538BF53A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C9BCE651-EC9A-E4F6-80AC-54C3252BD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E145B2ED-4ECB-C77F-7180-83ACFED2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34F7F2F3-4E82-84D1-B792-DC3D2C4E8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76F9EE-B645-458D-86FC-6F0189E941D9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F230F207-EE02-A18E-AB3E-F0D4E11C2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0814E092-24D8-6FB8-E955-357309DD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999AD36-D759-ADF2-9D50-A4198F53A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6F8496-4A5B-4EA8-BF4D-72CE3319DD82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C01FD403-9177-B793-B90D-BF811F160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184BB783-EBAD-7A56-EBC9-6A00286C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2ABF9616-5FFA-61DF-BEE8-A6F7DC7FD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C80F49F-E75B-47F6-8B64-E42D163334B7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483ABBE3-A9DE-0C8F-7826-C1A1A73B0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47CC4554-2BDB-FF48-71EB-87E45342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7AA7D465-AFBD-35C1-7F75-CE6F090DB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AF008A-AC3D-49CA-B8D4-00C289F01D5C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0BBE36F4-2CCB-6CD3-A10D-486771F5E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B56A222A-F909-1E5D-6AEB-E1143458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A7E2A4F8-10A8-1F9E-3F7C-88955BAA0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1C05C45-1B5F-46B7-8024-B94B432E817C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09D80E-A892-F81A-302F-EDA69049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9">
            <a:extLst>
              <a:ext uri="{FF2B5EF4-FFF2-40B4-BE49-F238E27FC236}">
                <a16:creationId xmlns:a16="http://schemas.microsoft.com/office/drawing/2014/main" id="{6597C2B3-CFA5-1D2F-A10D-CE6E53325069}"/>
              </a:ext>
            </a:extLst>
          </p:cNvPr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4" name="Line 27">
              <a:extLst>
                <a:ext uri="{FF2B5EF4-FFF2-40B4-BE49-F238E27FC236}">
                  <a16:creationId xmlns:a16="http://schemas.microsoft.com/office/drawing/2014/main" id="{FF66CE56-FBC6-F5B0-7883-F54CEAAFDBD5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28">
              <a:extLst>
                <a:ext uri="{FF2B5EF4-FFF2-40B4-BE49-F238E27FC236}">
                  <a16:creationId xmlns:a16="http://schemas.microsoft.com/office/drawing/2014/main" id="{F4888A04-0F46-1567-4314-DDFE86F0141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Line 30">
            <a:extLst>
              <a:ext uri="{FF2B5EF4-FFF2-40B4-BE49-F238E27FC236}">
                <a16:creationId xmlns:a16="http://schemas.microsoft.com/office/drawing/2014/main" id="{D3FEBA46-F822-B802-93E0-0965781DFC2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31">
            <a:extLst>
              <a:ext uri="{FF2B5EF4-FFF2-40B4-BE49-F238E27FC236}">
                <a16:creationId xmlns:a16="http://schemas.microsoft.com/office/drawing/2014/main" id="{9B81A62A-1516-22BA-E25A-1B2DCF8B4DA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FAB86602-42FA-37C7-F872-54FF4F7CF9BB}"/>
              </a:ext>
            </a:extLst>
          </p:cNvPr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E909BE34-4A46-8217-7A41-34442E54428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48F38C96-222B-251A-CC45-12A55A43C83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FE17DBAF-205A-8593-4E4B-AB63BE7FFD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CB87291-12B8-5C8D-F292-C7F5918A3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455DA4A-9B33-AEE8-903C-AF6B84D2D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163385-A79F-8134-446B-AFDB8CC07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77A65ED-4792-47FC-AD66-7E3922F748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C6F724-257D-3A21-87C4-BFFE4030EB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F9E96E-A203-593B-F685-C20CA7A37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63F8-0503-497C-942F-8CF25D203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33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64A277-979B-7E5D-742A-6F42C8F24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3BE777-E9E7-224C-7F09-2A1FE11F03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42AD-37FC-43D6-A725-1F4D495D0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53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85800" y="609600"/>
            <a:ext cx="79248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694182-98A1-2C81-6B6A-DBD06D0A6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C94CE8-8C8B-ED1A-A141-E447107EB1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431A-1F6D-4686-8B93-05295EEF74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8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38C53C-BB51-4C36-0968-6360D389D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C893DC-3F70-4E85-42A7-26DE0B1AC0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8ACB8-C9E9-4318-8371-BD7724D38F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4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FE5C1C-83BC-31B1-5E56-D2EFC0D74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4FDF44-D0C4-E99E-AEB4-EF7E426FA8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F3137-7B1B-429F-98AF-FCC145B908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3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11B87-111F-4984-8697-7D36C4E04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F6088E-C92E-5951-7EEA-A1AD14A939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EC0B-C9EF-4569-A0F0-4FB608E896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3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7B91CD-AE64-A317-4ADF-AA9EF9487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6C53FD-FB9B-AFE1-B830-3C6895F9CB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2AB2-45B5-47F6-864B-DEE850A1E7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7D9EAC-09B6-A2BC-ABCE-43DBB938A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C7BDBE-F01B-0301-B98C-B423A6EE14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FD663-F640-4ABE-B9C1-A93368285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8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E55A40-0DA1-7D17-6D98-BB70DF55A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FE203CD-A7C0-F521-93B4-78586ABD5D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3E5E8-D25A-4A41-92C4-0AEC95FBF2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3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3920D-AA77-5EBA-C2EC-DAE0E3AD5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E66F2B-9518-2C70-D215-71D91CC976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EF97-7532-452C-8AE8-EF369D0E00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4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D06C9-3D25-E046-10DC-4E5352A75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B5D53B-1B95-E6DB-82C9-FDAF167E30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A2BED-E39C-4435-BF9F-990FEFEA7D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5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E35FF5-B482-D678-1161-FF70221C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489C8F9-A352-0975-B889-28847AE97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7EE979-99D5-915B-6731-C78E0F2E3A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E0B7C4-B8B3-7725-0265-2CB897D17F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fld id="{BE755EE1-4945-4E49-82AA-193AF2F036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F7521A0-B5FC-91F4-42D1-EF2CC1652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>
            <a:extLst>
              <a:ext uri="{FF2B5EF4-FFF2-40B4-BE49-F238E27FC236}">
                <a16:creationId xmlns:a16="http://schemas.microsoft.com/office/drawing/2014/main" id="{64757BE3-372B-E5F6-2D1B-400047053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2" name="Picture 2">
            <a:extLst>
              <a:ext uri="{FF2B5EF4-FFF2-40B4-BE49-F238E27FC236}">
                <a16:creationId xmlns:a16="http://schemas.microsoft.com/office/drawing/2014/main" id="{F32BA37B-3A38-196F-CDA9-A81B98420D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A05D539-1F60-4DE2-8E0A-249DF90B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79C77BB-E7AE-BCEF-E861-BB2FEBEAE4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sz="4400" dirty="0"/>
              <a:t> </a:t>
            </a:r>
            <a:r>
              <a:rPr lang="ko-KR" altLang="en-US" sz="5400" dirty="0" err="1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관계데이타모델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598AFAC-E509-90BC-2E95-4B2B8A0689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 spd="slow" advTm="1109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802B49D2-049B-BAC3-FEA6-6CA96914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009775"/>
            <a:ext cx="1106487" cy="222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EMPLOYEE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8C369AD-6374-D053-F5BA-153048CA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06600"/>
            <a:ext cx="6881813" cy="204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816F72A-BD69-DE01-DD6D-DD33A4962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022475"/>
            <a:ext cx="800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FNAME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John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Franklin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Alicia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Jennifer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Ramesh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Joyce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Ahmad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James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45DFA368-3CC9-DDB5-342D-FD7E68A9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2022475"/>
            <a:ext cx="6477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MINIT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T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V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grpSp>
        <p:nvGrpSpPr>
          <p:cNvPr id="23558" name="Group 15">
            <a:extLst>
              <a:ext uri="{FF2B5EF4-FFF2-40B4-BE49-F238E27FC236}">
                <a16:creationId xmlns:a16="http://schemas.microsoft.com/office/drawing/2014/main" id="{87205265-536D-E408-52E0-143B11145320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2228850"/>
            <a:ext cx="6888163" cy="1600200"/>
            <a:chOff x="960" y="912"/>
            <a:chExt cx="4224" cy="1008"/>
          </a:xfrm>
        </p:grpSpPr>
        <p:sp>
          <p:nvSpPr>
            <p:cNvPr id="23602" name="Line 7">
              <a:extLst>
                <a:ext uri="{FF2B5EF4-FFF2-40B4-BE49-F238E27FC236}">
                  <a16:creationId xmlns:a16="http://schemas.microsoft.com/office/drawing/2014/main" id="{19E3F2BD-F7A7-EEF2-F361-6E9F63E1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12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Line 8">
              <a:extLst>
                <a:ext uri="{FF2B5EF4-FFF2-40B4-BE49-F238E27FC236}">
                  <a16:creationId xmlns:a16="http://schemas.microsoft.com/office/drawing/2014/main" id="{249826BD-B743-C976-6D81-DEE1163B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0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Line 9">
              <a:extLst>
                <a:ext uri="{FF2B5EF4-FFF2-40B4-BE49-F238E27FC236}">
                  <a16:creationId xmlns:a16="http://schemas.microsoft.com/office/drawing/2014/main" id="{C6CBEE60-68E5-6C2B-72CD-34F80E634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0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Line 10">
              <a:extLst>
                <a:ext uri="{FF2B5EF4-FFF2-40B4-BE49-F238E27FC236}">
                  <a16:creationId xmlns:a16="http://schemas.microsoft.com/office/drawing/2014/main" id="{80C8E962-3CE4-5B29-7BD2-3C5988C68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Line 11">
              <a:extLst>
                <a:ext uri="{FF2B5EF4-FFF2-40B4-BE49-F238E27FC236}">
                  <a16:creationId xmlns:a16="http://schemas.microsoft.com/office/drawing/2014/main" id="{007FF64D-57EB-3822-9FCC-D49A97B2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8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Line 12">
              <a:extLst>
                <a:ext uri="{FF2B5EF4-FFF2-40B4-BE49-F238E27FC236}">
                  <a16:creationId xmlns:a16="http://schemas.microsoft.com/office/drawing/2014/main" id="{C6BD9B7B-4426-34D1-877C-6ED9E08F8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32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Line 13">
              <a:extLst>
                <a:ext uri="{FF2B5EF4-FFF2-40B4-BE49-F238E27FC236}">
                  <a16:creationId xmlns:a16="http://schemas.microsoft.com/office/drawing/2014/main" id="{9AFE1F16-CCDE-1A11-EA2F-DB3C2767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7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4">
              <a:extLst>
                <a:ext uri="{FF2B5EF4-FFF2-40B4-BE49-F238E27FC236}">
                  <a16:creationId xmlns:a16="http://schemas.microsoft.com/office/drawing/2014/main" id="{207A448A-705C-F7FD-550E-8CCD8A7A1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20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9" name="Rectangle 16">
            <a:extLst>
              <a:ext uri="{FF2B5EF4-FFF2-40B4-BE49-F238E27FC236}">
                <a16:creationId xmlns:a16="http://schemas.microsoft.com/office/drawing/2014/main" id="{5662D93C-8ECA-BC6C-B5C1-1814B9FA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022475"/>
            <a:ext cx="800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LNAME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Smith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Wong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Zelaya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Wallace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Narayn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English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Jabbar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Borg</a:t>
            </a:r>
          </a:p>
        </p:txBody>
      </p:sp>
      <p:sp>
        <p:nvSpPr>
          <p:cNvPr id="23560" name="Rectangle 17">
            <a:extLst>
              <a:ext uri="{FF2B5EF4-FFF2-40B4-BE49-F238E27FC236}">
                <a16:creationId xmlns:a16="http://schemas.microsoft.com/office/drawing/2014/main" id="{5FF07766-81BB-A1F5-FA61-DA3A9499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022475"/>
            <a:ext cx="1028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 u="sng">
                <a:latin typeface="Arial" panose="020B0604020202020204" pitchFamily="34" charset="0"/>
                <a:ea typeface="굴림" panose="020B0600000101010101" pitchFamily="50" charset="-127"/>
              </a:rPr>
              <a:t>SSN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999887777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666884444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453453453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987987987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</p:txBody>
      </p:sp>
      <p:sp>
        <p:nvSpPr>
          <p:cNvPr id="23561" name="Rectangle 18">
            <a:extLst>
              <a:ext uri="{FF2B5EF4-FFF2-40B4-BE49-F238E27FC236}">
                <a16:creationId xmlns:a16="http://schemas.microsoft.com/office/drawing/2014/main" id="{3F346C60-8179-6B6F-03E9-88CA5161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022475"/>
            <a:ext cx="95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BDATE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09-JAN-55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08-DEC-45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19-JUL-58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20-JUN-31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15-SEP-52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31-JUL-62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29-MAR-59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10-NOV-27</a:t>
            </a:r>
          </a:p>
        </p:txBody>
      </p:sp>
      <p:sp>
        <p:nvSpPr>
          <p:cNvPr id="23562" name="Rectangle 19">
            <a:extLst>
              <a:ext uri="{FF2B5EF4-FFF2-40B4-BE49-F238E27FC236}">
                <a16:creationId xmlns:a16="http://schemas.microsoft.com/office/drawing/2014/main" id="{B8216152-62F6-C450-4B26-C7086ED6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022475"/>
            <a:ext cx="18669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ADDRESS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731 Fondren,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638 Voss,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3321 Castle, Spring,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291 Berry, Bellaire,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975 Fire Oak, Humble,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5631 Rice,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980 Dallas,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450 Stone, Houston, TX</a:t>
            </a:r>
          </a:p>
        </p:txBody>
      </p:sp>
      <p:sp>
        <p:nvSpPr>
          <p:cNvPr id="23563" name="Rectangle 20">
            <a:extLst>
              <a:ext uri="{FF2B5EF4-FFF2-40B4-BE49-F238E27FC236}">
                <a16:creationId xmlns:a16="http://schemas.microsoft.com/office/drawing/2014/main" id="{93719D20-9214-A15D-6D8A-F89ADC82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022475"/>
            <a:ext cx="533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SEX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23564" name="Rectangle 21">
            <a:extLst>
              <a:ext uri="{FF2B5EF4-FFF2-40B4-BE49-F238E27FC236}">
                <a16:creationId xmlns:a16="http://schemas.microsoft.com/office/drawing/2014/main" id="{4E530969-EB81-6441-A89D-69D53DDB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2022475"/>
            <a:ext cx="787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SALARY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30000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40000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43000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38000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55000</a:t>
            </a:r>
          </a:p>
        </p:txBody>
      </p:sp>
      <p:sp>
        <p:nvSpPr>
          <p:cNvPr id="23565" name="Rectangle 22">
            <a:extLst>
              <a:ext uri="{FF2B5EF4-FFF2-40B4-BE49-F238E27FC236}">
                <a16:creationId xmlns:a16="http://schemas.microsoft.com/office/drawing/2014/main" id="{A346740E-EE3C-4BC1-046A-49C1ED8B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022475"/>
            <a:ext cx="1028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SUPERSSN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null</a:t>
            </a:r>
          </a:p>
        </p:txBody>
      </p:sp>
      <p:sp>
        <p:nvSpPr>
          <p:cNvPr id="23566" name="Line 23">
            <a:extLst>
              <a:ext uri="{FF2B5EF4-FFF2-40B4-BE49-F238E27FC236}">
                <a16:creationId xmlns:a16="http://schemas.microsoft.com/office/drawing/2014/main" id="{F691F8D3-F3D1-224A-828F-55F223069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Line 24">
            <a:extLst>
              <a:ext uri="{FF2B5EF4-FFF2-40B4-BE49-F238E27FC236}">
                <a16:creationId xmlns:a16="http://schemas.microsoft.com/office/drawing/2014/main" id="{07A533AF-BA89-89F1-2350-2C4651C46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8" name="Line 25">
            <a:extLst>
              <a:ext uri="{FF2B5EF4-FFF2-40B4-BE49-F238E27FC236}">
                <a16:creationId xmlns:a16="http://schemas.microsoft.com/office/drawing/2014/main" id="{DDF2321E-484D-0ACF-11DF-D8D4FA5EF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9" name="Line 26">
            <a:extLst>
              <a:ext uri="{FF2B5EF4-FFF2-40B4-BE49-F238E27FC236}">
                <a16:creationId xmlns:a16="http://schemas.microsoft.com/office/drawing/2014/main" id="{667F5832-649F-63F4-B469-436B6EF1E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0" name="Line 27">
            <a:extLst>
              <a:ext uri="{FF2B5EF4-FFF2-40B4-BE49-F238E27FC236}">
                <a16:creationId xmlns:a16="http://schemas.microsoft.com/office/drawing/2014/main" id="{D2E2E42A-6244-C77D-C2BB-85F2ECDC7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1" name="Line 28">
            <a:extLst>
              <a:ext uri="{FF2B5EF4-FFF2-40B4-BE49-F238E27FC236}">
                <a16:creationId xmlns:a16="http://schemas.microsoft.com/office/drawing/2014/main" id="{4B82F06A-F574-FEAB-46D8-1B98B9900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2" name="Line 29">
            <a:extLst>
              <a:ext uri="{FF2B5EF4-FFF2-40B4-BE49-F238E27FC236}">
                <a16:creationId xmlns:a16="http://schemas.microsoft.com/office/drawing/2014/main" id="{95D1D967-393B-8125-8845-D39819AF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3" name="Line 30">
            <a:extLst>
              <a:ext uri="{FF2B5EF4-FFF2-40B4-BE49-F238E27FC236}">
                <a16:creationId xmlns:a16="http://schemas.microsoft.com/office/drawing/2014/main" id="{7C4C9357-A3BA-8D4D-26FB-36647F261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4" name="Line 31">
            <a:extLst>
              <a:ext uri="{FF2B5EF4-FFF2-40B4-BE49-F238E27FC236}">
                <a16:creationId xmlns:a16="http://schemas.microsoft.com/office/drawing/2014/main" id="{3551D568-D34B-2ED4-B0A7-E2A22E554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5" name="Rectangle 33">
            <a:extLst>
              <a:ext uri="{FF2B5EF4-FFF2-40B4-BE49-F238E27FC236}">
                <a16:creationId xmlns:a16="http://schemas.microsoft.com/office/drawing/2014/main" id="{F48D6701-BA98-7D6D-33AA-DB8280EE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2009775"/>
            <a:ext cx="4699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DNO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3576" name="Rectangle 34">
            <a:extLst>
              <a:ext uri="{FF2B5EF4-FFF2-40B4-BE49-F238E27FC236}">
                <a16:creationId xmlns:a16="http://schemas.microsoft.com/office/drawing/2014/main" id="{85A9ABAB-BFC9-CFFF-2BB7-034FE4FF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902200"/>
            <a:ext cx="121285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Arial" panose="020B0604020202020204" pitchFamily="34" charset="0"/>
                <a:ea typeface="굴림" panose="020B0600000101010101" pitchFamily="50" charset="-127"/>
              </a:rPr>
              <a:t>DEPARTMENT</a:t>
            </a:r>
          </a:p>
        </p:txBody>
      </p:sp>
      <p:sp>
        <p:nvSpPr>
          <p:cNvPr id="23577" name="Rectangle 35">
            <a:extLst>
              <a:ext uri="{FF2B5EF4-FFF2-40B4-BE49-F238E27FC236}">
                <a16:creationId xmlns:a16="http://schemas.microsoft.com/office/drawing/2014/main" id="{350106F2-5A0A-A3B8-14BE-0AEC3758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902200"/>
            <a:ext cx="41021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78" name="Rectangle 36">
            <a:extLst>
              <a:ext uri="{FF2B5EF4-FFF2-40B4-BE49-F238E27FC236}">
                <a16:creationId xmlns:a16="http://schemas.microsoft.com/office/drawing/2014/main" id="{DEB5EAC9-9998-1C97-003A-3E3724E5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918075"/>
            <a:ext cx="1371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DNAME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Research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Administration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Headquarters</a:t>
            </a:r>
          </a:p>
        </p:txBody>
      </p:sp>
      <p:grpSp>
        <p:nvGrpSpPr>
          <p:cNvPr id="23579" name="Group 40">
            <a:extLst>
              <a:ext uri="{FF2B5EF4-FFF2-40B4-BE49-F238E27FC236}">
                <a16:creationId xmlns:a16="http://schemas.microsoft.com/office/drawing/2014/main" id="{229046DF-406F-C39D-DA50-F32170A9716E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5124450"/>
            <a:ext cx="4114800" cy="457200"/>
            <a:chOff x="1200" y="2736"/>
            <a:chExt cx="2592" cy="288"/>
          </a:xfrm>
        </p:grpSpPr>
        <p:sp>
          <p:nvSpPr>
            <p:cNvPr id="23599" name="Line 37">
              <a:extLst>
                <a:ext uri="{FF2B5EF4-FFF2-40B4-BE49-F238E27FC236}">
                  <a16:creationId xmlns:a16="http://schemas.microsoft.com/office/drawing/2014/main" id="{79608C1E-A456-8403-26FD-DAEFF472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36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0" name="Line 38">
              <a:extLst>
                <a:ext uri="{FF2B5EF4-FFF2-40B4-BE49-F238E27FC236}">
                  <a16:creationId xmlns:a16="http://schemas.microsoft.com/office/drawing/2014/main" id="{280110BE-B688-398D-7198-5B51AB776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1" name="Line 39">
              <a:extLst>
                <a:ext uri="{FF2B5EF4-FFF2-40B4-BE49-F238E27FC236}">
                  <a16:creationId xmlns:a16="http://schemas.microsoft.com/office/drawing/2014/main" id="{F2FE55A6-2A41-5BAE-6141-30EC287DC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24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80" name="Rectangle 41">
            <a:extLst>
              <a:ext uri="{FF2B5EF4-FFF2-40B4-BE49-F238E27FC236}">
                <a16:creationId xmlns:a16="http://schemas.microsoft.com/office/drawing/2014/main" id="{F52F8CDC-A730-B051-2D20-188D265F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918075"/>
            <a:ext cx="99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 u="sng">
                <a:latin typeface="Arial" panose="020B0604020202020204" pitchFamily="34" charset="0"/>
                <a:ea typeface="굴림" panose="020B0600000101010101" pitchFamily="50" charset="-127"/>
              </a:rPr>
              <a:t>DNUMBER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3581" name="Rectangle 42">
            <a:extLst>
              <a:ext uri="{FF2B5EF4-FFF2-40B4-BE49-F238E27FC236}">
                <a16:creationId xmlns:a16="http://schemas.microsoft.com/office/drawing/2014/main" id="{21F59CE2-4BEB-6D72-3F7C-6B56A957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18075"/>
            <a:ext cx="99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MGRSSN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</p:txBody>
      </p:sp>
      <p:sp>
        <p:nvSpPr>
          <p:cNvPr id="23582" name="Rectangle 43">
            <a:extLst>
              <a:ext uri="{FF2B5EF4-FFF2-40B4-BE49-F238E27FC236}">
                <a16:creationId xmlns:a16="http://schemas.microsoft.com/office/drawing/2014/main" id="{F6215DF3-0F61-2D5F-7BC5-B18AAC8D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4918075"/>
            <a:ext cx="1498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MGRSTARTDATE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22-MAY-78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01-JAN-85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19-JUN-71</a:t>
            </a:r>
          </a:p>
        </p:txBody>
      </p:sp>
      <p:sp>
        <p:nvSpPr>
          <p:cNvPr id="23583" name="Line 44">
            <a:extLst>
              <a:ext uri="{FF2B5EF4-FFF2-40B4-BE49-F238E27FC236}">
                <a16:creationId xmlns:a16="http://schemas.microsoft.com/office/drawing/2014/main" id="{4E914973-E601-0365-CF90-CAE92143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638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4" name="Line 45">
            <a:extLst>
              <a:ext uri="{FF2B5EF4-FFF2-40B4-BE49-F238E27FC236}">
                <a16:creationId xmlns:a16="http://schemas.microsoft.com/office/drawing/2014/main" id="{57C3C91A-43BE-AA5C-3876-A1192FD85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4438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5" name="Line 46">
            <a:extLst>
              <a:ext uri="{FF2B5EF4-FFF2-40B4-BE49-F238E27FC236}">
                <a16:creationId xmlns:a16="http://schemas.microsoft.com/office/drawing/2014/main" id="{E08E0D04-D104-FC2C-A675-0D4B5E92D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86" name="Rectangle 47">
            <a:extLst>
              <a:ext uri="{FF2B5EF4-FFF2-40B4-BE49-F238E27FC236}">
                <a16:creationId xmlns:a16="http://schemas.microsoft.com/office/drawing/2014/main" id="{8C5E20A5-20C5-7494-0A0E-EAF472E2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368800"/>
            <a:ext cx="1430337" cy="2286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Arial" panose="020B0604020202020204" pitchFamily="34" charset="0"/>
                <a:ea typeface="굴림" panose="020B0600000101010101" pitchFamily="50" charset="-127"/>
              </a:rPr>
              <a:t>DEPT_LOCATIONS</a:t>
            </a:r>
          </a:p>
        </p:txBody>
      </p:sp>
      <p:sp>
        <p:nvSpPr>
          <p:cNvPr id="23587" name="Rectangle 48">
            <a:extLst>
              <a:ext uri="{FF2B5EF4-FFF2-40B4-BE49-F238E27FC236}">
                <a16:creationId xmlns:a16="http://schemas.microsoft.com/office/drawing/2014/main" id="{66F50F7D-CD84-32BA-CBA9-DE815982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368800"/>
            <a:ext cx="17399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88" name="Rectangle 49">
            <a:extLst>
              <a:ext uri="{FF2B5EF4-FFF2-40B4-BE49-F238E27FC236}">
                <a16:creationId xmlns:a16="http://schemas.microsoft.com/office/drawing/2014/main" id="{10BA4897-8B7E-52EA-5690-40BFFA49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384675"/>
            <a:ext cx="9906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DNUMBER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3589" name="Rectangle 50">
            <a:extLst>
              <a:ext uri="{FF2B5EF4-FFF2-40B4-BE49-F238E27FC236}">
                <a16:creationId xmlns:a16="http://schemas.microsoft.com/office/drawing/2014/main" id="{2D4E9977-937A-A7DC-0A39-3F1C7FDAA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4384675"/>
            <a:ext cx="11430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DLOCATION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Stafford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Bellaire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Sugarland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</p:txBody>
      </p:sp>
      <p:sp>
        <p:nvSpPr>
          <p:cNvPr id="23590" name="Line 51">
            <a:extLst>
              <a:ext uri="{FF2B5EF4-FFF2-40B4-BE49-F238E27FC236}">
                <a16:creationId xmlns:a16="http://schemas.microsoft.com/office/drawing/2014/main" id="{65F5FCFD-F648-B25B-6356-E6F5AF130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4362450"/>
            <a:ext cx="1588" cy="138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3591" name="Group 57">
            <a:extLst>
              <a:ext uri="{FF2B5EF4-FFF2-40B4-BE49-F238E27FC236}">
                <a16:creationId xmlns:a16="http://schemas.microsoft.com/office/drawing/2014/main" id="{CA742482-D698-B54D-B8EA-F5F65FA47172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4591050"/>
            <a:ext cx="1752600" cy="914400"/>
            <a:chOff x="4032" y="2400"/>
            <a:chExt cx="1104" cy="576"/>
          </a:xfrm>
        </p:grpSpPr>
        <p:sp>
          <p:nvSpPr>
            <p:cNvPr id="23594" name="Line 52">
              <a:extLst>
                <a:ext uri="{FF2B5EF4-FFF2-40B4-BE49-F238E27FC236}">
                  <a16:creationId xmlns:a16="http://schemas.microsoft.com/office/drawing/2014/main" id="{C2F9CF73-E84F-56D0-1F45-7E628C784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0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5" name="Line 53">
              <a:extLst>
                <a:ext uri="{FF2B5EF4-FFF2-40B4-BE49-F238E27FC236}">
                  <a16:creationId xmlns:a16="http://schemas.microsoft.com/office/drawing/2014/main" id="{93ACC4C1-9235-19E6-DAB0-2289702D2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6" name="Line 54">
              <a:extLst>
                <a:ext uri="{FF2B5EF4-FFF2-40B4-BE49-F238E27FC236}">
                  <a16:creationId xmlns:a16="http://schemas.microsoft.com/office/drawing/2014/main" id="{465B7937-A833-D131-3773-A15B25AF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8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Line 55">
              <a:extLst>
                <a:ext uri="{FF2B5EF4-FFF2-40B4-BE49-F238E27FC236}">
                  <a16:creationId xmlns:a16="http://schemas.microsoft.com/office/drawing/2014/main" id="{051A40A1-BA8E-4E1B-B863-7FACDD7BA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3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8" name="Line 56">
              <a:extLst>
                <a:ext uri="{FF2B5EF4-FFF2-40B4-BE49-F238E27FC236}">
                  <a16:creationId xmlns:a16="http://schemas.microsoft.com/office/drawing/2014/main" id="{5249044F-FBB2-C96A-FE3A-DBD7F0E86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7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92" name="Line 58">
            <a:extLst>
              <a:ext uri="{FF2B5EF4-FFF2-40B4-BE49-F238E27FC236}">
                <a16:creationId xmlns:a16="http://schemas.microsoft.com/office/drawing/2014/main" id="{C0F57552-DF85-3F63-573C-2D276987E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4572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6D6F7D5E-7ABD-0127-EA01-F1EB491D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7188"/>
            <a:ext cx="7950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latinLnBrk="1" hangingPunct="1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ko-KR" sz="2800" kern="0" dirty="0">
                <a:latin typeface="HY동녘M" pitchFamily="18" charset="-127"/>
                <a:ea typeface="HY동녘M" pitchFamily="18" charset="-127"/>
              </a:rPr>
              <a:t>COMPANY 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관계 </a:t>
            </a:r>
            <a:r>
              <a:rPr lang="ko-KR" altLang="en-US" sz="2800" kern="0" dirty="0" err="1">
                <a:latin typeface="HY동녘M" pitchFamily="18" charset="-127"/>
                <a:ea typeface="HY동녘M" pitchFamily="18" charset="-127"/>
              </a:rPr>
              <a:t>데이타베이스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 상태의</a:t>
            </a:r>
            <a:r>
              <a:rPr lang="en-US" altLang="ko-KR" sz="2800" kern="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03999B43-4960-80EE-114F-DDFFCAB3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19213"/>
            <a:ext cx="95885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Arial" panose="020B0604020202020204" pitchFamily="34" charset="0"/>
                <a:ea typeface="굴림" panose="020B0600000101010101" pitchFamily="50" charset="-127"/>
              </a:rPr>
              <a:t>WORKS_ON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6BA94676-B9FA-EAAC-9BBE-A5217477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319213"/>
            <a:ext cx="18161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0D20AC00-DDE6-55C7-9EC7-8C8BCDCA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335088"/>
            <a:ext cx="9525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 u="sng">
                <a:latin typeface="Arial" panose="020B0604020202020204" pitchFamily="34" charset="0"/>
                <a:ea typeface="굴림" panose="020B0600000101010101" pitchFamily="50" charset="-127"/>
              </a:rPr>
              <a:t>ESSN</a:t>
            </a:r>
            <a:endParaRPr lang="en-US" altLang="ko-KR" sz="11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666884444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453453453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453453453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999887777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999887777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987987987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987987987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AFB54268-D6C7-8694-0528-05151EB0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1335088"/>
            <a:ext cx="5334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 u="sng">
                <a:latin typeface="Arial" panose="020B0604020202020204" pitchFamily="34" charset="0"/>
                <a:ea typeface="굴림" panose="020B0600000101010101" pitchFamily="50" charset="-127"/>
              </a:rPr>
              <a:t>PNO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7D104E8E-4A85-F7D5-ADBC-785F5114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1335088"/>
            <a:ext cx="7239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HOURS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32.5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7.5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35.0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15.0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null</a:t>
            </a:r>
          </a:p>
        </p:txBody>
      </p:sp>
      <p:grpSp>
        <p:nvGrpSpPr>
          <p:cNvPr id="25607" name="Group 10">
            <a:extLst>
              <a:ext uri="{FF2B5EF4-FFF2-40B4-BE49-F238E27FC236}">
                <a16:creationId xmlns:a16="http://schemas.microsoft.com/office/drawing/2014/main" id="{F96D1A75-AE21-0C0B-B76F-DA9A79C6CB76}"/>
              </a:ext>
            </a:extLst>
          </p:cNvPr>
          <p:cNvGrpSpPr>
            <a:grpSpLocks/>
          </p:cNvGrpSpPr>
          <p:nvPr/>
        </p:nvGrpSpPr>
        <p:grpSpPr bwMode="auto">
          <a:xfrm>
            <a:off x="7188200" y="1312863"/>
            <a:ext cx="431800" cy="3886200"/>
            <a:chOff x="4528" y="827"/>
            <a:chExt cx="272" cy="2448"/>
          </a:xfrm>
        </p:grpSpPr>
        <p:sp>
          <p:nvSpPr>
            <p:cNvPr id="25662" name="Line 8">
              <a:extLst>
                <a:ext uri="{FF2B5EF4-FFF2-40B4-BE49-F238E27FC236}">
                  <a16:creationId xmlns:a16="http://schemas.microsoft.com/office/drawing/2014/main" id="{27DA79C0-0552-D259-2D1C-9EF523878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827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3" name="Line 9">
              <a:extLst>
                <a:ext uri="{FF2B5EF4-FFF2-40B4-BE49-F238E27FC236}">
                  <a16:creationId xmlns:a16="http://schemas.microsoft.com/office/drawing/2014/main" id="{2BC8314A-7961-3E8E-F9BE-B28C6E65B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827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8" name="Group 27">
            <a:extLst>
              <a:ext uri="{FF2B5EF4-FFF2-40B4-BE49-F238E27FC236}">
                <a16:creationId xmlns:a16="http://schemas.microsoft.com/office/drawing/2014/main" id="{E16FE963-0422-377F-F2B2-288839EEFF5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541463"/>
            <a:ext cx="1828800" cy="3429000"/>
            <a:chOff x="4032" y="971"/>
            <a:chExt cx="1152" cy="2160"/>
          </a:xfrm>
        </p:grpSpPr>
        <p:sp>
          <p:nvSpPr>
            <p:cNvPr id="25646" name="Line 11">
              <a:extLst>
                <a:ext uri="{FF2B5EF4-FFF2-40B4-BE49-F238E27FC236}">
                  <a16:creationId xmlns:a16="http://schemas.microsoft.com/office/drawing/2014/main" id="{C45FAE2A-94A5-FC32-4A41-BBD79291E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7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7" name="Line 12">
              <a:extLst>
                <a:ext uri="{FF2B5EF4-FFF2-40B4-BE49-F238E27FC236}">
                  <a16:creationId xmlns:a16="http://schemas.microsoft.com/office/drawing/2014/main" id="{04F974F4-E096-025E-E4FE-26A15ABD9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1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8" name="Line 13">
              <a:extLst>
                <a:ext uri="{FF2B5EF4-FFF2-40B4-BE49-F238E27FC236}">
                  <a16:creationId xmlns:a16="http://schemas.microsoft.com/office/drawing/2014/main" id="{BD3097FD-7E63-0C7F-B4A4-33738C92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59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9" name="Line 14">
              <a:extLst>
                <a:ext uri="{FF2B5EF4-FFF2-40B4-BE49-F238E27FC236}">
                  <a16:creationId xmlns:a16="http://schemas.microsoft.com/office/drawing/2014/main" id="{B6458F47-5080-B8F5-245A-F11B272A1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0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0" name="Line 15">
              <a:extLst>
                <a:ext uri="{FF2B5EF4-FFF2-40B4-BE49-F238E27FC236}">
                  <a16:creationId xmlns:a16="http://schemas.microsoft.com/office/drawing/2014/main" id="{D2BB6DB0-CBD3-6067-28ED-FBF29F347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47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1" name="Line 16">
              <a:extLst>
                <a:ext uri="{FF2B5EF4-FFF2-40B4-BE49-F238E27FC236}">
                  <a16:creationId xmlns:a16="http://schemas.microsoft.com/office/drawing/2014/main" id="{9AE50F28-5564-8754-2BB8-A8DF2481B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9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2" name="Line 17">
              <a:extLst>
                <a:ext uri="{FF2B5EF4-FFF2-40B4-BE49-F238E27FC236}">
                  <a16:creationId xmlns:a16="http://schemas.microsoft.com/office/drawing/2014/main" id="{4FD2B28C-2E3D-F1B9-1E12-41A8734D1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3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3" name="Line 18">
              <a:extLst>
                <a:ext uri="{FF2B5EF4-FFF2-40B4-BE49-F238E27FC236}">
                  <a16:creationId xmlns:a16="http://schemas.microsoft.com/office/drawing/2014/main" id="{7E143CE9-1E30-7AA3-6522-6EA3486E1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79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4" name="Line 19">
              <a:extLst>
                <a:ext uri="{FF2B5EF4-FFF2-40B4-BE49-F238E27FC236}">
                  <a16:creationId xmlns:a16="http://schemas.microsoft.com/office/drawing/2014/main" id="{DF7D6235-A377-7B8A-0B55-F2AD0BAB1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5" name="Line 20">
              <a:extLst>
                <a:ext uri="{FF2B5EF4-FFF2-40B4-BE49-F238E27FC236}">
                  <a16:creationId xmlns:a16="http://schemas.microsoft.com/office/drawing/2014/main" id="{85C8B621-ED8F-FB96-B6AC-E2F8BC98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67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6" name="Line 21">
              <a:extLst>
                <a:ext uri="{FF2B5EF4-FFF2-40B4-BE49-F238E27FC236}">
                  <a16:creationId xmlns:a16="http://schemas.microsoft.com/office/drawing/2014/main" id="{BC74CFC6-328B-4C65-9AF1-C1C9F8F60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1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7" name="Line 22">
              <a:extLst>
                <a:ext uri="{FF2B5EF4-FFF2-40B4-BE49-F238E27FC236}">
                  <a16:creationId xmlns:a16="http://schemas.microsoft.com/office/drawing/2014/main" id="{545A5574-9AC1-C432-61F6-91BDA0AD6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5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8" name="Line 23">
              <a:extLst>
                <a:ext uri="{FF2B5EF4-FFF2-40B4-BE49-F238E27FC236}">
                  <a16:creationId xmlns:a16="http://schemas.microsoft.com/office/drawing/2014/main" id="{4C6A830B-1FF5-7AA3-940C-739B25B7C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99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9" name="Line 24">
              <a:extLst>
                <a:ext uri="{FF2B5EF4-FFF2-40B4-BE49-F238E27FC236}">
                  <a16:creationId xmlns:a16="http://schemas.microsoft.com/office/drawing/2014/main" id="{7E55DE41-71E5-0E58-CB51-5A363EF6A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4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0" name="Line 25">
              <a:extLst>
                <a:ext uri="{FF2B5EF4-FFF2-40B4-BE49-F238E27FC236}">
                  <a16:creationId xmlns:a16="http://schemas.microsoft.com/office/drawing/2014/main" id="{859C5585-658D-5F27-54DF-3FDE616A3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87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1" name="Line 26">
              <a:extLst>
                <a:ext uri="{FF2B5EF4-FFF2-40B4-BE49-F238E27FC236}">
                  <a16:creationId xmlns:a16="http://schemas.microsoft.com/office/drawing/2014/main" id="{6E0136D8-1B17-F152-ED0B-968779F6A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13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09" name="Rectangle 28">
            <a:extLst>
              <a:ext uri="{FF2B5EF4-FFF2-40B4-BE49-F238E27FC236}">
                <a16:creationId xmlns:a16="http://schemas.microsoft.com/office/drawing/2014/main" id="{FBDF61EA-4CDF-C80E-0F07-0F5C5224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3017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PROJECT</a:t>
            </a:r>
          </a:p>
        </p:txBody>
      </p:sp>
      <p:sp>
        <p:nvSpPr>
          <p:cNvPr id="25610" name="Rectangle 29">
            <a:extLst>
              <a:ext uri="{FF2B5EF4-FFF2-40B4-BE49-F238E27FC236}">
                <a16:creationId xmlns:a16="http://schemas.microsoft.com/office/drawing/2014/main" id="{CB51D90B-3AE9-BC32-9ED9-A8264DA0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1301750"/>
            <a:ext cx="35687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1" name="Rectangle 30">
            <a:extLst>
              <a:ext uri="{FF2B5EF4-FFF2-40B4-BE49-F238E27FC236}">
                <a16:creationId xmlns:a16="http://schemas.microsoft.com/office/drawing/2014/main" id="{541C9B6F-5601-B44C-6028-A7FDA9AD1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17625"/>
            <a:ext cx="1219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PNAME</a:t>
            </a:r>
            <a:endParaRPr lang="en-US" altLang="ko-KR" sz="11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ProductX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ProductY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ProductZ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Computerization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Reorganization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Newbenefits</a:t>
            </a:r>
          </a:p>
        </p:txBody>
      </p:sp>
      <p:sp>
        <p:nvSpPr>
          <p:cNvPr id="25612" name="Rectangle 31">
            <a:extLst>
              <a:ext uri="{FF2B5EF4-FFF2-40B4-BE49-F238E27FC236}">
                <a16:creationId xmlns:a16="http://schemas.microsoft.com/office/drawing/2014/main" id="{E4E8C421-C8E4-3793-93F1-E88CC3F4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317625"/>
            <a:ext cx="1028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 u="sng">
                <a:latin typeface="Arial" panose="020B0604020202020204" pitchFamily="34" charset="0"/>
                <a:ea typeface="굴림" panose="020B0600000101010101" pitchFamily="50" charset="-127"/>
              </a:rPr>
              <a:t>PNUMBER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20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25613" name="Rectangle 32">
            <a:extLst>
              <a:ext uri="{FF2B5EF4-FFF2-40B4-BE49-F238E27FC236}">
                <a16:creationId xmlns:a16="http://schemas.microsoft.com/office/drawing/2014/main" id="{DA1E128B-41CF-C037-D6A1-F5FD2697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1317625"/>
            <a:ext cx="1054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PLOCATION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Bellaire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Sugarland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Stafford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Stafford</a:t>
            </a:r>
          </a:p>
        </p:txBody>
      </p:sp>
      <p:grpSp>
        <p:nvGrpSpPr>
          <p:cNvPr id="25614" name="Group 39">
            <a:extLst>
              <a:ext uri="{FF2B5EF4-FFF2-40B4-BE49-F238E27FC236}">
                <a16:creationId xmlns:a16="http://schemas.microsoft.com/office/drawing/2014/main" id="{A3C46D02-AA85-AC92-744C-0B472C60871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524000"/>
            <a:ext cx="3581400" cy="1143000"/>
            <a:chOff x="1104" y="960"/>
            <a:chExt cx="2256" cy="720"/>
          </a:xfrm>
        </p:grpSpPr>
        <p:sp>
          <p:nvSpPr>
            <p:cNvPr id="25640" name="Line 33">
              <a:extLst>
                <a:ext uri="{FF2B5EF4-FFF2-40B4-BE49-F238E27FC236}">
                  <a16:creationId xmlns:a16="http://schemas.microsoft.com/office/drawing/2014/main" id="{F027769F-9667-4AB1-3F34-818044A5A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96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1" name="Line 34">
              <a:extLst>
                <a:ext uri="{FF2B5EF4-FFF2-40B4-BE49-F238E27FC236}">
                  <a16:creationId xmlns:a16="http://schemas.microsoft.com/office/drawing/2014/main" id="{8ACFCC4C-4670-6B0B-5BD2-DB1610A32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2" name="Line 35">
              <a:extLst>
                <a:ext uri="{FF2B5EF4-FFF2-40B4-BE49-F238E27FC236}">
                  <a16:creationId xmlns:a16="http://schemas.microsoft.com/office/drawing/2014/main" id="{0F58E2C5-1586-CEB1-EB64-48260C49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48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3" name="Line 36">
              <a:extLst>
                <a:ext uri="{FF2B5EF4-FFF2-40B4-BE49-F238E27FC236}">
                  <a16:creationId xmlns:a16="http://schemas.microsoft.com/office/drawing/2014/main" id="{0C0BAB3E-BF7F-EA51-61AE-4DD5A00D7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4" name="Line 37">
              <a:extLst>
                <a:ext uri="{FF2B5EF4-FFF2-40B4-BE49-F238E27FC236}">
                  <a16:creationId xmlns:a16="http://schemas.microsoft.com/office/drawing/2014/main" id="{E224B6D6-A427-3872-B766-21E9458EA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36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5" name="Line 38">
              <a:extLst>
                <a:ext uri="{FF2B5EF4-FFF2-40B4-BE49-F238E27FC236}">
                  <a16:creationId xmlns:a16="http://schemas.microsoft.com/office/drawing/2014/main" id="{1FC94CD7-A2BB-888A-44C1-6F7AAA58D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15" name="Group 43">
            <a:extLst>
              <a:ext uri="{FF2B5EF4-FFF2-40B4-BE49-F238E27FC236}">
                <a16:creationId xmlns:a16="http://schemas.microsoft.com/office/drawing/2014/main" id="{F0C50244-AF8B-8994-8993-6AAE05066641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1295400"/>
            <a:ext cx="1879600" cy="1600200"/>
            <a:chOff x="1840" y="816"/>
            <a:chExt cx="1184" cy="1008"/>
          </a:xfrm>
        </p:grpSpPr>
        <p:sp>
          <p:nvSpPr>
            <p:cNvPr id="25637" name="Line 40">
              <a:extLst>
                <a:ext uri="{FF2B5EF4-FFF2-40B4-BE49-F238E27FC236}">
                  <a16:creationId xmlns:a16="http://schemas.microsoft.com/office/drawing/2014/main" id="{718D62F2-7C94-8149-AE86-21C8ED5E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816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8" name="Line 41">
              <a:extLst>
                <a:ext uri="{FF2B5EF4-FFF2-40B4-BE49-F238E27FC236}">
                  <a16:creationId xmlns:a16="http://schemas.microsoft.com/office/drawing/2014/main" id="{A959B153-687D-24C0-159F-C80B4F37D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816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9" name="Line 42">
              <a:extLst>
                <a:ext uri="{FF2B5EF4-FFF2-40B4-BE49-F238E27FC236}">
                  <a16:creationId xmlns:a16="http://schemas.microsoft.com/office/drawing/2014/main" id="{B457AC08-1ADA-D406-7A25-2631E1A5B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16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16" name="Rectangle 44">
            <a:extLst>
              <a:ext uri="{FF2B5EF4-FFF2-40B4-BE49-F238E27FC236}">
                <a16:creationId xmlns:a16="http://schemas.microsoft.com/office/drawing/2014/main" id="{AAE174EE-770E-290B-D809-9E802EC5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1317625"/>
            <a:ext cx="647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DNUM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5617" name="Rectangle 45">
            <a:extLst>
              <a:ext uri="{FF2B5EF4-FFF2-40B4-BE49-F238E27FC236}">
                <a16:creationId xmlns:a16="http://schemas.microsoft.com/office/drawing/2014/main" id="{8CF68903-4C20-A9CB-E5E2-F4B5D8C1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829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DEPENDENT</a:t>
            </a:r>
          </a:p>
        </p:txBody>
      </p:sp>
      <p:sp>
        <p:nvSpPr>
          <p:cNvPr id="25618" name="Rectangle 46">
            <a:extLst>
              <a:ext uri="{FF2B5EF4-FFF2-40B4-BE49-F238E27FC236}">
                <a16:creationId xmlns:a16="http://schemas.microsoft.com/office/drawing/2014/main" id="{56598F51-22FA-773B-B82E-F3DCFD7F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282950"/>
            <a:ext cx="433070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9" name="Rectangle 47">
            <a:extLst>
              <a:ext uri="{FF2B5EF4-FFF2-40B4-BE49-F238E27FC236}">
                <a16:creationId xmlns:a16="http://schemas.microsoft.com/office/drawing/2014/main" id="{2610836B-542D-E494-6D63-0865774B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298825"/>
            <a:ext cx="838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 u="sng">
                <a:latin typeface="Arial" panose="020B0604020202020204" pitchFamily="34" charset="0"/>
                <a:ea typeface="굴림" panose="020B0600000101010101" pitchFamily="50" charset="-127"/>
              </a:rPr>
              <a:t>ESSN</a:t>
            </a:r>
            <a:endParaRPr lang="en-US" altLang="ko-KR" sz="10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</p:txBody>
      </p:sp>
      <p:sp>
        <p:nvSpPr>
          <p:cNvPr id="25620" name="Rectangle 48">
            <a:extLst>
              <a:ext uri="{FF2B5EF4-FFF2-40B4-BE49-F238E27FC236}">
                <a16:creationId xmlns:a16="http://schemas.microsoft.com/office/drawing/2014/main" id="{21CCC7E5-55CC-D926-FD0C-B72CB9A2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286125"/>
            <a:ext cx="15494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 u="sng">
                <a:latin typeface="Arial" panose="020B0604020202020204" pitchFamily="34" charset="0"/>
                <a:ea typeface="굴림" panose="020B0600000101010101" pitchFamily="50" charset="-127"/>
              </a:rPr>
              <a:t>DEPENDENT_NAME</a:t>
            </a:r>
            <a:endParaRPr lang="en-US" altLang="ko-KR" sz="10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Alice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Theodore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Joy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Abner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Michael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Allice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 Elizabeth</a:t>
            </a:r>
          </a:p>
        </p:txBody>
      </p:sp>
      <p:sp>
        <p:nvSpPr>
          <p:cNvPr id="25621" name="Rectangle 49">
            <a:extLst>
              <a:ext uri="{FF2B5EF4-FFF2-40B4-BE49-F238E27FC236}">
                <a16:creationId xmlns:a16="http://schemas.microsoft.com/office/drawing/2014/main" id="{F503ACCF-71F4-69C5-72DF-5D7FCEA4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298825"/>
            <a:ext cx="52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SEX</a:t>
            </a:r>
            <a:endParaRPr lang="en-US" altLang="ko-KR" sz="10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25622" name="Group 54">
            <a:extLst>
              <a:ext uri="{FF2B5EF4-FFF2-40B4-BE49-F238E27FC236}">
                <a16:creationId xmlns:a16="http://schemas.microsoft.com/office/drawing/2014/main" id="{A66E4A72-3834-E765-7AC1-B2F0B17B27BB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3276600"/>
            <a:ext cx="2565400" cy="1828800"/>
            <a:chOff x="1552" y="2064"/>
            <a:chExt cx="1616" cy="1152"/>
          </a:xfrm>
        </p:grpSpPr>
        <p:sp>
          <p:nvSpPr>
            <p:cNvPr id="25633" name="Line 50">
              <a:extLst>
                <a:ext uri="{FF2B5EF4-FFF2-40B4-BE49-F238E27FC236}">
                  <a16:creationId xmlns:a16="http://schemas.microsoft.com/office/drawing/2014/main" id="{922439C2-7469-F137-F012-424CBB578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206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4" name="Line 51">
              <a:extLst>
                <a:ext uri="{FF2B5EF4-FFF2-40B4-BE49-F238E27FC236}">
                  <a16:creationId xmlns:a16="http://schemas.microsoft.com/office/drawing/2014/main" id="{49B7E1EE-0FB8-4FAC-4730-37B893860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6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5" name="Line 52">
              <a:extLst>
                <a:ext uri="{FF2B5EF4-FFF2-40B4-BE49-F238E27FC236}">
                  <a16:creationId xmlns:a16="http://schemas.microsoft.com/office/drawing/2014/main" id="{270EEA5A-9B53-C967-2E8E-2F90FDB63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6" name="Line 53">
              <a:extLst>
                <a:ext uri="{FF2B5EF4-FFF2-40B4-BE49-F238E27FC236}">
                  <a16:creationId xmlns:a16="http://schemas.microsoft.com/office/drawing/2014/main" id="{2F02CBA7-AF43-94BE-4057-5797A7A3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6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23" name="Rectangle 55">
            <a:extLst>
              <a:ext uri="{FF2B5EF4-FFF2-40B4-BE49-F238E27FC236}">
                <a16:creationId xmlns:a16="http://schemas.microsoft.com/office/drawing/2014/main" id="{CF01791B-45A6-3170-96D7-B333A4AF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298825"/>
            <a:ext cx="9779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BDATE</a:t>
            </a:r>
            <a:endParaRPr lang="en-US" altLang="ko-KR" sz="10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05-APR-76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25-OCT-73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03-MAY-48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29-FEB-32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01-JAN-78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32-DEC-78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05-MAY-57</a:t>
            </a:r>
          </a:p>
        </p:txBody>
      </p:sp>
      <p:sp>
        <p:nvSpPr>
          <p:cNvPr id="25624" name="Rectangle 56">
            <a:extLst>
              <a:ext uri="{FF2B5EF4-FFF2-40B4-BE49-F238E27FC236}">
                <a16:creationId xmlns:a16="http://schemas.microsoft.com/office/drawing/2014/main" id="{3C5F89EA-B4CB-7B3D-E71B-ACBEC9E2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3298825"/>
            <a:ext cx="1282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RELATIONSHIP</a:t>
            </a:r>
            <a:endParaRPr lang="en-US" altLang="ko-KR" sz="1000" u="sng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DAUGHTER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SON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SPOUSE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SPOUSE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SON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DAUGHTER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SPOUSE</a:t>
            </a:r>
          </a:p>
        </p:txBody>
      </p:sp>
      <p:grpSp>
        <p:nvGrpSpPr>
          <p:cNvPr id="25625" name="Group 64">
            <a:extLst>
              <a:ext uri="{FF2B5EF4-FFF2-40B4-BE49-F238E27FC236}">
                <a16:creationId xmlns:a16="http://schemas.microsoft.com/office/drawing/2014/main" id="{4C537497-6D37-0577-E70A-3EFF01F9C5A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05200"/>
            <a:ext cx="4343400" cy="1371600"/>
            <a:chOff x="1104" y="2208"/>
            <a:chExt cx="2736" cy="864"/>
          </a:xfrm>
        </p:grpSpPr>
        <p:sp>
          <p:nvSpPr>
            <p:cNvPr id="25626" name="Line 57">
              <a:extLst>
                <a:ext uri="{FF2B5EF4-FFF2-40B4-BE49-F238E27FC236}">
                  <a16:creationId xmlns:a16="http://schemas.microsoft.com/office/drawing/2014/main" id="{F07A13D8-9062-46C6-4387-0D21AFE72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Line 58">
              <a:extLst>
                <a:ext uri="{FF2B5EF4-FFF2-40B4-BE49-F238E27FC236}">
                  <a16:creationId xmlns:a16="http://schemas.microsoft.com/office/drawing/2014/main" id="{30881C06-DFFA-0B98-568F-45109D0B1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Line 59">
              <a:extLst>
                <a:ext uri="{FF2B5EF4-FFF2-40B4-BE49-F238E27FC236}">
                  <a16:creationId xmlns:a16="http://schemas.microsoft.com/office/drawing/2014/main" id="{FB4C2905-F8D7-B8FD-E47D-5E0ECBE8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96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9" name="Line 60">
              <a:extLst>
                <a:ext uri="{FF2B5EF4-FFF2-40B4-BE49-F238E27FC236}">
                  <a16:creationId xmlns:a16="http://schemas.microsoft.com/office/drawing/2014/main" id="{4EA832F2-8172-129E-38DA-C52C653A3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0" name="Line 61">
              <a:extLst>
                <a:ext uri="{FF2B5EF4-FFF2-40B4-BE49-F238E27FC236}">
                  <a16:creationId xmlns:a16="http://schemas.microsoft.com/office/drawing/2014/main" id="{B13F3406-C152-1DC1-3032-9165D8868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84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1" name="Line 62">
              <a:extLst>
                <a:ext uri="{FF2B5EF4-FFF2-40B4-BE49-F238E27FC236}">
                  <a16:creationId xmlns:a16="http://schemas.microsoft.com/office/drawing/2014/main" id="{CFD4F67B-0D08-3D44-C72A-FE36B51C9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28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2" name="Line 63">
              <a:extLst>
                <a:ext uri="{FF2B5EF4-FFF2-40B4-BE49-F238E27FC236}">
                  <a16:creationId xmlns:a16="http://schemas.microsoft.com/office/drawing/2014/main" id="{5B09A72B-A2F3-72DF-0947-78A14BD27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그룹 16">
            <a:extLst>
              <a:ext uri="{FF2B5EF4-FFF2-40B4-BE49-F238E27FC236}">
                <a16:creationId xmlns:a16="http://schemas.microsoft.com/office/drawing/2014/main" id="{49948DA8-5A97-EBCF-B1A3-8C1A7BF3580A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112963"/>
            <a:ext cx="7153275" cy="2959100"/>
            <a:chOff x="1189038" y="2112963"/>
            <a:chExt cx="7153275" cy="2857500"/>
          </a:xfrm>
        </p:grpSpPr>
        <p:sp>
          <p:nvSpPr>
            <p:cNvPr id="27661" name="AutoShape 81">
              <a:extLst>
                <a:ext uri="{FF2B5EF4-FFF2-40B4-BE49-F238E27FC236}">
                  <a16:creationId xmlns:a16="http://schemas.microsoft.com/office/drawing/2014/main" id="{E68880AC-3800-31C9-DC6C-C8F16851F8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62" name="AutoShape 82">
              <a:extLst>
                <a:ext uri="{FF2B5EF4-FFF2-40B4-BE49-F238E27FC236}">
                  <a16:creationId xmlns:a16="http://schemas.microsoft.com/office/drawing/2014/main" id="{D5F61442-BA13-C286-538F-2FAB5C2AD8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63" name="AutoShape 83">
              <a:extLst>
                <a:ext uri="{FF2B5EF4-FFF2-40B4-BE49-F238E27FC236}">
                  <a16:creationId xmlns:a16="http://schemas.microsoft.com/office/drawing/2014/main" id="{7341A2A1-15B8-6BF0-18ED-F3A70C358D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64" name="AutoShape 84">
              <a:extLst>
                <a:ext uri="{FF2B5EF4-FFF2-40B4-BE49-F238E27FC236}">
                  <a16:creationId xmlns:a16="http://schemas.microsoft.com/office/drawing/2014/main" id="{0498B6FB-5EFE-EE17-6476-8CEDEB7875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65" name="Text Box 92">
              <a:extLst>
                <a:ext uri="{FF2B5EF4-FFF2-40B4-BE49-F238E27FC236}">
                  <a16:creationId xmlns:a16="http://schemas.microsoft.com/office/drawing/2014/main" id="{3D239B77-1600-F8EE-3CB1-6E22AC4A58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4480" y="2831930"/>
              <a:ext cx="6443660" cy="92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기본키를 구성하는 애트리뷰트는 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NULL </a:t>
              </a: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값을 가질 수 있을까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</a:p>
          </p:txBody>
        </p:sp>
      </p:grpSp>
      <p:sp>
        <p:nvSpPr>
          <p:cNvPr id="27651" name="제목 1">
            <a:extLst>
              <a:ext uri="{FF2B5EF4-FFF2-40B4-BE49-F238E27FC236}">
                <a16:creationId xmlns:a16="http://schemas.microsoft.com/office/drawing/2014/main" id="{8C87861D-CAB7-8807-9A33-5080D041B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생각해 봅시다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7652" name="Group 85">
            <a:extLst>
              <a:ext uri="{FF2B5EF4-FFF2-40B4-BE49-F238E27FC236}">
                <a16:creationId xmlns:a16="http://schemas.microsoft.com/office/drawing/2014/main" id="{1C161ADF-D5CD-37F3-DF12-D31C8F3005DC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27656" name="Oval 86">
              <a:extLst>
                <a:ext uri="{FF2B5EF4-FFF2-40B4-BE49-F238E27FC236}">
                  <a16:creationId xmlns:a16="http://schemas.microsoft.com/office/drawing/2014/main" id="{B5CC02B9-C8D0-4BEB-D127-436F7216C3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57" name="Oval 87">
              <a:extLst>
                <a:ext uri="{FF2B5EF4-FFF2-40B4-BE49-F238E27FC236}">
                  <a16:creationId xmlns:a16="http://schemas.microsoft.com/office/drawing/2014/main" id="{2269F31B-A7B9-4553-BBC7-33E6E2E631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58" name="Oval 88">
              <a:extLst>
                <a:ext uri="{FF2B5EF4-FFF2-40B4-BE49-F238E27FC236}">
                  <a16:creationId xmlns:a16="http://schemas.microsoft.com/office/drawing/2014/main" id="{B80363DD-36EE-CC7E-8D49-D7FFEE210E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59" name="Oval 89">
              <a:extLst>
                <a:ext uri="{FF2B5EF4-FFF2-40B4-BE49-F238E27FC236}">
                  <a16:creationId xmlns:a16="http://schemas.microsoft.com/office/drawing/2014/main" id="{F790946E-8E5B-556F-F077-67D217E263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660" name="Oval 90">
              <a:extLst>
                <a:ext uri="{FF2B5EF4-FFF2-40B4-BE49-F238E27FC236}">
                  <a16:creationId xmlns:a16="http://schemas.microsoft.com/office/drawing/2014/main" id="{13F072B1-1249-F159-681C-5FB06A3100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653" name="AutoShape 93">
            <a:extLst>
              <a:ext uri="{FF2B5EF4-FFF2-40B4-BE49-F238E27FC236}">
                <a16:creationId xmlns:a16="http://schemas.microsoft.com/office/drawing/2014/main" id="{BADEE17F-A405-7E19-EDF5-0DEE15D8F1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50720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4" name="AutoShape 94">
            <a:extLst>
              <a:ext uri="{FF2B5EF4-FFF2-40B4-BE49-F238E27FC236}">
                <a16:creationId xmlns:a16="http://schemas.microsoft.com/office/drawing/2014/main" id="{37CE8C65-0145-C35A-D8F0-BC733704F8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0638" y="50958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5" name="TextBox 18">
            <a:extLst>
              <a:ext uri="{FF2B5EF4-FFF2-40B4-BE49-F238E27FC236}">
                <a16:creationId xmlns:a16="http://schemas.microsoft.com/office/drawing/2014/main" id="{638A7467-AB59-6E03-6CCB-6808DDAD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3E3DD7C9-96F1-6AB3-6D09-41D0176BF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엔티티 무결성 제약조건</a:t>
            </a:r>
          </a:p>
        </p:txBody>
      </p:sp>
      <p:sp>
        <p:nvSpPr>
          <p:cNvPr id="29699" name="Freeform 3">
            <a:extLst>
              <a:ext uri="{FF2B5EF4-FFF2-40B4-BE49-F238E27FC236}">
                <a16:creationId xmlns:a16="http://schemas.microsoft.com/office/drawing/2014/main" id="{1545ED4F-AD9E-BEA1-CA73-057EABC611E5}"/>
              </a:ext>
            </a:extLst>
          </p:cNvPr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0" name="Freeform 4">
            <a:extLst>
              <a:ext uri="{FF2B5EF4-FFF2-40B4-BE49-F238E27FC236}">
                <a16:creationId xmlns:a16="http://schemas.microsoft.com/office/drawing/2014/main" id="{9F2CE732-B445-AB04-C466-040BABE5A24B}"/>
              </a:ext>
            </a:extLst>
          </p:cNvPr>
          <p:cNvSpPr>
            <a:spLocks/>
          </p:cNvSpPr>
          <p:nvPr/>
        </p:nvSpPr>
        <p:spPr bwMode="gray">
          <a:xfrm rot="10800000">
            <a:off x="6096000" y="1828800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599B31-1179-CA42-6C0E-A48318DF26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8088" y="2017713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기본키에는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NULL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이 포함될 수 없음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004260E-17E4-4FFD-84BF-A6D67D04E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 무결성 제약조건</a:t>
            </a:r>
          </a:p>
        </p:txBody>
      </p:sp>
      <p:sp>
        <p:nvSpPr>
          <p:cNvPr id="31747" name="Freeform 3">
            <a:extLst>
              <a:ext uri="{FF2B5EF4-FFF2-40B4-BE49-F238E27FC236}">
                <a16:creationId xmlns:a16="http://schemas.microsoft.com/office/drawing/2014/main" id="{B5FB1B3E-0202-E3A0-4E59-D1AC544C5C58}"/>
              </a:ext>
            </a:extLst>
          </p:cNvPr>
          <p:cNvSpPr>
            <a:spLocks/>
          </p:cNvSpPr>
          <p:nvPr/>
        </p:nvSpPr>
        <p:spPr bwMode="gray">
          <a:xfrm>
            <a:off x="971550" y="5254625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48" name="Freeform 4">
            <a:extLst>
              <a:ext uri="{FF2B5EF4-FFF2-40B4-BE49-F238E27FC236}">
                <a16:creationId xmlns:a16="http://schemas.microsoft.com/office/drawing/2014/main" id="{F982C5D1-295E-F3F5-1AAA-5BFFE06F772B}"/>
              </a:ext>
            </a:extLst>
          </p:cNvPr>
          <p:cNvSpPr>
            <a:spLocks/>
          </p:cNvSpPr>
          <p:nvPr/>
        </p:nvSpPr>
        <p:spPr bwMode="gray">
          <a:xfrm rot="10800000">
            <a:off x="6038850" y="4303713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420AD28-3F1D-885D-7CF2-10EE1154AF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0938" y="4492625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외래키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값은 반드시 참조되는 릴레이션의 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기본키에 존재해야만 한다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  <p:grpSp>
        <p:nvGrpSpPr>
          <p:cNvPr id="31750" name="그룹 1">
            <a:extLst>
              <a:ext uri="{FF2B5EF4-FFF2-40B4-BE49-F238E27FC236}">
                <a16:creationId xmlns:a16="http://schemas.microsoft.com/office/drawing/2014/main" id="{8C1C7879-8CFE-3072-3B13-607DAAEC3CB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51000"/>
            <a:ext cx="6991350" cy="1912938"/>
            <a:chOff x="1047750" y="3962400"/>
            <a:chExt cx="6991350" cy="1912938"/>
          </a:xfrm>
        </p:grpSpPr>
        <p:sp>
          <p:nvSpPr>
            <p:cNvPr id="31751" name="Freeform 6">
              <a:extLst>
                <a:ext uri="{FF2B5EF4-FFF2-40B4-BE49-F238E27FC236}">
                  <a16:creationId xmlns:a16="http://schemas.microsoft.com/office/drawing/2014/main" id="{0CFAC81F-9AB3-7B17-11D0-51607E4CFE4C}"/>
                </a:ext>
              </a:extLst>
            </p:cNvPr>
            <p:cNvSpPr>
              <a:spLocks/>
            </p:cNvSpPr>
            <p:nvPr/>
          </p:nvSpPr>
          <p:spPr bwMode="gray">
            <a:xfrm>
              <a:off x="1047750" y="4913313"/>
              <a:ext cx="201930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91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2" name="Freeform 7">
              <a:extLst>
                <a:ext uri="{FF2B5EF4-FFF2-40B4-BE49-F238E27FC236}">
                  <a16:creationId xmlns:a16="http://schemas.microsoft.com/office/drawing/2014/main" id="{F48E6E07-40F7-C103-15DA-C3BD4236E05E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115050" y="3962400"/>
              <a:ext cx="192405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91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36919E9-4AA8-F192-31B1-F6AEC96A4F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7138" y="4151313"/>
              <a:ext cx="6629400" cy="1524000"/>
            </a:xfrm>
            <a:prstGeom prst="rect">
              <a:avLst/>
            </a:prstGeom>
            <a:solidFill>
              <a:srgbClr val="86B600"/>
            </a:solidFill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eaLnBrk="1" latinLnBrk="1" hangingPunct="1">
                <a:defRPr/>
              </a:pPr>
              <a:r>
                <a:rPr lang="ko-KR" altLang="en-US" dirty="0" err="1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외래키</a:t>
              </a:r>
              <a:r>
                <a:rPr lang="ko-KR" altLang="en-US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: </a:t>
              </a:r>
            </a:p>
            <a:p>
              <a:pPr eaLnBrk="1" latinLnBrk="1" hangingPunct="1">
                <a:defRPr/>
              </a:pPr>
              <a:r>
                <a:rPr lang="en-US" altLang="ko-KR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다른 </a:t>
              </a:r>
              <a:r>
                <a:rPr lang="ko-KR" altLang="en-US" sz="2000" dirty="0" err="1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릴레이션의</a:t>
              </a:r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 기본 키를 참조하는 </a:t>
              </a:r>
              <a:r>
                <a:rPr lang="ko-KR" altLang="en-US" sz="2000" dirty="0" err="1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애트리뷰트</a:t>
              </a:r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 - </a:t>
              </a:r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두 </a:t>
              </a:r>
              <a:r>
                <a:rPr lang="ko-KR" altLang="en-US" sz="2000" dirty="0" err="1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릴레이션의</a:t>
              </a:r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 관계를 표현하는 방법</a:t>
              </a:r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>
            <a:extLst>
              <a:ext uri="{FF2B5EF4-FFF2-40B4-BE49-F238E27FC236}">
                <a16:creationId xmlns:a16="http://schemas.microsoft.com/office/drawing/2014/main" id="{DD119812-1315-81FB-C07F-5F82C8ABB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B9095-E6D7-4935-81A9-D2D8F0C4A3BD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795" name="Picture 3" descr="2_p_15">
            <a:extLst>
              <a:ext uri="{FF2B5EF4-FFF2-40B4-BE49-F238E27FC236}">
                <a16:creationId xmlns:a16="http://schemas.microsoft.com/office/drawing/2014/main" id="{D9F87644-7F7C-9ABB-D5A5-8914B448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5832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65">
            <a:extLst>
              <a:ext uri="{FF2B5EF4-FFF2-40B4-BE49-F238E27FC236}">
                <a16:creationId xmlns:a16="http://schemas.microsoft.com/office/drawing/2014/main" id="{7E3C8E8E-6C85-6D17-7DE3-B588670F7B2E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1989138"/>
            <a:ext cx="8528050" cy="4718050"/>
            <a:chOff x="914400" y="609600"/>
            <a:chExt cx="8528833" cy="4718050"/>
          </a:xfrm>
        </p:grpSpPr>
        <p:sp>
          <p:nvSpPr>
            <p:cNvPr id="33797" name="Rectangle 3">
              <a:extLst>
                <a:ext uri="{FF2B5EF4-FFF2-40B4-BE49-F238E27FC236}">
                  <a16:creationId xmlns:a16="http://schemas.microsoft.com/office/drawing/2014/main" id="{41BC7A49-AF2B-73A5-85BD-467A4EC7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11493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FNAME</a:t>
              </a:r>
            </a:p>
          </p:txBody>
        </p:sp>
        <p:sp>
          <p:nvSpPr>
            <p:cNvPr id="33798" name="Rectangle 4">
              <a:extLst>
                <a:ext uri="{FF2B5EF4-FFF2-40B4-BE49-F238E27FC236}">
                  <a16:creationId xmlns:a16="http://schemas.microsoft.com/office/drawing/2014/main" id="{2EF236D0-17CC-1BE3-849A-7B6AA018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150" y="1149350"/>
              <a:ext cx="596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MINIT</a:t>
              </a:r>
            </a:p>
          </p:txBody>
        </p:sp>
        <p:sp>
          <p:nvSpPr>
            <p:cNvPr id="33799" name="Rectangle 5">
              <a:extLst>
                <a:ext uri="{FF2B5EF4-FFF2-40B4-BE49-F238E27FC236}">
                  <a16:creationId xmlns:a16="http://schemas.microsoft.com/office/drawing/2014/main" id="{8297FA7F-A7EA-4822-8FAE-E5582C1E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11493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LNAME</a:t>
              </a:r>
            </a:p>
          </p:txBody>
        </p:sp>
        <p:sp>
          <p:nvSpPr>
            <p:cNvPr id="33800" name="Rectangle 6">
              <a:extLst>
                <a:ext uri="{FF2B5EF4-FFF2-40B4-BE49-F238E27FC236}">
                  <a16:creationId xmlns:a16="http://schemas.microsoft.com/office/drawing/2014/main" id="{9ADD50AD-E436-2BCB-4E6E-9CAD4DC5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149350"/>
              <a:ext cx="4445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SSN</a:t>
              </a:r>
            </a:p>
          </p:txBody>
        </p:sp>
        <p:sp>
          <p:nvSpPr>
            <p:cNvPr id="33801" name="Rectangle 7">
              <a:extLst>
                <a:ext uri="{FF2B5EF4-FFF2-40B4-BE49-F238E27FC236}">
                  <a16:creationId xmlns:a16="http://schemas.microsoft.com/office/drawing/2014/main" id="{A54DCBE7-1D51-1B28-D03F-6BD9A91AA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50" y="11493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BDATE</a:t>
              </a:r>
            </a:p>
          </p:txBody>
        </p:sp>
        <p:sp>
          <p:nvSpPr>
            <p:cNvPr id="33802" name="Rectangle 8">
              <a:extLst>
                <a:ext uri="{FF2B5EF4-FFF2-40B4-BE49-F238E27FC236}">
                  <a16:creationId xmlns:a16="http://schemas.microsoft.com/office/drawing/2014/main" id="{9A6F571C-4018-9C18-CF62-C1B9AF23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1149350"/>
              <a:ext cx="9017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ADDRESS</a:t>
              </a:r>
            </a:p>
          </p:txBody>
        </p:sp>
        <p:sp>
          <p:nvSpPr>
            <p:cNvPr id="33803" name="Rectangle 9">
              <a:extLst>
                <a:ext uri="{FF2B5EF4-FFF2-40B4-BE49-F238E27FC236}">
                  <a16:creationId xmlns:a16="http://schemas.microsoft.com/office/drawing/2014/main" id="{D6E7F454-0B37-B538-FD63-265D3D38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50" y="1149350"/>
              <a:ext cx="4445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SEX</a:t>
              </a:r>
            </a:p>
          </p:txBody>
        </p:sp>
        <p:sp>
          <p:nvSpPr>
            <p:cNvPr id="33804" name="Rectangle 10">
              <a:extLst>
                <a:ext uri="{FF2B5EF4-FFF2-40B4-BE49-F238E27FC236}">
                  <a16:creationId xmlns:a16="http://schemas.microsoft.com/office/drawing/2014/main" id="{DE8CCBC4-FE9B-564F-80A0-0CDDC6B80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1149350"/>
              <a:ext cx="749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SALARY</a:t>
              </a:r>
            </a:p>
          </p:txBody>
        </p:sp>
        <p:sp>
          <p:nvSpPr>
            <p:cNvPr id="33805" name="Rectangle 11">
              <a:extLst>
                <a:ext uri="{FF2B5EF4-FFF2-40B4-BE49-F238E27FC236}">
                  <a16:creationId xmlns:a16="http://schemas.microsoft.com/office/drawing/2014/main" id="{BA5B13E2-5414-8F04-526B-451C2EB8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50" y="114935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SUPERSSN</a:t>
              </a:r>
            </a:p>
          </p:txBody>
        </p:sp>
        <p:sp>
          <p:nvSpPr>
            <p:cNvPr id="33806" name="Rectangle 12">
              <a:extLst>
                <a:ext uri="{FF2B5EF4-FFF2-40B4-BE49-F238E27FC236}">
                  <a16:creationId xmlns:a16="http://schemas.microsoft.com/office/drawing/2014/main" id="{3A3F3E24-2B2B-F1EB-9776-F236920B3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950" y="1149350"/>
              <a:ext cx="4445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DNO</a:t>
              </a:r>
            </a:p>
          </p:txBody>
        </p:sp>
        <p:sp>
          <p:nvSpPr>
            <p:cNvPr id="33807" name="Rectangle 13">
              <a:extLst>
                <a:ext uri="{FF2B5EF4-FFF2-40B4-BE49-F238E27FC236}">
                  <a16:creationId xmlns:a16="http://schemas.microsoft.com/office/drawing/2014/main" id="{0320068C-5253-6E16-D632-660A8DD1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914400"/>
              <a:ext cx="1371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EMPLOYEE</a:t>
              </a:r>
            </a:p>
          </p:txBody>
        </p:sp>
        <p:sp>
          <p:nvSpPr>
            <p:cNvPr id="33808" name="Rectangle 14">
              <a:extLst>
                <a:ext uri="{FF2B5EF4-FFF2-40B4-BE49-F238E27FC236}">
                  <a16:creationId xmlns:a16="http://schemas.microsoft.com/office/drawing/2014/main" id="{1015769C-4CAE-C845-3491-D7E61E1B7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19113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DNAME</a:t>
              </a:r>
            </a:p>
          </p:txBody>
        </p:sp>
        <p:sp>
          <p:nvSpPr>
            <p:cNvPr id="33809" name="Rectangle 15">
              <a:extLst>
                <a:ext uri="{FF2B5EF4-FFF2-40B4-BE49-F238E27FC236}">
                  <a16:creationId xmlns:a16="http://schemas.microsoft.com/office/drawing/2014/main" id="{AD76957D-A428-3EA8-0D09-20B2F39D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91135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DNUMBER</a:t>
              </a:r>
            </a:p>
          </p:txBody>
        </p:sp>
        <p:sp>
          <p:nvSpPr>
            <p:cNvPr id="33810" name="Rectangle 16">
              <a:extLst>
                <a:ext uri="{FF2B5EF4-FFF2-40B4-BE49-F238E27FC236}">
                  <a16:creationId xmlns:a16="http://schemas.microsoft.com/office/drawing/2014/main" id="{52BD2681-2BA9-3E4C-FCFF-0AD15284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150" y="1911350"/>
              <a:ext cx="8255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MGRSSN</a:t>
              </a:r>
            </a:p>
          </p:txBody>
        </p:sp>
        <p:sp>
          <p:nvSpPr>
            <p:cNvPr id="33811" name="Rectangle 17">
              <a:extLst>
                <a:ext uri="{FF2B5EF4-FFF2-40B4-BE49-F238E27FC236}">
                  <a16:creationId xmlns:a16="http://schemas.microsoft.com/office/drawing/2014/main" id="{DB23B151-9A2A-4684-DA3B-DAABEF55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1911350"/>
              <a:ext cx="1511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MGRSTARTDATE</a:t>
              </a:r>
            </a:p>
          </p:txBody>
        </p:sp>
        <p:sp>
          <p:nvSpPr>
            <p:cNvPr id="33812" name="Rectangle 18">
              <a:extLst>
                <a:ext uri="{FF2B5EF4-FFF2-40B4-BE49-F238E27FC236}">
                  <a16:creationId xmlns:a16="http://schemas.microsoft.com/office/drawing/2014/main" id="{D5F7B8FC-9780-2338-0451-BC9935FC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676400"/>
              <a:ext cx="1752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DEPARTMENT</a:t>
              </a:r>
            </a:p>
          </p:txBody>
        </p:sp>
        <p:sp>
          <p:nvSpPr>
            <p:cNvPr id="33813" name="Rectangle 19">
              <a:extLst>
                <a:ext uri="{FF2B5EF4-FFF2-40B4-BE49-F238E27FC236}">
                  <a16:creationId xmlns:a16="http://schemas.microsoft.com/office/drawing/2014/main" id="{4F284521-6B18-39FA-F4AF-A13CA8D7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950" y="2673350"/>
              <a:ext cx="1130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DNUMBER</a:t>
              </a:r>
            </a:p>
          </p:txBody>
        </p:sp>
        <p:sp>
          <p:nvSpPr>
            <p:cNvPr id="33814" name="Rectangle 20">
              <a:extLst>
                <a:ext uri="{FF2B5EF4-FFF2-40B4-BE49-F238E27FC236}">
                  <a16:creationId xmlns:a16="http://schemas.microsoft.com/office/drawing/2014/main" id="{C6D50550-3E79-90A1-836E-139C67A5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2673350"/>
              <a:ext cx="1511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DLOCATION</a:t>
              </a:r>
            </a:p>
          </p:txBody>
        </p:sp>
        <p:sp>
          <p:nvSpPr>
            <p:cNvPr id="33815" name="Rectangle 21">
              <a:extLst>
                <a:ext uri="{FF2B5EF4-FFF2-40B4-BE49-F238E27FC236}">
                  <a16:creationId xmlns:a16="http://schemas.microsoft.com/office/drawing/2014/main" id="{8DA1FF70-EC0A-C76C-E1E5-6181FE0E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0" y="2432050"/>
              <a:ext cx="15922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DEPT_LOCATION</a:t>
              </a:r>
            </a:p>
          </p:txBody>
        </p:sp>
        <p:sp>
          <p:nvSpPr>
            <p:cNvPr id="33816" name="Line 22">
              <a:extLst>
                <a:ext uri="{FF2B5EF4-FFF2-40B4-BE49-F238E27FC236}">
                  <a16:creationId xmlns:a16="http://schemas.microsoft.com/office/drawing/2014/main" id="{ACCFFD06-EDA1-EF1A-84B1-3FA2000D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895600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7" name="Rectangle 23">
              <a:extLst>
                <a:ext uri="{FF2B5EF4-FFF2-40B4-BE49-F238E27FC236}">
                  <a16:creationId xmlns:a16="http://schemas.microsoft.com/office/drawing/2014/main" id="{06DB4214-C26B-F158-AA3C-A981A252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0" y="3511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PNAME</a:t>
              </a:r>
            </a:p>
          </p:txBody>
        </p:sp>
        <p:sp>
          <p:nvSpPr>
            <p:cNvPr id="33818" name="Rectangle 24">
              <a:extLst>
                <a:ext uri="{FF2B5EF4-FFF2-40B4-BE49-F238E27FC236}">
                  <a16:creationId xmlns:a16="http://schemas.microsoft.com/office/drawing/2014/main" id="{577BE43D-2220-CC8D-9C3B-8F14BC587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950" y="351155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PNUMBER</a:t>
              </a:r>
            </a:p>
          </p:txBody>
        </p:sp>
        <p:sp>
          <p:nvSpPr>
            <p:cNvPr id="33819" name="Rectangle 25">
              <a:extLst>
                <a:ext uri="{FF2B5EF4-FFF2-40B4-BE49-F238E27FC236}">
                  <a16:creationId xmlns:a16="http://schemas.microsoft.com/office/drawing/2014/main" id="{B9CA5139-493F-D114-5F17-A406E222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550" y="3511550"/>
              <a:ext cx="12065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PLOCATION</a:t>
              </a:r>
            </a:p>
          </p:txBody>
        </p:sp>
        <p:sp>
          <p:nvSpPr>
            <p:cNvPr id="33820" name="Rectangle 26">
              <a:extLst>
                <a:ext uri="{FF2B5EF4-FFF2-40B4-BE49-F238E27FC236}">
                  <a16:creationId xmlns:a16="http://schemas.microsoft.com/office/drawing/2014/main" id="{EBB94828-A37E-0A8C-073F-86D99FC6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3511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DNUM</a:t>
              </a:r>
            </a:p>
          </p:txBody>
        </p:sp>
        <p:sp>
          <p:nvSpPr>
            <p:cNvPr id="33821" name="Rectangle 27">
              <a:extLst>
                <a:ext uri="{FF2B5EF4-FFF2-40B4-BE49-F238E27FC236}">
                  <a16:creationId xmlns:a16="http://schemas.microsoft.com/office/drawing/2014/main" id="{9C3BA5B6-0DF8-9B50-07B3-BB4E7DB2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200" y="3263900"/>
              <a:ext cx="10763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PROJECT</a:t>
              </a:r>
            </a:p>
          </p:txBody>
        </p:sp>
        <p:sp>
          <p:nvSpPr>
            <p:cNvPr id="33822" name="Rectangle 28">
              <a:extLst>
                <a:ext uri="{FF2B5EF4-FFF2-40B4-BE49-F238E27FC236}">
                  <a16:creationId xmlns:a16="http://schemas.microsoft.com/office/drawing/2014/main" id="{43492248-97BD-DF9A-8A44-25DD6688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4273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ESSN</a:t>
              </a:r>
            </a:p>
          </p:txBody>
        </p:sp>
        <p:sp>
          <p:nvSpPr>
            <p:cNvPr id="33823" name="Rectangle 29">
              <a:extLst>
                <a:ext uri="{FF2B5EF4-FFF2-40B4-BE49-F238E27FC236}">
                  <a16:creationId xmlns:a16="http://schemas.microsoft.com/office/drawing/2014/main" id="{011775B5-F97C-D424-2788-CB11C6413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4273550"/>
              <a:ext cx="749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PNO</a:t>
              </a:r>
            </a:p>
          </p:txBody>
        </p:sp>
        <p:sp>
          <p:nvSpPr>
            <p:cNvPr id="33824" name="Rectangle 30">
              <a:extLst>
                <a:ext uri="{FF2B5EF4-FFF2-40B4-BE49-F238E27FC236}">
                  <a16:creationId xmlns:a16="http://schemas.microsoft.com/office/drawing/2014/main" id="{F8BD14BC-FAC7-772B-0185-9BEE8D32D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4273550"/>
              <a:ext cx="9017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HOURS</a:t>
              </a:r>
            </a:p>
          </p:txBody>
        </p:sp>
        <p:sp>
          <p:nvSpPr>
            <p:cNvPr id="33825" name="Rectangle 31">
              <a:extLst>
                <a:ext uri="{FF2B5EF4-FFF2-40B4-BE49-F238E27FC236}">
                  <a16:creationId xmlns:a16="http://schemas.microsoft.com/office/drawing/2014/main" id="{54C331A5-69A5-CB75-2C6E-8015C09E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025900"/>
              <a:ext cx="1752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WORKS_ON</a:t>
              </a:r>
            </a:p>
          </p:txBody>
        </p:sp>
        <p:sp>
          <p:nvSpPr>
            <p:cNvPr id="33826" name="Line 32">
              <a:extLst>
                <a:ext uri="{FF2B5EF4-FFF2-40B4-BE49-F238E27FC236}">
                  <a16:creationId xmlns:a16="http://schemas.microsoft.com/office/drawing/2014/main" id="{3A6A6B11-990A-D08C-6CF8-42103DE49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4958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7" name="Rectangle 33">
              <a:extLst>
                <a:ext uri="{FF2B5EF4-FFF2-40B4-BE49-F238E27FC236}">
                  <a16:creationId xmlns:a16="http://schemas.microsoft.com/office/drawing/2014/main" id="{5040CFB9-D85F-E640-B476-3BE8AAE8A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50" y="5035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ESSN</a:t>
              </a:r>
            </a:p>
          </p:txBody>
        </p:sp>
        <p:sp>
          <p:nvSpPr>
            <p:cNvPr id="33828" name="Rectangle 34">
              <a:extLst>
                <a:ext uri="{FF2B5EF4-FFF2-40B4-BE49-F238E27FC236}">
                  <a16:creationId xmlns:a16="http://schemas.microsoft.com/office/drawing/2014/main" id="{3982A87F-0AB2-08BC-3AE7-F87AD5DB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550" y="5035550"/>
              <a:ext cx="18923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DEPARTMENT_NAME</a:t>
              </a:r>
            </a:p>
          </p:txBody>
        </p:sp>
        <p:sp>
          <p:nvSpPr>
            <p:cNvPr id="33829" name="Rectangle 35">
              <a:extLst>
                <a:ext uri="{FF2B5EF4-FFF2-40B4-BE49-F238E27FC236}">
                  <a16:creationId xmlns:a16="http://schemas.microsoft.com/office/drawing/2014/main" id="{D3586935-0352-0BF5-BD1C-DA3E8352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035550"/>
              <a:ext cx="5207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SEX</a:t>
              </a:r>
            </a:p>
          </p:txBody>
        </p:sp>
        <p:sp>
          <p:nvSpPr>
            <p:cNvPr id="33830" name="Rectangle 36">
              <a:extLst>
                <a:ext uri="{FF2B5EF4-FFF2-40B4-BE49-F238E27FC236}">
                  <a16:creationId xmlns:a16="http://schemas.microsoft.com/office/drawing/2014/main" id="{5697A95B-52A1-BBE1-1E99-A6439051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800600"/>
              <a:ext cx="1752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</a:rPr>
                <a:t>DEPENDENT</a:t>
              </a:r>
            </a:p>
          </p:txBody>
        </p:sp>
        <p:sp>
          <p:nvSpPr>
            <p:cNvPr id="33831" name="Line 37">
              <a:extLst>
                <a:ext uri="{FF2B5EF4-FFF2-40B4-BE49-F238E27FC236}">
                  <a16:creationId xmlns:a16="http://schemas.microsoft.com/office/drawing/2014/main" id="{1EE9BD77-A67E-F2F5-0827-E274B684A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5276850"/>
              <a:ext cx="2438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2" name="Rectangle 38">
              <a:extLst>
                <a:ext uri="{FF2B5EF4-FFF2-40B4-BE49-F238E27FC236}">
                  <a16:creationId xmlns:a16="http://schemas.microsoft.com/office/drawing/2014/main" id="{A3458EAE-9217-5541-C5BE-49D95D404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950" y="5035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BDATE</a:t>
              </a:r>
            </a:p>
          </p:txBody>
        </p:sp>
        <p:sp>
          <p:nvSpPr>
            <p:cNvPr id="33833" name="Rectangle 39">
              <a:extLst>
                <a:ext uri="{FF2B5EF4-FFF2-40B4-BE49-F238E27FC236}">
                  <a16:creationId xmlns:a16="http://schemas.microsoft.com/office/drawing/2014/main" id="{B04ED08D-5BD6-9962-C1D0-5160D0DF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5035550"/>
              <a:ext cx="1358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RELATIONSHIP</a:t>
              </a:r>
            </a:p>
          </p:txBody>
        </p:sp>
        <p:sp>
          <p:nvSpPr>
            <p:cNvPr id="33834" name="Line 40">
              <a:extLst>
                <a:ext uri="{FF2B5EF4-FFF2-40B4-BE49-F238E27FC236}">
                  <a16:creationId xmlns:a16="http://schemas.microsoft.com/office/drawing/2014/main" id="{461C32A7-CCB2-BC47-A676-5346205D0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3505200"/>
              <a:ext cx="3810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5" name="Line 41">
              <a:extLst>
                <a:ext uri="{FF2B5EF4-FFF2-40B4-BE49-F238E27FC236}">
                  <a16:creationId xmlns:a16="http://schemas.microsoft.com/office/drawing/2014/main" id="{704DD3F8-B321-255D-1F5B-035C1B406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1752600"/>
              <a:ext cx="6858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6" name="Line 42">
              <a:extLst>
                <a:ext uri="{FF2B5EF4-FFF2-40B4-BE49-F238E27FC236}">
                  <a16:creationId xmlns:a16="http://schemas.microsoft.com/office/drawing/2014/main" id="{2945D5AD-C42F-A63C-235D-55C1A497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1447800"/>
              <a:ext cx="1066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7" name="Line 43">
              <a:extLst>
                <a:ext uri="{FF2B5EF4-FFF2-40B4-BE49-F238E27FC236}">
                  <a16:creationId xmlns:a16="http://schemas.microsoft.com/office/drawing/2014/main" id="{5B3FC3A0-05E6-4693-C7B4-F199AB9CA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8800" y="3962400"/>
              <a:ext cx="849313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8" name="Line 44">
              <a:extLst>
                <a:ext uri="{FF2B5EF4-FFF2-40B4-BE49-F238E27FC236}">
                  <a16:creationId xmlns:a16="http://schemas.microsoft.com/office/drawing/2014/main" id="{1D13E97A-FDE7-967F-2C47-BF6A99322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800" y="1828800"/>
              <a:ext cx="45720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9" name="Line 45">
              <a:extLst>
                <a:ext uri="{FF2B5EF4-FFF2-40B4-BE49-F238E27FC236}">
                  <a16:creationId xmlns:a16="http://schemas.microsoft.com/office/drawing/2014/main" id="{D071424C-9D9E-7ED4-DA2D-86DA38D04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000" y="1447800"/>
              <a:ext cx="1066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0" name="Line 46">
              <a:extLst>
                <a:ext uri="{FF2B5EF4-FFF2-40B4-BE49-F238E27FC236}">
                  <a16:creationId xmlns:a16="http://schemas.microsoft.com/office/drawing/2014/main" id="{EC796A03-6F1E-6F44-E619-D66CC14C7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5200" y="1447800"/>
              <a:ext cx="914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1" name="Line 47">
              <a:extLst>
                <a:ext uri="{FF2B5EF4-FFF2-40B4-BE49-F238E27FC236}">
                  <a16:creationId xmlns:a16="http://schemas.microsoft.com/office/drawing/2014/main" id="{3830D9A4-1A06-1928-DA9D-72DBAA039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5600" y="990600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2" name="Line 48">
              <a:extLst>
                <a:ext uri="{FF2B5EF4-FFF2-40B4-BE49-F238E27FC236}">
                  <a16:creationId xmlns:a16="http://schemas.microsoft.com/office/drawing/2014/main" id="{6BBA8006-9C21-C3CB-FA80-599B85309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990600"/>
              <a:ext cx="3276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3" name="Line 49">
              <a:extLst>
                <a:ext uri="{FF2B5EF4-FFF2-40B4-BE49-F238E27FC236}">
                  <a16:creationId xmlns:a16="http://schemas.microsoft.com/office/drawing/2014/main" id="{60F6AB24-E4DE-94C3-0AE5-8B2146A18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9906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4" name="Line 50">
              <a:extLst>
                <a:ext uri="{FF2B5EF4-FFF2-40B4-BE49-F238E27FC236}">
                  <a16:creationId xmlns:a16="http://schemas.microsoft.com/office/drawing/2014/main" id="{8789D544-FB7D-C367-0CB2-F9174FBB8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6764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5" name="Line 51">
              <a:extLst>
                <a:ext uri="{FF2B5EF4-FFF2-40B4-BE49-F238E27FC236}">
                  <a16:creationId xmlns:a16="http://schemas.microsoft.com/office/drawing/2014/main" id="{61FBDCA2-F28A-918C-7F13-09C6EC1D2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0" y="1447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6" name="Line 52">
              <a:extLst>
                <a:ext uri="{FF2B5EF4-FFF2-40B4-BE49-F238E27FC236}">
                  <a16:creationId xmlns:a16="http://schemas.microsoft.com/office/drawing/2014/main" id="{ABE6BB7C-604B-6F14-6E96-D26FDF8AC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1600200"/>
              <a:ext cx="35814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7" name="Line 53">
              <a:extLst>
                <a:ext uri="{FF2B5EF4-FFF2-40B4-BE49-F238E27FC236}">
                  <a16:creationId xmlns:a16="http://schemas.microsoft.com/office/drawing/2014/main" id="{535A3B4A-335D-D944-C892-5AE263A77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200" y="1752600"/>
              <a:ext cx="1524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8" name="Line 54">
              <a:extLst>
                <a:ext uri="{FF2B5EF4-FFF2-40B4-BE49-F238E27FC236}">
                  <a16:creationId xmlns:a16="http://schemas.microsoft.com/office/drawing/2014/main" id="{9EFC1C8F-4014-4C73-377D-FB019E227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0800" y="2743200"/>
              <a:ext cx="381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9" name="Line 55">
              <a:extLst>
                <a:ext uri="{FF2B5EF4-FFF2-40B4-BE49-F238E27FC236}">
                  <a16:creationId xmlns:a16="http://schemas.microsoft.com/office/drawing/2014/main" id="{37215CF3-5B89-0544-4E35-2FEEC604E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438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0" name="Line 56">
              <a:extLst>
                <a:ext uri="{FF2B5EF4-FFF2-40B4-BE49-F238E27FC236}">
                  <a16:creationId xmlns:a16="http://schemas.microsoft.com/office/drawing/2014/main" id="{4FC0E153-2E83-822A-D313-3AA911B4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209800"/>
              <a:ext cx="7620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1" name="Line 57">
              <a:extLst>
                <a:ext uri="{FF2B5EF4-FFF2-40B4-BE49-F238E27FC236}">
                  <a16:creationId xmlns:a16="http://schemas.microsoft.com/office/drawing/2014/main" id="{10E5AEC0-B1A4-9750-7A49-42482CDE6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3124200"/>
              <a:ext cx="4572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2" name="Line 58">
              <a:extLst>
                <a:ext uri="{FF2B5EF4-FFF2-40B4-BE49-F238E27FC236}">
                  <a16:creationId xmlns:a16="http://schemas.microsoft.com/office/drawing/2014/main" id="{A87831F6-6245-748D-C93F-9A3F7AFBA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5908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3" name="Line 59">
              <a:extLst>
                <a:ext uri="{FF2B5EF4-FFF2-40B4-BE49-F238E27FC236}">
                  <a16:creationId xmlns:a16="http://schemas.microsoft.com/office/drawing/2014/main" id="{2739F8CA-94F4-9BF1-BD75-DFFF4551B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9225" y="2209800"/>
              <a:ext cx="1908175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4" name="Line 60">
              <a:extLst>
                <a:ext uri="{FF2B5EF4-FFF2-40B4-BE49-F238E27FC236}">
                  <a16:creationId xmlns:a16="http://schemas.microsoft.com/office/drawing/2014/main" id="{770D7F59-71F8-5D9A-3C5D-B7DABECBA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4038600"/>
              <a:ext cx="1524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5" name="Line 61">
              <a:extLst>
                <a:ext uri="{FF2B5EF4-FFF2-40B4-BE49-F238E27FC236}">
                  <a16:creationId xmlns:a16="http://schemas.microsoft.com/office/drawing/2014/main" id="{36E55CAB-5B03-D640-8BDA-232228E8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8100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6" name="Text Box 62">
              <a:extLst>
                <a:ext uri="{FF2B5EF4-FFF2-40B4-BE49-F238E27FC236}">
                  <a16:creationId xmlns:a16="http://schemas.microsoft.com/office/drawing/2014/main" id="{0636B831-1EF2-7239-B724-5F044F1FD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609600"/>
              <a:ext cx="71064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외래키는 동일한 릴레이션의 애트리뷰트를 참조할 수도 있음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Tm="3438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7317446A-2377-62EA-1C89-318B75EC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009775"/>
            <a:ext cx="1106487" cy="2254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EMPLOYEE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07FA78AC-BF9D-F7D4-22CB-C8779C17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06600"/>
            <a:ext cx="6881813" cy="204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EC57CC39-75C2-9CE2-28BC-0862E0ED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022475"/>
            <a:ext cx="800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FNAME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John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Franklin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Alicia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Jennifer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Ramesh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Joyce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Ahmad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James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847496E9-3782-EBEA-CE5E-15739A2F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2022475"/>
            <a:ext cx="6477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MINIT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T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V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grpSp>
        <p:nvGrpSpPr>
          <p:cNvPr id="35846" name="Group 15">
            <a:extLst>
              <a:ext uri="{FF2B5EF4-FFF2-40B4-BE49-F238E27FC236}">
                <a16:creationId xmlns:a16="http://schemas.microsoft.com/office/drawing/2014/main" id="{1450796C-82C4-C7FD-52B0-61BC9FF8FFAA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2228850"/>
            <a:ext cx="6888163" cy="1600200"/>
            <a:chOff x="960" y="912"/>
            <a:chExt cx="4224" cy="1008"/>
          </a:xfrm>
        </p:grpSpPr>
        <p:sp>
          <p:nvSpPr>
            <p:cNvPr id="35890" name="Line 7">
              <a:extLst>
                <a:ext uri="{FF2B5EF4-FFF2-40B4-BE49-F238E27FC236}">
                  <a16:creationId xmlns:a16="http://schemas.microsoft.com/office/drawing/2014/main" id="{25AE339A-5BC4-C174-47D9-895E2B3E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12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Line 8">
              <a:extLst>
                <a:ext uri="{FF2B5EF4-FFF2-40B4-BE49-F238E27FC236}">
                  <a16:creationId xmlns:a16="http://schemas.microsoft.com/office/drawing/2014/main" id="{C950C519-D1D9-CF61-0F76-48E7A53B7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0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Line 9">
              <a:extLst>
                <a:ext uri="{FF2B5EF4-FFF2-40B4-BE49-F238E27FC236}">
                  <a16:creationId xmlns:a16="http://schemas.microsoft.com/office/drawing/2014/main" id="{F91D1FF3-4275-AED2-1FF7-E83D24FF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0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Line 10">
              <a:extLst>
                <a:ext uri="{FF2B5EF4-FFF2-40B4-BE49-F238E27FC236}">
                  <a16:creationId xmlns:a16="http://schemas.microsoft.com/office/drawing/2014/main" id="{18DBDE72-9EB6-A622-2B89-6ED50B1B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Line 11">
              <a:extLst>
                <a:ext uri="{FF2B5EF4-FFF2-40B4-BE49-F238E27FC236}">
                  <a16:creationId xmlns:a16="http://schemas.microsoft.com/office/drawing/2014/main" id="{37DF955A-51DC-8576-8300-AB41AFE43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8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Line 12">
              <a:extLst>
                <a:ext uri="{FF2B5EF4-FFF2-40B4-BE49-F238E27FC236}">
                  <a16:creationId xmlns:a16="http://schemas.microsoft.com/office/drawing/2014/main" id="{BC7BAB95-F709-8D75-AB41-945AF42C6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32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Line 13">
              <a:extLst>
                <a:ext uri="{FF2B5EF4-FFF2-40B4-BE49-F238E27FC236}">
                  <a16:creationId xmlns:a16="http://schemas.microsoft.com/office/drawing/2014/main" id="{5E125377-C7CE-9E1F-B7FF-4637A654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7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Line 14">
              <a:extLst>
                <a:ext uri="{FF2B5EF4-FFF2-40B4-BE49-F238E27FC236}">
                  <a16:creationId xmlns:a16="http://schemas.microsoft.com/office/drawing/2014/main" id="{37710EDA-1DE3-EC57-9ADE-3C44EF846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20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7" name="Rectangle 16">
            <a:extLst>
              <a:ext uri="{FF2B5EF4-FFF2-40B4-BE49-F238E27FC236}">
                <a16:creationId xmlns:a16="http://schemas.microsoft.com/office/drawing/2014/main" id="{8C2A3284-68B8-A955-3DEB-728CC49B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022475"/>
            <a:ext cx="800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LNAME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Smith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Wong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Zelaya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Wallace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Narayn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English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Jabbar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Borg</a:t>
            </a:r>
          </a:p>
        </p:txBody>
      </p:sp>
      <p:sp>
        <p:nvSpPr>
          <p:cNvPr id="35848" name="Rectangle 17">
            <a:extLst>
              <a:ext uri="{FF2B5EF4-FFF2-40B4-BE49-F238E27FC236}">
                <a16:creationId xmlns:a16="http://schemas.microsoft.com/office/drawing/2014/main" id="{B599AED1-AC72-EEBB-DF5B-EE9068B1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022475"/>
            <a:ext cx="1028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 u="sng">
                <a:latin typeface="Arial" panose="020B0604020202020204" pitchFamily="34" charset="0"/>
                <a:ea typeface="굴림" panose="020B0600000101010101" pitchFamily="50" charset="-127"/>
              </a:rPr>
              <a:t>SSN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123456789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999887777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666884444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453453453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987987987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</p:txBody>
      </p:sp>
      <p:sp>
        <p:nvSpPr>
          <p:cNvPr id="35849" name="Rectangle 18">
            <a:extLst>
              <a:ext uri="{FF2B5EF4-FFF2-40B4-BE49-F238E27FC236}">
                <a16:creationId xmlns:a16="http://schemas.microsoft.com/office/drawing/2014/main" id="{201C1DF4-BC87-FDC9-93E9-F1DB7731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022475"/>
            <a:ext cx="95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BDATE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09-JAN-55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08-DEC-45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19-JUL-58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20-JUN-31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15-SEP-52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31-JUL-62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29-MAR-59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10-NOV-27</a:t>
            </a:r>
          </a:p>
        </p:txBody>
      </p:sp>
      <p:sp>
        <p:nvSpPr>
          <p:cNvPr id="35850" name="Rectangle 19">
            <a:extLst>
              <a:ext uri="{FF2B5EF4-FFF2-40B4-BE49-F238E27FC236}">
                <a16:creationId xmlns:a16="http://schemas.microsoft.com/office/drawing/2014/main" id="{1F1EED8A-2E9C-0954-2E03-D5FE2CD9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022475"/>
            <a:ext cx="18669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ADDRESS</a:t>
            </a:r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731 Fondren,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638 Voss,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3321 Castle, Spring,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291 Berry, Bellaire,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975 Fire Oak, Humble,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5631 Rice,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980 Dallas, Houston, TX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450 Stone, Houston, TX</a:t>
            </a:r>
          </a:p>
        </p:txBody>
      </p:sp>
      <p:sp>
        <p:nvSpPr>
          <p:cNvPr id="35851" name="Rectangle 20">
            <a:extLst>
              <a:ext uri="{FF2B5EF4-FFF2-40B4-BE49-F238E27FC236}">
                <a16:creationId xmlns:a16="http://schemas.microsoft.com/office/drawing/2014/main" id="{D7852911-5FAA-882C-49E9-C91E3AE8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022475"/>
            <a:ext cx="533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SEX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35852" name="Rectangle 21">
            <a:extLst>
              <a:ext uri="{FF2B5EF4-FFF2-40B4-BE49-F238E27FC236}">
                <a16:creationId xmlns:a16="http://schemas.microsoft.com/office/drawing/2014/main" id="{7E3627BB-08F1-B0E7-EA24-BB2D9A91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2022475"/>
            <a:ext cx="787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SALARY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30000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40000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43000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38000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25000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55000</a:t>
            </a:r>
          </a:p>
        </p:txBody>
      </p:sp>
      <p:sp>
        <p:nvSpPr>
          <p:cNvPr id="35853" name="Rectangle 22">
            <a:extLst>
              <a:ext uri="{FF2B5EF4-FFF2-40B4-BE49-F238E27FC236}">
                <a16:creationId xmlns:a16="http://schemas.microsoft.com/office/drawing/2014/main" id="{BB930E76-F324-3FCB-9C26-A917AFBC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022475"/>
            <a:ext cx="1028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SUPERSSN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null</a:t>
            </a:r>
          </a:p>
        </p:txBody>
      </p:sp>
      <p:sp>
        <p:nvSpPr>
          <p:cNvPr id="35854" name="Line 23">
            <a:extLst>
              <a:ext uri="{FF2B5EF4-FFF2-40B4-BE49-F238E27FC236}">
                <a16:creationId xmlns:a16="http://schemas.microsoft.com/office/drawing/2014/main" id="{85A19549-F7EB-C005-85EE-0C1B07C08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5" name="Line 24">
            <a:extLst>
              <a:ext uri="{FF2B5EF4-FFF2-40B4-BE49-F238E27FC236}">
                <a16:creationId xmlns:a16="http://schemas.microsoft.com/office/drawing/2014/main" id="{A91FF7EA-493C-2302-BC2E-88E6850B7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Line 25">
            <a:extLst>
              <a:ext uri="{FF2B5EF4-FFF2-40B4-BE49-F238E27FC236}">
                <a16:creationId xmlns:a16="http://schemas.microsoft.com/office/drawing/2014/main" id="{003E1418-105B-537A-F02E-A6782559F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7" name="Line 26">
            <a:extLst>
              <a:ext uri="{FF2B5EF4-FFF2-40B4-BE49-F238E27FC236}">
                <a16:creationId xmlns:a16="http://schemas.microsoft.com/office/drawing/2014/main" id="{FEAD79AD-0B8E-F18E-2A49-F35F082F3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8" name="Line 27">
            <a:extLst>
              <a:ext uri="{FF2B5EF4-FFF2-40B4-BE49-F238E27FC236}">
                <a16:creationId xmlns:a16="http://schemas.microsoft.com/office/drawing/2014/main" id="{4A993550-C986-043F-DD95-1728F96DE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9" name="Line 28">
            <a:extLst>
              <a:ext uri="{FF2B5EF4-FFF2-40B4-BE49-F238E27FC236}">
                <a16:creationId xmlns:a16="http://schemas.microsoft.com/office/drawing/2014/main" id="{D0EFAB50-A0DD-D147-DD4D-43737CFB5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0" name="Line 29">
            <a:extLst>
              <a:ext uri="{FF2B5EF4-FFF2-40B4-BE49-F238E27FC236}">
                <a16:creationId xmlns:a16="http://schemas.microsoft.com/office/drawing/2014/main" id="{A634FF27-500F-4781-2831-C451459EA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1" name="Line 30">
            <a:extLst>
              <a:ext uri="{FF2B5EF4-FFF2-40B4-BE49-F238E27FC236}">
                <a16:creationId xmlns:a16="http://schemas.microsoft.com/office/drawing/2014/main" id="{B61D4F85-721B-43E7-CF25-872218829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2" name="Line 31">
            <a:extLst>
              <a:ext uri="{FF2B5EF4-FFF2-40B4-BE49-F238E27FC236}">
                <a16:creationId xmlns:a16="http://schemas.microsoft.com/office/drawing/2014/main" id="{4AACE232-DBA4-83EF-5E7C-92E85789B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3" name="Rectangle 33">
            <a:extLst>
              <a:ext uri="{FF2B5EF4-FFF2-40B4-BE49-F238E27FC236}">
                <a16:creationId xmlns:a16="http://schemas.microsoft.com/office/drawing/2014/main" id="{EC60A47C-44B8-E824-770F-507B1B5B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2009775"/>
            <a:ext cx="4699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 b="1">
                <a:latin typeface="Arial" panose="020B0604020202020204" pitchFamily="34" charset="0"/>
                <a:ea typeface="굴림" panose="020B0600000101010101" pitchFamily="50" charset="-127"/>
              </a:rPr>
              <a:t>DNO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98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64" name="Rectangle 34">
            <a:extLst>
              <a:ext uri="{FF2B5EF4-FFF2-40B4-BE49-F238E27FC236}">
                <a16:creationId xmlns:a16="http://schemas.microsoft.com/office/drawing/2014/main" id="{9CA79FD3-DA7A-EDEA-5671-19B84F18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902200"/>
            <a:ext cx="113665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Arial" panose="020B0604020202020204" pitchFamily="34" charset="0"/>
                <a:ea typeface="굴림" panose="020B0600000101010101" pitchFamily="50" charset="-127"/>
              </a:rPr>
              <a:t>DEPARTMENT</a:t>
            </a:r>
          </a:p>
        </p:txBody>
      </p:sp>
      <p:sp>
        <p:nvSpPr>
          <p:cNvPr id="35865" name="Rectangle 35">
            <a:extLst>
              <a:ext uri="{FF2B5EF4-FFF2-40B4-BE49-F238E27FC236}">
                <a16:creationId xmlns:a16="http://schemas.microsoft.com/office/drawing/2014/main" id="{234E2F94-FB1B-5ED3-0447-64FAD77C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902200"/>
            <a:ext cx="41021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66" name="Rectangle 36">
            <a:extLst>
              <a:ext uri="{FF2B5EF4-FFF2-40B4-BE49-F238E27FC236}">
                <a16:creationId xmlns:a16="http://schemas.microsoft.com/office/drawing/2014/main" id="{A16AEE5C-2015-3D73-7330-7810A9ED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918075"/>
            <a:ext cx="1371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DNAME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Research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Administration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Headquarters</a:t>
            </a:r>
          </a:p>
        </p:txBody>
      </p:sp>
      <p:grpSp>
        <p:nvGrpSpPr>
          <p:cNvPr id="35867" name="Group 40">
            <a:extLst>
              <a:ext uri="{FF2B5EF4-FFF2-40B4-BE49-F238E27FC236}">
                <a16:creationId xmlns:a16="http://schemas.microsoft.com/office/drawing/2014/main" id="{42E8F388-3448-8E6A-C865-436B40AAD1ED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5124450"/>
            <a:ext cx="4114800" cy="457200"/>
            <a:chOff x="1200" y="2736"/>
            <a:chExt cx="2592" cy="288"/>
          </a:xfrm>
        </p:grpSpPr>
        <p:sp>
          <p:nvSpPr>
            <p:cNvPr id="35887" name="Line 37">
              <a:extLst>
                <a:ext uri="{FF2B5EF4-FFF2-40B4-BE49-F238E27FC236}">
                  <a16:creationId xmlns:a16="http://schemas.microsoft.com/office/drawing/2014/main" id="{712EF5D5-695C-6E9A-3F15-1F7E8CE9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36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Line 38">
              <a:extLst>
                <a:ext uri="{FF2B5EF4-FFF2-40B4-BE49-F238E27FC236}">
                  <a16:creationId xmlns:a16="http://schemas.microsoft.com/office/drawing/2014/main" id="{343EA39F-4D6B-EE94-A21D-AC916A76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9" name="Line 39">
              <a:extLst>
                <a:ext uri="{FF2B5EF4-FFF2-40B4-BE49-F238E27FC236}">
                  <a16:creationId xmlns:a16="http://schemas.microsoft.com/office/drawing/2014/main" id="{E22C5937-B140-2A52-95E9-2059FB794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24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68" name="Rectangle 41">
            <a:extLst>
              <a:ext uri="{FF2B5EF4-FFF2-40B4-BE49-F238E27FC236}">
                <a16:creationId xmlns:a16="http://schemas.microsoft.com/office/drawing/2014/main" id="{DC0639FC-778C-E413-2C5E-84C444D2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918075"/>
            <a:ext cx="99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 u="sng">
                <a:latin typeface="Arial" panose="020B0604020202020204" pitchFamily="34" charset="0"/>
                <a:ea typeface="굴림" panose="020B0600000101010101" pitchFamily="50" charset="-127"/>
              </a:rPr>
              <a:t>DNUMBER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69" name="Rectangle 42">
            <a:extLst>
              <a:ext uri="{FF2B5EF4-FFF2-40B4-BE49-F238E27FC236}">
                <a16:creationId xmlns:a16="http://schemas.microsoft.com/office/drawing/2014/main" id="{72A29F1B-86E1-E54B-23CC-E7A924DA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18075"/>
            <a:ext cx="99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MGRSSN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333445555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987654321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888665555</a:t>
            </a:r>
          </a:p>
        </p:txBody>
      </p:sp>
      <p:sp>
        <p:nvSpPr>
          <p:cNvPr id="35870" name="Rectangle 43">
            <a:extLst>
              <a:ext uri="{FF2B5EF4-FFF2-40B4-BE49-F238E27FC236}">
                <a16:creationId xmlns:a16="http://schemas.microsoft.com/office/drawing/2014/main" id="{0443CD9D-1D47-4B0A-F977-CAA6874C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4918075"/>
            <a:ext cx="1498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MGRSTARTDATE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22-MAY-78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01-JAN-85</a:t>
            </a:r>
          </a:p>
          <a:p>
            <a:pPr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19-JUN-71</a:t>
            </a:r>
          </a:p>
        </p:txBody>
      </p:sp>
      <p:sp>
        <p:nvSpPr>
          <p:cNvPr id="35871" name="Line 44">
            <a:extLst>
              <a:ext uri="{FF2B5EF4-FFF2-40B4-BE49-F238E27FC236}">
                <a16:creationId xmlns:a16="http://schemas.microsoft.com/office/drawing/2014/main" id="{B6112F94-A5E2-A058-E62F-34F27A8F8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638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72" name="Line 45">
            <a:extLst>
              <a:ext uri="{FF2B5EF4-FFF2-40B4-BE49-F238E27FC236}">
                <a16:creationId xmlns:a16="http://schemas.microsoft.com/office/drawing/2014/main" id="{C92746BD-DE4A-0538-1F9A-48A70C1A3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4438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73" name="Line 46">
            <a:extLst>
              <a:ext uri="{FF2B5EF4-FFF2-40B4-BE49-F238E27FC236}">
                <a16:creationId xmlns:a16="http://schemas.microsoft.com/office/drawing/2014/main" id="{1CE88571-6AAF-F68C-DA7B-C9E96346D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8958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74" name="Rectangle 47">
            <a:extLst>
              <a:ext uri="{FF2B5EF4-FFF2-40B4-BE49-F238E27FC236}">
                <a16:creationId xmlns:a16="http://schemas.microsoft.com/office/drawing/2014/main" id="{A467381D-732D-307E-A8A7-DB4F8F6E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368801"/>
            <a:ext cx="1430337" cy="222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Arial" panose="020B0604020202020204" pitchFamily="34" charset="0"/>
                <a:ea typeface="굴림" panose="020B0600000101010101" pitchFamily="50" charset="-127"/>
              </a:rPr>
              <a:t>DEPT_LOCATIONS</a:t>
            </a:r>
          </a:p>
        </p:txBody>
      </p:sp>
      <p:sp>
        <p:nvSpPr>
          <p:cNvPr id="35875" name="Rectangle 48">
            <a:extLst>
              <a:ext uri="{FF2B5EF4-FFF2-40B4-BE49-F238E27FC236}">
                <a16:creationId xmlns:a16="http://schemas.microsoft.com/office/drawing/2014/main" id="{7B2A915F-995B-B654-D4EB-56D73C93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368800"/>
            <a:ext cx="17399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76" name="Rectangle 49">
            <a:extLst>
              <a:ext uri="{FF2B5EF4-FFF2-40B4-BE49-F238E27FC236}">
                <a16:creationId xmlns:a16="http://schemas.microsoft.com/office/drawing/2014/main" id="{7C701953-6E86-20C8-0A57-4210ECAA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384675"/>
            <a:ext cx="9906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DNUMBER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4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877" name="Rectangle 50">
            <a:extLst>
              <a:ext uri="{FF2B5EF4-FFF2-40B4-BE49-F238E27FC236}">
                <a16:creationId xmlns:a16="http://schemas.microsoft.com/office/drawing/2014/main" id="{573CE93E-1493-797E-3287-880A1A2D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4384675"/>
            <a:ext cx="11430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 b="1">
                <a:latin typeface="Arial" panose="020B0604020202020204" pitchFamily="34" charset="0"/>
                <a:ea typeface="굴림" panose="020B0600000101010101" pitchFamily="50" charset="-127"/>
              </a:rPr>
              <a:t>DLOCATION</a:t>
            </a:r>
            <a:endParaRPr lang="en-US" altLang="ko-KR" sz="11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Stafford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Bellaire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Sugarland</a:t>
            </a:r>
          </a:p>
          <a:p>
            <a:pPr algn="ctr" eaLnBrk="1" hangingPunct="1">
              <a:lnSpc>
                <a:spcPct val="87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100">
                <a:latin typeface="Arial" panose="020B0604020202020204" pitchFamily="34" charset="0"/>
                <a:ea typeface="굴림" panose="020B0600000101010101" pitchFamily="50" charset="-127"/>
              </a:rPr>
              <a:t>Houston</a:t>
            </a:r>
          </a:p>
        </p:txBody>
      </p:sp>
      <p:sp>
        <p:nvSpPr>
          <p:cNvPr id="35878" name="Line 51">
            <a:extLst>
              <a:ext uri="{FF2B5EF4-FFF2-40B4-BE49-F238E27FC236}">
                <a16:creationId xmlns:a16="http://schemas.microsoft.com/office/drawing/2014/main" id="{7D8C5D83-BCF8-C381-1F85-3F0C346E6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4362450"/>
            <a:ext cx="1588" cy="138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5879" name="Group 57">
            <a:extLst>
              <a:ext uri="{FF2B5EF4-FFF2-40B4-BE49-F238E27FC236}">
                <a16:creationId xmlns:a16="http://schemas.microsoft.com/office/drawing/2014/main" id="{E9E2718F-35C3-25C1-7380-7C380FD8FC62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4591050"/>
            <a:ext cx="1752600" cy="914400"/>
            <a:chOff x="4032" y="2400"/>
            <a:chExt cx="1104" cy="576"/>
          </a:xfrm>
        </p:grpSpPr>
        <p:sp>
          <p:nvSpPr>
            <p:cNvPr id="35882" name="Line 52">
              <a:extLst>
                <a:ext uri="{FF2B5EF4-FFF2-40B4-BE49-F238E27FC236}">
                  <a16:creationId xmlns:a16="http://schemas.microsoft.com/office/drawing/2014/main" id="{9383FADE-DA71-2094-9387-6398EAE06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0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Line 53">
              <a:extLst>
                <a:ext uri="{FF2B5EF4-FFF2-40B4-BE49-F238E27FC236}">
                  <a16:creationId xmlns:a16="http://schemas.microsoft.com/office/drawing/2014/main" id="{54206D69-06D7-B020-8FC1-38A61794D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Line 54">
              <a:extLst>
                <a:ext uri="{FF2B5EF4-FFF2-40B4-BE49-F238E27FC236}">
                  <a16:creationId xmlns:a16="http://schemas.microsoft.com/office/drawing/2014/main" id="{6D65326F-4982-8F34-BB27-AA558F5D2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8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Line 55">
              <a:extLst>
                <a:ext uri="{FF2B5EF4-FFF2-40B4-BE49-F238E27FC236}">
                  <a16:creationId xmlns:a16="http://schemas.microsoft.com/office/drawing/2014/main" id="{046BFA0F-E287-2571-58CD-0BF9AA27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3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Line 56">
              <a:extLst>
                <a:ext uri="{FF2B5EF4-FFF2-40B4-BE49-F238E27FC236}">
                  <a16:creationId xmlns:a16="http://schemas.microsoft.com/office/drawing/2014/main" id="{E99CF982-AEC9-F24D-D052-0ED76A86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7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80" name="Line 58">
            <a:extLst>
              <a:ext uri="{FF2B5EF4-FFF2-40B4-BE49-F238E27FC236}">
                <a16:creationId xmlns:a16="http://schemas.microsoft.com/office/drawing/2014/main" id="{35626BF1-90C5-0762-16F2-FFDBB6714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4572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C5429CE7-8247-19F3-00AC-C2A0BED1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7188"/>
            <a:ext cx="7950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latinLnBrk="1" hangingPunct="1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ko-KR" sz="2800" kern="0" dirty="0">
                <a:latin typeface="HY동녘M" pitchFamily="18" charset="-127"/>
                <a:ea typeface="HY동녘M" pitchFamily="18" charset="-127"/>
              </a:rPr>
              <a:t>COMPANY 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관계 </a:t>
            </a:r>
            <a:r>
              <a:rPr lang="ko-KR" altLang="en-US" sz="2800" kern="0" dirty="0" err="1">
                <a:latin typeface="HY동녘M" pitchFamily="18" charset="-127"/>
                <a:ea typeface="HY동녘M" pitchFamily="18" charset="-127"/>
              </a:rPr>
              <a:t>데이타베이스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 상태의</a:t>
            </a:r>
            <a:r>
              <a:rPr lang="en-US" altLang="ko-KR" sz="2800" kern="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800" kern="0" dirty="0">
                <a:latin typeface="HY동녘M" pitchFamily="18" charset="-127"/>
                <a:ea typeface="HY동녘M" pitchFamily="18" charset="-127"/>
              </a:rPr>
              <a:t>예</a:t>
            </a:r>
          </a:p>
        </p:txBody>
      </p:sp>
    </p:spTree>
  </p:cSld>
  <p:clrMapOvr>
    <a:masterClrMapping/>
  </p:clrMapOvr>
  <p:transition spd="slow" advTm="16370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16">
            <a:extLst>
              <a:ext uri="{FF2B5EF4-FFF2-40B4-BE49-F238E27FC236}">
                <a16:creationId xmlns:a16="http://schemas.microsoft.com/office/drawing/2014/main" id="{943B1529-AD7A-77D6-3A50-7F7D76968DA0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112963"/>
            <a:ext cx="7153275" cy="2990850"/>
            <a:chOff x="1189038" y="2112963"/>
            <a:chExt cx="7153275" cy="2888594"/>
          </a:xfrm>
        </p:grpSpPr>
        <p:sp>
          <p:nvSpPr>
            <p:cNvPr id="37901" name="AutoShape 81">
              <a:extLst>
                <a:ext uri="{FF2B5EF4-FFF2-40B4-BE49-F238E27FC236}">
                  <a16:creationId xmlns:a16="http://schemas.microsoft.com/office/drawing/2014/main" id="{FB79BFBA-1240-A119-6B3C-B9BB0C0119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902" name="AutoShape 82">
              <a:extLst>
                <a:ext uri="{FF2B5EF4-FFF2-40B4-BE49-F238E27FC236}">
                  <a16:creationId xmlns:a16="http://schemas.microsoft.com/office/drawing/2014/main" id="{30FFB2D0-514C-7808-6A73-2E99DC5EF8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903" name="AutoShape 83">
              <a:extLst>
                <a:ext uri="{FF2B5EF4-FFF2-40B4-BE49-F238E27FC236}">
                  <a16:creationId xmlns:a16="http://schemas.microsoft.com/office/drawing/2014/main" id="{770A44E7-BAD2-76A8-B24A-1D8B8DA47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904" name="AutoShape 84">
              <a:extLst>
                <a:ext uri="{FF2B5EF4-FFF2-40B4-BE49-F238E27FC236}">
                  <a16:creationId xmlns:a16="http://schemas.microsoft.com/office/drawing/2014/main" id="{7B1B9F63-0827-3510-8B3D-1F64EB904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905" name="Text Box 92">
              <a:extLst>
                <a:ext uri="{FF2B5EF4-FFF2-40B4-BE49-F238E27FC236}">
                  <a16:creationId xmlns:a16="http://schemas.microsoft.com/office/drawing/2014/main" id="{F04E6966-778F-0FBE-6030-792149CCB71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4480" y="2831930"/>
              <a:ext cx="6443660" cy="2169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외래키인 애트리뷰트는 어떤 조건을 만족해야 할까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 </a:t>
              </a:r>
              <a:endParaRPr lang="en-US" altLang="ko-KR">
                <a:solidFill>
                  <a:srgbClr val="000000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외래키인 애트리뷰트는 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NULL </a:t>
              </a: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값을 가질 수 있을까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eriod"/>
              </a:pPr>
              <a:endParaRPr lang="en-US" altLang="ko-KR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</p:grpSp>
      <p:sp>
        <p:nvSpPr>
          <p:cNvPr id="37891" name="제목 1">
            <a:extLst>
              <a:ext uri="{FF2B5EF4-FFF2-40B4-BE49-F238E27FC236}">
                <a16:creationId xmlns:a16="http://schemas.microsoft.com/office/drawing/2014/main" id="{4E81619E-768B-9EF4-08FD-37720B649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생각해 봅시다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37892" name="Group 85">
            <a:extLst>
              <a:ext uri="{FF2B5EF4-FFF2-40B4-BE49-F238E27FC236}">
                <a16:creationId xmlns:a16="http://schemas.microsoft.com/office/drawing/2014/main" id="{56B51561-2B65-79D6-5A3D-F13998624129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37896" name="Oval 86">
              <a:extLst>
                <a:ext uri="{FF2B5EF4-FFF2-40B4-BE49-F238E27FC236}">
                  <a16:creationId xmlns:a16="http://schemas.microsoft.com/office/drawing/2014/main" id="{85F0748C-E7AC-5E14-825D-C09F37DE43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897" name="Oval 87">
              <a:extLst>
                <a:ext uri="{FF2B5EF4-FFF2-40B4-BE49-F238E27FC236}">
                  <a16:creationId xmlns:a16="http://schemas.microsoft.com/office/drawing/2014/main" id="{814EFEC7-D0FE-EEF0-24B1-B11CB67338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898" name="Oval 88">
              <a:extLst>
                <a:ext uri="{FF2B5EF4-FFF2-40B4-BE49-F238E27FC236}">
                  <a16:creationId xmlns:a16="http://schemas.microsoft.com/office/drawing/2014/main" id="{753AA5C7-CAAC-01A6-7615-F996A61CA3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899" name="Oval 89">
              <a:extLst>
                <a:ext uri="{FF2B5EF4-FFF2-40B4-BE49-F238E27FC236}">
                  <a16:creationId xmlns:a16="http://schemas.microsoft.com/office/drawing/2014/main" id="{7FB058D1-98AD-66B6-A1FE-FA6DEFBE0A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900" name="Oval 90">
              <a:extLst>
                <a:ext uri="{FF2B5EF4-FFF2-40B4-BE49-F238E27FC236}">
                  <a16:creationId xmlns:a16="http://schemas.microsoft.com/office/drawing/2014/main" id="{771EDCA7-2C2C-DBAF-4686-11CDCE167E5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7893" name="AutoShape 93">
            <a:extLst>
              <a:ext uri="{FF2B5EF4-FFF2-40B4-BE49-F238E27FC236}">
                <a16:creationId xmlns:a16="http://schemas.microsoft.com/office/drawing/2014/main" id="{1C2C89D6-110D-DF94-7D6A-873E556A1C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50720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4" name="AutoShape 94">
            <a:extLst>
              <a:ext uri="{FF2B5EF4-FFF2-40B4-BE49-F238E27FC236}">
                <a16:creationId xmlns:a16="http://schemas.microsoft.com/office/drawing/2014/main" id="{77AA9DF8-8649-0F95-69B1-081FBE9434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0638" y="50958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5" name="TextBox 18">
            <a:extLst>
              <a:ext uri="{FF2B5EF4-FFF2-40B4-BE49-F238E27FC236}">
                <a16:creationId xmlns:a16="http://schemas.microsoft.com/office/drawing/2014/main" id="{E287D67A-B2E7-F459-2CF2-36CE358F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16">
            <a:extLst>
              <a:ext uri="{FF2B5EF4-FFF2-40B4-BE49-F238E27FC236}">
                <a16:creationId xmlns:a16="http://schemas.microsoft.com/office/drawing/2014/main" id="{7CC0660E-EB78-ED6C-8711-67A81D3D9D12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112963"/>
            <a:ext cx="7153275" cy="2959100"/>
            <a:chOff x="1189038" y="2112963"/>
            <a:chExt cx="7153275" cy="2857500"/>
          </a:xfrm>
        </p:grpSpPr>
        <p:sp>
          <p:nvSpPr>
            <p:cNvPr id="39949" name="AutoShape 81">
              <a:extLst>
                <a:ext uri="{FF2B5EF4-FFF2-40B4-BE49-F238E27FC236}">
                  <a16:creationId xmlns:a16="http://schemas.microsoft.com/office/drawing/2014/main" id="{C640B065-CD07-A3A0-937F-85791C1F25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50" name="AutoShape 82">
              <a:extLst>
                <a:ext uri="{FF2B5EF4-FFF2-40B4-BE49-F238E27FC236}">
                  <a16:creationId xmlns:a16="http://schemas.microsoft.com/office/drawing/2014/main" id="{54A6E4C9-AD2E-81E8-4FD4-CB76CF5E56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51" name="AutoShape 83">
              <a:extLst>
                <a:ext uri="{FF2B5EF4-FFF2-40B4-BE49-F238E27FC236}">
                  <a16:creationId xmlns:a16="http://schemas.microsoft.com/office/drawing/2014/main" id="{09CA3914-D9D7-7030-8EE2-C7CB067AE7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52" name="AutoShape 84">
              <a:extLst>
                <a:ext uri="{FF2B5EF4-FFF2-40B4-BE49-F238E27FC236}">
                  <a16:creationId xmlns:a16="http://schemas.microsoft.com/office/drawing/2014/main" id="{FFB47EF2-F454-C687-AAEE-76359C75AC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53" name="Text Box 92">
              <a:extLst>
                <a:ext uri="{FF2B5EF4-FFF2-40B4-BE49-F238E27FC236}">
                  <a16:creationId xmlns:a16="http://schemas.microsoft.com/office/drawing/2014/main" id="{DA70D110-4B53-5DB7-29DE-8A7EFCD7506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4480" y="2831930"/>
              <a:ext cx="6443660" cy="92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DBMS</a:t>
              </a:r>
              <a:r>
                <a:rPr lang="ko-KR" altLang="en-US">
                  <a:solidFill>
                    <a:srgbClr val="000000"/>
                  </a:solidFill>
                  <a:latin typeface="HY동녘M" pitchFamily="18" charset="-127"/>
                </a:rPr>
                <a:t>가 어떻게 하면 무결성 제약조건을 보장할 수 있을까</a:t>
              </a:r>
              <a:r>
                <a:rPr lang="en-US" altLang="ko-KR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</a:p>
          </p:txBody>
        </p:sp>
      </p:grpSp>
      <p:sp>
        <p:nvSpPr>
          <p:cNvPr id="39939" name="제목 1">
            <a:extLst>
              <a:ext uri="{FF2B5EF4-FFF2-40B4-BE49-F238E27FC236}">
                <a16:creationId xmlns:a16="http://schemas.microsoft.com/office/drawing/2014/main" id="{187DDD30-ACCD-10B6-9041-3158B7B0B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생각해 봅시다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39940" name="Group 85">
            <a:extLst>
              <a:ext uri="{FF2B5EF4-FFF2-40B4-BE49-F238E27FC236}">
                <a16:creationId xmlns:a16="http://schemas.microsoft.com/office/drawing/2014/main" id="{593D077C-EEF0-1F99-4D96-B7B5727C7C40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39944" name="Oval 86">
              <a:extLst>
                <a:ext uri="{FF2B5EF4-FFF2-40B4-BE49-F238E27FC236}">
                  <a16:creationId xmlns:a16="http://schemas.microsoft.com/office/drawing/2014/main" id="{5C712674-5CC3-6F26-11F1-1167CFE939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45" name="Oval 87">
              <a:extLst>
                <a:ext uri="{FF2B5EF4-FFF2-40B4-BE49-F238E27FC236}">
                  <a16:creationId xmlns:a16="http://schemas.microsoft.com/office/drawing/2014/main" id="{117C33E0-299A-0BD8-5C36-176CDAA525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46" name="Oval 88">
              <a:extLst>
                <a:ext uri="{FF2B5EF4-FFF2-40B4-BE49-F238E27FC236}">
                  <a16:creationId xmlns:a16="http://schemas.microsoft.com/office/drawing/2014/main" id="{43738911-B4DB-92D4-0C7D-8B11B8C0B0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47" name="Oval 89">
              <a:extLst>
                <a:ext uri="{FF2B5EF4-FFF2-40B4-BE49-F238E27FC236}">
                  <a16:creationId xmlns:a16="http://schemas.microsoft.com/office/drawing/2014/main" id="{BA80F8DF-E0BC-277B-E6F2-3FA05AB35F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948" name="Oval 90">
              <a:extLst>
                <a:ext uri="{FF2B5EF4-FFF2-40B4-BE49-F238E27FC236}">
                  <a16:creationId xmlns:a16="http://schemas.microsoft.com/office/drawing/2014/main" id="{2F9844C8-FDD7-D50E-3916-138923739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9941" name="AutoShape 93">
            <a:extLst>
              <a:ext uri="{FF2B5EF4-FFF2-40B4-BE49-F238E27FC236}">
                <a16:creationId xmlns:a16="http://schemas.microsoft.com/office/drawing/2014/main" id="{10E8782D-EA81-6638-28FA-36079C402C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50720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2" name="AutoShape 94">
            <a:extLst>
              <a:ext uri="{FF2B5EF4-FFF2-40B4-BE49-F238E27FC236}">
                <a16:creationId xmlns:a16="http://schemas.microsoft.com/office/drawing/2014/main" id="{317C1024-8F17-8469-24EC-0422A49845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0638" y="50958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3" name="TextBox 18">
            <a:extLst>
              <a:ext uri="{FF2B5EF4-FFF2-40B4-BE49-F238E27FC236}">
                <a16:creationId xmlns:a16="http://schemas.microsoft.com/office/drawing/2014/main" id="{4800BCFE-0FC1-23DB-1761-460382ED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DF89969D-E772-F020-CE65-1394A8BA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/>
              <a:t>무결성 제약조건을 보장하는 방법</a:t>
            </a:r>
            <a:r>
              <a:rPr lang="en-US" altLang="ko-KR" sz="3200"/>
              <a:t>-</a:t>
            </a:r>
            <a:r>
              <a:rPr lang="ko-KR" altLang="en-US" sz="3200"/>
              <a:t>삽입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ED53DBF-2BA6-F010-0E1C-2B25ADFDD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55013" cy="4876800"/>
          </a:xfrm>
        </p:spPr>
        <p:txBody>
          <a:bodyPr/>
          <a:lstStyle/>
          <a:p>
            <a:pPr eaLnBrk="1" hangingPunct="1"/>
            <a:r>
              <a:rPr lang="ko-KR" altLang="en-US" sz="2000"/>
              <a:t>갱신 연산을 실행하는 경우 스키마에 정의된 무결성 제약 조건을 위반하지 않아야 함</a:t>
            </a:r>
            <a:endParaRPr lang="en-US" altLang="ko-KR" sz="2000"/>
          </a:p>
          <a:p>
            <a:pPr eaLnBrk="1" hangingPunct="1"/>
            <a:endParaRPr lang="ko-KR" altLang="en-US" sz="2000"/>
          </a:p>
          <a:p>
            <a:pPr eaLnBrk="1" hangingPunct="1"/>
            <a:r>
              <a:rPr lang="ko-KR" altLang="en-US" sz="2000"/>
              <a:t>삽입연산으로 인한 제약조건 위반 가능 사항</a:t>
            </a:r>
          </a:p>
          <a:p>
            <a:pPr lvl="1" eaLnBrk="1" hangingPunct="1"/>
            <a:r>
              <a:rPr lang="ko-KR" altLang="en-US" sz="2000"/>
              <a:t>도메인 제약조건 위반 </a:t>
            </a:r>
            <a:r>
              <a:rPr lang="en-US" altLang="ko-KR" sz="2000"/>
              <a:t>: </a:t>
            </a:r>
            <a:r>
              <a:rPr lang="ko-KR" altLang="en-US" sz="2000"/>
              <a:t>삽입되는 투플 </a:t>
            </a:r>
            <a:r>
              <a:rPr lang="en-US" altLang="ko-KR" sz="2000"/>
              <a:t>t</a:t>
            </a:r>
            <a:r>
              <a:rPr lang="ko-KR" altLang="en-US" sz="2000"/>
              <a:t>에서 애트리뷰트의 값이 도메인에 없음</a:t>
            </a:r>
          </a:p>
          <a:p>
            <a:pPr lvl="1" eaLnBrk="1" hangingPunct="1"/>
            <a:r>
              <a:rPr lang="ko-KR" altLang="en-US" sz="2000"/>
              <a:t>키 제약조건 위반 </a:t>
            </a:r>
            <a:r>
              <a:rPr lang="en-US" altLang="ko-KR" sz="2000"/>
              <a:t>: t</a:t>
            </a:r>
            <a:r>
              <a:rPr lang="ko-KR" altLang="en-US" sz="2000"/>
              <a:t>에서 기본 키의 값이 다른 투플에서 이미 존재함</a:t>
            </a:r>
          </a:p>
          <a:p>
            <a:pPr lvl="1" eaLnBrk="1" hangingPunct="1"/>
            <a:r>
              <a:rPr lang="ko-KR" altLang="en-US" sz="2000"/>
              <a:t>엔티티 제약조건 위반</a:t>
            </a:r>
            <a:r>
              <a:rPr lang="en-US" altLang="ko-KR" sz="2000"/>
              <a:t>: t</a:t>
            </a:r>
            <a:r>
              <a:rPr lang="ko-KR" altLang="en-US" sz="2000"/>
              <a:t>에서 기본 키의 값이 널임</a:t>
            </a:r>
          </a:p>
          <a:p>
            <a:pPr lvl="1" eaLnBrk="1" hangingPunct="1"/>
            <a:r>
              <a:rPr lang="ko-KR" altLang="en-US" sz="2000"/>
              <a:t>참조 제약 조건 위반 </a:t>
            </a:r>
            <a:r>
              <a:rPr lang="en-US" altLang="ko-KR" sz="2000"/>
              <a:t>: t</a:t>
            </a:r>
            <a:r>
              <a:rPr lang="ko-KR" altLang="en-US" sz="2000"/>
              <a:t>에서 외래 키의 값이 참조되는 릴레이션의 키 값으로 존재하지 않음</a:t>
            </a:r>
            <a:endParaRPr lang="en-US" altLang="ko-KR" sz="2000"/>
          </a:p>
          <a:p>
            <a:pPr lvl="1" eaLnBrk="1" hangingPunct="1"/>
            <a:endParaRPr lang="ko-KR" altLang="en-US" sz="2000"/>
          </a:p>
          <a:p>
            <a:pPr eaLnBrk="1" hangingPunct="1"/>
            <a:r>
              <a:rPr lang="ko-KR" altLang="en-US" sz="2000"/>
              <a:t>조치사항</a:t>
            </a:r>
            <a:endParaRPr lang="en-US" altLang="ko-KR" sz="2000"/>
          </a:p>
          <a:p>
            <a:pPr lvl="1" eaLnBrk="1" hangingPunct="1"/>
            <a:r>
              <a:rPr lang="ko-KR" altLang="en-US" sz="2000"/>
              <a:t>그 삽입을 거부하거나 그 위반 사실을 사용자에게 알려야 함</a:t>
            </a:r>
          </a:p>
        </p:txBody>
      </p:sp>
      <p:sp>
        <p:nvSpPr>
          <p:cNvPr id="41988" name="슬라이드 번호 개체 틀 4">
            <a:extLst>
              <a:ext uri="{FF2B5EF4-FFF2-40B4-BE49-F238E27FC236}">
                <a16:creationId xmlns:a16="http://schemas.microsoft.com/office/drawing/2014/main" id="{DC3BF24E-408E-3679-1950-62411C006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973CA-4868-4A78-8A7C-7AE539A25FA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C43D-BF63-F081-4BA2-48440B4D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8496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ctr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ko-KR" altLang="en-US" sz="3200" kern="0" dirty="0">
                <a:latin typeface="HY동녘B" pitchFamily="18" charset="-127"/>
                <a:ea typeface="HY동녘B" pitchFamily="18" charset="-127"/>
              </a:rPr>
              <a:t>과제</a:t>
            </a:r>
            <a:r>
              <a:rPr lang="en-US" altLang="ko-KR" sz="3200" kern="0" dirty="0">
                <a:latin typeface="HY동녘B" pitchFamily="18" charset="-127"/>
                <a:ea typeface="HY동녘B" pitchFamily="18" charset="-127"/>
              </a:rPr>
              <a:t>1</a:t>
            </a:r>
            <a:endParaRPr lang="ko-KR" altLang="en-US" sz="3200" kern="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C9EF7-CF07-3AD8-FB23-552CFB2D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412875"/>
            <a:ext cx="8188325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>
                <a:latin typeface="HY동녘B" pitchFamily="18" charset="-127"/>
                <a:ea typeface="HY동녘B" pitchFamily="18" charset="-127"/>
              </a:rPr>
              <a:t>게임을 위한 데이터베이스를 설계해 봅시다</a:t>
            </a:r>
            <a:r>
              <a:rPr lang="en-US" altLang="ko-KR" sz="2000" dirty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 eaLnBrk="1" latinLnBrk="1" hangingPunct="1">
              <a:defRPr/>
            </a:pPr>
            <a:endParaRPr lang="en-US" altLang="ko-KR" sz="20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자신이 좋아하는 게임을 하나 정한다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그 게임을 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DB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화하기 위한 데이터베이스 요구 사항을 분석한다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분석한 요구사항을 기반으로 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ER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다이어그램을 그린다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자신의 작업을 설명하기 위한 발표자료를 만든다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.</a:t>
            </a:r>
          </a:p>
          <a:p>
            <a:pPr marL="457200" indent="-457200" eaLnBrk="1" latinLnBrk="1" hangingPunct="1">
              <a:buFontTx/>
              <a:buAutoNum type="arabicPeriod"/>
              <a:defRPr/>
            </a:pP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buFontTx/>
              <a:buAutoNum type="arabicPeriod"/>
              <a:defRPr/>
            </a:pP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제출물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: </a:t>
            </a: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데이터베이스 요구사항 분석서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ER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다이어그램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buFontTx/>
              <a:buAutoNum type="arabicPeriod"/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발표자료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buFontTx/>
              <a:buAutoNum type="arabicPeriod"/>
              <a:defRPr/>
            </a:pP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eaLnBrk="1" latinLnBrk="1" hangingPunct="1"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제출방법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: e-class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로 제출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eaLnBrk="1" latinLnBrk="1" hangingPunct="1">
              <a:defRPr/>
            </a:pP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             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파일 제목 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: [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분반 과제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1]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학번 이름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defRPr/>
            </a:pP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			  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예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) [01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분반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과제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1] 2024189011 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장지웅</a:t>
            </a:r>
            <a:endParaRPr lang="en-US" altLang="ko-KR" sz="1800" dirty="0">
              <a:latin typeface="HY동녘B" pitchFamily="18" charset="-127"/>
              <a:ea typeface="HY동녘B" pitchFamily="18" charset="-127"/>
            </a:endParaRPr>
          </a:p>
          <a:p>
            <a:pPr marL="457200" indent="-457200" eaLnBrk="1" latinLnBrk="1" hangingPunct="1">
              <a:defRPr/>
            </a:pP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제출일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: 2023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년 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11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월 </a:t>
            </a:r>
            <a:r>
              <a:rPr lang="en-US" altLang="ko-KR" sz="1800" dirty="0">
                <a:latin typeface="HY동녘B" pitchFamily="18" charset="-127"/>
                <a:ea typeface="HY동녘B" pitchFamily="18" charset="-127"/>
              </a:rPr>
              <a:t>10</a:t>
            </a:r>
            <a:r>
              <a:rPr lang="ko-KR" altLang="en-US" sz="1800" dirty="0">
                <a:latin typeface="HY동녘B" pitchFamily="18" charset="-127"/>
                <a:ea typeface="HY동녘B" pitchFamily="18" charset="-127"/>
              </a:rPr>
              <a:t>일 자정</a:t>
            </a:r>
          </a:p>
        </p:txBody>
      </p:sp>
    </p:spTree>
  </p:cSld>
  <p:clrMapOvr>
    <a:masterClrMapping/>
  </p:clrMapOvr>
  <p:transition spd="slow" advTm="4653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FAE55F37-3BE3-AA14-065E-8E28F6A3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/>
              <a:t>무결성 제약조건을 보장하는 방법</a:t>
            </a:r>
            <a:r>
              <a:rPr lang="en-US" altLang="ko-KR" sz="3200"/>
              <a:t>-</a:t>
            </a:r>
            <a:r>
              <a:rPr lang="ko-KR" altLang="en-US" sz="3200"/>
              <a:t>삭제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CBA90F1-915A-01CA-D786-7CA5DD260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83575" cy="4876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000"/>
              <a:t>삭제연산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000"/>
              <a:t>투플이 삭제되는 경우 다른 테이블에서 참조하고 있는지 검사하여 그렇지 않는 경우에만 삭제함 </a:t>
            </a:r>
            <a:r>
              <a:rPr lang="en-US" altLang="ko-KR" sz="2000"/>
              <a:t>(</a:t>
            </a:r>
            <a:r>
              <a:rPr lang="ko-KR" altLang="en-US" sz="2000"/>
              <a:t>참조 무결성</a:t>
            </a:r>
            <a:r>
              <a:rPr lang="en-US" altLang="ko-KR" sz="2000"/>
              <a:t>)</a:t>
            </a:r>
          </a:p>
          <a:p>
            <a:pPr lvl="1" eaLnBrk="1" hangingPunct="1">
              <a:lnSpc>
                <a:spcPct val="130000"/>
              </a:lnSpc>
            </a:pPr>
            <a:endParaRPr lang="en-US" altLang="ko-KR" sz="2000"/>
          </a:p>
          <a:p>
            <a:pPr eaLnBrk="1" hangingPunct="1">
              <a:lnSpc>
                <a:spcPct val="130000"/>
              </a:lnSpc>
            </a:pPr>
            <a:r>
              <a:rPr lang="ko-KR" altLang="en-US" sz="2000"/>
              <a:t>삭제 연산이 참조 무결성 제약 조건을 위반하는 경우 취할 수 있는 세가지 옵션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000"/>
              <a:t>삭제를 거부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000"/>
              <a:t>삭제되는 투플을 참조하는 투플들까지 모두 삭제 </a:t>
            </a:r>
            <a:r>
              <a:rPr lang="en-US" altLang="ko-KR" sz="2000"/>
              <a:t>(</a:t>
            </a:r>
            <a:r>
              <a:rPr lang="ko-KR" altLang="en-US" sz="2000"/>
              <a:t>연쇄 삭제</a:t>
            </a:r>
            <a:r>
              <a:rPr lang="en-US" altLang="ko-KR" sz="200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000"/>
              <a:t>삭제되는 투플을 참조하는 투플에서 외래키 값을 널로 바꾸거나 다른 유효한 투플을 참조하도록 변경</a:t>
            </a:r>
          </a:p>
        </p:txBody>
      </p:sp>
      <p:sp>
        <p:nvSpPr>
          <p:cNvPr id="44036" name="슬라이드 번호 개체 틀 4">
            <a:extLst>
              <a:ext uri="{FF2B5EF4-FFF2-40B4-BE49-F238E27FC236}">
                <a16:creationId xmlns:a16="http://schemas.microsoft.com/office/drawing/2014/main" id="{F7CBABFC-A3A7-A2B1-48E1-28A72A761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CE9F99-B1C1-42FF-9188-DEAE4CF72D59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74EFB837-B836-4438-5139-785ACE1B4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/>
              <a:t>무결성 제약조건을 보장하는 방법</a:t>
            </a:r>
            <a:r>
              <a:rPr lang="en-US" altLang="ko-KR" sz="3200"/>
              <a:t>-</a:t>
            </a:r>
            <a:r>
              <a:rPr lang="ko-KR" altLang="en-US" sz="3200"/>
              <a:t>갱신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2DB0D3-1EEF-8702-E060-4DDF0A3B6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01000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/>
              <a:t>갱신연산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/>
              <a:t>갱신 연산은 기본적으로 </a:t>
            </a:r>
            <a:r>
              <a:rPr lang="ko-KR" altLang="en-US" sz="2000">
                <a:latin typeface="Times New Roman" panose="02020603050405020304" pitchFamily="18" charset="0"/>
              </a:rPr>
              <a:t>“</a:t>
            </a:r>
            <a:r>
              <a:rPr lang="ko-KR" altLang="en-US" sz="2000"/>
              <a:t>삭제 후 삽입</a:t>
            </a:r>
            <a:r>
              <a:rPr lang="ko-KR" altLang="en-US" sz="2000">
                <a:latin typeface="Times New Roman" panose="02020603050405020304" pitchFamily="18" charset="0"/>
              </a:rPr>
              <a:t>”</a:t>
            </a:r>
            <a:r>
              <a:rPr lang="ko-KR" altLang="en-US" sz="2000"/>
              <a:t> 연산으로 간주할 수 있으므로 삽입과 삭제시의 문제점이 모두 나타남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/>
              <a:t>기본 키나 외래키가 아닌 애트리뷰트 값의 변경은 문제가 없음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07A87C9-D1B9-D586-E382-72AF80531DD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785938"/>
            <a:ext cx="5078413" cy="798512"/>
            <a:chOff x="744" y="1484"/>
            <a:chExt cx="3199" cy="503"/>
          </a:xfrm>
        </p:grpSpPr>
        <p:sp>
          <p:nvSpPr>
            <p:cNvPr id="9228" name="Text Box 4">
              <a:extLst>
                <a:ext uri="{FF2B5EF4-FFF2-40B4-BE49-F238E27FC236}">
                  <a16:creationId xmlns:a16="http://schemas.microsoft.com/office/drawing/2014/main" id="{FCF2244F-479C-E49F-8C4A-AA70E67B9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515"/>
              <a:ext cx="26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관계 데이터 모델의 개념</a:t>
              </a:r>
            </a:p>
          </p:txBody>
        </p:sp>
        <p:pic>
          <p:nvPicPr>
            <p:cNvPr id="9229" name="Picture 5" descr="Aqua">
              <a:extLst>
                <a:ext uri="{FF2B5EF4-FFF2-40B4-BE49-F238E27FC236}">
                  <a16:creationId xmlns:a16="http://schemas.microsoft.com/office/drawing/2014/main" id="{065A8BFF-A1EE-4B03-A49E-996B5F7EB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8DEB3869-C852-15FA-0413-E6E178B34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I</a:t>
              </a:r>
            </a:p>
          </p:txBody>
        </p:sp>
      </p:grpSp>
      <p:sp>
        <p:nvSpPr>
          <p:cNvPr id="9219" name="Text Box 13">
            <a:extLst>
              <a:ext uri="{FF2B5EF4-FFF2-40B4-BE49-F238E27FC236}">
                <a16:creationId xmlns:a16="http://schemas.microsoft.com/office/drawing/2014/main" id="{34CC52A8-71F9-88E5-70A3-2717168D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86063"/>
            <a:ext cx="4733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관계 모델 제약조건과 </a:t>
            </a:r>
            <a:endParaRPr lang="en-US" altLang="ko-KR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관계형 데이타베이스 스키마</a:t>
            </a:r>
            <a:endParaRPr lang="en-US" altLang="ko-KR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9220" name="Picture 14" descr="Aqua">
            <a:extLst>
              <a:ext uri="{FF2B5EF4-FFF2-40B4-BE49-F238E27FC236}">
                <a16:creationId xmlns:a16="http://schemas.microsoft.com/office/drawing/2014/main" id="{23F5F84F-CEC7-C098-18AE-D6342B96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840038"/>
            <a:ext cx="798512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616E2C7D-554E-01AE-BA75-D76B9F8C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2917825"/>
            <a:ext cx="58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Y견명조" pitchFamily="18" charset="-127"/>
                <a:ea typeface="HY견명조" pitchFamily="18" charset="-127"/>
              </a:rPr>
              <a:t>II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9252D411-4427-1934-D645-DABDF1DF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6600" b="1">
                <a:latin typeface="Tahoma" panose="020B0604030504040204" pitchFamily="34" charset="0"/>
                <a:ea typeface="굴림" panose="020B0600000101010101" pitchFamily="50" charset="-127"/>
              </a:rPr>
              <a:t>Contents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7F2E859E-DE8D-E376-3462-D3E1E1029C1D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4143375"/>
            <a:ext cx="6388100" cy="798513"/>
            <a:chOff x="1791" y="3475"/>
            <a:chExt cx="4024" cy="503"/>
          </a:xfrm>
        </p:grpSpPr>
        <p:sp>
          <p:nvSpPr>
            <p:cNvPr id="9225" name="Text Box 22">
              <a:extLst>
                <a:ext uri="{FF2B5EF4-FFF2-40B4-BE49-F238E27FC236}">
                  <a16:creationId xmlns:a16="http://schemas.microsoft.com/office/drawing/2014/main" id="{2B71727C-641C-12A6-0DDF-41E3EAAA4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511"/>
              <a:ext cx="3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갱신연산과 제약조건의 위반처리</a:t>
              </a:r>
            </a:p>
          </p:txBody>
        </p:sp>
        <p:pic>
          <p:nvPicPr>
            <p:cNvPr id="9226" name="Picture 23" descr="Aqua">
              <a:extLst>
                <a:ext uri="{FF2B5EF4-FFF2-40B4-BE49-F238E27FC236}">
                  <a16:creationId xmlns:a16="http://schemas.microsoft.com/office/drawing/2014/main" id="{A0E093C3-BA1C-29D7-C0A1-53BF87DCC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77271947-2EA0-7FAE-9311-B7B69FCB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9224" name="WordArt 25">
            <a:extLst>
              <a:ext uri="{FF2B5EF4-FFF2-40B4-BE49-F238E27FC236}">
                <a16:creationId xmlns:a16="http://schemas.microsoft.com/office/drawing/2014/main" id="{3B05943D-64C2-5F9B-9E0A-98E4BD53B9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 advTm="883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2EBBC295-6B8D-2FB3-7959-DD5F5B9B1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관계데이타모델의 개념</a:t>
            </a:r>
          </a:p>
        </p:txBody>
      </p:sp>
      <p:grpSp>
        <p:nvGrpSpPr>
          <p:cNvPr id="11267" name="Group 4">
            <a:extLst>
              <a:ext uri="{FF2B5EF4-FFF2-40B4-BE49-F238E27FC236}">
                <a16:creationId xmlns:a16="http://schemas.microsoft.com/office/drawing/2014/main" id="{F0E32B08-8581-4156-419E-49464F8C558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11305" name="Freeform 5">
              <a:extLst>
                <a:ext uri="{FF2B5EF4-FFF2-40B4-BE49-F238E27FC236}">
                  <a16:creationId xmlns:a16="http://schemas.microsoft.com/office/drawing/2014/main" id="{0DA5A803-1E9E-367F-232F-5B7D2F5F74EF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id="{30394B48-887C-6A2B-C30B-B3874C8A47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</a:t>
              </a:r>
              <a:r>
                <a:rPr lang="en-US" altLang="ko-KR" sz="1800">
                  <a:latin typeface="HY동녘M" pitchFamily="18" charset="-127"/>
                </a:rPr>
                <a:t>1</a:t>
              </a:r>
              <a:endParaRPr lang="ko-KR" altLang="ko-KR" sz="1800">
                <a:latin typeface="HY동녘M" pitchFamily="18" charset="-127"/>
              </a:endParaRPr>
            </a:p>
          </p:txBody>
        </p:sp>
      </p:grp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AE3B759C-B99D-C0A1-28CB-293D05ACE4DA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11303" name="Freeform 8">
              <a:extLst>
                <a:ext uri="{FF2B5EF4-FFF2-40B4-BE49-F238E27FC236}">
                  <a16:creationId xmlns:a16="http://schemas.microsoft.com/office/drawing/2014/main" id="{0F58E12A-0B8D-2333-65EB-89E990DC91D4}"/>
                </a:ext>
              </a:extLst>
            </p:cNvPr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4" name="Rectangle 9">
              <a:extLst>
                <a:ext uri="{FF2B5EF4-FFF2-40B4-BE49-F238E27FC236}">
                  <a16:creationId xmlns:a16="http://schemas.microsoft.com/office/drawing/2014/main" id="{3D05B40F-E7B6-345E-D430-D237FCE22D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 </a:t>
              </a:r>
              <a:r>
                <a:rPr lang="en-US" altLang="ko-KR" sz="1800">
                  <a:latin typeface="HY동녘M" pitchFamily="18" charset="-127"/>
                </a:rPr>
                <a:t>2</a:t>
              </a:r>
              <a:endParaRPr lang="ko-KR" altLang="en-US" sz="1800">
                <a:latin typeface="HY동녘M" pitchFamily="18" charset="-127"/>
              </a:endParaRPr>
            </a:p>
          </p:txBody>
        </p:sp>
      </p:grpSp>
      <p:grpSp>
        <p:nvGrpSpPr>
          <p:cNvPr id="11269" name="Group 10">
            <a:extLst>
              <a:ext uri="{FF2B5EF4-FFF2-40B4-BE49-F238E27FC236}">
                <a16:creationId xmlns:a16="http://schemas.microsoft.com/office/drawing/2014/main" id="{A0FE14F7-F82C-E870-BC5C-9FB30B32015A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11301" name="Freeform 11">
              <a:extLst>
                <a:ext uri="{FF2B5EF4-FFF2-40B4-BE49-F238E27FC236}">
                  <a16:creationId xmlns:a16="http://schemas.microsoft.com/office/drawing/2014/main" id="{B18B2265-3962-17BB-E826-1B7022BBE410}"/>
                </a:ext>
              </a:extLst>
            </p:cNvPr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2" name="Rectangle 12">
              <a:extLst>
                <a:ext uri="{FF2B5EF4-FFF2-40B4-BE49-F238E27FC236}">
                  <a16:creationId xmlns:a16="http://schemas.microsoft.com/office/drawing/2014/main" id="{E212025B-2061-B33A-BAC4-510A0FA6C5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 </a:t>
              </a:r>
              <a:r>
                <a:rPr lang="en-US" altLang="ko-KR" sz="1800">
                  <a:latin typeface="HY동녘M" pitchFamily="18" charset="-127"/>
                </a:rPr>
                <a:t>3</a:t>
              </a:r>
              <a:endParaRPr lang="ko-KR" altLang="en-US" sz="1800">
                <a:latin typeface="HY동녘M" pitchFamily="18" charset="-127"/>
              </a:endParaRPr>
            </a:p>
          </p:txBody>
        </p:sp>
      </p:grpSp>
      <p:grpSp>
        <p:nvGrpSpPr>
          <p:cNvPr id="11270" name="Group 13">
            <a:extLst>
              <a:ext uri="{FF2B5EF4-FFF2-40B4-BE49-F238E27FC236}">
                <a16:creationId xmlns:a16="http://schemas.microsoft.com/office/drawing/2014/main" id="{C17170E1-7241-A46A-E5B7-65A0349214CC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11299" name="Freeform 14">
              <a:extLst>
                <a:ext uri="{FF2B5EF4-FFF2-40B4-BE49-F238E27FC236}">
                  <a16:creationId xmlns:a16="http://schemas.microsoft.com/office/drawing/2014/main" id="{73E1F14A-33A5-8F3B-49BD-C7EE7A31CD9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Rectangle 15">
              <a:extLst>
                <a:ext uri="{FF2B5EF4-FFF2-40B4-BE49-F238E27FC236}">
                  <a16:creationId xmlns:a16="http://schemas.microsoft.com/office/drawing/2014/main" id="{6BC95173-6D2A-EF36-3ED5-A9FFCBFB4D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 </a:t>
              </a:r>
              <a:r>
                <a:rPr lang="en-US" altLang="ko-KR" sz="1800">
                  <a:latin typeface="HY동녘M" pitchFamily="18" charset="-127"/>
                </a:rPr>
                <a:t>1</a:t>
              </a:r>
              <a:endParaRPr lang="ko-KR" altLang="en-US" sz="1800">
                <a:latin typeface="HY동녘M" pitchFamily="18" charset="-127"/>
              </a:endParaRP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4773623C-C067-6BBF-09D6-7E578E8F2B2A}"/>
              </a:ext>
            </a:extLst>
          </p:cNvPr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11297" name="Freeform 20">
              <a:extLst>
                <a:ext uri="{FF2B5EF4-FFF2-40B4-BE49-F238E27FC236}">
                  <a16:creationId xmlns:a16="http://schemas.microsoft.com/office/drawing/2014/main" id="{6C6E2918-DBB1-CA42-148E-F20C9ED45F59}"/>
                </a:ext>
              </a:extLst>
            </p:cNvPr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Rectangle 21">
              <a:extLst>
                <a:ext uri="{FF2B5EF4-FFF2-40B4-BE49-F238E27FC236}">
                  <a16:creationId xmlns:a16="http://schemas.microsoft.com/office/drawing/2014/main" id="{B408C9B8-C10C-CE0F-A575-93E8423B3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 </a:t>
              </a:r>
              <a:r>
                <a:rPr lang="en-US" altLang="ko-KR" sz="1800">
                  <a:latin typeface="HY동녘M" pitchFamily="18" charset="-127"/>
                </a:rPr>
                <a:t>2</a:t>
              </a:r>
              <a:endParaRPr lang="ko-KR" altLang="en-US" sz="1800">
                <a:latin typeface="HY동녘M" pitchFamily="18" charset="-127"/>
              </a:endParaRPr>
            </a:p>
          </p:txBody>
        </p:sp>
      </p:grpSp>
      <p:grpSp>
        <p:nvGrpSpPr>
          <p:cNvPr id="11272" name="Group 22">
            <a:extLst>
              <a:ext uri="{FF2B5EF4-FFF2-40B4-BE49-F238E27FC236}">
                <a16:creationId xmlns:a16="http://schemas.microsoft.com/office/drawing/2014/main" id="{351DF70C-A12B-4E4B-07C0-75B3E2172E32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11295" name="Freeform 23">
              <a:extLst>
                <a:ext uri="{FF2B5EF4-FFF2-40B4-BE49-F238E27FC236}">
                  <a16:creationId xmlns:a16="http://schemas.microsoft.com/office/drawing/2014/main" id="{AA8EBD4A-4BB4-273B-8307-871CBB7ADA6C}"/>
                </a:ext>
              </a:extLst>
            </p:cNvPr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6" name="Rectangle 24">
              <a:extLst>
                <a:ext uri="{FF2B5EF4-FFF2-40B4-BE49-F238E27FC236}">
                  <a16:creationId xmlns:a16="http://schemas.microsoft.com/office/drawing/2014/main" id="{FEC177DE-E532-0388-9801-6514BA490B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</a:t>
              </a:r>
              <a:endParaRPr lang="en-US" altLang="ko-KR" sz="1800"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뷰트 </a:t>
              </a:r>
              <a:r>
                <a:rPr lang="en-US" altLang="ko-KR" sz="1800">
                  <a:latin typeface="HY동녘M" pitchFamily="18" charset="-127"/>
                </a:rPr>
                <a:t>3</a:t>
              </a:r>
              <a:endParaRPr lang="ko-KR" altLang="en-US" sz="1800">
                <a:latin typeface="HY동녘M" pitchFamily="18" charset="-127"/>
              </a:endParaRPr>
            </a:p>
          </p:txBody>
        </p:sp>
      </p:grpSp>
      <p:grpSp>
        <p:nvGrpSpPr>
          <p:cNvPr id="11273" name="Group 43">
            <a:extLst>
              <a:ext uri="{FF2B5EF4-FFF2-40B4-BE49-F238E27FC236}">
                <a16:creationId xmlns:a16="http://schemas.microsoft.com/office/drawing/2014/main" id="{307ADB7B-60AB-8BE3-43B6-711E922834FF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2797175"/>
            <a:ext cx="2687637" cy="877888"/>
            <a:chOff x="596" y="1824"/>
            <a:chExt cx="1440" cy="562"/>
          </a:xfrm>
        </p:grpSpPr>
        <p:sp>
          <p:nvSpPr>
            <p:cNvPr id="11293" name="Freeform 26">
              <a:extLst>
                <a:ext uri="{FF2B5EF4-FFF2-40B4-BE49-F238E27FC236}">
                  <a16:creationId xmlns:a16="http://schemas.microsoft.com/office/drawing/2014/main" id="{0EF728F4-2344-5A9F-80DF-FA5C3E4B15BC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6509 w 1120"/>
                <a:gd name="T1" fmla="*/ 5 h 252"/>
                <a:gd name="T2" fmla="*/ 6480 w 1120"/>
                <a:gd name="T3" fmla="*/ 5 h 252"/>
                <a:gd name="T4" fmla="*/ 6386 w 1120"/>
                <a:gd name="T5" fmla="*/ 5 h 252"/>
                <a:gd name="T6" fmla="*/ 6242 w 1120"/>
                <a:gd name="T7" fmla="*/ 5 h 252"/>
                <a:gd name="T8" fmla="*/ 6035 w 1120"/>
                <a:gd name="T9" fmla="*/ 5 h 252"/>
                <a:gd name="T10" fmla="*/ 5767 w 1120"/>
                <a:gd name="T11" fmla="*/ 5 h 252"/>
                <a:gd name="T12" fmla="*/ 5455 w 1120"/>
                <a:gd name="T13" fmla="*/ 5 h 252"/>
                <a:gd name="T14" fmla="*/ 5090 w 1120"/>
                <a:gd name="T15" fmla="*/ 5 h 252"/>
                <a:gd name="T16" fmla="*/ 4679 w 1120"/>
                <a:gd name="T17" fmla="*/ 4 h 252"/>
                <a:gd name="T18" fmla="*/ 4244 w 1120"/>
                <a:gd name="T19" fmla="*/ 4 h 252"/>
                <a:gd name="T20" fmla="*/ 3754 w 1120"/>
                <a:gd name="T21" fmla="*/ 4 h 252"/>
                <a:gd name="T22" fmla="*/ 3224 w 1120"/>
                <a:gd name="T23" fmla="*/ 4 h 252"/>
                <a:gd name="T24" fmla="*/ 2704 w 1120"/>
                <a:gd name="T25" fmla="*/ 4 h 252"/>
                <a:gd name="T26" fmla="*/ 2227 w 1120"/>
                <a:gd name="T27" fmla="*/ 4 h 252"/>
                <a:gd name="T28" fmla="*/ 1788 w 1120"/>
                <a:gd name="T29" fmla="*/ 4 h 252"/>
                <a:gd name="T30" fmla="*/ 1383 w 1120"/>
                <a:gd name="T31" fmla="*/ 5 h 252"/>
                <a:gd name="T32" fmla="*/ 1038 w 1120"/>
                <a:gd name="T33" fmla="*/ 5 h 252"/>
                <a:gd name="T34" fmla="*/ 737 w 1120"/>
                <a:gd name="T35" fmla="*/ 5 h 252"/>
                <a:gd name="T36" fmla="*/ 472 w 1120"/>
                <a:gd name="T37" fmla="*/ 5 h 252"/>
                <a:gd name="T38" fmla="*/ 269 w 1120"/>
                <a:gd name="T39" fmla="*/ 5 h 252"/>
                <a:gd name="T40" fmla="*/ 113 w 1120"/>
                <a:gd name="T41" fmla="*/ 5 h 252"/>
                <a:gd name="T42" fmla="*/ 33 w 1120"/>
                <a:gd name="T43" fmla="*/ 5 h 252"/>
                <a:gd name="T44" fmla="*/ 0 w 1120"/>
                <a:gd name="T45" fmla="*/ 5 h 252"/>
                <a:gd name="T46" fmla="*/ 0 w 1120"/>
                <a:gd name="T47" fmla="*/ 2 h 252"/>
                <a:gd name="T48" fmla="*/ 3251 w 1120"/>
                <a:gd name="T49" fmla="*/ 0 h 252"/>
                <a:gd name="T50" fmla="*/ 6509 w 1120"/>
                <a:gd name="T51" fmla="*/ 2 h 252"/>
                <a:gd name="T52" fmla="*/ 6509 w 1120"/>
                <a:gd name="T53" fmla="*/ 5 h 252"/>
                <a:gd name="T54" fmla="*/ 6509 w 1120"/>
                <a:gd name="T55" fmla="*/ 5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1275D6DC-55AC-ED14-EFD7-70404E201A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18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투플</a:t>
              </a:r>
              <a:r>
                <a:rPr lang="en-US" altLang="ko-KR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1:</a:t>
              </a:r>
              <a:r>
                <a:rPr lang="ko-KR" altLang="en-US" sz="18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애트리뷰트의</a:t>
              </a:r>
              <a:r>
                <a:rPr lang="ko-KR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 나열</a:t>
              </a:r>
              <a:endParaRPr lang="en-US" altLang="ko-K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1274" name="Group 44">
            <a:extLst>
              <a:ext uri="{FF2B5EF4-FFF2-40B4-BE49-F238E27FC236}">
                <a16:creationId xmlns:a16="http://schemas.microsoft.com/office/drawing/2014/main" id="{F266D49C-6546-8778-25B5-AC287C119038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11291" name="Freeform 29">
              <a:extLst>
                <a:ext uri="{FF2B5EF4-FFF2-40B4-BE49-F238E27FC236}">
                  <a16:creationId xmlns:a16="http://schemas.microsoft.com/office/drawing/2014/main" id="{77772D5D-0E8D-8773-F9FC-7C743F6D5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6509 w 1120"/>
                <a:gd name="T1" fmla="*/ 5 h 252"/>
                <a:gd name="T2" fmla="*/ 6480 w 1120"/>
                <a:gd name="T3" fmla="*/ 5 h 252"/>
                <a:gd name="T4" fmla="*/ 6386 w 1120"/>
                <a:gd name="T5" fmla="*/ 5 h 252"/>
                <a:gd name="T6" fmla="*/ 6242 w 1120"/>
                <a:gd name="T7" fmla="*/ 5 h 252"/>
                <a:gd name="T8" fmla="*/ 6035 w 1120"/>
                <a:gd name="T9" fmla="*/ 5 h 252"/>
                <a:gd name="T10" fmla="*/ 5767 w 1120"/>
                <a:gd name="T11" fmla="*/ 5 h 252"/>
                <a:gd name="T12" fmla="*/ 5455 w 1120"/>
                <a:gd name="T13" fmla="*/ 5 h 252"/>
                <a:gd name="T14" fmla="*/ 5090 w 1120"/>
                <a:gd name="T15" fmla="*/ 5 h 252"/>
                <a:gd name="T16" fmla="*/ 4679 w 1120"/>
                <a:gd name="T17" fmla="*/ 4 h 252"/>
                <a:gd name="T18" fmla="*/ 4244 w 1120"/>
                <a:gd name="T19" fmla="*/ 4 h 252"/>
                <a:gd name="T20" fmla="*/ 3754 w 1120"/>
                <a:gd name="T21" fmla="*/ 4 h 252"/>
                <a:gd name="T22" fmla="*/ 3224 w 1120"/>
                <a:gd name="T23" fmla="*/ 4 h 252"/>
                <a:gd name="T24" fmla="*/ 2704 w 1120"/>
                <a:gd name="T25" fmla="*/ 4 h 252"/>
                <a:gd name="T26" fmla="*/ 2227 w 1120"/>
                <a:gd name="T27" fmla="*/ 4 h 252"/>
                <a:gd name="T28" fmla="*/ 1788 w 1120"/>
                <a:gd name="T29" fmla="*/ 4 h 252"/>
                <a:gd name="T30" fmla="*/ 1383 w 1120"/>
                <a:gd name="T31" fmla="*/ 5 h 252"/>
                <a:gd name="T32" fmla="*/ 1038 w 1120"/>
                <a:gd name="T33" fmla="*/ 5 h 252"/>
                <a:gd name="T34" fmla="*/ 737 w 1120"/>
                <a:gd name="T35" fmla="*/ 5 h 252"/>
                <a:gd name="T36" fmla="*/ 472 w 1120"/>
                <a:gd name="T37" fmla="*/ 5 h 252"/>
                <a:gd name="T38" fmla="*/ 269 w 1120"/>
                <a:gd name="T39" fmla="*/ 5 h 252"/>
                <a:gd name="T40" fmla="*/ 113 w 1120"/>
                <a:gd name="T41" fmla="*/ 5 h 252"/>
                <a:gd name="T42" fmla="*/ 33 w 1120"/>
                <a:gd name="T43" fmla="*/ 5 h 252"/>
                <a:gd name="T44" fmla="*/ 0 w 1120"/>
                <a:gd name="T45" fmla="*/ 5 h 252"/>
                <a:gd name="T46" fmla="*/ 0 w 1120"/>
                <a:gd name="T47" fmla="*/ 2 h 252"/>
                <a:gd name="T48" fmla="*/ 3251 w 1120"/>
                <a:gd name="T49" fmla="*/ 0 h 252"/>
                <a:gd name="T50" fmla="*/ 6509 w 1120"/>
                <a:gd name="T51" fmla="*/ 2 h 252"/>
                <a:gd name="T52" fmla="*/ 6509 w 1120"/>
                <a:gd name="T53" fmla="*/ 5 h 252"/>
                <a:gd name="T54" fmla="*/ 6509 w 1120"/>
                <a:gd name="T55" fmla="*/ 5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AA7A036B-0CE5-AE7E-7594-DCE3A99351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투플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11275" name="Group 46">
            <a:extLst>
              <a:ext uri="{FF2B5EF4-FFF2-40B4-BE49-F238E27FC236}">
                <a16:creationId xmlns:a16="http://schemas.microsoft.com/office/drawing/2014/main" id="{FCCE3CEC-A8A9-C32C-4CF4-F51D2E487661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11289" name="Freeform 32">
              <a:extLst>
                <a:ext uri="{FF2B5EF4-FFF2-40B4-BE49-F238E27FC236}">
                  <a16:creationId xmlns:a16="http://schemas.microsoft.com/office/drawing/2014/main" id="{1EDA85F9-5D25-E3B9-C6BC-B1DBA28BB828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188179 w 1120"/>
                <a:gd name="T1" fmla="*/ 1 h 252"/>
                <a:gd name="T2" fmla="*/ 187445 w 1120"/>
                <a:gd name="T3" fmla="*/ 1 h 252"/>
                <a:gd name="T4" fmla="*/ 184840 w 1120"/>
                <a:gd name="T5" fmla="*/ 1 h 252"/>
                <a:gd name="T6" fmla="*/ 180517 w 1120"/>
                <a:gd name="T7" fmla="*/ 1 h 252"/>
                <a:gd name="T8" fmla="*/ 174455 w 1120"/>
                <a:gd name="T9" fmla="*/ 1 h 252"/>
                <a:gd name="T10" fmla="*/ 166618 w 1120"/>
                <a:gd name="T11" fmla="*/ 1 h 252"/>
                <a:gd name="T12" fmla="*/ 157646 w 1120"/>
                <a:gd name="T13" fmla="*/ 1 h 252"/>
                <a:gd name="T14" fmla="*/ 147191 w 1120"/>
                <a:gd name="T15" fmla="*/ 1 h 252"/>
                <a:gd name="T16" fmla="*/ 135435 w 1120"/>
                <a:gd name="T17" fmla="*/ 1 h 252"/>
                <a:gd name="T18" fmla="*/ 122648 w 1120"/>
                <a:gd name="T19" fmla="*/ 1 h 252"/>
                <a:gd name="T20" fmla="*/ 108610 w 1120"/>
                <a:gd name="T21" fmla="*/ 1 h 252"/>
                <a:gd name="T22" fmla="*/ 93419 w 1120"/>
                <a:gd name="T23" fmla="*/ 1 h 252"/>
                <a:gd name="T24" fmla="*/ 78267 w 1120"/>
                <a:gd name="T25" fmla="*/ 1 h 252"/>
                <a:gd name="T26" fmla="*/ 64561 w 1120"/>
                <a:gd name="T27" fmla="*/ 1 h 252"/>
                <a:gd name="T28" fmla="*/ 51719 w 1120"/>
                <a:gd name="T29" fmla="*/ 1 h 252"/>
                <a:gd name="T30" fmla="*/ 40012 w 1120"/>
                <a:gd name="T31" fmla="*/ 1 h 252"/>
                <a:gd name="T32" fmla="*/ 29955 w 1120"/>
                <a:gd name="T33" fmla="*/ 1 h 252"/>
                <a:gd name="T34" fmla="*/ 21177 w 1120"/>
                <a:gd name="T35" fmla="*/ 1 h 252"/>
                <a:gd name="T36" fmla="*/ 13715 w 1120"/>
                <a:gd name="T37" fmla="*/ 1 h 252"/>
                <a:gd name="T38" fmla="*/ 7706 w 1120"/>
                <a:gd name="T39" fmla="*/ 1 h 252"/>
                <a:gd name="T40" fmla="*/ 3425 w 1120"/>
                <a:gd name="T41" fmla="*/ 1 h 252"/>
                <a:gd name="T42" fmla="*/ 1057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94172 w 1120"/>
                <a:gd name="T49" fmla="*/ 0 h 252"/>
                <a:gd name="T50" fmla="*/ 188179 w 1120"/>
                <a:gd name="T51" fmla="*/ 1 h 252"/>
                <a:gd name="T52" fmla="*/ 188179 w 1120"/>
                <a:gd name="T53" fmla="*/ 1 h 252"/>
                <a:gd name="T54" fmla="*/ 188179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977C0AD2-C9B2-E853-8D43-CC2312DDEC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릴레이션</a:t>
              </a:r>
              <a:r>
                <a:rPr lang="en-US" altLang="ko-K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: </a:t>
              </a:r>
              <a:r>
                <a:rPr lang="ko-KR" altLang="en-US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투플의집합</a:t>
              </a:r>
              <a:endPara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31" name="AutoShape 34">
            <a:extLst>
              <a:ext uri="{FF2B5EF4-FFF2-40B4-BE49-F238E27FC236}">
                <a16:creationId xmlns:a16="http://schemas.microsoft.com/office/drawing/2014/main" id="{FAF346FA-C1D8-8B65-F607-CAC32D9BFA95}"/>
              </a:ext>
            </a:extLst>
          </p:cNvPr>
          <p:cNvCxnSpPr>
            <a:cxnSpLocks noChangeShapeType="1"/>
            <a:stCxn id="24" idx="2"/>
            <a:endCxn id="11306" idx="0"/>
          </p:cNvCxnSpPr>
          <p:nvPr/>
        </p:nvCxnSpPr>
        <p:spPr bwMode="auto">
          <a:xfrm rot="5400000">
            <a:off x="1260475" y="3302000"/>
            <a:ext cx="722313" cy="12112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32" name="AutoShape 35">
            <a:extLst>
              <a:ext uri="{FF2B5EF4-FFF2-40B4-BE49-F238E27FC236}">
                <a16:creationId xmlns:a16="http://schemas.microsoft.com/office/drawing/2014/main" id="{46EBF4EA-BE4E-5B1F-3DBD-A1CC84D2E6B1}"/>
              </a:ext>
            </a:extLst>
          </p:cNvPr>
          <p:cNvCxnSpPr>
            <a:cxnSpLocks noChangeShapeType="1"/>
            <a:stCxn id="24" idx="2"/>
            <a:endCxn id="11304" idx="0"/>
          </p:cNvCxnSpPr>
          <p:nvPr/>
        </p:nvCxnSpPr>
        <p:spPr bwMode="auto">
          <a:xfrm rot="5400000">
            <a:off x="1858962" y="3900488"/>
            <a:ext cx="722313" cy="14288"/>
          </a:xfrm>
          <a:prstGeom prst="straightConnector1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3" name="AutoShape 36">
            <a:extLst>
              <a:ext uri="{FF2B5EF4-FFF2-40B4-BE49-F238E27FC236}">
                <a16:creationId xmlns:a16="http://schemas.microsoft.com/office/drawing/2014/main" id="{A0F9CC42-B15B-4FFB-9561-8E84F5B41274}"/>
              </a:ext>
            </a:extLst>
          </p:cNvPr>
          <p:cNvCxnSpPr>
            <a:cxnSpLocks noChangeShapeType="1"/>
            <a:stCxn id="24" idx="2"/>
            <a:endCxn id="11302" idx="0"/>
          </p:cNvCxnSpPr>
          <p:nvPr/>
        </p:nvCxnSpPr>
        <p:spPr bwMode="auto">
          <a:xfrm rot="16200000" flipH="1">
            <a:off x="2457450" y="3316288"/>
            <a:ext cx="722313" cy="11826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1">
            <a:extLst>
              <a:ext uri="{FF2B5EF4-FFF2-40B4-BE49-F238E27FC236}">
                <a16:creationId xmlns:a16="http://schemas.microsoft.com/office/drawing/2014/main" id="{62C7F2E8-86E7-F268-CB8E-B5E7927C85E9}"/>
              </a:ext>
            </a:extLst>
          </p:cNvPr>
          <p:cNvCxnSpPr>
            <a:cxnSpLocks noChangeShapeType="1"/>
            <a:stCxn id="30" idx="2"/>
            <a:endCxn id="24" idx="0"/>
          </p:cNvCxnSpPr>
          <p:nvPr/>
        </p:nvCxnSpPr>
        <p:spPr bwMode="auto">
          <a:xfrm rot="5400000">
            <a:off x="3059113" y="1401763"/>
            <a:ext cx="563562" cy="2227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2">
            <a:extLst>
              <a:ext uri="{FF2B5EF4-FFF2-40B4-BE49-F238E27FC236}">
                <a16:creationId xmlns:a16="http://schemas.microsoft.com/office/drawing/2014/main" id="{0A46DD54-44C7-A9C2-C90A-11FFCF51E6D5}"/>
              </a:ext>
            </a:extLst>
          </p:cNvPr>
          <p:cNvCxnSpPr>
            <a:cxnSpLocks noChangeShapeType="1"/>
            <a:stCxn id="30" idx="2"/>
            <a:endCxn id="27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0177904-2A78-5829-E586-9F03C6B68F32}"/>
              </a:ext>
            </a:extLst>
          </p:cNvPr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C08B640-335E-C5B2-3349-E24D69EB67B4}"/>
              </a:ext>
            </a:extLst>
          </p:cNvPr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0C9D00-CC75-C6F7-164D-17C78773EFC2}"/>
              </a:ext>
            </a:extLst>
          </p:cNvPr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4606D5-9F74-68E8-429C-8D626342EF48}"/>
              </a:ext>
            </a:extLst>
          </p:cNvPr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E956699-2DB6-0A1D-99E3-737AF0D9E324}"/>
              </a:ext>
            </a:extLst>
          </p:cNvPr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cxnSp>
        <p:nvCxnSpPr>
          <p:cNvPr id="44" name="AutoShape 34">
            <a:extLst>
              <a:ext uri="{FF2B5EF4-FFF2-40B4-BE49-F238E27FC236}">
                <a16:creationId xmlns:a16="http://schemas.microsoft.com/office/drawing/2014/main" id="{50BB5957-1608-E7CF-F6CF-A17C1849EAF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24513" y="3322637"/>
            <a:ext cx="698500" cy="119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45" name="AutoShape 35">
            <a:extLst>
              <a:ext uri="{FF2B5EF4-FFF2-40B4-BE49-F238E27FC236}">
                <a16:creationId xmlns:a16="http://schemas.microsoft.com/office/drawing/2014/main" id="{67ECEF71-AD10-4B56-EC03-7199842D163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32525" y="3921125"/>
            <a:ext cx="698500" cy="0"/>
          </a:xfrm>
          <a:prstGeom prst="straightConnector1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41F93F0B-7BC8-6014-951F-C1CEAEFDE56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821488" y="3322637"/>
            <a:ext cx="698500" cy="119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2D4CC68-13E6-3CAC-AF8E-A74603FB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BF6AB5-4B35-4CE5-9794-6C2DA5B99F72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315" name="Group 56">
            <a:extLst>
              <a:ext uri="{FF2B5EF4-FFF2-40B4-BE49-F238E27FC236}">
                <a16:creationId xmlns:a16="http://schemas.microsoft.com/office/drawing/2014/main" id="{A8347D85-775E-E80B-0E4E-54F78270427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19400"/>
            <a:ext cx="7823200" cy="2122488"/>
            <a:chOff x="288" y="1776"/>
            <a:chExt cx="4928" cy="1337"/>
          </a:xfrm>
        </p:grpSpPr>
        <p:grpSp>
          <p:nvGrpSpPr>
            <p:cNvPr id="13318" name="Group 4">
              <a:extLst>
                <a:ext uri="{FF2B5EF4-FFF2-40B4-BE49-F238E27FC236}">
                  <a16:creationId xmlns:a16="http://schemas.microsoft.com/office/drawing/2014/main" id="{71F3A4F5-C981-C228-1787-3C5BD3CBC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1776"/>
              <a:ext cx="4631" cy="936"/>
              <a:chOff x="585" y="1968"/>
              <a:chExt cx="4631" cy="936"/>
            </a:xfrm>
          </p:grpSpPr>
          <p:sp>
            <p:nvSpPr>
              <p:cNvPr id="13322" name="Rectangle 5">
                <a:extLst>
                  <a:ext uri="{FF2B5EF4-FFF2-40B4-BE49-F238E27FC236}">
                    <a16:creationId xmlns:a16="http://schemas.microsoft.com/office/drawing/2014/main" id="{205C08CE-E8B5-9BC9-0E4B-231041E1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1972"/>
                <a:ext cx="568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STUDENT</a:t>
                </a:r>
              </a:p>
            </p:txBody>
          </p:sp>
          <p:sp>
            <p:nvSpPr>
              <p:cNvPr id="13323" name="Rectangle 6">
                <a:extLst>
                  <a:ext uri="{FF2B5EF4-FFF2-40B4-BE49-F238E27FC236}">
                    <a16:creationId xmlns:a16="http://schemas.microsoft.com/office/drawing/2014/main" id="{C1346C35-FC9D-F940-1BC8-E76EF1C5F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1972"/>
                <a:ext cx="3976" cy="9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24" name="Rectangle 7">
                <a:extLst>
                  <a:ext uri="{FF2B5EF4-FFF2-40B4-BE49-F238E27FC236}">
                    <a16:creationId xmlns:a16="http://schemas.microsoft.com/office/drawing/2014/main" id="{246841D8-4F90-C785-5E6F-B4C42455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174"/>
                <a:ext cx="864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Benjamin Bayer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Katherine Ashly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Dick Davidson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Charles Cooper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Barbara Benson</a:t>
                </a:r>
              </a:p>
            </p:txBody>
          </p:sp>
          <p:grpSp>
            <p:nvGrpSpPr>
              <p:cNvPr id="13325" name="Group 8">
                <a:extLst>
                  <a:ext uri="{FF2B5EF4-FFF2-40B4-BE49-F238E27FC236}">
                    <a16:creationId xmlns:a16="http://schemas.microsoft.com/office/drawing/2014/main" id="{882544C6-6362-0EA7-A836-6DBC1871BF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160"/>
                <a:ext cx="3984" cy="576"/>
                <a:chOff x="1200" y="2160"/>
                <a:chExt cx="3984" cy="576"/>
              </a:xfrm>
            </p:grpSpPr>
            <p:sp>
              <p:nvSpPr>
                <p:cNvPr id="13352" name="Line 9">
                  <a:extLst>
                    <a:ext uri="{FF2B5EF4-FFF2-40B4-BE49-F238E27FC236}">
                      <a16:creationId xmlns:a16="http://schemas.microsoft.com/office/drawing/2014/main" id="{70B2C4E7-E5F4-E7C5-8DB7-D659022F9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160"/>
                  <a:ext cx="3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3" name="Line 10">
                  <a:extLst>
                    <a:ext uri="{FF2B5EF4-FFF2-40B4-BE49-F238E27FC236}">
                      <a16:creationId xmlns:a16="http://schemas.microsoft.com/office/drawing/2014/main" id="{845E051B-CE85-7AA2-576D-E645A1108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304"/>
                  <a:ext cx="3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4" name="Line 11">
                  <a:extLst>
                    <a:ext uri="{FF2B5EF4-FFF2-40B4-BE49-F238E27FC236}">
                      <a16:creationId xmlns:a16="http://schemas.microsoft.com/office/drawing/2014/main" id="{04F47C2A-2EAB-95E2-BAAA-BF2169C76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448"/>
                  <a:ext cx="3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5" name="Line 12">
                  <a:extLst>
                    <a:ext uri="{FF2B5EF4-FFF2-40B4-BE49-F238E27FC236}">
                      <a16:creationId xmlns:a16="http://schemas.microsoft.com/office/drawing/2014/main" id="{A92FBB97-FDE9-7868-ADD5-1D6FB878D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592"/>
                  <a:ext cx="3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6" name="Line 13">
                  <a:extLst>
                    <a:ext uri="{FF2B5EF4-FFF2-40B4-BE49-F238E27FC236}">
                      <a16:creationId xmlns:a16="http://schemas.microsoft.com/office/drawing/2014/main" id="{47F333D8-BE58-142F-E3D8-7BC3ABDE3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3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26" name="Rectangle 14">
                <a:extLst>
                  <a:ext uri="{FF2B5EF4-FFF2-40B4-BE49-F238E27FC236}">
                    <a16:creationId xmlns:a16="http://schemas.microsoft.com/office/drawing/2014/main" id="{799567FE-94D1-44E9-7C0E-FE831C427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74"/>
                <a:ext cx="624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305-61-2435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381-62-1245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422-11-2420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489-22-1100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533-69-1238</a:t>
                </a:r>
              </a:p>
            </p:txBody>
          </p:sp>
          <p:sp>
            <p:nvSpPr>
              <p:cNvPr id="13327" name="Rectangle 15">
                <a:extLst>
                  <a:ext uri="{FF2B5EF4-FFF2-40B4-BE49-F238E27FC236}">
                    <a16:creationId xmlns:a16="http://schemas.microsoft.com/office/drawing/2014/main" id="{967E2681-5671-7CE6-9C24-BFD5AF3DE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976"/>
                <a:ext cx="57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Name</a:t>
                </a:r>
              </a:p>
            </p:txBody>
          </p:sp>
          <p:sp>
            <p:nvSpPr>
              <p:cNvPr id="13328" name="Rectangle 16">
                <a:extLst>
                  <a:ext uri="{FF2B5EF4-FFF2-40B4-BE49-F238E27FC236}">
                    <a16:creationId xmlns:a16="http://schemas.microsoft.com/office/drawing/2014/main" id="{182CDA7A-4321-4497-CD17-6F045894D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976"/>
                <a:ext cx="57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SSN</a:t>
                </a:r>
              </a:p>
            </p:txBody>
          </p:sp>
          <p:sp>
            <p:nvSpPr>
              <p:cNvPr id="13329" name="Rectangle 17">
                <a:extLst>
                  <a:ext uri="{FF2B5EF4-FFF2-40B4-BE49-F238E27FC236}">
                    <a16:creationId xmlns:a16="http://schemas.microsoft.com/office/drawing/2014/main" id="{401F6AF6-5316-0C3A-F56C-DEA765B86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992"/>
                <a:ext cx="67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HomePhone</a:t>
                </a:r>
              </a:p>
            </p:txBody>
          </p:sp>
          <p:sp>
            <p:nvSpPr>
              <p:cNvPr id="13330" name="Rectangle 18">
                <a:extLst>
                  <a:ext uri="{FF2B5EF4-FFF2-40B4-BE49-F238E27FC236}">
                    <a16:creationId xmlns:a16="http://schemas.microsoft.com/office/drawing/2014/main" id="{3A8D96D4-75A0-EFE2-95B3-937985761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984"/>
                <a:ext cx="57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Address</a:t>
                </a:r>
              </a:p>
            </p:txBody>
          </p:sp>
          <p:sp>
            <p:nvSpPr>
              <p:cNvPr id="13331" name="Rectangle 19">
                <a:extLst>
                  <a:ext uri="{FF2B5EF4-FFF2-40B4-BE49-F238E27FC236}">
                    <a16:creationId xmlns:a16="http://schemas.microsoft.com/office/drawing/2014/main" id="{6654B15D-A052-BAAF-919E-89BB2FE7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992"/>
                <a:ext cx="6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굴림" panose="020B0600000101010101" pitchFamily="50" charset="-127"/>
                  </a:rPr>
                  <a:t>OfficePhone</a:t>
                </a:r>
              </a:p>
            </p:txBody>
          </p:sp>
          <p:sp>
            <p:nvSpPr>
              <p:cNvPr id="13332" name="Rectangle 20">
                <a:extLst>
                  <a:ext uri="{FF2B5EF4-FFF2-40B4-BE49-F238E27FC236}">
                    <a16:creationId xmlns:a16="http://schemas.microsoft.com/office/drawing/2014/main" id="{1A5B3B0C-AD4F-FD27-EF82-030111DC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76"/>
                <a:ext cx="38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Age</a:t>
                </a:r>
              </a:p>
            </p:txBody>
          </p:sp>
          <p:sp>
            <p:nvSpPr>
              <p:cNvPr id="13333" name="Rectangle 21">
                <a:extLst>
                  <a:ext uri="{FF2B5EF4-FFF2-40B4-BE49-F238E27FC236}">
                    <a16:creationId xmlns:a16="http://schemas.microsoft.com/office/drawing/2014/main" id="{DBC2995E-23DE-F587-DE08-0BA32F89E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1968"/>
                <a:ext cx="38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300">
                    <a:latin typeface="Arial" panose="020B0604020202020204" pitchFamily="34" charset="0"/>
                    <a:ea typeface="굴림" panose="020B0600000101010101" pitchFamily="50" charset="-127"/>
                  </a:rPr>
                  <a:t>GPA</a:t>
                </a:r>
              </a:p>
            </p:txBody>
          </p:sp>
          <p:sp>
            <p:nvSpPr>
              <p:cNvPr id="13334" name="Rectangle 22">
                <a:extLst>
                  <a:ext uri="{FF2B5EF4-FFF2-40B4-BE49-F238E27FC236}">
                    <a16:creationId xmlns:a16="http://schemas.microsoft.com/office/drawing/2014/main" id="{69A47CB2-54AB-BCA0-F54D-FA1663BCB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174"/>
                <a:ext cx="624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373-1616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375-4409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null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376-9821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839-8461</a:t>
                </a:r>
              </a:p>
            </p:txBody>
          </p:sp>
          <p:sp>
            <p:nvSpPr>
              <p:cNvPr id="13335" name="Rectangle 23">
                <a:extLst>
                  <a:ext uri="{FF2B5EF4-FFF2-40B4-BE49-F238E27FC236}">
                    <a16:creationId xmlns:a16="http://schemas.microsoft.com/office/drawing/2014/main" id="{EC3A4DA4-43D3-EE34-0E55-1753D0C84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2174"/>
                <a:ext cx="1152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2918 BlueBonnet Lane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125 Kirby Road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3452 Elgin Road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265 Lark Lane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7384 Fontana Lane</a:t>
                </a:r>
              </a:p>
            </p:txBody>
          </p:sp>
          <p:sp>
            <p:nvSpPr>
              <p:cNvPr id="13336" name="Rectangle 24">
                <a:extLst>
                  <a:ext uri="{FF2B5EF4-FFF2-40B4-BE49-F238E27FC236}">
                    <a16:creationId xmlns:a16="http://schemas.microsoft.com/office/drawing/2014/main" id="{05634140-5A45-2E37-2214-9ECF8574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74"/>
                <a:ext cx="624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null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null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749-1253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749-1253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null</a:t>
                </a:r>
              </a:p>
            </p:txBody>
          </p:sp>
          <p:sp>
            <p:nvSpPr>
              <p:cNvPr id="13337" name="Rectangle 25">
                <a:extLst>
                  <a:ext uri="{FF2B5EF4-FFF2-40B4-BE49-F238E27FC236}">
                    <a16:creationId xmlns:a16="http://schemas.microsoft.com/office/drawing/2014/main" id="{751CBD61-2863-6901-3142-30EAD530F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174"/>
                <a:ext cx="264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19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18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25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28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13338" name="Rectangle 26">
                <a:extLst>
                  <a:ext uri="{FF2B5EF4-FFF2-40B4-BE49-F238E27FC236}">
                    <a16:creationId xmlns:a16="http://schemas.microsoft.com/office/drawing/2014/main" id="{4D68B85C-2DE0-AEBC-A245-278244AB3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174"/>
                <a:ext cx="336" cy="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3.21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2.89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3.53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3.93</a:t>
                </a:r>
              </a:p>
              <a:p>
                <a:pPr eaLnBrk="1" hangingPunct="1">
                  <a:lnSpc>
                    <a:spcPct val="87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ko-KR" sz="1100">
                    <a:latin typeface="Arial" panose="020B0604020202020204" pitchFamily="34" charset="0"/>
                    <a:ea typeface="굴림" panose="020B0600000101010101" pitchFamily="50" charset="-127"/>
                  </a:rPr>
                  <a:t>3.25</a:t>
                </a:r>
              </a:p>
            </p:txBody>
          </p:sp>
          <p:grpSp>
            <p:nvGrpSpPr>
              <p:cNvPr id="13339" name="Group 27">
                <a:extLst>
                  <a:ext uri="{FF2B5EF4-FFF2-40B4-BE49-F238E27FC236}">
                    <a16:creationId xmlns:a16="http://schemas.microsoft.com/office/drawing/2014/main" id="{57E35421-B06E-F4BB-8F79-3DA6A4979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8" y="1968"/>
                <a:ext cx="2960" cy="909"/>
                <a:chOff x="1888" y="1968"/>
                <a:chExt cx="2960" cy="909"/>
              </a:xfrm>
            </p:grpSpPr>
            <p:sp>
              <p:nvSpPr>
                <p:cNvPr id="13346" name="Line 28">
                  <a:extLst>
                    <a:ext uri="{FF2B5EF4-FFF2-40B4-BE49-F238E27FC236}">
                      <a16:creationId xmlns:a16="http://schemas.microsoft.com/office/drawing/2014/main" id="{99783652-4BE0-58AC-2A0A-22687071C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8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7" name="Line 29">
                  <a:extLst>
                    <a:ext uri="{FF2B5EF4-FFF2-40B4-BE49-F238E27FC236}">
                      <a16:creationId xmlns:a16="http://schemas.microsoft.com/office/drawing/2014/main" id="{5CE70B64-5A00-EAB3-94DF-6611EB58A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8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8" name="Line 30">
                  <a:extLst>
                    <a:ext uri="{FF2B5EF4-FFF2-40B4-BE49-F238E27FC236}">
                      <a16:creationId xmlns:a16="http://schemas.microsoft.com/office/drawing/2014/main" id="{BB123878-B1ED-1CA0-3958-3FE6790CE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49" name="Line 31">
                  <a:extLst>
                    <a:ext uri="{FF2B5EF4-FFF2-40B4-BE49-F238E27FC236}">
                      <a16:creationId xmlns:a16="http://schemas.microsoft.com/office/drawing/2014/main" id="{D75ABFED-7E45-30E3-6FCB-36FD537C6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0" name="Line 32">
                  <a:extLst>
                    <a:ext uri="{FF2B5EF4-FFF2-40B4-BE49-F238E27FC236}">
                      <a16:creationId xmlns:a16="http://schemas.microsoft.com/office/drawing/2014/main" id="{4641C7F7-D640-3F38-29F8-55115457F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6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51" name="Line 33">
                  <a:extLst>
                    <a:ext uri="{FF2B5EF4-FFF2-40B4-BE49-F238E27FC236}">
                      <a16:creationId xmlns:a16="http://schemas.microsoft.com/office/drawing/2014/main" id="{2FA1DE29-460C-F1A0-CC44-AC307889B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9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40" name="Rectangle 44">
                <a:extLst>
                  <a:ext uri="{FF2B5EF4-FFF2-40B4-BE49-F238E27FC236}">
                    <a16:creationId xmlns:a16="http://schemas.microsoft.com/office/drawing/2014/main" id="{5F30A1B0-D469-C0A6-B5A2-09B11163C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" y="2262"/>
                <a:ext cx="384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latin typeface="HY동녘M" pitchFamily="18" charset="-127"/>
                  </a:rPr>
                  <a:t>투플</a:t>
                </a:r>
              </a:p>
            </p:txBody>
          </p:sp>
          <p:sp>
            <p:nvSpPr>
              <p:cNvPr id="13341" name="Line 45">
                <a:extLst>
                  <a:ext uri="{FF2B5EF4-FFF2-40B4-BE49-F238E27FC236}">
                    <a16:creationId xmlns:a16="http://schemas.microsoft.com/office/drawing/2014/main" id="{E668CD50-8B6A-636F-2CC7-C3A102CED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" y="2238"/>
                <a:ext cx="37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2" name="Line 46">
                <a:extLst>
                  <a:ext uri="{FF2B5EF4-FFF2-40B4-BE49-F238E27FC236}">
                    <a16:creationId xmlns:a16="http://schemas.microsoft.com/office/drawing/2014/main" id="{57699E14-C549-A614-7D55-1ADFF1BF1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6" y="2376"/>
                <a:ext cx="354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3" name="Line 47">
                <a:extLst>
                  <a:ext uri="{FF2B5EF4-FFF2-40B4-BE49-F238E27FC236}">
                    <a16:creationId xmlns:a16="http://schemas.microsoft.com/office/drawing/2014/main" id="{2D3352F0-E2DC-2189-367C-D5FB89A75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6" y="2502"/>
                <a:ext cx="354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4" name="Line 48">
                <a:extLst>
                  <a:ext uri="{FF2B5EF4-FFF2-40B4-BE49-F238E27FC236}">
                    <a16:creationId xmlns:a16="http://schemas.microsoft.com/office/drawing/2014/main" id="{6A3E7E91-4E68-B854-0879-8C213DA6A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0" y="2544"/>
                <a:ext cx="36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5" name="Line 49">
                <a:extLst>
                  <a:ext uri="{FF2B5EF4-FFF2-40B4-BE49-F238E27FC236}">
                    <a16:creationId xmlns:a16="http://schemas.microsoft.com/office/drawing/2014/main" id="{D8E0CC38-F3D6-BC8E-290A-44605AE7B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34" y="2580"/>
                <a:ext cx="366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319" name="Oval 50">
              <a:extLst>
                <a:ext uri="{FF2B5EF4-FFF2-40B4-BE49-F238E27FC236}">
                  <a16:creationId xmlns:a16="http://schemas.microsoft.com/office/drawing/2014/main" id="{144C023A-E0D0-FCBB-0D45-F7CE92F8B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0"/>
              <a:ext cx="720" cy="864"/>
            </a:xfrm>
            <a:prstGeom prst="ellips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20" name="Text Box 51">
              <a:extLst>
                <a:ext uri="{FF2B5EF4-FFF2-40B4-BE49-F238E27FC236}">
                  <a16:creationId xmlns:a16="http://schemas.microsoft.com/office/drawing/2014/main" id="{5D2F1749-F023-61FD-83D9-ED6AB273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0"/>
              <a:ext cx="1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동녘M" pitchFamily="18" charset="-127"/>
                </a:rPr>
                <a:t>애트리뷰트의 값</a:t>
              </a:r>
            </a:p>
          </p:txBody>
        </p:sp>
        <p:sp>
          <p:nvSpPr>
            <p:cNvPr id="13321" name="Freeform 52">
              <a:extLst>
                <a:ext uri="{FF2B5EF4-FFF2-40B4-BE49-F238E27FC236}">
                  <a16:creationId xmlns:a16="http://schemas.microsoft.com/office/drawing/2014/main" id="{097BDC95-7B8D-1079-9515-50DE4477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784"/>
              <a:ext cx="216" cy="192"/>
            </a:xfrm>
            <a:custGeom>
              <a:avLst/>
              <a:gdLst>
                <a:gd name="T0" fmla="*/ 0 w 168"/>
                <a:gd name="T1" fmla="*/ 6065 h 144"/>
                <a:gd name="T2" fmla="*/ 3766 w 168"/>
                <a:gd name="T3" fmla="*/ 4047 h 144"/>
                <a:gd name="T4" fmla="*/ 3766 w 168"/>
                <a:gd name="T5" fmla="*/ 0 h 144"/>
                <a:gd name="T6" fmla="*/ 0 60000 65536"/>
                <a:gd name="T7" fmla="*/ 0 60000 65536"/>
                <a:gd name="T8" fmla="*/ 0 60000 65536"/>
                <a:gd name="T9" fmla="*/ 0 w 168"/>
                <a:gd name="T10" fmla="*/ 0 h 144"/>
                <a:gd name="T11" fmla="*/ 168 w 1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44">
                  <a:moveTo>
                    <a:pt x="0" y="144"/>
                  </a:moveTo>
                  <a:cubicBezTo>
                    <a:pt x="60" y="132"/>
                    <a:pt x="120" y="120"/>
                    <a:pt x="144" y="96"/>
                  </a:cubicBezTo>
                  <a:cubicBezTo>
                    <a:pt x="168" y="72"/>
                    <a:pt x="144" y="16"/>
                    <a:pt x="14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0" name="설명선 3 59">
            <a:extLst>
              <a:ext uri="{FF2B5EF4-FFF2-40B4-BE49-F238E27FC236}">
                <a16:creationId xmlns:a16="http://schemas.microsoft.com/office/drawing/2014/main" id="{6A32B247-1309-EEA2-37BC-CE05841137E4}"/>
              </a:ext>
            </a:extLst>
          </p:cNvPr>
          <p:cNvSpPr/>
          <p:nvPr/>
        </p:nvSpPr>
        <p:spPr>
          <a:xfrm>
            <a:off x="500063" y="1857375"/>
            <a:ext cx="1285875" cy="7143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28903"/>
              <a:gd name="adj6" fmla="val -15902"/>
              <a:gd name="adj7" fmla="val 152877"/>
              <a:gd name="adj8" fmla="val 3830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rPr>
              <a:t>릴레이션이름</a:t>
            </a:r>
            <a:endParaRPr lang="ko-KR" alt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1" name="설명선 3 60">
            <a:extLst>
              <a:ext uri="{FF2B5EF4-FFF2-40B4-BE49-F238E27FC236}">
                <a16:creationId xmlns:a16="http://schemas.microsoft.com/office/drawing/2014/main" id="{AB9A6F21-3DCD-6DD8-238D-C5243A71FCEA}"/>
              </a:ext>
            </a:extLst>
          </p:cNvPr>
          <p:cNvSpPr/>
          <p:nvPr/>
        </p:nvSpPr>
        <p:spPr>
          <a:xfrm>
            <a:off x="2500313" y="1857375"/>
            <a:ext cx="1500187" cy="7143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3118"/>
              <a:gd name="adj6" fmla="val -17213"/>
              <a:gd name="adj7" fmla="val 134985"/>
              <a:gd name="adj8" fmla="val -232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rPr>
              <a:t>애트리뷰트이름</a:t>
            </a:r>
            <a:endParaRPr lang="ko-KR" alt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CDE5B24B-7E57-98BA-A355-004962AAB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관계제약조건</a:t>
            </a:r>
          </a:p>
        </p:txBody>
      </p:sp>
      <p:sp>
        <p:nvSpPr>
          <p:cNvPr id="15363" name="슬라이드 번호 개체 틀 4">
            <a:extLst>
              <a:ext uri="{FF2B5EF4-FFF2-40B4-BE49-F238E27FC236}">
                <a16:creationId xmlns:a16="http://schemas.microsoft.com/office/drawing/2014/main" id="{C7EB2181-A0B2-6367-72A4-717B6532B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A8F4B-4003-47B4-A788-E429F2F78B79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A9EF8463-53BD-9801-CA78-254A22CE88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250" y="1357313"/>
            <a:ext cx="7634288" cy="785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B" pitchFamily="18" charset="-127"/>
                <a:ea typeface="HY동녘B" pitchFamily="18" charset="-127"/>
              </a:rPr>
              <a:t>모든 </a:t>
            </a:r>
            <a:r>
              <a:rPr lang="ko-KR" alt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B" pitchFamily="18" charset="-127"/>
                <a:ea typeface="HY동녘B" pitchFamily="18" charset="-127"/>
              </a:rPr>
              <a:t>릴레이션들이</a:t>
            </a:r>
            <a:r>
              <a:rPr lang="ko-KR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B" pitchFamily="18" charset="-127"/>
                <a:ea typeface="HY동녘B" pitchFamily="18" charset="-127"/>
              </a:rPr>
              <a:t> 만족해야 하는 조건</a:t>
            </a:r>
            <a:endParaRPr lang="en-US" altLang="ko-KR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15365" name="Group 3">
            <a:extLst>
              <a:ext uri="{FF2B5EF4-FFF2-40B4-BE49-F238E27FC236}">
                <a16:creationId xmlns:a16="http://schemas.microsoft.com/office/drawing/2014/main" id="{28884CDF-9412-7757-3B31-36E3EA8D3210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500313"/>
            <a:ext cx="5929312" cy="3946525"/>
            <a:chOff x="1017" y="1152"/>
            <a:chExt cx="3735" cy="2486"/>
          </a:xfrm>
        </p:grpSpPr>
        <p:grpSp>
          <p:nvGrpSpPr>
            <p:cNvPr id="15366" name="Group 4">
              <a:extLst>
                <a:ext uri="{FF2B5EF4-FFF2-40B4-BE49-F238E27FC236}">
                  <a16:creationId xmlns:a16="http://schemas.microsoft.com/office/drawing/2014/main" id="{4C5F3828-0A92-6CDB-9F6E-AB9ABEE16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5383" name="AutoShape 5">
                <a:extLst>
                  <a:ext uri="{FF2B5EF4-FFF2-40B4-BE49-F238E27FC236}">
                    <a16:creationId xmlns:a16="http://schemas.microsoft.com/office/drawing/2014/main" id="{213CF3E4-D5CA-E9F2-6F6D-7BC479D791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84" name="AutoShape 6">
                <a:extLst>
                  <a:ext uri="{FF2B5EF4-FFF2-40B4-BE49-F238E27FC236}">
                    <a16:creationId xmlns:a16="http://schemas.microsoft.com/office/drawing/2014/main" id="{F7C9B315-58E6-C2BE-BB95-877E9929F6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85" name="AutoShape 7">
                <a:extLst>
                  <a:ext uri="{FF2B5EF4-FFF2-40B4-BE49-F238E27FC236}">
                    <a16:creationId xmlns:a16="http://schemas.microsoft.com/office/drawing/2014/main" id="{0F16D87F-94BE-1DA6-5C79-20356C3757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99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</p:grpSp>
        <p:grpSp>
          <p:nvGrpSpPr>
            <p:cNvPr id="15367" name="Group 8">
              <a:extLst>
                <a:ext uri="{FF2B5EF4-FFF2-40B4-BE49-F238E27FC236}">
                  <a16:creationId xmlns:a16="http://schemas.microsoft.com/office/drawing/2014/main" id="{C2515659-509A-531F-71B0-4CB7F7C8D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5380" name="AutoShape 9">
                <a:extLst>
                  <a:ext uri="{FF2B5EF4-FFF2-40B4-BE49-F238E27FC236}">
                    <a16:creationId xmlns:a16="http://schemas.microsoft.com/office/drawing/2014/main" id="{5BC67EB3-28B3-D588-17EC-1749FAFD52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81" name="AutoShape 10">
                <a:extLst>
                  <a:ext uri="{FF2B5EF4-FFF2-40B4-BE49-F238E27FC236}">
                    <a16:creationId xmlns:a16="http://schemas.microsoft.com/office/drawing/2014/main" id="{1C89E8C0-3540-BBA7-3B1B-DA50D8024B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82" name="AutoShape 11">
                <a:extLst>
                  <a:ext uri="{FF2B5EF4-FFF2-40B4-BE49-F238E27FC236}">
                    <a16:creationId xmlns:a16="http://schemas.microsoft.com/office/drawing/2014/main" id="{A6DB5B43-61F1-D4F5-0196-B879E68EB2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7979"/>
                  </a:gs>
                  <a:gs pos="100000">
                    <a:srgbClr val="009999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</p:grpSp>
        <p:sp>
          <p:nvSpPr>
            <p:cNvPr id="15368" name="Text Box 12">
              <a:extLst>
                <a:ext uri="{FF2B5EF4-FFF2-40B4-BE49-F238E27FC236}">
                  <a16:creationId xmlns:a16="http://schemas.microsoft.com/office/drawing/2014/main" id="{440598D5-CC8A-6B8B-D034-234B875E05D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99" y="1546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도메인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제약조건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  <p:sp>
          <p:nvSpPr>
            <p:cNvPr id="15369" name="Text Box 13">
              <a:extLst>
                <a:ext uri="{FF2B5EF4-FFF2-40B4-BE49-F238E27FC236}">
                  <a16:creationId xmlns:a16="http://schemas.microsoft.com/office/drawing/2014/main" id="{EB8DEA0B-959E-577B-D18B-B27ACB42658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2170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키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제약조건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  <p:grpSp>
          <p:nvGrpSpPr>
            <p:cNvPr id="15370" name="Group 14">
              <a:extLst>
                <a:ext uri="{FF2B5EF4-FFF2-40B4-BE49-F238E27FC236}">
                  <a16:creationId xmlns:a16="http://schemas.microsoft.com/office/drawing/2014/main" id="{CEB62253-6CAE-7632-B34C-D1078D085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5377" name="AutoShape 15">
                <a:extLst>
                  <a:ext uri="{FF2B5EF4-FFF2-40B4-BE49-F238E27FC236}">
                    <a16:creationId xmlns:a16="http://schemas.microsoft.com/office/drawing/2014/main" id="{A6D41BB4-CE2E-C1F3-BD64-6A0C3E230E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78" name="AutoShape 16">
                <a:extLst>
                  <a:ext uri="{FF2B5EF4-FFF2-40B4-BE49-F238E27FC236}">
                    <a16:creationId xmlns:a16="http://schemas.microsoft.com/office/drawing/2014/main" id="{9FF1FA63-7CF0-1A5D-EE5B-E69186E485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79" name="AutoShape 17">
                <a:extLst>
                  <a:ext uri="{FF2B5EF4-FFF2-40B4-BE49-F238E27FC236}">
                    <a16:creationId xmlns:a16="http://schemas.microsoft.com/office/drawing/2014/main" id="{3CF46333-80E7-3343-295C-A4932B9E1B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475E"/>
                  </a:gs>
                  <a:gs pos="100000">
                    <a:srgbClr val="0099CC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</p:grpSp>
        <p:sp>
          <p:nvSpPr>
            <p:cNvPr id="15371" name="Text Box 18">
              <a:extLst>
                <a:ext uri="{FF2B5EF4-FFF2-40B4-BE49-F238E27FC236}">
                  <a16:creationId xmlns:a16="http://schemas.microsoft.com/office/drawing/2014/main" id="{26E66C1D-ADA1-7AB9-E046-6DBAE44EA2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537" y="2187"/>
              <a:ext cx="9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엔티티무결성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제약조건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  <p:grpSp>
          <p:nvGrpSpPr>
            <p:cNvPr id="15372" name="Group 19">
              <a:extLst>
                <a:ext uri="{FF2B5EF4-FFF2-40B4-BE49-F238E27FC236}">
                  <a16:creationId xmlns:a16="http://schemas.microsoft.com/office/drawing/2014/main" id="{051B7A45-3849-E026-AD04-5FD300B74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5374" name="AutoShape 20">
                <a:extLst>
                  <a:ext uri="{FF2B5EF4-FFF2-40B4-BE49-F238E27FC236}">
                    <a16:creationId xmlns:a16="http://schemas.microsoft.com/office/drawing/2014/main" id="{21DB362F-B283-B1D9-F6AF-E45653EDF6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75" name="AutoShape 21">
                <a:extLst>
                  <a:ext uri="{FF2B5EF4-FFF2-40B4-BE49-F238E27FC236}">
                    <a16:creationId xmlns:a16="http://schemas.microsoft.com/office/drawing/2014/main" id="{DD8311BC-7B26-8F6B-4AFC-F2703CE90D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  <p:sp>
            <p:nvSpPr>
              <p:cNvPr id="15376" name="AutoShape 22">
                <a:extLst>
                  <a:ext uri="{FF2B5EF4-FFF2-40B4-BE49-F238E27FC236}">
                    <a16:creationId xmlns:a16="http://schemas.microsoft.com/office/drawing/2014/main" id="{759C27E4-B431-9C7C-1B0B-BE4C6DD2E3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HY동녘M" pitchFamily="18" charset="-127"/>
                </a:endParaRPr>
              </a:p>
            </p:txBody>
          </p:sp>
        </p:grpSp>
        <p:sp>
          <p:nvSpPr>
            <p:cNvPr id="15373" name="Text Box 23">
              <a:extLst>
                <a:ext uri="{FF2B5EF4-FFF2-40B4-BE49-F238E27FC236}">
                  <a16:creationId xmlns:a16="http://schemas.microsoft.com/office/drawing/2014/main" id="{82AFD1EC-85FC-470C-71B3-08D46FFDE1B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57" y="2817"/>
              <a:ext cx="8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참조무결성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HY동녘M" pitchFamily="18" charset="-127"/>
                </a:rPr>
                <a:t>제약조건</a:t>
              </a:r>
              <a:endParaRPr lang="en-US" altLang="ko-KR" sz="18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16653134-0C98-E97D-85E5-B297A467F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제약조건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EE5B5-D247-F0F9-2151-F3035B95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133600"/>
            <a:ext cx="8001000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  <a:defRPr/>
            </a:pPr>
            <a:endParaRPr lang="en-US" altLang="ko-KR" sz="2000" kern="0" dirty="0">
              <a:latin typeface="HY동녘M" pitchFamily="18" charset="-127"/>
              <a:ea typeface="HY동녘M" pitchFamily="18" charset="-127"/>
            </a:endParaRPr>
          </a:p>
          <a:p>
            <a:pPr marL="342900" indent="-34290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  <a:defRPr/>
            </a:pPr>
            <a:endParaRPr lang="en-US" altLang="ko-KR" sz="2000" kern="0" dirty="0">
              <a:latin typeface="HY동녘M" pitchFamily="18" charset="-127"/>
              <a:ea typeface="HY동녘M" pitchFamily="18" charset="-127"/>
            </a:endParaRPr>
          </a:p>
          <a:p>
            <a:pPr marL="342900" indent="-34290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  <a:defRPr/>
            </a:pPr>
            <a:endParaRPr lang="ko-KR" altLang="en-US" sz="2000" kern="0" dirty="0">
              <a:latin typeface="HY동녘M" pitchFamily="18" charset="-127"/>
              <a:ea typeface="HY동녘M" pitchFamily="18" charset="-127"/>
            </a:endParaRPr>
          </a:p>
          <a:p>
            <a:pPr marL="342900" indent="-34290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도메인과 관련된 데이터 타입</a:t>
            </a:r>
          </a:p>
          <a:p>
            <a:pPr marL="742950" lvl="1" indent="-285750" eaLnBrk="1" latin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정수</a:t>
            </a:r>
            <a:r>
              <a:rPr lang="en-US" altLang="ko-KR" sz="2000" kern="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실수와 같은 표준 </a:t>
            </a:r>
            <a:r>
              <a:rPr lang="ko-KR" altLang="en-US" sz="2000" kern="0" dirty="0" err="1">
                <a:latin typeface="HY동녘M" pitchFamily="18" charset="-127"/>
                <a:ea typeface="HY동녘M" pitchFamily="18" charset="-127"/>
              </a:rPr>
              <a:t>숫자형</a:t>
            </a:r>
            <a:endParaRPr lang="ko-KR" altLang="en-US" sz="2000" kern="0" dirty="0">
              <a:latin typeface="HY동녘M" pitchFamily="18" charset="-127"/>
              <a:ea typeface="HY동녘M" pitchFamily="18" charset="-127"/>
            </a:endParaRPr>
          </a:p>
          <a:p>
            <a:pPr marL="742950" lvl="1" indent="-285750" eaLnBrk="1" latin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문자</a:t>
            </a:r>
            <a:r>
              <a:rPr lang="en-US" altLang="ko-KR" sz="2000" kern="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고정길이 문자열</a:t>
            </a:r>
            <a:r>
              <a:rPr lang="en-US" altLang="ko-KR" sz="2000" kern="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가변길이 문자열</a:t>
            </a:r>
          </a:p>
          <a:p>
            <a:pPr marL="742950" lvl="1" indent="-285750" eaLnBrk="1" latin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날짜</a:t>
            </a:r>
            <a:r>
              <a:rPr lang="en-US" altLang="ko-KR" sz="2000" kern="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시간</a:t>
            </a:r>
          </a:p>
          <a:p>
            <a:pPr marL="742950" lvl="1" indent="-285750" eaLnBrk="1" latin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화폐단위</a:t>
            </a:r>
          </a:p>
          <a:p>
            <a:pPr marL="742950" lvl="1" indent="-285750" eaLnBrk="1" latinLnBrk="1" hangingPunct="1">
              <a:lnSpc>
                <a:spcPct val="14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000" kern="0" dirty="0">
                <a:latin typeface="HY동녘M" pitchFamily="18" charset="-127"/>
                <a:ea typeface="HY동녘M" pitchFamily="18" charset="-127"/>
              </a:rPr>
              <a:t>메모 등</a:t>
            </a:r>
          </a:p>
        </p:txBody>
      </p:sp>
      <p:grpSp>
        <p:nvGrpSpPr>
          <p:cNvPr id="17412" name="그룹 1">
            <a:extLst>
              <a:ext uri="{FF2B5EF4-FFF2-40B4-BE49-F238E27FC236}">
                <a16:creationId xmlns:a16="http://schemas.microsoft.com/office/drawing/2014/main" id="{E5FD6F3D-B50D-E6B7-7474-30D90B5B3336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1412875"/>
            <a:ext cx="6991350" cy="1912938"/>
            <a:chOff x="1028700" y="1828800"/>
            <a:chExt cx="6991350" cy="1912938"/>
          </a:xfrm>
        </p:grpSpPr>
        <p:sp>
          <p:nvSpPr>
            <p:cNvPr id="17413" name="Freeform 3">
              <a:extLst>
                <a:ext uri="{FF2B5EF4-FFF2-40B4-BE49-F238E27FC236}">
                  <a16:creationId xmlns:a16="http://schemas.microsoft.com/office/drawing/2014/main" id="{115550A6-EA2C-EAEC-D630-FD0BE3FE90C6}"/>
                </a:ext>
              </a:extLst>
            </p:cNvPr>
            <p:cNvSpPr>
              <a:spLocks/>
            </p:cNvSpPr>
            <p:nvPr/>
          </p:nvSpPr>
          <p:spPr bwMode="gray">
            <a:xfrm>
              <a:off x="1028700" y="2779713"/>
              <a:ext cx="201930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4" name="Freeform 4">
              <a:extLst>
                <a:ext uri="{FF2B5EF4-FFF2-40B4-BE49-F238E27FC236}">
                  <a16:creationId xmlns:a16="http://schemas.microsoft.com/office/drawing/2014/main" id="{612C06F1-8740-A6E3-B738-88872A5B1156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096000" y="1828800"/>
              <a:ext cx="192405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D505D6C-46B7-8877-AED7-C922EB0E4F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8088" y="2017713"/>
              <a:ext cx="6629400" cy="1524000"/>
            </a:xfrm>
            <a:prstGeom prst="rect">
              <a:avLst/>
            </a:prstGeom>
            <a:solidFill>
              <a:srgbClr val="E08500"/>
            </a:solidFill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kern="0" dirty="0" err="1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애트리뷰트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A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의 값은 반드시 </a:t>
              </a:r>
              <a:r>
                <a:rPr lang="en-US" altLang="ko-KR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A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의 도메인 </a:t>
              </a:r>
              <a:r>
                <a:rPr lang="en-US" altLang="ko-KR" kern="0" dirty="0" err="1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dom</a:t>
              </a:r>
              <a:r>
                <a:rPr lang="en-US" altLang="ko-KR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(A)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에 속하는 </a:t>
              </a:r>
              <a:r>
                <a:rPr lang="ko-KR" altLang="en-US" kern="0" dirty="0" err="1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원자값이어야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한다</a:t>
              </a:r>
              <a:r>
                <a:rPr lang="en-US" altLang="ko-KR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FEC213D7-37A8-CAF5-C330-AE57E276B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키 제약조건</a:t>
            </a:r>
          </a:p>
        </p:txBody>
      </p:sp>
      <p:grpSp>
        <p:nvGrpSpPr>
          <p:cNvPr id="19459" name="그룹 1">
            <a:extLst>
              <a:ext uri="{FF2B5EF4-FFF2-40B4-BE49-F238E27FC236}">
                <a16:creationId xmlns:a16="http://schemas.microsoft.com/office/drawing/2014/main" id="{4500C216-27F2-8381-8C84-AE4078183E9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74775"/>
            <a:ext cx="8191500" cy="3767138"/>
            <a:chOff x="285750" y="1928813"/>
            <a:chExt cx="8205788" cy="4154487"/>
          </a:xfrm>
        </p:grpSpPr>
        <p:sp>
          <p:nvSpPr>
            <p:cNvPr id="19485" name="Line 4">
              <a:extLst>
                <a:ext uri="{FF2B5EF4-FFF2-40B4-BE49-F238E27FC236}">
                  <a16:creationId xmlns:a16="http://schemas.microsoft.com/office/drawing/2014/main" id="{B87AFD5B-6D0B-606D-F211-B8CB9CE031D5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285750" y="6056313"/>
              <a:ext cx="3071813" cy="3175"/>
            </a:xfrm>
            <a:prstGeom prst="line">
              <a:avLst/>
            </a:prstGeom>
            <a:noFill/>
            <a:ln w="19050" cap="rnd">
              <a:solidFill>
                <a:srgbClr val="5F5F5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6" name="Line 5">
              <a:extLst>
                <a:ext uri="{FF2B5EF4-FFF2-40B4-BE49-F238E27FC236}">
                  <a16:creationId xmlns:a16="http://schemas.microsoft.com/office/drawing/2014/main" id="{77394FFF-4086-2BC3-153E-227A95B44471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285750" y="4976813"/>
              <a:ext cx="3608388" cy="1587"/>
            </a:xfrm>
            <a:prstGeom prst="line">
              <a:avLst/>
            </a:prstGeom>
            <a:noFill/>
            <a:ln w="19050" cap="rnd">
              <a:solidFill>
                <a:srgbClr val="5F5F5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7" name="Line 7">
              <a:extLst>
                <a:ext uri="{FF2B5EF4-FFF2-40B4-BE49-F238E27FC236}">
                  <a16:creationId xmlns:a16="http://schemas.microsoft.com/office/drawing/2014/main" id="{D3005F9F-BDEB-DD2C-8B21-0C0D0D9027B7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285750" y="2841625"/>
              <a:ext cx="4835525" cy="3175"/>
            </a:xfrm>
            <a:prstGeom prst="line">
              <a:avLst/>
            </a:prstGeom>
            <a:noFill/>
            <a:ln w="19050" cap="rnd">
              <a:solidFill>
                <a:srgbClr val="5F5F5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8" name="Line 8">
              <a:extLst>
                <a:ext uri="{FF2B5EF4-FFF2-40B4-BE49-F238E27FC236}">
                  <a16:creationId xmlns:a16="http://schemas.microsoft.com/office/drawing/2014/main" id="{2C56A249-DBC9-DD78-5A82-D64EB274B40D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285750" y="1928813"/>
              <a:ext cx="5373688" cy="1587"/>
            </a:xfrm>
            <a:prstGeom prst="line">
              <a:avLst/>
            </a:prstGeom>
            <a:noFill/>
            <a:ln w="19050" cap="rnd">
              <a:solidFill>
                <a:srgbClr val="5F5F5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9" name="Line 9">
              <a:extLst>
                <a:ext uri="{FF2B5EF4-FFF2-40B4-BE49-F238E27FC236}">
                  <a16:creationId xmlns:a16="http://schemas.microsoft.com/office/drawing/2014/main" id="{215BC1ED-5AB3-88C2-3BBB-6A181692591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92138" y="1928813"/>
              <a:ext cx="1587" cy="9128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0" name="Line 11">
              <a:extLst>
                <a:ext uri="{FF2B5EF4-FFF2-40B4-BE49-F238E27FC236}">
                  <a16:creationId xmlns:a16="http://schemas.microsoft.com/office/drawing/2014/main" id="{CB24CC76-0DC1-1AD1-32D8-62B0E7184EA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93725" y="2847975"/>
              <a:ext cx="0" cy="215423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1" name="Line 12">
              <a:extLst>
                <a:ext uri="{FF2B5EF4-FFF2-40B4-BE49-F238E27FC236}">
                  <a16:creationId xmlns:a16="http://schemas.microsoft.com/office/drawing/2014/main" id="{A4A81877-B858-8601-4E90-07AEC73297B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92138" y="5002213"/>
              <a:ext cx="1587" cy="10810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2" name="Text Box 14">
              <a:extLst>
                <a:ext uri="{FF2B5EF4-FFF2-40B4-BE49-F238E27FC236}">
                  <a16:creationId xmlns:a16="http://schemas.microsoft.com/office/drawing/2014/main" id="{3DBC380B-CEF3-64C2-1AFD-1A685D04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" y="2184400"/>
              <a:ext cx="32448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Candidate Key 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중 선택된 하나의 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key</a:t>
              </a:r>
            </a:p>
          </p:txBody>
        </p:sp>
        <p:sp>
          <p:nvSpPr>
            <p:cNvPr id="19493" name="Text Box 15">
              <a:extLst>
                <a:ext uri="{FF2B5EF4-FFF2-40B4-BE49-F238E27FC236}">
                  <a16:creationId xmlns:a16="http://schemas.microsoft.com/office/drawing/2014/main" id="{26E2B1A2-7168-5A12-A2D7-AC26C20E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038" y="3524250"/>
              <a:ext cx="3025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Primary Key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가 될 자격을 갖춘 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key</a:t>
              </a:r>
            </a:p>
          </p:txBody>
        </p:sp>
        <p:sp>
          <p:nvSpPr>
            <p:cNvPr id="19494" name="Text Box 16">
              <a:extLst>
                <a:ext uri="{FF2B5EF4-FFF2-40B4-BE49-F238E27FC236}">
                  <a16:creationId xmlns:a16="http://schemas.microsoft.com/office/drawing/2014/main" id="{AA22C4A1-497A-2F39-4D4D-CF2DDC564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3" y="4165600"/>
              <a:ext cx="3733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Key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의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 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구성 애트리뷰트 중 하나라도 빠지면 </a:t>
              </a:r>
              <a:endParaRPr lang="en-US" altLang="ko-KR" sz="1400">
                <a:solidFill>
                  <a:srgbClr val="5F5F5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Key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가 되지 않음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.</a:t>
              </a:r>
            </a:p>
          </p:txBody>
        </p:sp>
        <p:sp>
          <p:nvSpPr>
            <p:cNvPr id="19495" name="Text Box 17">
              <a:extLst>
                <a:ext uri="{FF2B5EF4-FFF2-40B4-BE49-F238E27FC236}">
                  <a16:creationId xmlns:a16="http://schemas.microsoft.com/office/drawing/2014/main" id="{AC3C0C87-050C-3C11-9F32-CAF91A187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" y="5349875"/>
              <a:ext cx="31607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어떤 두 투플도 동일한 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Super Key</a:t>
              </a: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를 </a:t>
              </a:r>
              <a:endParaRPr lang="en-US" altLang="ko-KR" sz="1400">
                <a:solidFill>
                  <a:srgbClr val="5F5F5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5F5F5F"/>
                  </a:solidFill>
                  <a:latin typeface="HY동녘M" pitchFamily="18" charset="-127"/>
                </a:rPr>
                <a:t>갖지 않음</a:t>
              </a:r>
              <a:r>
                <a:rPr lang="en-US" altLang="ko-KR" sz="1400">
                  <a:solidFill>
                    <a:srgbClr val="5F5F5F"/>
                  </a:solidFill>
                  <a:latin typeface="HY동녘M" pitchFamily="18" charset="-127"/>
                </a:rPr>
                <a:t>.</a:t>
              </a:r>
            </a:p>
          </p:txBody>
        </p:sp>
        <p:sp>
          <p:nvSpPr>
            <p:cNvPr id="19496" name="Freeform 23">
              <a:extLst>
                <a:ext uri="{FF2B5EF4-FFF2-40B4-BE49-F238E27FC236}">
                  <a16:creationId xmlns:a16="http://schemas.microsoft.com/office/drawing/2014/main" id="{0B053333-8DDD-6EA5-5326-22A68E8363B1}"/>
                </a:ext>
              </a:extLst>
            </p:cNvPr>
            <p:cNvSpPr>
              <a:spLocks/>
            </p:cNvSpPr>
            <p:nvPr/>
          </p:nvSpPr>
          <p:spPr bwMode="gray">
            <a:xfrm>
              <a:off x="7473950" y="4618038"/>
              <a:ext cx="1017588" cy="1436687"/>
            </a:xfrm>
            <a:custGeom>
              <a:avLst/>
              <a:gdLst>
                <a:gd name="T0" fmla="*/ 2147483646 w 749"/>
                <a:gd name="T1" fmla="*/ 2147483646 h 977"/>
                <a:gd name="T2" fmla="*/ 0 w 749"/>
                <a:gd name="T3" fmla="*/ 2147483646 h 977"/>
                <a:gd name="T4" fmla="*/ 2147483646 w 749"/>
                <a:gd name="T5" fmla="*/ 0 h 977"/>
                <a:gd name="T6" fmla="*/ 2147483646 w 749"/>
                <a:gd name="T7" fmla="*/ 2147483646 h 977"/>
                <a:gd name="T8" fmla="*/ 2147483646 w 749"/>
                <a:gd name="T9" fmla="*/ 2147483646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977"/>
                <a:gd name="T17" fmla="*/ 749 w 749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rgbClr val="B1C5EC"/>
                </a:gs>
                <a:gs pos="100000">
                  <a:srgbClr val="3366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7" name="Freeform 24">
              <a:extLst>
                <a:ext uri="{FF2B5EF4-FFF2-40B4-BE49-F238E27FC236}">
                  <a16:creationId xmlns:a16="http://schemas.microsoft.com/office/drawing/2014/main" id="{AFE66BE6-055A-7108-5D92-D85D56F0069A}"/>
                </a:ext>
              </a:extLst>
            </p:cNvPr>
            <p:cNvSpPr>
              <a:spLocks/>
            </p:cNvSpPr>
            <p:nvPr/>
          </p:nvSpPr>
          <p:spPr bwMode="gray">
            <a:xfrm>
              <a:off x="3833813" y="4618038"/>
              <a:ext cx="4025900" cy="506412"/>
            </a:xfrm>
            <a:custGeom>
              <a:avLst/>
              <a:gdLst>
                <a:gd name="T0" fmla="*/ 0 w 2964"/>
                <a:gd name="T1" fmla="*/ 2147483646 h 344"/>
                <a:gd name="T2" fmla="*/ 2147483646 w 2964"/>
                <a:gd name="T3" fmla="*/ 2147483646 h 344"/>
                <a:gd name="T4" fmla="*/ 2147483646 w 2964"/>
                <a:gd name="T5" fmla="*/ 0 h 344"/>
                <a:gd name="T6" fmla="*/ 2147483646 w 2964"/>
                <a:gd name="T7" fmla="*/ 2147483646 h 344"/>
                <a:gd name="T8" fmla="*/ 0 w 2964"/>
                <a:gd name="T9" fmla="*/ 214748364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4"/>
                <a:gd name="T16" fmla="*/ 0 h 344"/>
                <a:gd name="T17" fmla="*/ 2964 w 296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0">
              <a:gsLst>
                <a:gs pos="0">
                  <a:srgbClr val="B1C5EC"/>
                </a:gs>
                <a:gs pos="100000">
                  <a:srgbClr val="3366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8" name="Freeform 25">
              <a:extLst>
                <a:ext uri="{FF2B5EF4-FFF2-40B4-BE49-F238E27FC236}">
                  <a16:creationId xmlns:a16="http://schemas.microsoft.com/office/drawing/2014/main" id="{B033D339-2348-7A16-D3FE-84CC31BD855D}"/>
                </a:ext>
              </a:extLst>
            </p:cNvPr>
            <p:cNvSpPr>
              <a:spLocks/>
            </p:cNvSpPr>
            <p:nvPr/>
          </p:nvSpPr>
          <p:spPr bwMode="gray">
            <a:xfrm>
              <a:off x="3324225" y="5122863"/>
              <a:ext cx="4675188" cy="931862"/>
            </a:xfrm>
            <a:custGeom>
              <a:avLst/>
              <a:gdLst>
                <a:gd name="T0" fmla="*/ 0 w 3443"/>
                <a:gd name="T1" fmla="*/ 2147483646 h 634"/>
                <a:gd name="T2" fmla="*/ 2147483646 w 3443"/>
                <a:gd name="T3" fmla="*/ 2147483646 h 634"/>
                <a:gd name="T4" fmla="*/ 2147483646 w 3443"/>
                <a:gd name="T5" fmla="*/ 0 h 634"/>
                <a:gd name="T6" fmla="*/ 2147483646 w 3443"/>
                <a:gd name="T7" fmla="*/ 0 h 634"/>
                <a:gd name="T8" fmla="*/ 0 w 3443"/>
                <a:gd name="T9" fmla="*/ 2147483646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3"/>
                <a:gd name="T16" fmla="*/ 0 h 634"/>
                <a:gd name="T17" fmla="*/ 3443 w 344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gradFill rotWithShape="0">
              <a:gsLst>
                <a:gs pos="0">
                  <a:srgbClr val="B1C5EC"/>
                </a:gs>
                <a:gs pos="100000">
                  <a:srgbClr val="3366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9" name="Freeform 26">
              <a:extLst>
                <a:ext uri="{FF2B5EF4-FFF2-40B4-BE49-F238E27FC236}">
                  <a16:creationId xmlns:a16="http://schemas.microsoft.com/office/drawing/2014/main" id="{A05F9131-120C-835B-7ED1-E01A7CFE7475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3875" y="3729038"/>
              <a:ext cx="890588" cy="1247775"/>
            </a:xfrm>
            <a:custGeom>
              <a:avLst/>
              <a:gdLst>
                <a:gd name="T0" fmla="*/ 0 w 655"/>
                <a:gd name="T1" fmla="*/ 2147483646 h 849"/>
                <a:gd name="T2" fmla="*/ 2147483646 w 655"/>
                <a:gd name="T3" fmla="*/ 2147483646 h 849"/>
                <a:gd name="T4" fmla="*/ 2147483646 w 655"/>
                <a:gd name="T5" fmla="*/ 2147483646 h 849"/>
                <a:gd name="T6" fmla="*/ 2147483646 w 655"/>
                <a:gd name="T7" fmla="*/ 0 h 849"/>
                <a:gd name="T8" fmla="*/ 0 w 655"/>
                <a:gd name="T9" fmla="*/ 214748364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849"/>
                <a:gd name="T17" fmla="*/ 655 w 655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0">
              <a:gsLst>
                <a:gs pos="0">
                  <a:srgbClr val="7FE5CC"/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0" name="Freeform 28">
              <a:extLst>
                <a:ext uri="{FF2B5EF4-FFF2-40B4-BE49-F238E27FC236}">
                  <a16:creationId xmlns:a16="http://schemas.microsoft.com/office/drawing/2014/main" id="{542DC9AA-564D-6D8D-C4C7-A74D8370BCAE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25" y="4065588"/>
              <a:ext cx="3479800" cy="911225"/>
            </a:xfrm>
            <a:custGeom>
              <a:avLst/>
              <a:gdLst>
                <a:gd name="T0" fmla="*/ 0 w 2561"/>
                <a:gd name="T1" fmla="*/ 2147483646 h 621"/>
                <a:gd name="T2" fmla="*/ 2147483646 w 2561"/>
                <a:gd name="T3" fmla="*/ 2147483646 h 621"/>
                <a:gd name="T4" fmla="*/ 2147483646 w 2561"/>
                <a:gd name="T5" fmla="*/ 0 h 621"/>
                <a:gd name="T6" fmla="*/ 2147483646 w 2561"/>
                <a:gd name="T7" fmla="*/ 0 h 621"/>
                <a:gd name="T8" fmla="*/ 0 w 2561"/>
                <a:gd name="T9" fmla="*/ 2147483646 h 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1"/>
                <a:gd name="T16" fmla="*/ 0 h 621"/>
                <a:gd name="T17" fmla="*/ 2561 w 2561"/>
                <a:gd name="T18" fmla="*/ 621 h 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gradFill rotWithShape="0">
              <a:gsLst>
                <a:gs pos="0">
                  <a:srgbClr val="7FE5CC"/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1" name="Freeform 29">
              <a:extLst>
                <a:ext uri="{FF2B5EF4-FFF2-40B4-BE49-F238E27FC236}">
                  <a16:creationId xmlns:a16="http://schemas.microsoft.com/office/drawing/2014/main" id="{CDA5460D-2D6F-A5CB-C71E-98E358FA14A0}"/>
                </a:ext>
              </a:extLst>
            </p:cNvPr>
            <p:cNvSpPr>
              <a:spLocks/>
            </p:cNvSpPr>
            <p:nvPr/>
          </p:nvSpPr>
          <p:spPr bwMode="gray">
            <a:xfrm>
              <a:off x="6305550" y="2828925"/>
              <a:ext cx="822325" cy="1223963"/>
            </a:xfrm>
            <a:custGeom>
              <a:avLst/>
              <a:gdLst>
                <a:gd name="T0" fmla="*/ 2147483646 w 10747"/>
                <a:gd name="T1" fmla="*/ 2147483646 h 9672"/>
                <a:gd name="T2" fmla="*/ 2147483646 w 10747"/>
                <a:gd name="T3" fmla="*/ 2147483646 h 9672"/>
                <a:gd name="T4" fmla="*/ 2147483646 w 10747"/>
                <a:gd name="T5" fmla="*/ 0 h 9672"/>
                <a:gd name="T6" fmla="*/ 0 w 10747"/>
                <a:gd name="T7" fmla="*/ 2147483646 h 9672"/>
                <a:gd name="T8" fmla="*/ 2147483646 w 10747"/>
                <a:gd name="T9" fmla="*/ 2147483646 h 9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47"/>
                <a:gd name="T16" fmla="*/ 0 h 9672"/>
                <a:gd name="T17" fmla="*/ 10747 w 10747"/>
                <a:gd name="T18" fmla="*/ 9672 h 9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47" h="9672">
                  <a:moveTo>
                    <a:pt x="8196" y="9097"/>
                  </a:moveTo>
                  <a:lnTo>
                    <a:pt x="10747" y="7190"/>
                  </a:lnTo>
                  <a:lnTo>
                    <a:pt x="1723" y="0"/>
                  </a:lnTo>
                  <a:lnTo>
                    <a:pt x="0" y="1290"/>
                  </a:lnTo>
                  <a:cubicBezTo>
                    <a:pt x="2279" y="3714"/>
                    <a:pt x="5102" y="7247"/>
                    <a:pt x="7381" y="9672"/>
                  </a:cubicBezTo>
                </a:path>
              </a:pathLst>
            </a:custGeom>
            <a:gradFill rotWithShape="0">
              <a:gsLst>
                <a:gs pos="0">
                  <a:srgbClr val="00A279"/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2" name="Freeform 30">
              <a:extLst>
                <a:ext uri="{FF2B5EF4-FFF2-40B4-BE49-F238E27FC236}">
                  <a16:creationId xmlns:a16="http://schemas.microsoft.com/office/drawing/2014/main" id="{90EF4409-D0E6-53FC-99A2-1089636E063C}"/>
                </a:ext>
              </a:extLst>
            </p:cNvPr>
            <p:cNvSpPr>
              <a:spLocks/>
            </p:cNvSpPr>
            <p:nvPr/>
          </p:nvSpPr>
          <p:spPr bwMode="gray">
            <a:xfrm>
              <a:off x="4997450" y="2833688"/>
              <a:ext cx="1444625" cy="155575"/>
            </a:xfrm>
            <a:custGeom>
              <a:avLst/>
              <a:gdLst>
                <a:gd name="T0" fmla="*/ 2147483646 w 10775"/>
                <a:gd name="T1" fmla="*/ 2147483646 h 9678"/>
                <a:gd name="T2" fmla="*/ 2147483646 w 10775"/>
                <a:gd name="T3" fmla="*/ 2147483646 h 9678"/>
                <a:gd name="T4" fmla="*/ 2147483646 w 10775"/>
                <a:gd name="T5" fmla="*/ 0 h 9678"/>
                <a:gd name="T6" fmla="*/ 2147483646 w 10775"/>
                <a:gd name="T7" fmla="*/ 2147483646 h 9678"/>
                <a:gd name="T8" fmla="*/ 0 w 10775"/>
                <a:gd name="T9" fmla="*/ 2147483646 h 9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75"/>
                <a:gd name="T16" fmla="*/ 0 h 9678"/>
                <a:gd name="T17" fmla="*/ 10775 w 10775"/>
                <a:gd name="T18" fmla="*/ 9678 h 96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75" h="9678">
                  <a:moveTo>
                    <a:pt x="426" y="9678"/>
                  </a:moveTo>
                  <a:lnTo>
                    <a:pt x="9868" y="9678"/>
                  </a:lnTo>
                  <a:cubicBezTo>
                    <a:pt x="10055" y="6345"/>
                    <a:pt x="10589" y="3333"/>
                    <a:pt x="10775" y="0"/>
                  </a:cubicBezTo>
                  <a:lnTo>
                    <a:pt x="2581" y="643"/>
                  </a:lnTo>
                  <a:lnTo>
                    <a:pt x="0" y="9678"/>
                  </a:lnTo>
                </a:path>
              </a:pathLst>
            </a:custGeom>
            <a:gradFill rotWithShape="0">
              <a:gsLst>
                <a:gs pos="0">
                  <a:srgbClr val="00CC99"/>
                </a:gs>
                <a:gs pos="100000">
                  <a:srgbClr val="00684E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3" name="Freeform 31">
              <a:extLst>
                <a:ext uri="{FF2B5EF4-FFF2-40B4-BE49-F238E27FC236}">
                  <a16:creationId xmlns:a16="http://schemas.microsoft.com/office/drawing/2014/main" id="{DDD9DB74-2A50-008E-80A0-2F0BD2EA70C5}"/>
                </a:ext>
              </a:extLst>
            </p:cNvPr>
            <p:cNvSpPr>
              <a:spLocks/>
            </p:cNvSpPr>
            <p:nvPr/>
          </p:nvSpPr>
          <p:spPr bwMode="gray">
            <a:xfrm>
              <a:off x="4438650" y="2989263"/>
              <a:ext cx="2446338" cy="1076325"/>
            </a:xfrm>
            <a:custGeom>
              <a:avLst/>
              <a:gdLst>
                <a:gd name="T0" fmla="*/ 0 w 1669"/>
                <a:gd name="T1" fmla="*/ 2147483646 h 629"/>
                <a:gd name="T2" fmla="*/ 2147483646 w 1669"/>
                <a:gd name="T3" fmla="*/ 2147483646 h 629"/>
                <a:gd name="T4" fmla="*/ 2147483646 w 1669"/>
                <a:gd name="T5" fmla="*/ 0 h 629"/>
                <a:gd name="T6" fmla="*/ 2147483646 w 1669"/>
                <a:gd name="T7" fmla="*/ 0 h 629"/>
                <a:gd name="T8" fmla="*/ 0 w 1669"/>
                <a:gd name="T9" fmla="*/ 2147483646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9"/>
                <a:gd name="T16" fmla="*/ 0 h 629"/>
                <a:gd name="T17" fmla="*/ 1669 w 1669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gradFill rotWithShape="0">
              <a:gsLst>
                <a:gs pos="0">
                  <a:srgbClr val="7FE5CC"/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4" name="Freeform 32">
              <a:extLst>
                <a:ext uri="{FF2B5EF4-FFF2-40B4-BE49-F238E27FC236}">
                  <a16:creationId xmlns:a16="http://schemas.microsoft.com/office/drawing/2014/main" id="{6EFCE3B1-9267-932F-BCA8-A3F2F7FCFC1C}"/>
                </a:ext>
              </a:extLst>
            </p:cNvPr>
            <p:cNvSpPr>
              <a:spLocks/>
            </p:cNvSpPr>
            <p:nvPr/>
          </p:nvSpPr>
          <p:spPr bwMode="gray">
            <a:xfrm>
              <a:off x="5654675" y="1928813"/>
              <a:ext cx="647700" cy="919162"/>
            </a:xfrm>
            <a:custGeom>
              <a:avLst/>
              <a:gdLst>
                <a:gd name="T0" fmla="*/ 2147483646 w 477"/>
                <a:gd name="T1" fmla="*/ 2147483646 h 625"/>
                <a:gd name="T2" fmla="*/ 2147483646 w 477"/>
                <a:gd name="T3" fmla="*/ 2147483646 h 625"/>
                <a:gd name="T4" fmla="*/ 0 w 477"/>
                <a:gd name="T5" fmla="*/ 0 h 625"/>
                <a:gd name="T6" fmla="*/ 2147483646 w 477"/>
                <a:gd name="T7" fmla="*/ 2147483646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625"/>
                <a:gd name="T14" fmla="*/ 477 w 477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rgbClr val="285179"/>
                </a:gs>
                <a:gs pos="100000">
                  <a:srgbClr val="3366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5" name="Freeform 33">
              <a:extLst>
                <a:ext uri="{FF2B5EF4-FFF2-40B4-BE49-F238E27FC236}">
                  <a16:creationId xmlns:a16="http://schemas.microsoft.com/office/drawing/2014/main" id="{6D30BE5E-AA31-5684-C69C-DC4D5DC740EA}"/>
                </a:ext>
              </a:extLst>
            </p:cNvPr>
            <p:cNvSpPr>
              <a:spLocks/>
            </p:cNvSpPr>
            <p:nvPr/>
          </p:nvSpPr>
          <p:spPr bwMode="gray">
            <a:xfrm>
              <a:off x="5129213" y="1928813"/>
              <a:ext cx="1050925" cy="919162"/>
            </a:xfrm>
            <a:custGeom>
              <a:avLst/>
              <a:gdLst>
                <a:gd name="T0" fmla="*/ 0 w 773"/>
                <a:gd name="T1" fmla="*/ 2147483646 h 625"/>
                <a:gd name="T2" fmla="*/ 2147483646 w 773"/>
                <a:gd name="T3" fmla="*/ 2147483646 h 625"/>
                <a:gd name="T4" fmla="*/ 2147483646 w 773"/>
                <a:gd name="T5" fmla="*/ 0 h 625"/>
                <a:gd name="T6" fmla="*/ 0 w 773"/>
                <a:gd name="T7" fmla="*/ 2147483646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625"/>
                <a:gd name="T14" fmla="*/ 773 w 773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gradFill rotWithShape="0">
              <a:gsLst>
                <a:gs pos="0">
                  <a:srgbClr val="B1C5EC"/>
                </a:gs>
                <a:gs pos="100000">
                  <a:srgbClr val="3366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Text Box 34">
              <a:extLst>
                <a:ext uri="{FF2B5EF4-FFF2-40B4-BE49-F238E27FC236}">
                  <a16:creationId xmlns:a16="http://schemas.microsoft.com/office/drawing/2014/main" id="{C530634F-15D0-2B83-467A-07036912CC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215584" y="2357743"/>
              <a:ext cx="906453" cy="5234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itchFamily="18" charset="-127"/>
                  <a:ea typeface="HY동녘M" pitchFamily="18" charset="-127"/>
                </a:rPr>
                <a:t>Primary </a:t>
              </a:r>
            </a:p>
            <a:p>
              <a:pPr algn="ctr" eaLnBrk="1" latinLnBrk="1" hangingPunct="1">
                <a:defRPr/>
              </a:pPr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itchFamily="18" charset="-127"/>
                  <a:ea typeface="HY동녘M" pitchFamily="18" charset="-127"/>
                </a:rPr>
                <a:t>Key</a:t>
              </a:r>
            </a:p>
          </p:txBody>
        </p:sp>
        <p:sp>
          <p:nvSpPr>
            <p:cNvPr id="86" name="Text Box 35">
              <a:extLst>
                <a:ext uri="{FF2B5EF4-FFF2-40B4-BE49-F238E27FC236}">
                  <a16:creationId xmlns:a16="http://schemas.microsoft.com/office/drawing/2014/main" id="{6BCBB89E-215C-1AC7-83C2-BF404E6963D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37287" y="3744322"/>
              <a:ext cx="1447145" cy="308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itchFamily="18" charset="-127"/>
                  <a:ea typeface="HY동녘M" pitchFamily="18" charset="-127"/>
                </a:rPr>
                <a:t>Candidate Key</a:t>
              </a: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0BA0EABF-85F2-174D-DC25-964AD9994D5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393694" y="4118979"/>
              <a:ext cx="623385" cy="308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itchFamily="18" charset="-127"/>
                  <a:ea typeface="HY동녘M" pitchFamily="18" charset="-127"/>
                </a:rPr>
                <a:t>(Key)</a:t>
              </a: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B7FC0392-8DF9-E313-A9C5-145EFD12F5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215584" y="5500306"/>
              <a:ext cx="1372403" cy="395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itchFamily="18" charset="-127"/>
                  <a:ea typeface="HY동녘M" pitchFamily="18" charset="-127"/>
                </a:rPr>
                <a:t>Super Key</a:t>
              </a:r>
            </a:p>
          </p:txBody>
        </p:sp>
      </p:grpSp>
      <p:grpSp>
        <p:nvGrpSpPr>
          <p:cNvPr id="19460" name="그룹 28">
            <a:extLst>
              <a:ext uri="{FF2B5EF4-FFF2-40B4-BE49-F238E27FC236}">
                <a16:creationId xmlns:a16="http://schemas.microsoft.com/office/drawing/2014/main" id="{5CDE6B94-3CCC-471D-A098-CEF7D484155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41925"/>
            <a:ext cx="6991350" cy="1341438"/>
            <a:chOff x="1028700" y="1828800"/>
            <a:chExt cx="6991350" cy="1912938"/>
          </a:xfrm>
        </p:grpSpPr>
        <p:sp>
          <p:nvSpPr>
            <p:cNvPr id="19482" name="Freeform 3">
              <a:extLst>
                <a:ext uri="{FF2B5EF4-FFF2-40B4-BE49-F238E27FC236}">
                  <a16:creationId xmlns:a16="http://schemas.microsoft.com/office/drawing/2014/main" id="{B9FEA4CC-A422-5174-2CE5-B4A02C01BCC4}"/>
                </a:ext>
              </a:extLst>
            </p:cNvPr>
            <p:cNvSpPr>
              <a:spLocks/>
            </p:cNvSpPr>
            <p:nvPr/>
          </p:nvSpPr>
          <p:spPr bwMode="gray">
            <a:xfrm>
              <a:off x="1028700" y="2779713"/>
              <a:ext cx="201930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4">
              <a:extLst>
                <a:ext uri="{FF2B5EF4-FFF2-40B4-BE49-F238E27FC236}">
                  <a16:creationId xmlns:a16="http://schemas.microsoft.com/office/drawing/2014/main" id="{B3BD5682-9E82-2052-8B7E-D029AA619A0C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096000" y="1828800"/>
              <a:ext cx="1924050" cy="962025"/>
            </a:xfrm>
            <a:custGeom>
              <a:avLst/>
              <a:gdLst>
                <a:gd name="T0" fmla="*/ 2147483646 w 2320"/>
                <a:gd name="T1" fmla="*/ 2147483646 h 792"/>
                <a:gd name="T2" fmla="*/ 2147483646 w 2320"/>
                <a:gd name="T3" fmla="*/ 0 h 792"/>
                <a:gd name="T4" fmla="*/ 0 w 2320"/>
                <a:gd name="T5" fmla="*/ 0 h 792"/>
                <a:gd name="T6" fmla="*/ 0 w 2320"/>
                <a:gd name="T7" fmla="*/ 2147483646 h 792"/>
                <a:gd name="T8" fmla="*/ 2147483646 w 2320"/>
                <a:gd name="T9" fmla="*/ 2147483646 h 792"/>
                <a:gd name="T10" fmla="*/ 2147483646 w 2320"/>
                <a:gd name="T11" fmla="*/ 2147483646 h 792"/>
                <a:gd name="T12" fmla="*/ 2147483646 w 2320"/>
                <a:gd name="T13" fmla="*/ 2147483646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E5339188-5DE6-32A8-B4BD-905F95D3C8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8088" y="2016699"/>
              <a:ext cx="6629400" cy="1525822"/>
            </a:xfrm>
            <a:prstGeom prst="rect">
              <a:avLst/>
            </a:prstGeom>
            <a:solidFill>
              <a:srgbClr val="E08500"/>
            </a:solidFill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키 </a:t>
              </a:r>
              <a:r>
                <a:rPr lang="ko-KR" altLang="en-US" kern="0" dirty="0" err="1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애트리뷰트에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중복된 값이 존재하면 안 된다</a:t>
              </a:r>
              <a:r>
                <a:rPr lang="en-US" altLang="ko-KR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  <a:r>
                <a:rPr lang="ko-KR" altLang="en-US" kern="0" dirty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endParaRPr lang="en-US" altLang="ko-KR" kern="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6A9A9F02-878B-4C92-BB76-22C2ABA47D32}"/>
              </a:ext>
            </a:extLst>
          </p:cNvPr>
          <p:cNvGraphicFramePr>
            <a:graphicFrameLocks noGrp="1"/>
          </p:cNvGraphicFramePr>
          <p:nvPr/>
        </p:nvGraphicFramePr>
        <p:xfrm>
          <a:off x="5865813" y="1300163"/>
          <a:ext cx="3205162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 marL="91421" marR="91421" marT="45773" marB="457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주민번호</a:t>
                      </a:r>
                    </a:p>
                  </a:txBody>
                  <a:tcPr marL="91421" marR="91421" marT="45773" marB="457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marL="91421" marR="91421" marT="45773" marB="457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 marL="91421" marR="91421" marT="45773" marB="457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 marL="91421" marR="91421"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996655-769E-8118-53F7-61F612EE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1597025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A6EA-0CDC-A7B5-E7F4-76F387DC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1593850"/>
            <a:ext cx="1038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주민번호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643E5-BFB9-FFB1-5342-270DFC6B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1587500"/>
            <a:ext cx="1095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229D-CA9A-AF67-EE51-0E368B20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1884363"/>
            <a:ext cx="115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7A97-A48F-5536-1572-9BA3C940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1882775"/>
            <a:ext cx="115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82A865-346B-F436-EBA6-25E3D64A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135188"/>
            <a:ext cx="115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나이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6F0C97-ECFB-32CA-4FB6-DEDDF943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133600"/>
            <a:ext cx="163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custDataLst>
      <p:tags r:id="rId1"/>
    </p:custDataLst>
  </p:cSld>
  <p:clrMapOvr>
    <a:masterClrMapping/>
  </p:clrMapOvr>
  <p:transition spd="slow" advTm="5836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96E2FD4-7907-50DA-095C-819EE48F2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357188"/>
            <a:ext cx="7950200" cy="73818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ko-KR">
                <a:latin typeface="HY동녘M" pitchFamily="18" charset="-127"/>
              </a:rPr>
              <a:t>COMPANY </a:t>
            </a:r>
            <a:r>
              <a:rPr lang="ko-KR" altLang="en-US">
                <a:latin typeface="HY동녘M" pitchFamily="18" charset="-127"/>
              </a:rPr>
              <a:t>관계 데이타베이스 스키마의</a:t>
            </a:r>
            <a:r>
              <a:rPr lang="en-US" altLang="ko-KR">
                <a:latin typeface="HY동녘M" pitchFamily="18" charset="-127"/>
              </a:rPr>
              <a:t> </a:t>
            </a:r>
            <a:r>
              <a:rPr lang="ko-KR" altLang="en-US">
                <a:latin typeface="HY동녘M" pitchFamily="18" charset="-127"/>
              </a:rPr>
              <a:t>예</a:t>
            </a:r>
          </a:p>
        </p:txBody>
      </p:sp>
      <p:grpSp>
        <p:nvGrpSpPr>
          <p:cNvPr id="21507" name="Group 40">
            <a:extLst>
              <a:ext uri="{FF2B5EF4-FFF2-40B4-BE49-F238E27FC236}">
                <a16:creationId xmlns:a16="http://schemas.microsoft.com/office/drawing/2014/main" id="{C3CECD29-228A-F2D4-07E8-654FCC10DD24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643063"/>
            <a:ext cx="6769100" cy="4451350"/>
            <a:chOff x="724" y="600"/>
            <a:chExt cx="4264" cy="2804"/>
          </a:xfrm>
        </p:grpSpPr>
        <p:sp>
          <p:nvSpPr>
            <p:cNvPr id="21508" name="Rectangle 3">
              <a:extLst>
                <a:ext uri="{FF2B5EF4-FFF2-40B4-BE49-F238E27FC236}">
                  <a16:creationId xmlns:a16="http://schemas.microsoft.com/office/drawing/2014/main" id="{C05542C9-99F6-FE1D-CC16-D77203F5E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772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FNAME</a:t>
              </a:r>
            </a:p>
          </p:txBody>
        </p:sp>
        <p:sp>
          <p:nvSpPr>
            <p:cNvPr id="21509" name="Rectangle 4">
              <a:extLst>
                <a:ext uri="{FF2B5EF4-FFF2-40B4-BE49-F238E27FC236}">
                  <a16:creationId xmlns:a16="http://schemas.microsoft.com/office/drawing/2014/main" id="{71A67A24-8D48-1859-39C1-8AE7AF5A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772"/>
              <a:ext cx="37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MINIT</a:t>
              </a:r>
            </a:p>
          </p:txBody>
        </p:sp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6088954B-CA39-99D6-DEB9-B69C60A28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772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LNAME</a:t>
              </a:r>
            </a:p>
          </p:txBody>
        </p:sp>
        <p:sp>
          <p:nvSpPr>
            <p:cNvPr id="21511" name="Rectangle 6">
              <a:extLst>
                <a:ext uri="{FF2B5EF4-FFF2-40B4-BE49-F238E27FC236}">
                  <a16:creationId xmlns:a16="http://schemas.microsoft.com/office/drawing/2014/main" id="{9AABA18C-84DD-0A3A-65AF-679E3AB3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772"/>
              <a:ext cx="2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SSN</a:t>
              </a:r>
            </a:p>
          </p:txBody>
        </p:sp>
        <p:sp>
          <p:nvSpPr>
            <p:cNvPr id="21512" name="Rectangle 7">
              <a:extLst>
                <a:ext uri="{FF2B5EF4-FFF2-40B4-BE49-F238E27FC236}">
                  <a16:creationId xmlns:a16="http://schemas.microsoft.com/office/drawing/2014/main" id="{6F9E71D0-88F6-78D2-80AB-1CAB47D2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772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BDATE</a:t>
              </a:r>
            </a:p>
          </p:txBody>
        </p:sp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7C0D0600-D539-8F65-5CE5-D93AF7A6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772"/>
              <a:ext cx="56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ADDRESS</a:t>
              </a:r>
            </a:p>
          </p:txBody>
        </p:sp>
        <p:sp>
          <p:nvSpPr>
            <p:cNvPr id="21514" name="Rectangle 9">
              <a:extLst>
                <a:ext uri="{FF2B5EF4-FFF2-40B4-BE49-F238E27FC236}">
                  <a16:creationId xmlns:a16="http://schemas.microsoft.com/office/drawing/2014/main" id="{90645CD4-3123-59F1-7F8F-E1C21F6B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772"/>
              <a:ext cx="2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SEX</a:t>
              </a:r>
            </a:p>
          </p:txBody>
        </p:sp>
        <p:sp>
          <p:nvSpPr>
            <p:cNvPr id="21515" name="Rectangle 10">
              <a:extLst>
                <a:ext uri="{FF2B5EF4-FFF2-40B4-BE49-F238E27FC236}">
                  <a16:creationId xmlns:a16="http://schemas.microsoft.com/office/drawing/2014/main" id="{57448137-56B0-FF77-A717-DED683E8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772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SALARY</a:t>
              </a:r>
            </a:p>
          </p:txBody>
        </p:sp>
        <p:sp>
          <p:nvSpPr>
            <p:cNvPr id="21516" name="Rectangle 11">
              <a:extLst>
                <a:ext uri="{FF2B5EF4-FFF2-40B4-BE49-F238E27FC236}">
                  <a16:creationId xmlns:a16="http://schemas.microsoft.com/office/drawing/2014/main" id="{236AB992-F9FE-113F-060C-6C92FB6C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772"/>
              <a:ext cx="66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SUPERSSN</a:t>
              </a:r>
            </a:p>
          </p:txBody>
        </p:sp>
        <p:sp>
          <p:nvSpPr>
            <p:cNvPr id="21517" name="Rectangle 12">
              <a:extLst>
                <a:ext uri="{FF2B5EF4-FFF2-40B4-BE49-F238E27FC236}">
                  <a16:creationId xmlns:a16="http://schemas.microsoft.com/office/drawing/2014/main" id="{4B60C7DC-F3F7-39D5-D600-00138F6A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772"/>
              <a:ext cx="2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DNO</a:t>
              </a:r>
            </a:p>
          </p:txBody>
        </p: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C73FA527-B597-8AAE-7975-D1BBF16E5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00"/>
              <a:ext cx="86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EMPLOYEE</a:t>
              </a:r>
            </a:p>
          </p:txBody>
        </p:sp>
        <p:sp>
          <p:nvSpPr>
            <p:cNvPr id="21519" name="Rectangle 14">
              <a:extLst>
                <a:ext uri="{FF2B5EF4-FFF2-40B4-BE49-F238E27FC236}">
                  <a16:creationId xmlns:a16="http://schemas.microsoft.com/office/drawing/2014/main" id="{2391A479-0E9E-DB4A-CE50-40BE62C9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52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DNAME</a:t>
              </a:r>
            </a:p>
          </p:txBody>
        </p:sp>
        <p:sp>
          <p:nvSpPr>
            <p:cNvPr id="21520" name="Rectangle 15">
              <a:extLst>
                <a:ext uri="{FF2B5EF4-FFF2-40B4-BE49-F238E27FC236}">
                  <a16:creationId xmlns:a16="http://schemas.microsoft.com/office/drawing/2014/main" id="{C3D8C1AA-5C40-8271-0CA7-0B7CF449C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252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DNUMBER</a:t>
              </a:r>
            </a:p>
          </p:txBody>
        </p:sp>
        <p:sp>
          <p:nvSpPr>
            <p:cNvPr id="21521" name="Rectangle 16">
              <a:extLst>
                <a:ext uri="{FF2B5EF4-FFF2-40B4-BE49-F238E27FC236}">
                  <a16:creationId xmlns:a16="http://schemas.microsoft.com/office/drawing/2014/main" id="{A964DA2A-FAEB-AFB8-55E3-9BA0EB2D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252"/>
              <a:ext cx="52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MGRSSN</a:t>
              </a:r>
            </a:p>
          </p:txBody>
        </p:sp>
        <p:sp>
          <p:nvSpPr>
            <p:cNvPr id="21522" name="Rectangle 17">
              <a:extLst>
                <a:ext uri="{FF2B5EF4-FFF2-40B4-BE49-F238E27FC236}">
                  <a16:creationId xmlns:a16="http://schemas.microsoft.com/office/drawing/2014/main" id="{D3E12846-E5CF-CE14-AB83-5D34B66C1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252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MGRSTARTDATE</a:t>
              </a:r>
            </a:p>
          </p:txBody>
        </p:sp>
        <p:sp>
          <p:nvSpPr>
            <p:cNvPr id="21523" name="Rectangle 18">
              <a:extLst>
                <a:ext uri="{FF2B5EF4-FFF2-40B4-BE49-F238E27FC236}">
                  <a16:creationId xmlns:a16="http://schemas.microsoft.com/office/drawing/2014/main" id="{BC449996-E1AD-F9C9-6C92-2EDF7ACAB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80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DEPARTMENT</a:t>
              </a:r>
            </a:p>
          </p:txBody>
        </p:sp>
        <p:sp>
          <p:nvSpPr>
            <p:cNvPr id="21524" name="Rectangle 19">
              <a:extLst>
                <a:ext uri="{FF2B5EF4-FFF2-40B4-BE49-F238E27FC236}">
                  <a16:creationId xmlns:a16="http://schemas.microsoft.com/office/drawing/2014/main" id="{0BDBEB5E-9300-A8BF-CA23-32685995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732"/>
              <a:ext cx="7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DNUMBER</a:t>
              </a:r>
            </a:p>
          </p:txBody>
        </p:sp>
        <p:sp>
          <p:nvSpPr>
            <p:cNvPr id="21525" name="Rectangle 20">
              <a:extLst>
                <a:ext uri="{FF2B5EF4-FFF2-40B4-BE49-F238E27FC236}">
                  <a16:creationId xmlns:a16="http://schemas.microsoft.com/office/drawing/2014/main" id="{E890C024-1B38-5F6C-D115-A87B7FC6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732"/>
              <a:ext cx="95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DLOCATION</a:t>
              </a:r>
            </a:p>
          </p:txBody>
        </p:sp>
        <p:sp>
          <p:nvSpPr>
            <p:cNvPr id="21526" name="Rectangle 21">
              <a:extLst>
                <a:ext uri="{FF2B5EF4-FFF2-40B4-BE49-F238E27FC236}">
                  <a16:creationId xmlns:a16="http://schemas.microsoft.com/office/drawing/2014/main" id="{6A859027-87C2-AF19-68A0-73B808DDE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548"/>
              <a:ext cx="15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DEPT_LOCATION</a:t>
              </a:r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44079F3D-E41D-30A2-4892-F4B2E689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Rectangle 23">
              <a:extLst>
                <a:ext uri="{FF2B5EF4-FFF2-40B4-BE49-F238E27FC236}">
                  <a16:creationId xmlns:a16="http://schemas.microsoft.com/office/drawing/2014/main" id="{1047DAE6-0B8E-36D6-5390-6068F47D6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260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PNAME</a:t>
              </a:r>
            </a:p>
          </p:txBody>
        </p:sp>
        <p:sp>
          <p:nvSpPr>
            <p:cNvPr id="21529" name="Rectangle 24">
              <a:extLst>
                <a:ext uri="{FF2B5EF4-FFF2-40B4-BE49-F238E27FC236}">
                  <a16:creationId xmlns:a16="http://schemas.microsoft.com/office/drawing/2014/main" id="{DE577C1B-5683-039F-A7B2-6B49DBF05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260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 u="sng">
                  <a:latin typeface="Arial" panose="020B0604020202020204" pitchFamily="34" charset="0"/>
                  <a:ea typeface="굴림" panose="020B0600000101010101" pitchFamily="50" charset="-127"/>
                </a:rPr>
                <a:t>PNUMBER</a:t>
              </a:r>
            </a:p>
          </p:txBody>
        </p:sp>
        <p:sp>
          <p:nvSpPr>
            <p:cNvPr id="21530" name="Rectangle 25">
              <a:extLst>
                <a:ext uri="{FF2B5EF4-FFF2-40B4-BE49-F238E27FC236}">
                  <a16:creationId xmlns:a16="http://schemas.microsoft.com/office/drawing/2014/main" id="{7E7B03F2-B3CD-D94F-3720-335764790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260"/>
              <a:ext cx="7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PLOCATION</a:t>
              </a:r>
            </a:p>
          </p:txBody>
        </p:sp>
        <p:sp>
          <p:nvSpPr>
            <p:cNvPr id="21531" name="Rectangle 26">
              <a:extLst>
                <a:ext uri="{FF2B5EF4-FFF2-40B4-BE49-F238E27FC236}">
                  <a16:creationId xmlns:a16="http://schemas.microsoft.com/office/drawing/2014/main" id="{8C69BB39-E6E9-891B-231B-08A4E9C12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260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DNUM</a:t>
              </a:r>
            </a:p>
          </p:txBody>
        </p:sp>
        <p:sp>
          <p:nvSpPr>
            <p:cNvPr id="21532" name="Rectangle 27">
              <a:extLst>
                <a:ext uri="{FF2B5EF4-FFF2-40B4-BE49-F238E27FC236}">
                  <a16:creationId xmlns:a16="http://schemas.microsoft.com/office/drawing/2014/main" id="{32EF816C-ED0E-2F0A-71BA-C5252E6B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88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PROJECT</a:t>
              </a:r>
            </a:p>
          </p:txBody>
        </p:sp>
        <p:sp>
          <p:nvSpPr>
            <p:cNvPr id="21533" name="Rectangle 28">
              <a:extLst>
                <a:ext uri="{FF2B5EF4-FFF2-40B4-BE49-F238E27FC236}">
                  <a16:creationId xmlns:a16="http://schemas.microsoft.com/office/drawing/2014/main" id="{FDC545F6-8391-F918-79FA-58BF2010E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740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ESSN</a:t>
              </a:r>
            </a:p>
          </p:txBody>
        </p:sp>
        <p:sp>
          <p:nvSpPr>
            <p:cNvPr id="21534" name="Rectangle 29">
              <a:extLst>
                <a:ext uri="{FF2B5EF4-FFF2-40B4-BE49-F238E27FC236}">
                  <a16:creationId xmlns:a16="http://schemas.microsoft.com/office/drawing/2014/main" id="{8C20C2C5-C10C-B259-6E52-BACD38EA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740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PNO</a:t>
              </a:r>
            </a:p>
          </p:txBody>
        </p:sp>
        <p:sp>
          <p:nvSpPr>
            <p:cNvPr id="21535" name="Rectangle 30">
              <a:extLst>
                <a:ext uri="{FF2B5EF4-FFF2-40B4-BE49-F238E27FC236}">
                  <a16:creationId xmlns:a16="http://schemas.microsoft.com/office/drawing/2014/main" id="{70BF8B3B-48F3-AF21-F429-9DD79D75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740"/>
              <a:ext cx="56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HOURS</a:t>
              </a:r>
            </a:p>
          </p:txBody>
        </p:sp>
        <p:sp>
          <p:nvSpPr>
            <p:cNvPr id="21536" name="Rectangle 31">
              <a:extLst>
                <a:ext uri="{FF2B5EF4-FFF2-40B4-BE49-F238E27FC236}">
                  <a16:creationId xmlns:a16="http://schemas.microsoft.com/office/drawing/2014/main" id="{228FA296-003E-7584-A521-EACCE130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68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WORKS_ON</a:t>
              </a:r>
            </a:p>
          </p:txBody>
        </p:sp>
        <p:sp>
          <p:nvSpPr>
            <p:cNvPr id="21537" name="Line 32">
              <a:extLst>
                <a:ext uri="{FF2B5EF4-FFF2-40B4-BE49-F238E27FC236}">
                  <a16:creationId xmlns:a16="http://schemas.microsoft.com/office/drawing/2014/main" id="{8822D977-7D38-0FBA-4168-FAEF9697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8" name="Rectangle 33">
              <a:extLst>
                <a:ext uri="{FF2B5EF4-FFF2-40B4-BE49-F238E27FC236}">
                  <a16:creationId xmlns:a16="http://schemas.microsoft.com/office/drawing/2014/main" id="{C9F04600-E053-4849-6073-754AC1A5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220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ESSN</a:t>
              </a:r>
            </a:p>
          </p:txBody>
        </p:sp>
        <p:sp>
          <p:nvSpPr>
            <p:cNvPr id="21539" name="Rectangle 34">
              <a:extLst>
                <a:ext uri="{FF2B5EF4-FFF2-40B4-BE49-F238E27FC236}">
                  <a16:creationId xmlns:a16="http://schemas.microsoft.com/office/drawing/2014/main" id="{2F429D42-B699-B959-8840-11D560CA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3220"/>
              <a:ext cx="119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DEPARTMENT_NAME</a:t>
              </a:r>
            </a:p>
          </p:txBody>
        </p:sp>
        <p:sp>
          <p:nvSpPr>
            <p:cNvPr id="21540" name="Rectangle 35">
              <a:extLst>
                <a:ext uri="{FF2B5EF4-FFF2-40B4-BE49-F238E27FC236}">
                  <a16:creationId xmlns:a16="http://schemas.microsoft.com/office/drawing/2014/main" id="{F79E2BCB-FCDC-1BFD-EC54-6F6B2BBE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20"/>
              <a:ext cx="32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SEX</a:t>
              </a:r>
            </a:p>
          </p:txBody>
        </p:sp>
        <p:sp>
          <p:nvSpPr>
            <p:cNvPr id="21541" name="Rectangle 36">
              <a:extLst>
                <a:ext uri="{FF2B5EF4-FFF2-40B4-BE49-F238E27FC236}">
                  <a16:creationId xmlns:a16="http://schemas.microsoft.com/office/drawing/2014/main" id="{F5C4E73B-653B-3C04-DC16-D4D902E1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48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500" b="1">
                  <a:latin typeface="Arial" panose="020B0604020202020204" pitchFamily="34" charset="0"/>
                  <a:ea typeface="굴림" panose="020B0600000101010101" pitchFamily="50" charset="-127"/>
                </a:rPr>
                <a:t>DEPENDENT</a:t>
              </a:r>
            </a:p>
          </p:txBody>
        </p:sp>
        <p:sp>
          <p:nvSpPr>
            <p:cNvPr id="21542" name="Line 37">
              <a:extLst>
                <a:ext uri="{FF2B5EF4-FFF2-40B4-BE49-F238E27FC236}">
                  <a16:creationId xmlns:a16="http://schemas.microsoft.com/office/drawing/2014/main" id="{BC016193-1D1A-14D4-B595-41E204C5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37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3" name="Rectangle 38">
              <a:extLst>
                <a:ext uri="{FF2B5EF4-FFF2-40B4-BE49-F238E27FC236}">
                  <a16:creationId xmlns:a16="http://schemas.microsoft.com/office/drawing/2014/main" id="{DDADB091-B19F-3135-1923-ABCD3005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3220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BDATE</a:t>
              </a:r>
            </a:p>
          </p:txBody>
        </p:sp>
        <p:sp>
          <p:nvSpPr>
            <p:cNvPr id="21544" name="Rectangle 39">
              <a:extLst>
                <a:ext uri="{FF2B5EF4-FFF2-40B4-BE49-F238E27FC236}">
                  <a16:creationId xmlns:a16="http://schemas.microsoft.com/office/drawing/2014/main" id="{AB22EED6-9D30-CDAE-C5AC-A4D87D46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220"/>
              <a:ext cx="85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latin typeface="Arial" panose="020B0604020202020204" pitchFamily="34" charset="0"/>
                  <a:ea typeface="굴림" panose="020B0600000101010101" pitchFamily="50" charset="-127"/>
                </a:rPr>
                <a:t>RELATIONSHIP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31.9|15.6|59|35.8|4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2"/>
</p:tagLst>
</file>

<file path=ppt/theme/theme1.xml><?xml version="1.0" encoding="utf-8"?>
<a:theme xmlns:a="http://schemas.openxmlformats.org/drawingml/2006/main" name="데이터베이스 테마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데이터베이스 테마" id="{FA79B7FF-768D-43A8-A9BA-F96CB427D764}" vid="{B706D715-E1FA-4220-B2B5-541D388FD45E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데이터베이스 테마</Template>
  <TotalTime>3573</TotalTime>
  <Words>1205</Words>
  <Application>Microsoft Office PowerPoint</Application>
  <PresentationFormat>화면 슬라이드 쇼(4:3)</PresentationFormat>
  <Paragraphs>643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Arial</vt:lpstr>
      <vt:lpstr>MD솔체</vt:lpstr>
      <vt:lpstr>HY동녘B</vt:lpstr>
      <vt:lpstr>HY동녘M</vt:lpstr>
      <vt:lpstr>Wingdings</vt:lpstr>
      <vt:lpstr>HY울릉도M</vt:lpstr>
      <vt:lpstr>HY견명조</vt:lpstr>
      <vt:lpstr>Tahoma</vt:lpstr>
      <vt:lpstr>Times New Roman</vt:lpstr>
      <vt:lpstr>데이터베이스 테마</vt:lpstr>
      <vt:lpstr>Databases  관계데이타모델</vt:lpstr>
      <vt:lpstr>PowerPoint 프레젠테이션</vt:lpstr>
      <vt:lpstr>PowerPoint 프레젠테이션</vt:lpstr>
      <vt:lpstr>관계데이타모델의 개념</vt:lpstr>
      <vt:lpstr>PowerPoint 프레젠테이션</vt:lpstr>
      <vt:lpstr>관계제약조건</vt:lpstr>
      <vt:lpstr>도메인 제약조건</vt:lpstr>
      <vt:lpstr>키 제약조건</vt:lpstr>
      <vt:lpstr>PowerPoint 프레젠테이션</vt:lpstr>
      <vt:lpstr>PowerPoint 프레젠테이션</vt:lpstr>
      <vt:lpstr>PowerPoint 프레젠테이션</vt:lpstr>
      <vt:lpstr>생각해 봅시다.</vt:lpstr>
      <vt:lpstr>엔티티 무결성 제약조건</vt:lpstr>
      <vt:lpstr>참조 무결성 제약조건</vt:lpstr>
      <vt:lpstr>PowerPoint 프레젠테이션</vt:lpstr>
      <vt:lpstr>PowerPoint 프레젠테이션</vt:lpstr>
      <vt:lpstr>생각해 봅시다.</vt:lpstr>
      <vt:lpstr>생각해 봅시다.</vt:lpstr>
      <vt:lpstr>무결성 제약조건을 보장하는 방법-삽입</vt:lpstr>
      <vt:lpstr>무결성 제약조건을 보장하는 방법-삭제</vt:lpstr>
      <vt:lpstr>무결성 제약조건을 보장하는 방법-갱신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234</cp:revision>
  <dcterms:created xsi:type="dcterms:W3CDTF">2007-03-04T09:35:15Z</dcterms:created>
  <dcterms:modified xsi:type="dcterms:W3CDTF">2024-10-23T01:23:10Z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