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notesMasterIdLst>
    <p:notesMasterId r:id="rId21"/>
  </p:notesMasterIdLst>
  <p:sldIdLst>
    <p:sldId id="29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Hankyoung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3B2D"/>
    <a:srgbClr val="6E3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2" autoAdjust="0"/>
    <p:restoredTop sz="94660"/>
  </p:normalViewPr>
  <p:slideViewPr>
    <p:cSldViewPr>
      <p:cViewPr varScale="1">
        <p:scale>
          <a:sx n="110" d="100"/>
          <a:sy n="110" d="100"/>
        </p:scale>
        <p:origin x="14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13472-C6B4-47A6-9F9F-FBD518F6FA3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D3796-F6CF-465E-AAC8-794F1B589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7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D3796-F6CF-465E-AAC8-794F1B5896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80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0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13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5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0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2024-09-26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7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2024-09-26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0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2024-09-26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4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2024-09-26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8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2024-09-26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1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3E71C0-18CC-469C-AA19-D3F4FB0BB8BD}" type="datetimeFigureOut">
              <a:rPr lang="ko-KR" altLang="en-US" smtClean="0"/>
              <a:pPr/>
              <a:t>2024-09-26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7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941168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030983"/>
            <a:ext cx="8458200" cy="147002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합리성과 맥도널드화</a:t>
            </a:r>
            <a:br>
              <a:rPr lang="en-US" altLang="ko-KR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ko-KR" altLang="en-US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도시의 사회학적 이해 제</a:t>
            </a:r>
            <a:r>
              <a:rPr lang="en-US" altLang="ko-KR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4</a:t>
            </a:r>
            <a:r>
              <a:rPr lang="ko-KR" altLang="en-US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8376" y="4293096"/>
            <a:ext cx="6858000" cy="1655762"/>
          </a:xfrm>
        </p:spPr>
        <p:txBody>
          <a:bodyPr anchor="ctr"/>
          <a:lstStyle/>
          <a:p>
            <a:endParaRPr lang="en-US" altLang="ko-KR" spc="300" dirty="0">
              <a:solidFill>
                <a:schemeClr val="tx1"/>
              </a:solidFill>
            </a:endParaRPr>
          </a:p>
          <a:p>
            <a:endParaRPr lang="en-US" altLang="ko-KR" spc="300" dirty="0">
              <a:solidFill>
                <a:schemeClr val="tx1"/>
              </a:solidFill>
            </a:endParaRPr>
          </a:p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2024</a:t>
            </a:r>
            <a:r>
              <a:rPr lang="ko-KR" altLang="en-US" b="1" spc="300" dirty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년 가을</a:t>
            </a:r>
          </a:p>
        </p:txBody>
      </p:sp>
    </p:spTree>
    <p:extLst>
      <p:ext uri="{BB962C8B-B14F-4D97-AF65-F5344CB8AC3E}">
        <p14:creationId xmlns:p14="http://schemas.microsoft.com/office/powerpoint/2010/main" val="123526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맥도날드의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탄생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영화 </a:t>
            </a:r>
            <a:r>
              <a:rPr lang="en-US" altLang="ko-KR" dirty="0"/>
              <a:t>“</a:t>
            </a:r>
            <a:r>
              <a:rPr lang="ko-KR" altLang="en-US" dirty="0"/>
              <a:t>파운더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93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F71FE-5AC4-4188-3FD4-0588AE23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8" y="1123838"/>
            <a:ext cx="2438096" cy="4601183"/>
          </a:xfrm>
        </p:spPr>
        <p:txBody>
          <a:bodyPr/>
          <a:lstStyle/>
          <a:p>
            <a:r>
              <a:rPr lang="ko-KR" altLang="en-US"/>
              <a:t>맥도날드화의 동력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D1873-E6AE-04C5-778A-12156C39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경제적인 이익에 대한 열망 </a:t>
            </a:r>
            <a:r>
              <a:rPr lang="en-US" altLang="ko-KR" dirty="0"/>
              <a:t>– </a:t>
            </a:r>
            <a:r>
              <a:rPr lang="ko-KR" altLang="en-US" dirty="0"/>
              <a:t>수익증대</a:t>
            </a:r>
            <a:r>
              <a:rPr lang="en-US" altLang="ko-KR" dirty="0"/>
              <a:t>/</a:t>
            </a:r>
            <a:r>
              <a:rPr lang="ko-KR" altLang="en-US" dirty="0"/>
              <a:t>비용절감</a:t>
            </a:r>
            <a:endParaRPr lang="en-US" altLang="ko-KR" dirty="0"/>
          </a:p>
          <a:p>
            <a:r>
              <a:rPr lang="ko-KR" altLang="en-US" dirty="0"/>
              <a:t>미국문화와 맥도날드 그 자체의 가치 </a:t>
            </a:r>
            <a:endParaRPr lang="en-US" altLang="ko-KR" dirty="0"/>
          </a:p>
          <a:p>
            <a:pPr lvl="1"/>
            <a:r>
              <a:rPr lang="ko-KR" altLang="en-US" dirty="0"/>
              <a:t>맥도날드화가 바람직한 변화 과정으로 여겨지며</a:t>
            </a:r>
            <a:r>
              <a:rPr lang="en-US" altLang="ko-KR" dirty="0"/>
              <a:t> </a:t>
            </a:r>
            <a:r>
              <a:rPr lang="ko-KR" altLang="en-US" dirty="0"/>
              <a:t> 그 자체가 목적으로 추구됨</a:t>
            </a:r>
            <a:endParaRPr lang="en-US" altLang="ko-KR" dirty="0"/>
          </a:p>
          <a:p>
            <a:pPr lvl="1"/>
            <a:r>
              <a:rPr lang="ko-KR" altLang="en-US" dirty="0"/>
              <a:t>미국 전통의 일부</a:t>
            </a:r>
            <a:r>
              <a:rPr lang="en-US" altLang="ko-KR" dirty="0"/>
              <a:t>, </a:t>
            </a:r>
            <a:r>
              <a:rPr lang="ko-KR" altLang="en-US" dirty="0"/>
              <a:t>미국적 가치로 수용됨</a:t>
            </a:r>
            <a:endParaRPr lang="en-US" altLang="ko-KR" dirty="0"/>
          </a:p>
          <a:p>
            <a:r>
              <a:rPr lang="ko-KR" altLang="en-US" dirty="0"/>
              <a:t>사회변화</a:t>
            </a:r>
            <a:endParaRPr lang="en-US" altLang="ko-KR" dirty="0"/>
          </a:p>
          <a:p>
            <a:pPr lvl="1"/>
            <a:r>
              <a:rPr lang="ko-KR" altLang="en-US" dirty="0"/>
              <a:t>한부모 가족</a:t>
            </a:r>
            <a:r>
              <a:rPr lang="en-US" altLang="ko-KR" dirty="0"/>
              <a:t>, </a:t>
            </a:r>
            <a:r>
              <a:rPr lang="ko-KR" altLang="en-US" dirty="0"/>
              <a:t>여성 취업 증가</a:t>
            </a:r>
            <a:endParaRPr lang="en-US" altLang="ko-KR" dirty="0"/>
          </a:p>
          <a:p>
            <a:pPr lvl="1"/>
            <a:r>
              <a:rPr lang="ko-KR" altLang="en-US" dirty="0"/>
              <a:t>자동차와 이동성 증가</a:t>
            </a:r>
            <a:endParaRPr lang="en-US" altLang="ko-KR" dirty="0"/>
          </a:p>
          <a:p>
            <a:pPr lvl="1"/>
            <a:r>
              <a:rPr lang="ko-KR" altLang="en-US" dirty="0"/>
              <a:t>출장</a:t>
            </a:r>
            <a:r>
              <a:rPr lang="en-US" altLang="ko-KR" dirty="0"/>
              <a:t>, </a:t>
            </a:r>
            <a:r>
              <a:rPr lang="ko-KR" altLang="en-US" dirty="0"/>
              <a:t>여행</a:t>
            </a:r>
            <a:r>
              <a:rPr lang="en-US" altLang="ko-KR" dirty="0"/>
              <a:t>, </a:t>
            </a:r>
            <a:r>
              <a:rPr lang="ko-KR" altLang="en-US" dirty="0"/>
              <a:t>휴가 등 사회의 활동성 증가</a:t>
            </a:r>
            <a:endParaRPr lang="en-US" altLang="ko-KR" dirty="0"/>
          </a:p>
          <a:p>
            <a:pPr lvl="1"/>
            <a:r>
              <a:rPr lang="ko-KR" altLang="en-US" dirty="0"/>
              <a:t>더 부유해지고 금전적 여유가 늘어남</a:t>
            </a:r>
            <a:endParaRPr lang="en-US" altLang="ko-KR" dirty="0"/>
          </a:p>
          <a:p>
            <a:pPr lvl="1"/>
            <a:r>
              <a:rPr lang="ko-KR" altLang="en-US" dirty="0"/>
              <a:t>대중매체의 영향</a:t>
            </a:r>
            <a:endParaRPr lang="en-US" altLang="ko-KR" dirty="0"/>
          </a:p>
          <a:p>
            <a:pPr lvl="1"/>
            <a:r>
              <a:rPr lang="ko-KR" altLang="en-US" dirty="0"/>
              <a:t>테크놀로지의 변화 </a:t>
            </a:r>
            <a:r>
              <a:rPr lang="en-US" altLang="ko-KR" dirty="0"/>
              <a:t>– </a:t>
            </a:r>
            <a:r>
              <a:rPr lang="ko-KR" altLang="en-US" dirty="0"/>
              <a:t>자동 음료 </a:t>
            </a:r>
            <a:r>
              <a:rPr lang="ko-KR" altLang="en-US" dirty="0" err="1"/>
              <a:t>디스펜서</a:t>
            </a:r>
            <a:r>
              <a:rPr lang="en-US" altLang="ko-KR" dirty="0"/>
              <a:t>, </a:t>
            </a:r>
            <a:r>
              <a:rPr lang="ko-KR" altLang="en-US" dirty="0"/>
              <a:t>바코드 스캐너</a:t>
            </a:r>
            <a:r>
              <a:rPr lang="en-US" altLang="ko-KR" dirty="0"/>
              <a:t>, </a:t>
            </a:r>
            <a:r>
              <a:rPr lang="ko-KR" altLang="en-US" dirty="0"/>
              <a:t>레토르트 식품</a:t>
            </a:r>
            <a:r>
              <a:rPr lang="en-US" altLang="ko-KR" dirty="0"/>
              <a:t>, </a:t>
            </a:r>
            <a:r>
              <a:rPr lang="ko-KR" altLang="en-US" dirty="0"/>
              <a:t>전자레인지</a:t>
            </a:r>
            <a:r>
              <a:rPr lang="en-US" altLang="ko-KR" dirty="0"/>
              <a:t>, ATM, </a:t>
            </a:r>
            <a:r>
              <a:rPr lang="ko-KR" altLang="en-US" dirty="0"/>
              <a:t>네비게이션</a:t>
            </a:r>
            <a:r>
              <a:rPr lang="en-US" altLang="ko-KR" dirty="0"/>
              <a:t>, </a:t>
            </a:r>
            <a:r>
              <a:rPr lang="ko-KR" altLang="en-US" dirty="0"/>
              <a:t>스마트폰</a:t>
            </a:r>
            <a:r>
              <a:rPr lang="en-US" altLang="ko-KR" dirty="0"/>
              <a:t>, </a:t>
            </a:r>
            <a:r>
              <a:rPr lang="ko-KR" altLang="en-US" dirty="0"/>
              <a:t>프로스포츠</a:t>
            </a:r>
            <a:r>
              <a:rPr lang="en-US" altLang="ko-KR" dirty="0"/>
              <a:t>(ABS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5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11DCC-2125-726A-A43E-3ECF81EF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탈산업화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BC771-E245-2DEC-C86C-D4BCB6FF9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사회의 중심이 상품 생산에서 서비스로 이동</a:t>
            </a:r>
            <a:endParaRPr lang="en-US" altLang="ko-KR" dirty="0"/>
          </a:p>
          <a:p>
            <a:r>
              <a:rPr lang="en-US" altLang="ko-KR" dirty="0"/>
              <a:t>20C: </a:t>
            </a:r>
            <a:r>
              <a:rPr lang="ko-KR" altLang="en-US" dirty="0"/>
              <a:t>철강</a:t>
            </a:r>
            <a:r>
              <a:rPr lang="en-US" altLang="ko-KR" dirty="0"/>
              <a:t>, </a:t>
            </a:r>
            <a:r>
              <a:rPr lang="ko-KR" altLang="en-US" dirty="0"/>
              <a:t>자동차 등의 상품 생산 중심</a:t>
            </a:r>
            <a:endParaRPr lang="en-US" altLang="ko-KR" dirty="0"/>
          </a:p>
          <a:p>
            <a:r>
              <a:rPr lang="ko-KR" altLang="en-US" dirty="0"/>
              <a:t>현재</a:t>
            </a:r>
            <a:r>
              <a:rPr lang="en-US" altLang="ko-KR" dirty="0"/>
              <a:t>: </a:t>
            </a:r>
            <a:r>
              <a:rPr lang="ko-KR" altLang="en-US" dirty="0"/>
              <a:t>교육</a:t>
            </a:r>
            <a:r>
              <a:rPr lang="en-US" altLang="ko-KR" dirty="0"/>
              <a:t>, </a:t>
            </a:r>
            <a:r>
              <a:rPr lang="ko-KR" altLang="en-US" dirty="0"/>
              <a:t>컴퓨터</a:t>
            </a:r>
            <a:r>
              <a:rPr lang="en-US" altLang="ko-KR" dirty="0"/>
              <a:t>, </a:t>
            </a:r>
            <a:r>
              <a:rPr lang="ko-KR" altLang="en-US" dirty="0"/>
              <a:t>의료</a:t>
            </a:r>
            <a:r>
              <a:rPr lang="en-US" altLang="ko-KR" dirty="0"/>
              <a:t>, </a:t>
            </a:r>
            <a:r>
              <a:rPr lang="ko-KR" altLang="en-US" dirty="0"/>
              <a:t>패스트푸드 등</a:t>
            </a:r>
            <a:endParaRPr lang="en-US" altLang="ko-KR" dirty="0"/>
          </a:p>
          <a:p>
            <a:r>
              <a:rPr lang="ko-KR" altLang="en-US" dirty="0"/>
              <a:t>창의적인 지식 노동자가 탈산업사회를 주도함을 함의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BUT, </a:t>
            </a:r>
            <a:r>
              <a:rPr lang="ko-KR" altLang="en-US" dirty="0"/>
              <a:t>저임금 서비스 직종이 오히려 확대 </a:t>
            </a:r>
            <a:r>
              <a:rPr lang="en-US" altLang="ko-KR" dirty="0"/>
              <a:t>– </a:t>
            </a:r>
            <a:r>
              <a:rPr lang="ko-KR" altLang="en-US" dirty="0"/>
              <a:t>단순화되고 반복적인 일자리는 중공업 부문에서 자동화로 대체되고 있으나</a:t>
            </a:r>
            <a:r>
              <a:rPr lang="en-US" altLang="ko-KR" dirty="0"/>
              <a:t>, </a:t>
            </a:r>
            <a:r>
              <a:rPr lang="ko-KR" altLang="en-US" dirty="0"/>
              <a:t>서비스 부문에서는 여전히 많을 뿐만 아니라 증가하고 있음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맥도날드화된</a:t>
            </a:r>
            <a:r>
              <a:rPr lang="ko-KR" altLang="en-US" dirty="0"/>
              <a:t> 조직인 여전히 확산</a:t>
            </a:r>
          </a:p>
        </p:txBody>
      </p:sp>
    </p:spTree>
    <p:extLst>
      <p:ext uri="{BB962C8B-B14F-4D97-AF65-F5344CB8AC3E}">
        <p14:creationId xmlns:p14="http://schemas.microsoft.com/office/powerpoint/2010/main" val="342582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888E2-232A-A928-C89B-E3B825D8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Post-Fordism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6B4E6-C33E-AD0C-DA28-534A24156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포디즘의 쇠퇴와 함께 </a:t>
            </a:r>
            <a:r>
              <a:rPr lang="ko-KR" altLang="en-US" dirty="0" err="1"/>
              <a:t>포스트포디즘</a:t>
            </a:r>
            <a:r>
              <a:rPr lang="ko-KR" altLang="en-US" dirty="0"/>
              <a:t> 등장</a:t>
            </a:r>
            <a:r>
              <a:rPr lang="en-US" altLang="ko-KR" dirty="0"/>
              <a:t>(p.101)</a:t>
            </a:r>
          </a:p>
          <a:p>
            <a:r>
              <a:rPr lang="ko-KR" altLang="en-US" dirty="0"/>
              <a:t>대량생산 제품에 대한 관심 하락 및 개인의 요구에 맞추어 전문화된 제품에 대한 관심 증대</a:t>
            </a:r>
            <a:endParaRPr lang="en-US" altLang="ko-KR" dirty="0"/>
          </a:p>
          <a:p>
            <a:r>
              <a:rPr lang="ko-KR" altLang="en-US" dirty="0"/>
              <a:t>짧은 생산 주기</a:t>
            </a:r>
            <a:endParaRPr lang="en-US" altLang="ko-KR" dirty="0"/>
          </a:p>
          <a:p>
            <a:r>
              <a:rPr lang="ko-KR" altLang="en-US" dirty="0"/>
              <a:t>유연한 생산</a:t>
            </a:r>
            <a:endParaRPr lang="en-US" altLang="ko-KR" dirty="0"/>
          </a:p>
          <a:p>
            <a:r>
              <a:rPr lang="ko-KR" altLang="en-US" dirty="0"/>
              <a:t>더 역량 있는 노동자</a:t>
            </a:r>
            <a:endParaRPr lang="en-US" altLang="ko-KR" dirty="0"/>
          </a:p>
          <a:p>
            <a:r>
              <a:rPr lang="ko-KR" altLang="en-US" dirty="0"/>
              <a:t>더 큰 차별화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335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3A7E9-451B-7FA8-77B8-2694A4A4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8" y="1123838"/>
            <a:ext cx="2366087" cy="4601183"/>
          </a:xfrm>
        </p:spPr>
        <p:txBody>
          <a:bodyPr/>
          <a:lstStyle/>
          <a:p>
            <a:r>
              <a:rPr lang="en-US" altLang="ko-KR" dirty="0" err="1"/>
              <a:t>McDonaldism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2903A-EBC3-1E33-37DF-41C1FE12E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낡은</a:t>
            </a:r>
            <a:r>
              <a:rPr lang="en-US" altLang="ko-KR" dirty="0"/>
              <a:t> </a:t>
            </a:r>
            <a:r>
              <a:rPr lang="ko-KR" altLang="en-US" dirty="0"/>
              <a:t>스타일의 포디즘 요소들이 여전히 존재하며</a:t>
            </a:r>
            <a:r>
              <a:rPr lang="en-US" altLang="ko-KR" dirty="0"/>
              <a:t>, </a:t>
            </a:r>
            <a:r>
              <a:rPr lang="ko-KR" altLang="en-US" dirty="0"/>
              <a:t>오히려 포디즘과 공통점이 많은 </a:t>
            </a:r>
            <a:r>
              <a:rPr lang="ko-KR" altLang="en-US" dirty="0" err="1"/>
              <a:t>맥도날디즘이</a:t>
            </a:r>
            <a:r>
              <a:rPr lang="ko-KR" altLang="en-US" dirty="0"/>
              <a:t> 빠르게 확산</a:t>
            </a:r>
            <a:endParaRPr lang="en-US" altLang="ko-KR" dirty="0"/>
          </a:p>
          <a:p>
            <a:r>
              <a:rPr lang="ko-KR" altLang="en-US" dirty="0"/>
              <a:t>동질적인 제품들이 맥도날드 세계를 지배</a:t>
            </a:r>
            <a:endParaRPr lang="en-US" altLang="ko-KR" dirty="0"/>
          </a:p>
          <a:p>
            <a:r>
              <a:rPr lang="ko-KR" altLang="en-US" dirty="0"/>
              <a:t>컨베이어 시스템</a:t>
            </a:r>
            <a:r>
              <a:rPr lang="en-US" altLang="ko-KR" dirty="0"/>
              <a:t>, </a:t>
            </a:r>
            <a:r>
              <a:rPr lang="ko-KR" altLang="en-US" dirty="0"/>
              <a:t>감자튀김기</a:t>
            </a:r>
            <a:r>
              <a:rPr lang="en-US" altLang="ko-KR" dirty="0"/>
              <a:t>, </a:t>
            </a:r>
            <a:r>
              <a:rPr lang="ko-KR" altLang="en-US" dirty="0"/>
              <a:t>탄산음료 기계 등은 포드의 조립라인 기술만큼이나 융통성이 없음</a:t>
            </a:r>
            <a:endParaRPr lang="en-US" altLang="ko-KR" dirty="0"/>
          </a:p>
          <a:p>
            <a:r>
              <a:rPr lang="ko-KR" altLang="en-US" dirty="0"/>
              <a:t>작업 절차는 고도로 표준화</a:t>
            </a:r>
            <a:endParaRPr lang="en-US" altLang="ko-KR" dirty="0"/>
          </a:p>
          <a:p>
            <a:r>
              <a:rPr lang="ko-KR" altLang="en-US" dirty="0"/>
              <a:t>업무의 </a:t>
            </a:r>
            <a:r>
              <a:rPr lang="ko-KR" altLang="en-US" dirty="0" err="1"/>
              <a:t>탈숙련화</a:t>
            </a:r>
            <a:endParaRPr lang="en-US" altLang="ko-KR" dirty="0"/>
          </a:p>
          <a:p>
            <a:r>
              <a:rPr lang="ko-KR" altLang="en-US" dirty="0"/>
              <a:t>노동자는 동질적이고 교체 가능</a:t>
            </a:r>
            <a:endParaRPr lang="en-US" altLang="ko-KR" dirty="0"/>
          </a:p>
          <a:p>
            <a:r>
              <a:rPr lang="ko-KR" altLang="en-US" dirty="0"/>
              <a:t>고객의 요구와 행위도 획일화</a:t>
            </a:r>
          </a:p>
        </p:txBody>
      </p:sp>
    </p:spTree>
    <p:extLst>
      <p:ext uri="{BB962C8B-B14F-4D97-AF65-F5344CB8AC3E}">
        <p14:creationId xmlns:p14="http://schemas.microsoft.com/office/powerpoint/2010/main" val="158085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A1C2F-FD43-D9EF-B729-6ECCAF48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Post-Modernism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113DB-9A2F-ADFE-6C0E-A5070F59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탈근대성은</a:t>
            </a:r>
            <a:r>
              <a:rPr lang="en-US" altLang="ko-KR" dirty="0"/>
              <a:t> </a:t>
            </a:r>
            <a:r>
              <a:rPr lang="ko-KR" altLang="en-US" dirty="0"/>
              <a:t>덜 합리적이고</a:t>
            </a:r>
            <a:r>
              <a:rPr lang="en-US" altLang="ko-KR" dirty="0"/>
              <a:t>, </a:t>
            </a:r>
            <a:r>
              <a:rPr lang="ko-KR" altLang="en-US" dirty="0"/>
              <a:t>더 불합리하며</a:t>
            </a:r>
            <a:r>
              <a:rPr lang="en-US" altLang="ko-KR" dirty="0"/>
              <a:t>, </a:t>
            </a:r>
            <a:r>
              <a:rPr lang="ko-KR" altLang="en-US" dirty="0"/>
              <a:t>더 유연하다고 간주됨</a:t>
            </a:r>
            <a:endParaRPr lang="en-US" altLang="ko-KR" dirty="0"/>
          </a:p>
          <a:p>
            <a:r>
              <a:rPr lang="ko-KR" altLang="en-US" dirty="0"/>
              <a:t>탈근대사회 이론은 맥도날드화 명제에 반대</a:t>
            </a:r>
            <a:endParaRPr lang="en-US" altLang="ko-KR" dirty="0"/>
          </a:p>
          <a:p>
            <a:r>
              <a:rPr lang="ko-KR" altLang="en-US" dirty="0"/>
              <a:t>그러나 맥도날드화가 사라지거나 </a:t>
            </a:r>
            <a:r>
              <a:rPr lang="ko-KR" altLang="en-US" dirty="0" err="1"/>
              <a:t>탈근대적인</a:t>
            </a:r>
            <a:r>
              <a:rPr lang="ko-KR" altLang="en-US" dirty="0"/>
              <a:t> 구조에 자리를 내어줄 기미가 없음</a:t>
            </a:r>
          </a:p>
        </p:txBody>
      </p:sp>
    </p:spTree>
    <p:extLst>
      <p:ext uri="{BB962C8B-B14F-4D97-AF65-F5344CB8AC3E}">
        <p14:creationId xmlns:p14="http://schemas.microsoft.com/office/powerpoint/2010/main" val="2630018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36E49-FB2E-15DA-0AF9-273FDF06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8" y="1123838"/>
            <a:ext cx="2438095" cy="4601183"/>
          </a:xfrm>
        </p:spPr>
        <p:txBody>
          <a:bodyPr/>
          <a:lstStyle/>
          <a:p>
            <a:r>
              <a:rPr lang="ko-KR" altLang="en-US" dirty="0"/>
              <a:t>미래 </a:t>
            </a:r>
            <a:r>
              <a:rPr lang="en-US" altLang="ko-KR" dirty="0"/>
              <a:t>–</a:t>
            </a:r>
            <a:br>
              <a:rPr lang="en-US" altLang="ko-KR" dirty="0"/>
            </a:br>
            <a:r>
              <a:rPr lang="ko-KR" altLang="en-US" dirty="0"/>
              <a:t>맥도날드화의</a:t>
            </a:r>
            <a:br>
              <a:rPr lang="en-US" altLang="ko-KR" dirty="0"/>
            </a:br>
            <a:r>
              <a:rPr lang="ko-KR" altLang="en-US" dirty="0"/>
              <a:t>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6FB1D-B71C-2275-9C9A-695A2FDB0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등반의 맥도날드화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기술적인</a:t>
            </a:r>
            <a:r>
              <a:rPr lang="en-US" altLang="ko-KR" dirty="0"/>
              <a:t> </a:t>
            </a:r>
            <a:r>
              <a:rPr lang="ko-KR" altLang="en-US" dirty="0"/>
              <a:t>진보 </a:t>
            </a:r>
            <a:r>
              <a:rPr lang="en-US" altLang="ko-KR" dirty="0"/>
              <a:t>– </a:t>
            </a:r>
            <a:r>
              <a:rPr lang="ko-KR" altLang="en-US" dirty="0"/>
              <a:t>암벽등반 장비</a:t>
            </a:r>
            <a:r>
              <a:rPr lang="en-US" altLang="ko-KR" dirty="0"/>
              <a:t>, </a:t>
            </a:r>
            <a:r>
              <a:rPr lang="ko-KR" altLang="en-US" dirty="0"/>
              <a:t>산소통</a:t>
            </a:r>
            <a:r>
              <a:rPr lang="en-US" altLang="ko-KR" dirty="0"/>
              <a:t>, </a:t>
            </a:r>
            <a:r>
              <a:rPr lang="ko-KR" altLang="en-US" dirty="0"/>
              <a:t>이동 및 구조 용이</a:t>
            </a:r>
            <a:r>
              <a:rPr lang="en-US" altLang="ko-KR" dirty="0"/>
              <a:t>, </a:t>
            </a:r>
            <a:r>
              <a:rPr lang="ko-KR" altLang="en-US" dirty="0"/>
              <a:t>의료 기술</a:t>
            </a:r>
            <a:r>
              <a:rPr lang="en-US" altLang="ko-KR" dirty="0"/>
              <a:t>, </a:t>
            </a:r>
            <a:r>
              <a:rPr lang="ko-KR" altLang="en-US" dirty="0"/>
              <a:t>위성전화</a:t>
            </a:r>
            <a:r>
              <a:rPr lang="en-US" altLang="ko-KR" dirty="0"/>
              <a:t>, </a:t>
            </a:r>
            <a:r>
              <a:rPr lang="ko-KR" altLang="en-US" dirty="0"/>
              <a:t>컴퓨터</a:t>
            </a:r>
            <a:r>
              <a:rPr lang="en-US" altLang="ko-KR" dirty="0"/>
              <a:t>, </a:t>
            </a:r>
            <a:r>
              <a:rPr lang="ko-KR" altLang="en-US" dirty="0"/>
              <a:t>인터넷</a:t>
            </a:r>
            <a:endParaRPr lang="en-US" altLang="ko-KR" dirty="0"/>
          </a:p>
          <a:p>
            <a:r>
              <a:rPr lang="ko-KR" altLang="en-US" dirty="0"/>
              <a:t>등반대의 조직구조 </a:t>
            </a:r>
            <a:r>
              <a:rPr lang="en-US" altLang="ko-KR" dirty="0"/>
              <a:t>– </a:t>
            </a:r>
            <a:r>
              <a:rPr lang="ko-KR" altLang="en-US" dirty="0"/>
              <a:t>기름칠 잘 된 기계같이 가동</a:t>
            </a:r>
            <a:endParaRPr lang="en-US" altLang="ko-KR" dirty="0"/>
          </a:p>
          <a:p>
            <a:r>
              <a:rPr lang="ko-KR" altLang="en-US" dirty="0"/>
              <a:t>속성고도적응</a:t>
            </a:r>
            <a:r>
              <a:rPr lang="en-US" altLang="ko-KR" dirty="0"/>
              <a:t>(p.106)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4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합리성 </a:t>
            </a:r>
            <a:r>
              <a:rPr lang="en-US" altLang="ko-KR" dirty="0"/>
              <a:t>-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막스베버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형식합리성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사람들이 주어진 목표에 도달하는 최적의 수단을 추구할 때</a:t>
            </a:r>
            <a:r>
              <a:rPr lang="en-US" altLang="ko-KR" sz="2000" dirty="0"/>
              <a:t>, </a:t>
            </a:r>
            <a:r>
              <a:rPr lang="ko-KR" altLang="en-US" sz="2000" dirty="0"/>
              <a:t>규칙</a:t>
            </a:r>
            <a:r>
              <a:rPr lang="en-US" altLang="ko-KR" sz="2000" dirty="0"/>
              <a:t>, </a:t>
            </a:r>
            <a:r>
              <a:rPr lang="ko-KR" altLang="en-US" sz="2000" dirty="0"/>
              <a:t>규제</a:t>
            </a:r>
            <a:r>
              <a:rPr lang="en-US" altLang="ko-KR" sz="2000" dirty="0"/>
              <a:t>, </a:t>
            </a:r>
            <a:r>
              <a:rPr lang="ko-KR" altLang="en-US" sz="2000" dirty="0"/>
              <a:t>사회구조가 그러한 수단 선택을 결정함을 의미</a:t>
            </a:r>
            <a:r>
              <a:rPr lang="en-US" altLang="ko-KR" sz="20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개인에게 목표에 이르는 수단을 선택할 여지를 거의 허용하지 않음 </a:t>
            </a:r>
            <a:r>
              <a:rPr lang="en-US" altLang="ko-KR" sz="2000" dirty="0"/>
              <a:t>– </a:t>
            </a:r>
            <a:r>
              <a:rPr lang="ko-KR" altLang="en-US" sz="2000" dirty="0"/>
              <a:t>이 시스템 내에서는 사실상 모든 사람이 동일한 최적의 선택을 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해야만 함</a:t>
            </a:r>
          </a:p>
        </p:txBody>
      </p:sp>
    </p:spTree>
    <p:extLst>
      <p:ext uri="{BB962C8B-B14F-4D97-AF65-F5344CB8AC3E}">
        <p14:creationId xmlns:p14="http://schemas.microsoft.com/office/powerpoint/2010/main" val="356288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관료제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부서들의 위계로 규정된 대규모 조직 </a:t>
            </a:r>
            <a:r>
              <a:rPr lang="en-US" altLang="ko-KR" sz="2000" dirty="0"/>
              <a:t>– </a:t>
            </a:r>
            <a:r>
              <a:rPr lang="ko-KR" altLang="en-US" sz="2000" dirty="0"/>
              <a:t>각 부서의 사람들은 특정한 책임을 맡고</a:t>
            </a:r>
            <a:r>
              <a:rPr lang="en-US" altLang="ko-KR" sz="2000" dirty="0"/>
              <a:t>, </a:t>
            </a:r>
            <a:r>
              <a:rPr lang="ko-KR" altLang="en-US" sz="2000" dirty="0"/>
              <a:t>규칙이나 문서화된 규정</a:t>
            </a:r>
            <a:r>
              <a:rPr lang="en-US" altLang="ko-KR" sz="2000" dirty="0"/>
              <a:t>, </a:t>
            </a:r>
            <a:r>
              <a:rPr lang="ko-KR" altLang="en-US" sz="2000" dirty="0"/>
              <a:t>더 직위가 높은 사람이 행사하는 강제 수단에 따라 행동해야 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근대 서구 세계의 산물 </a:t>
            </a:r>
            <a:r>
              <a:rPr lang="en-US" altLang="ko-KR" sz="2000" dirty="0"/>
              <a:t>– </a:t>
            </a:r>
            <a:r>
              <a:rPr lang="ko-KR" altLang="en-US" sz="2000" dirty="0"/>
              <a:t>전통사회에서 관료들은 지도자에 대한 개인적인 충성심 때문에 과업을 수행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형식합리성의 전형적인 예가 관료제 </a:t>
            </a:r>
            <a:r>
              <a:rPr lang="en-US" altLang="ko-KR" sz="2000" dirty="0"/>
              <a:t>– </a:t>
            </a:r>
            <a:r>
              <a:rPr lang="ko-KR" altLang="en-US" sz="2000" dirty="0"/>
              <a:t>최적의 목표 달성 수단을 찾아내고 실행하도록 돕는 데 있어서 이점이 많음</a:t>
            </a:r>
          </a:p>
        </p:txBody>
      </p:sp>
    </p:spTree>
    <p:extLst>
      <p:ext uri="{BB962C8B-B14F-4D97-AF65-F5344CB8AC3E}">
        <p14:creationId xmlns:p14="http://schemas.microsoft.com/office/powerpoint/2010/main" val="107606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688" y="1123838"/>
            <a:ext cx="2366087" cy="460118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형식합리성과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ko-KR" altLang="en-US" sz="2800" dirty="0"/>
              <a:t>관료제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01950" y="864108"/>
            <a:ext cx="5702497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관료제</a:t>
            </a:r>
            <a:r>
              <a:rPr lang="en-US" altLang="ko-KR" dirty="0"/>
              <a:t> </a:t>
            </a:r>
            <a:r>
              <a:rPr lang="ko-KR" altLang="en-US" dirty="0"/>
              <a:t>구조는 많은 양의 서류 작업을 요구하는 다수의 업무를 처리할 때 가장 효율적 </a:t>
            </a:r>
            <a:r>
              <a:rPr lang="en-US" altLang="ko-KR" dirty="0"/>
              <a:t>(IRS)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관료제에서는 가능한 한 많은 요소를 수량화 하는 것이 중요</a:t>
            </a:r>
            <a:r>
              <a:rPr lang="en-US" altLang="ko-KR" dirty="0"/>
              <a:t>. </a:t>
            </a:r>
            <a:r>
              <a:rPr lang="ko-KR" altLang="en-US" dirty="0"/>
              <a:t>임무를 수량화 할 수 있는 일련의 과업들로 쪼개면 성과 측정이 용이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견고한 규칙과 규제 때문에 관료제의 작동 방식은 고도로 예측가능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인간의 판단 대신 규칙</a:t>
            </a:r>
            <a:r>
              <a:rPr lang="en-US" altLang="ko-KR" dirty="0"/>
              <a:t>, </a:t>
            </a:r>
            <a:r>
              <a:rPr lang="ko-KR" altLang="en-US" dirty="0"/>
              <a:t>규제</a:t>
            </a:r>
            <a:r>
              <a:rPr lang="en-US" altLang="ko-KR" dirty="0"/>
              <a:t>, </a:t>
            </a:r>
            <a:r>
              <a:rPr lang="ko-KR" altLang="en-US" dirty="0"/>
              <a:t>구조가 지시하도록 함으로써 인간에 대한 통제를 강화</a:t>
            </a:r>
          </a:p>
        </p:txBody>
      </p:sp>
    </p:spTree>
    <p:extLst>
      <p:ext uri="{BB962C8B-B14F-4D97-AF65-F5344CB8AC3E}">
        <p14:creationId xmlns:p14="http://schemas.microsoft.com/office/powerpoint/2010/main" val="284182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불합리성과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쇠 감옥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인간의 비인간화 </a:t>
            </a:r>
            <a:r>
              <a:rPr lang="en-US" altLang="ko-KR" sz="2000" dirty="0"/>
              <a:t>– </a:t>
            </a:r>
            <a:r>
              <a:rPr lang="ko-KR" altLang="en-US" sz="2000" dirty="0"/>
              <a:t>합리화된 환경이란 </a:t>
            </a:r>
            <a:r>
              <a:rPr lang="en-US" altLang="ko-KR" sz="2000" dirty="0"/>
              <a:t>“</a:t>
            </a:r>
            <a:r>
              <a:rPr lang="ko-KR" altLang="en-US" sz="2000" dirty="0"/>
              <a:t>자아가 갇히고 감정이 통제되며 영혼이 억눌리는</a:t>
            </a:r>
            <a:r>
              <a:rPr lang="en-US" altLang="ko-KR" sz="2000" dirty="0"/>
              <a:t>“ </a:t>
            </a:r>
            <a:r>
              <a:rPr lang="ko-KR" altLang="en-US" sz="2000" dirty="0"/>
              <a:t>장소</a:t>
            </a:r>
            <a:r>
              <a:rPr lang="en-US" altLang="ko-KR" sz="2000" dirty="0"/>
              <a:t>(Ronald Takaki)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행정적인</a:t>
            </a:r>
            <a:r>
              <a:rPr lang="en-US" altLang="ko-KR" sz="2000" dirty="0"/>
              <a:t> </a:t>
            </a:r>
            <a:r>
              <a:rPr lang="ko-KR" altLang="en-US" sz="2000" dirty="0"/>
              <a:t>요식 행위를 비롯한 병리 현상 때문에 점점 비효율적으로 될 가능성 </a:t>
            </a:r>
            <a:r>
              <a:rPr lang="en-US" altLang="ko-KR" sz="2000" dirty="0"/>
              <a:t>– </a:t>
            </a:r>
            <a:r>
              <a:rPr lang="ko-KR" altLang="en-US" sz="2000" dirty="0"/>
              <a:t>수량화 강조로 인한 업무의 질 저하</a:t>
            </a:r>
            <a:r>
              <a:rPr lang="en-US" altLang="ko-KR" sz="2000" dirty="0"/>
              <a:t>. </a:t>
            </a:r>
            <a:r>
              <a:rPr lang="ko-KR" altLang="en-US" sz="2000" dirty="0"/>
              <a:t>불합리화 귀결 가능성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합리성의 쇠 감옥</a:t>
            </a:r>
            <a:r>
              <a:rPr lang="en-US" altLang="ko-KR" sz="2000" dirty="0"/>
              <a:t>(Iron Cage) – </a:t>
            </a:r>
            <a:r>
              <a:rPr lang="ko-KR" altLang="en-US" sz="2000" dirty="0"/>
              <a:t>관료제는</a:t>
            </a:r>
            <a:r>
              <a:rPr lang="en-US" altLang="ko-KR" sz="2000" dirty="0"/>
              <a:t> </a:t>
            </a:r>
            <a:r>
              <a:rPr lang="ko-KR" altLang="en-US" sz="2000" dirty="0"/>
              <a:t>사람들을 가두고 그 안에서 사람들의 기본적인 인간성이 부정된다는 점에서 감옥</a:t>
            </a:r>
            <a:r>
              <a:rPr lang="en-US" altLang="ko-KR" sz="2000" dirty="0"/>
              <a:t>. </a:t>
            </a:r>
            <a:r>
              <a:rPr lang="ko-KR" altLang="en-US" sz="2000" dirty="0"/>
              <a:t>탈출</a:t>
            </a:r>
            <a:r>
              <a:rPr lang="en-US" altLang="ko-KR" sz="2000" dirty="0"/>
              <a:t>? (ex. </a:t>
            </a:r>
            <a:r>
              <a:rPr lang="ko-KR" altLang="en-US" sz="2000" dirty="0"/>
              <a:t>여가</a:t>
            </a:r>
            <a:r>
              <a:rPr lang="en-US" altLang="ko-KR" sz="2000" dirty="0"/>
              <a:t> – </a:t>
            </a:r>
            <a:r>
              <a:rPr lang="ko-KR" altLang="en-US" sz="2000" dirty="0"/>
              <a:t>크루즈 여행</a:t>
            </a:r>
            <a:r>
              <a:rPr lang="en-US" altLang="ko-KR" sz="2000" dirty="0"/>
              <a:t>, </a:t>
            </a:r>
            <a:r>
              <a:rPr lang="ko-KR" altLang="en-US" sz="2000" dirty="0"/>
              <a:t>패키지 여행 등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011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과학적 관리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Taylorism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비효율적인</a:t>
            </a:r>
            <a:r>
              <a:rPr lang="en-US" altLang="ko-KR" sz="2000" dirty="0"/>
              <a:t> </a:t>
            </a:r>
            <a:r>
              <a:rPr lang="ko-KR" altLang="en-US" sz="2000" dirty="0"/>
              <a:t>방법을 작업 목표를 달성할 최적의 수단</a:t>
            </a:r>
            <a:r>
              <a:rPr lang="en-US" altLang="ko-KR" sz="2000" dirty="0"/>
              <a:t>, </a:t>
            </a:r>
            <a:r>
              <a:rPr lang="ko-KR" altLang="en-US" sz="2000" dirty="0"/>
              <a:t>즉 </a:t>
            </a:r>
            <a:r>
              <a:rPr lang="en-US" altLang="ko-KR" sz="2000" dirty="0"/>
              <a:t>“</a:t>
            </a:r>
            <a:r>
              <a:rPr lang="ko-KR" altLang="en-US" sz="2000" dirty="0"/>
              <a:t>오직 하나뿐인 최선의 방법</a:t>
            </a:r>
            <a:r>
              <a:rPr lang="en-US" altLang="ko-KR" sz="2000" dirty="0"/>
              <a:t>＂</a:t>
            </a:r>
            <a:r>
              <a:rPr lang="ko-KR" altLang="en-US" sz="2000" dirty="0"/>
              <a:t>으로 대체하기 위해 </a:t>
            </a:r>
            <a:r>
              <a:rPr lang="en-US" altLang="ko-KR" sz="2000" dirty="0"/>
              <a:t>“</a:t>
            </a:r>
            <a:r>
              <a:rPr lang="ko-KR" altLang="en-US" sz="2000" dirty="0"/>
              <a:t>시간동작</a:t>
            </a:r>
            <a:r>
              <a:rPr lang="en-US" altLang="ko-KR" sz="2000" dirty="0"/>
              <a:t>” </a:t>
            </a:r>
            <a:r>
              <a:rPr lang="ko-KR" altLang="en-US" sz="2000" dirty="0"/>
              <a:t>연구 시행</a:t>
            </a:r>
            <a:endParaRPr lang="en-US" altLang="ko-KR" sz="2000" dirty="0"/>
          </a:p>
          <a:p>
            <a:pPr lvl="1"/>
            <a:r>
              <a:rPr lang="ko-KR" altLang="en-US" sz="2000" dirty="0"/>
              <a:t>숙련 노동자 탐색 </a:t>
            </a:r>
            <a:endParaRPr lang="en-US" altLang="ko-KR" sz="2000" dirty="0"/>
          </a:p>
          <a:p>
            <a:pPr lvl="1"/>
            <a:r>
              <a:rPr lang="ko-KR" altLang="en-US" sz="2000" dirty="0"/>
              <a:t>그들의 요소 동작들을 연구 </a:t>
            </a:r>
            <a:endParaRPr lang="en-US" altLang="ko-KR" sz="2000" dirty="0"/>
          </a:p>
          <a:p>
            <a:pPr lvl="1"/>
            <a:r>
              <a:rPr lang="ko-KR" altLang="en-US" sz="2000" dirty="0"/>
              <a:t>각 동작을 완료하는 가장 효율적인 방법 찾기 위해 각 단계에 소요되는 시간을 측정</a:t>
            </a:r>
            <a:endParaRPr lang="en-US" altLang="ko-KR" sz="2000" dirty="0"/>
          </a:p>
          <a:p>
            <a:pPr lvl="1"/>
            <a:r>
              <a:rPr lang="en-US" altLang="ko-KR" sz="2000" dirty="0"/>
              <a:t> “</a:t>
            </a:r>
            <a:r>
              <a:rPr lang="ko-KR" altLang="en-US" sz="2000" dirty="0"/>
              <a:t>모든 잘못된 동작이나 느린 동작</a:t>
            </a:r>
            <a:r>
              <a:rPr lang="en-US" altLang="ko-KR" sz="2000" dirty="0"/>
              <a:t>, </a:t>
            </a:r>
            <a:r>
              <a:rPr lang="ko-KR" altLang="en-US" sz="2000" dirty="0"/>
              <a:t>불필요한 동작</a:t>
            </a:r>
            <a:r>
              <a:rPr lang="en-US" altLang="ko-KR" sz="2000" dirty="0"/>
              <a:t>”</a:t>
            </a:r>
            <a:r>
              <a:rPr lang="ko-KR" altLang="en-US" sz="2000" dirty="0"/>
              <a:t>을 제거  </a:t>
            </a:r>
            <a:endParaRPr lang="en-US" altLang="ko-KR" sz="2000" dirty="0"/>
          </a:p>
          <a:p>
            <a:pPr lvl="1"/>
            <a:r>
              <a:rPr lang="en-US" altLang="ko-KR" sz="2000" dirty="0"/>
              <a:t>“</a:t>
            </a:r>
            <a:r>
              <a:rPr lang="ko-KR" altLang="en-US" sz="2000" dirty="0"/>
              <a:t>오직 하나뿐인 최선의 방법</a:t>
            </a:r>
            <a:r>
              <a:rPr lang="en-US" altLang="ko-KR" sz="2000" dirty="0"/>
              <a:t>＂</a:t>
            </a:r>
            <a:r>
              <a:rPr lang="ko-KR" altLang="en-US" sz="2000" dirty="0"/>
              <a:t>을 만들어내기 위해 가장 효율적인 동작들</a:t>
            </a:r>
            <a:r>
              <a:rPr lang="en-US" altLang="ko-KR" sz="2000" dirty="0"/>
              <a:t>(</a:t>
            </a:r>
            <a:r>
              <a:rPr lang="ko-KR" altLang="en-US" sz="2000" dirty="0"/>
              <a:t>과 공구</a:t>
            </a:r>
            <a:r>
              <a:rPr lang="en-US" altLang="ko-KR" sz="2000" dirty="0"/>
              <a:t>)</a:t>
            </a:r>
            <a:r>
              <a:rPr lang="ko-KR" altLang="en-US" sz="2000" dirty="0"/>
              <a:t>을 조합</a:t>
            </a:r>
            <a:endParaRPr lang="en-US" altLang="ko-KR" sz="2000" dirty="0"/>
          </a:p>
          <a:p>
            <a:r>
              <a:rPr lang="ko-KR" altLang="en-US" dirty="0"/>
              <a:t>불합리성 </a:t>
            </a:r>
            <a:r>
              <a:rPr lang="en-US" altLang="ko-KR" dirty="0"/>
              <a:t>– </a:t>
            </a:r>
            <a:r>
              <a:rPr lang="ko-KR" altLang="en-US" dirty="0"/>
              <a:t>인간의 소모품화</a:t>
            </a:r>
            <a:r>
              <a:rPr lang="en-US" altLang="ko-KR" dirty="0"/>
              <a:t>. </a:t>
            </a:r>
            <a:r>
              <a:rPr lang="ko-KR" altLang="en-US" dirty="0"/>
              <a:t>개인이 하나의 업무만 담당하므로 숙련 기술과 역량 중 상당 부분은 이용하지 않게 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8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조립라인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Fordism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82880" marR="0" lvl="0" indent="-182880" algn="l" defTabSz="914400" rtl="0" eaLnBrk="1" fontAlgn="auto" latinLnBrk="1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18AB3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/>
                <a:ea typeface="a뉴고딕M" panose="02020600000000000000"/>
                <a:cs typeface="+mn-cs"/>
              </a:rPr>
              <a:t>Henry Ford 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/>
                <a:ea typeface="a뉴고딕M" panose="02020600000000000000"/>
                <a:cs typeface="+mn-cs"/>
              </a:rPr>
              <a:t>자신의 자동차 공장에 조립 라인 도입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/>
                <a:ea typeface="a뉴고딕M" panose="02020600000000000000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/>
                <a:ea typeface="a뉴고딕M" panose="02020600000000000000"/>
                <a:cs typeface="+mn-cs"/>
              </a:rPr>
              <a:t>제조업을 혁명적으로 바꾸어 놓음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/>
                <a:ea typeface="a뉴고딕M" panose="02020600000000000000"/>
                <a:cs typeface="+mn-cs"/>
              </a:rPr>
              <a:t>.</a:t>
            </a:r>
          </a:p>
          <a:p>
            <a:pPr marL="182880" marR="0" lvl="0" indent="-182880" algn="l" defTabSz="914400" rtl="0" eaLnBrk="1" fontAlgn="auto" latinLnBrk="1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18AB3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/>
                <a:ea typeface="a뉴고딕M" panose="02020600000000000000"/>
                <a:cs typeface="+mn-cs"/>
              </a:rPr>
              <a:t>조립라인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/>
                <a:ea typeface="a뉴고딕M" panose="02020600000000000000"/>
                <a:cs typeface="+mn-cs"/>
              </a:rPr>
              <a:t>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/>
                <a:ea typeface="a뉴고딕M" panose="02020600000000000000"/>
                <a:cs typeface="+mn-cs"/>
              </a:rPr>
              <a:t>합리적인 방식을 기준삼아 복잡한 생산주기를 작고 단순한 작업으로 나눔으로써 각 작업에 특화된 기계와 도구만 있다면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/>
                <a:ea typeface="a뉴고딕M" panose="02020600000000000000"/>
                <a:cs typeface="+mn-cs"/>
              </a:rPr>
              <a:t>저숙련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/>
                <a:ea typeface="a뉴고딕M" panose="02020600000000000000"/>
                <a:cs typeface="+mn-cs"/>
              </a:rPr>
              <a:t> 노동자도 일할 수 있을 정도로 분화된 생산 방식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/>
                <a:ea typeface="a뉴고딕M" panose="02020600000000000000"/>
                <a:cs typeface="+mn-cs"/>
              </a:rPr>
              <a:t>.</a:t>
            </a:r>
          </a:p>
          <a:p>
            <a:pPr marL="182880" marR="0" lvl="0" indent="-182880" algn="l" defTabSz="914400" rtl="0" eaLnBrk="1" fontAlgn="auto" latinLnBrk="1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18AB3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lang="ko-KR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/>
                <a:ea typeface="a뉴고딕M" panose="02020600000000000000"/>
              </a:rPr>
              <a:t>작업</a:t>
            </a:r>
            <a:r>
              <a:rPr lang="en-US" altLang="ko-KR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/>
                <a:ea typeface="a뉴고딕M" panose="02020600000000000000"/>
              </a:rPr>
              <a:t> </a:t>
            </a:r>
            <a:r>
              <a:rPr lang="ko-KR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/>
                <a:ea typeface="a뉴고딕M" panose="02020600000000000000"/>
              </a:rPr>
              <a:t>관련 동작을 절대적으로 최소화</a:t>
            </a:r>
            <a:r>
              <a:rPr lang="en-US" altLang="ko-KR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/>
                <a:ea typeface="a뉴고딕M" panose="02020600000000000000"/>
              </a:rPr>
              <a:t>. </a:t>
            </a:r>
            <a:r>
              <a:rPr lang="ko-KR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/>
                <a:ea typeface="a뉴고딕M" panose="02020600000000000000"/>
              </a:rPr>
              <a:t>조립 과정에서 필요한 부품들은 가능한 한 최단거리로 이동시킴</a:t>
            </a:r>
            <a:r>
              <a:rPr lang="en-US" altLang="ko-KR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/>
                <a:ea typeface="a뉴고딕M" panose="02020600000000000000"/>
              </a:rPr>
              <a:t>. </a:t>
            </a:r>
            <a:r>
              <a:rPr lang="ko-KR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/>
                <a:ea typeface="a뉴고딕M" panose="02020600000000000000"/>
              </a:rPr>
              <a:t>조립단계에서 단계 이동 시 인력이 아닌 기계를 사용</a:t>
            </a:r>
            <a:r>
              <a:rPr lang="en-US" altLang="ko-KR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/>
                <a:ea typeface="a뉴고딕M" panose="02020600000000000000"/>
              </a:rPr>
              <a:t>. </a:t>
            </a:r>
          </a:p>
          <a:p>
            <a:pPr marL="182880" marR="0" lvl="0" indent="-182880" algn="l" defTabSz="914400" rtl="0" eaLnBrk="1" fontAlgn="auto" latinLnBrk="1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18AB3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/>
                <a:ea typeface="a뉴고딕M" panose="02020600000000000000"/>
                <a:cs typeface="+mn-cs"/>
              </a:rPr>
              <a:t>비인간적인 작업 환경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/>
                <a:ea typeface="a뉴고딕M" panose="02020600000000000000"/>
                <a:cs typeface="+mn-cs"/>
              </a:rPr>
              <a:t>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/>
                <a:ea typeface="a뉴고딕M" panose="02020600000000000000"/>
                <a:cs typeface="+mn-cs"/>
              </a:rPr>
              <a:t>광범위한 숙련과 능력을 지닌 인간에게 제한된 수의 매우 단순한 업무만을 반복 수행하라고 요구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/>
              <a:ea typeface="a뉴고딕M" panose="02020600000000000000"/>
              <a:cs typeface="+mn-cs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90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Levittown</a:t>
            </a:r>
            <a:endParaRPr lang="ko-KR" altLang="en-US" dirty="0"/>
          </a:p>
        </p:txBody>
      </p:sp>
      <p:pic>
        <p:nvPicPr>
          <p:cNvPr id="1026" name="Picture 2" descr="An aerial view of the planned streets of Levittown, Long Island">
            <a:extLst>
              <a:ext uri="{FF2B5EF4-FFF2-40B4-BE49-F238E27FC236}">
                <a16:creationId xmlns:a16="http://schemas.microsoft.com/office/drawing/2014/main" id="{5516E6B5-28AF-A1EC-83F5-7C4E289F5D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1595437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54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쇼핑센터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Southdale</a:t>
            </a:r>
            <a:br>
              <a:rPr lang="en-US" altLang="ko-KR"/>
            </a:br>
            <a:r>
              <a:rPr lang="en-US" altLang="ko-KR"/>
              <a:t>Center </a:t>
            </a:r>
            <a:br>
              <a:rPr lang="en-US" altLang="ko-KR"/>
            </a:b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167457-1F07-CB2A-784E-002243F6AE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1" y="1694750"/>
            <a:ext cx="4490160" cy="360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09289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95AA5DCF5E76F48A4560874E2DE71D7" ma:contentTypeVersion="6" ma:contentTypeDescription="새 문서를 만듭니다." ma:contentTypeScope="" ma:versionID="2697bf16419058f66a45a61fa44efd21">
  <xsd:schema xmlns:xsd="http://www.w3.org/2001/XMLSchema" xmlns:xs="http://www.w3.org/2001/XMLSchema" xmlns:p="http://schemas.microsoft.com/office/2006/metadata/properties" xmlns:ns3="4a4d89b3-b549-4702-827e-b8ce8236eb95" targetNamespace="http://schemas.microsoft.com/office/2006/metadata/properties" ma:root="true" ma:fieldsID="89906a50f430cd989872b40394adac2e" ns3:_="">
    <xsd:import namespace="4a4d89b3-b549-4702-827e-b8ce8236eb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4d89b3-b549-4702-827e-b8ce8236eb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50EBB8-9C6A-42C2-AC37-424108EB00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C0300F-F780-421F-86B6-E57C6A5543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4d89b3-b549-4702-827e-b8ce8236eb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8A4BC-AABB-49C5-B7C2-C4315DA81F24}">
  <ds:schemaRefs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4a4d89b3-b549-4702-827e-b8ce8236eb9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2204</TotalTime>
  <Words>763</Words>
  <Application>Microsoft Office PowerPoint</Application>
  <PresentationFormat>화면 슬라이드 쇼(4:3)</PresentationFormat>
  <Paragraphs>83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Adobe 명조 Std M</vt:lpstr>
      <vt:lpstr>a뉴고딕M</vt:lpstr>
      <vt:lpstr>맑은 고딕</vt:lpstr>
      <vt:lpstr>Corbel</vt:lpstr>
      <vt:lpstr>Wingdings 2</vt:lpstr>
      <vt:lpstr>Frame</vt:lpstr>
      <vt:lpstr>합리성과 맥도널드화 도시의 사회학적 이해 제4주</vt:lpstr>
      <vt:lpstr>합리성 -  막스베버</vt:lpstr>
      <vt:lpstr>관료제</vt:lpstr>
      <vt:lpstr>형식합리성과  관료제</vt:lpstr>
      <vt:lpstr>불합리성과  쇠 감옥</vt:lpstr>
      <vt:lpstr>과학적 관리  Taylorism</vt:lpstr>
      <vt:lpstr>조립라인  Fordism</vt:lpstr>
      <vt:lpstr>Levittown</vt:lpstr>
      <vt:lpstr>쇼핑센터  Southdale Center  </vt:lpstr>
      <vt:lpstr>맥도날드의  탄생</vt:lpstr>
      <vt:lpstr>맥도날드화의 동력</vt:lpstr>
      <vt:lpstr>탈산업화</vt:lpstr>
      <vt:lpstr>Post-Fordism</vt:lpstr>
      <vt:lpstr>McDonaldism</vt:lpstr>
      <vt:lpstr>Post-Modernism</vt:lpstr>
      <vt:lpstr>미래 – 맥도날드화의 확장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박한경(A0328)</cp:lastModifiedBy>
  <cp:revision>142</cp:revision>
  <dcterms:created xsi:type="dcterms:W3CDTF">2016-12-18T12:30:09Z</dcterms:created>
  <dcterms:modified xsi:type="dcterms:W3CDTF">2024-09-26T00:33:53Z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0x010100995AA5DCF5E76F48A4560874E2DE71D7</vt:lpwstr>
  </property>
</Properties>
</file>