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99" r:id="rId2"/>
    <p:sldId id="265" r:id="rId3"/>
    <p:sldId id="275" r:id="rId4"/>
    <p:sldId id="266" r:id="rId5"/>
    <p:sldId id="276" r:id="rId6"/>
    <p:sldId id="278" r:id="rId7"/>
    <p:sldId id="296" r:id="rId8"/>
    <p:sldId id="297" r:id="rId9"/>
    <p:sldId id="277" r:id="rId10"/>
    <p:sldId id="279" r:id="rId11"/>
    <p:sldId id="280" r:id="rId12"/>
    <p:sldId id="281" r:id="rId13"/>
    <p:sldId id="300" r:id="rId14"/>
    <p:sldId id="301" r:id="rId15"/>
    <p:sldId id="302" r:id="rId16"/>
    <p:sldId id="303" r:id="rId17"/>
    <p:sldId id="304" r:id="rId18"/>
    <p:sldId id="360" r:id="rId19"/>
    <p:sldId id="305" r:id="rId20"/>
    <p:sldId id="361" r:id="rId21"/>
    <p:sldId id="465" r:id="rId22"/>
    <p:sldId id="267" r:id="rId23"/>
    <p:sldId id="26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kHankyoung" initials="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3B2D"/>
    <a:srgbClr val="6E3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62" autoAdjust="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00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2024-09-12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13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2024-09-12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25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0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2024-09-12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67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2024-09-12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0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2024-09-12</a:t>
            </a:fld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4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7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2024-09-12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08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2024-09-12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51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C3E71C0-18CC-469C-AA19-D3F4FB0BB8BD}" type="datetimeFigureOut">
              <a:rPr lang="ko-KR" altLang="en-US" smtClean="0"/>
              <a:pPr/>
              <a:t>2024-09-12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97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whavenct.gov/gov/depts/alders/list_of_alders.htm" TargetMode="External"/><Relationship Id="rId2" Type="http://schemas.openxmlformats.org/officeDocument/2006/relationships/hyperlink" Target="https://yaledailynews.com/blog/category/city/city-multimedia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941168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030983"/>
            <a:ext cx="8458200" cy="1470025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spc="300" dirty="0">
                <a:solidFill>
                  <a:schemeClr val="bg1">
                    <a:lumMod val="75000"/>
                  </a:schemeClr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도시와 </a:t>
            </a:r>
            <a:r>
              <a:rPr lang="ko-KR" altLang="en-US" sz="4800" spc="300" dirty="0" err="1">
                <a:solidFill>
                  <a:schemeClr val="bg1">
                    <a:lumMod val="75000"/>
                  </a:schemeClr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도시성</a:t>
            </a:r>
            <a:r>
              <a:rPr lang="en-US" altLang="ko-KR" sz="4700" spc="0" dirty="0">
                <a:solidFill>
                  <a:schemeClr val="bg1">
                    <a:lumMod val="75000"/>
                  </a:schemeClr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/>
            </a:r>
            <a:br>
              <a:rPr lang="en-US" altLang="ko-KR" sz="4700" spc="0" dirty="0">
                <a:solidFill>
                  <a:schemeClr val="bg1">
                    <a:lumMod val="75000"/>
                  </a:schemeClr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</a:br>
            <a:r>
              <a:rPr lang="ko-KR" altLang="en-US" sz="4700" spc="0" dirty="0" smtClean="0">
                <a:solidFill>
                  <a:schemeClr val="tx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도시의 사회학적 이해 </a:t>
            </a:r>
            <a:r>
              <a:rPr lang="ko-KR" altLang="en-US" sz="4700" spc="0" dirty="0">
                <a:solidFill>
                  <a:schemeClr val="tx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제</a:t>
            </a:r>
            <a:r>
              <a:rPr lang="en-US" altLang="ko-KR" sz="4700" spc="0" dirty="0">
                <a:solidFill>
                  <a:schemeClr val="tx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2</a:t>
            </a:r>
            <a:r>
              <a:rPr lang="ko-KR" altLang="en-US" sz="4700" spc="0" dirty="0">
                <a:solidFill>
                  <a:schemeClr val="tx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주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98376" y="4293096"/>
            <a:ext cx="6858000" cy="1655762"/>
          </a:xfrm>
        </p:spPr>
        <p:txBody>
          <a:bodyPr anchor="ctr"/>
          <a:lstStyle/>
          <a:p>
            <a:endParaRPr lang="en-US" altLang="ko-KR" spc="300" dirty="0">
              <a:solidFill>
                <a:schemeClr val="tx1"/>
              </a:solidFill>
            </a:endParaRPr>
          </a:p>
          <a:p>
            <a:endParaRPr lang="en-US" altLang="ko-KR" spc="300" dirty="0">
              <a:solidFill>
                <a:schemeClr val="tx1"/>
              </a:solidFill>
            </a:endParaRPr>
          </a:p>
          <a:p>
            <a:pPr algn="ctr"/>
            <a:r>
              <a:rPr lang="en-US" altLang="ko-KR" b="1" spc="300" dirty="0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2024</a:t>
            </a:r>
            <a:r>
              <a:rPr lang="ko-KR" altLang="en-US" b="1" spc="300" dirty="0" smtClean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년 </a:t>
            </a:r>
            <a:r>
              <a:rPr lang="ko-KR" altLang="en-US" b="1" spc="300" dirty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가을</a:t>
            </a:r>
          </a:p>
        </p:txBody>
      </p:sp>
    </p:spTree>
    <p:extLst>
      <p:ext uri="{BB962C8B-B14F-4D97-AF65-F5344CB8AC3E}">
        <p14:creationId xmlns:p14="http://schemas.microsoft.com/office/powerpoint/2010/main" val="1235267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01951" y="864108"/>
            <a:ext cx="5558481" cy="51206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>
                <a:ea typeface="a뉴고딕M" panose="02020600000000000000"/>
              </a:rPr>
              <a:t>사회제도의 중심지로서 정치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행정조직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종교 등의 중심지이고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농업과 공업 생산물을 거래하는 중심지이며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상업활동과 교통의 중심지이다</a:t>
            </a:r>
            <a:r>
              <a:rPr lang="en-US" altLang="ko-KR" sz="2200" dirty="0">
                <a:ea typeface="a뉴고딕M" panose="0202060000000000000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200" dirty="0">
                <a:ea typeface="a뉴고딕M" panose="02020600000000000000"/>
              </a:rPr>
              <a:t>문화의 중심지 기능을 담당하며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삶을 영위하고 생활하는 자에게 터전을 제공해 주는 역할을 수행한다</a:t>
            </a:r>
            <a:r>
              <a:rPr lang="en-US" altLang="ko-KR" sz="2200" dirty="0">
                <a:ea typeface="a뉴고딕M" panose="02020600000000000000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sz="2200" dirty="0">
                <a:ea typeface="a뉴고딕M" panose="02020600000000000000"/>
              </a:rPr>
              <a:t>최근의 정보통신의 대중화는 도시를 구성하는 시민들에게 다양한 정보에 대한 선택의 폭을 넓혀 주며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시민 스스로가 정보를 공급하고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자기 의견을 개진하고 주장할 수 있는 여건을 마련해 줌으로써 정보센터의 역할을 수행한다</a:t>
            </a:r>
            <a:r>
              <a:rPr lang="en-US" altLang="ko-KR" sz="2200" dirty="0">
                <a:ea typeface="a뉴고딕M" panose="0202060000000000000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A609D04-E442-4BA6-8048-3A0CA7A61E16}"/>
              </a:ext>
            </a:extLst>
          </p:cNvPr>
          <p:cNvSpPr txBox="1"/>
          <p:nvPr/>
        </p:nvSpPr>
        <p:spPr>
          <a:xfrm>
            <a:off x="179512" y="3136612"/>
            <a:ext cx="2232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기능적 </a:t>
            </a:r>
            <a:endParaRPr lang="en-US" altLang="ko-KR" sz="3200" dirty="0">
              <a:solidFill>
                <a:schemeClr val="bg1"/>
              </a:solidFill>
              <a:ea typeface="a뉴고딕M" panose="02020600000000000000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4206526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 err="1">
                <a:ea typeface="a뉴고딕M" panose="02020600000000000000"/>
              </a:rPr>
              <a:t>도시란</a:t>
            </a:r>
            <a:r>
              <a:rPr lang="ko-KR" altLang="en-US" sz="2200" dirty="0">
                <a:ea typeface="a뉴고딕M" panose="02020600000000000000"/>
              </a:rPr>
              <a:t> 지표의 일부 공간에 정주인구가 대량 집중하여 정치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행정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경제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사회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문화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정보통신 등과 같은 여러 활동이 상호 연결되어 형성되는 도시민들의 생활 중심지이고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복합적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다원적인 사회조직이라고 할 수 있다</a:t>
            </a:r>
            <a:r>
              <a:rPr lang="en-US" altLang="ko-KR" sz="2200" dirty="0">
                <a:ea typeface="a뉴고딕M" panose="02020600000000000000"/>
              </a:rPr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A609D04-E442-4BA6-8048-3A0CA7A61E16}"/>
              </a:ext>
            </a:extLst>
          </p:cNvPr>
          <p:cNvSpPr txBox="1"/>
          <p:nvPr/>
        </p:nvSpPr>
        <p:spPr>
          <a:xfrm>
            <a:off x="179512" y="313661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종합 정의</a:t>
            </a:r>
          </a:p>
        </p:txBody>
      </p:sp>
    </p:spTree>
    <p:extLst>
      <p:ext uri="{BB962C8B-B14F-4D97-AF65-F5344CB8AC3E}">
        <p14:creationId xmlns:p14="http://schemas.microsoft.com/office/powerpoint/2010/main" val="2156523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01951" y="1484784"/>
            <a:ext cx="5486400" cy="449996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endParaRPr lang="en-US" altLang="ko-KR" sz="2200" dirty="0">
              <a:ea typeface="a뉴고딕M" panose="02020600000000000000"/>
            </a:endParaRPr>
          </a:p>
          <a:p>
            <a:pPr>
              <a:lnSpc>
                <a:spcPct val="100000"/>
              </a:lnSpc>
            </a:pPr>
            <a:r>
              <a:rPr lang="ko-KR" altLang="en-US" sz="2200" dirty="0">
                <a:ea typeface="a뉴고딕M" panose="02020600000000000000"/>
              </a:rPr>
              <a:t>인구와 경제활동의 집중현상</a:t>
            </a:r>
            <a:endParaRPr lang="en-US" altLang="ko-KR" sz="2200" dirty="0">
              <a:ea typeface="a뉴고딕M" panose="02020600000000000000"/>
            </a:endParaRPr>
          </a:p>
          <a:p>
            <a:pPr>
              <a:lnSpc>
                <a:spcPct val="100000"/>
              </a:lnSpc>
            </a:pPr>
            <a:r>
              <a:rPr lang="ko-KR" altLang="en-US" sz="2200" dirty="0">
                <a:ea typeface="a뉴고딕M" panose="02020600000000000000"/>
              </a:rPr>
              <a:t>인구집중을 통해 일어나는 도시지역과 도시사회 내의 여러 가지 변화</a:t>
            </a:r>
            <a:endParaRPr lang="en-US" altLang="ko-KR" sz="2200" dirty="0">
              <a:ea typeface="a뉴고딕M" panose="02020600000000000000"/>
            </a:endParaRPr>
          </a:p>
          <a:p>
            <a:pPr>
              <a:lnSpc>
                <a:spcPct val="100000"/>
              </a:lnSpc>
            </a:pPr>
            <a:r>
              <a:rPr lang="ko-KR" altLang="en-US" sz="2200" dirty="0">
                <a:ea typeface="a뉴고딕M" panose="02020600000000000000"/>
              </a:rPr>
              <a:t>비도시적 생활양식에서 도시적 생활양식으로의 변화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비도시지역에서 도시지역으로의 인구 이동 현상</a:t>
            </a:r>
            <a:endParaRPr lang="en-US" altLang="ko-KR" sz="2200" dirty="0">
              <a:ea typeface="a뉴고딕M" panose="02020600000000000000"/>
            </a:endParaRPr>
          </a:p>
          <a:p>
            <a:pPr>
              <a:lnSpc>
                <a:spcPct val="100000"/>
              </a:lnSpc>
            </a:pPr>
            <a:r>
              <a:rPr lang="ko-KR" altLang="en-US" sz="2200" dirty="0">
                <a:ea typeface="a뉴고딕M" panose="02020600000000000000"/>
              </a:rPr>
              <a:t>한 국가의 전체 인구 중 도시인구비율의 증가 및 도시 거주자 절대숫자의 증가</a:t>
            </a:r>
            <a:endParaRPr lang="en-US" altLang="ko-KR" sz="2200" dirty="0">
              <a:ea typeface="a뉴고딕M" panose="02020600000000000000"/>
            </a:endParaRPr>
          </a:p>
          <a:p>
            <a:pPr>
              <a:lnSpc>
                <a:spcPct val="100000"/>
              </a:lnSpc>
            </a:pPr>
            <a:r>
              <a:rPr lang="ko-KR" altLang="en-US" sz="2200" dirty="0">
                <a:ea typeface="a뉴고딕M" panose="02020600000000000000"/>
              </a:rPr>
              <a:t>산업화의 결과 인간의 삶터가 공간적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사회적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경제적 측면에서 도시적인 모습으로 변화해가는 현상</a:t>
            </a:r>
            <a:endParaRPr lang="en-US" altLang="ko-KR" sz="2400" dirty="0">
              <a:ea typeface="a뉴고딕M" panose="0202060000000000000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도시화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A609D04-E442-4BA6-8048-3A0CA7A61E16}"/>
              </a:ext>
            </a:extLst>
          </p:cNvPr>
          <p:cNvSpPr txBox="1"/>
          <p:nvPr/>
        </p:nvSpPr>
        <p:spPr>
          <a:xfrm>
            <a:off x="179512" y="3136612"/>
            <a:ext cx="2232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도시화 </a:t>
            </a:r>
            <a:endParaRPr lang="en-US" altLang="ko-KR" sz="3200" dirty="0">
              <a:solidFill>
                <a:schemeClr val="bg1"/>
              </a:solidFill>
              <a:ea typeface="a뉴고딕M" panose="02020600000000000000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개념</a:t>
            </a:r>
          </a:p>
        </p:txBody>
      </p:sp>
    </p:spTree>
    <p:extLst>
      <p:ext uri="{BB962C8B-B14F-4D97-AF65-F5344CB8AC3E}">
        <p14:creationId xmlns:p14="http://schemas.microsoft.com/office/powerpoint/2010/main" val="3295119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ea typeface="a뉴고딕M" panose="02020600000000000000"/>
              </a:rPr>
              <a:t>급속한 인구성장 </a:t>
            </a:r>
            <a:r>
              <a:rPr lang="en-US" altLang="ko-KR" sz="2400" dirty="0">
                <a:ea typeface="a뉴고딕M" panose="02020600000000000000"/>
              </a:rPr>
              <a:t>– </a:t>
            </a:r>
            <a:r>
              <a:rPr lang="ko-KR" altLang="en-US" sz="2400" dirty="0">
                <a:ea typeface="a뉴고딕M" panose="02020600000000000000"/>
              </a:rPr>
              <a:t>의학기술의 발달과 위생</a:t>
            </a:r>
            <a:r>
              <a:rPr lang="en-US" altLang="ko-KR" sz="2400" dirty="0">
                <a:ea typeface="a뉴고딕M" panose="02020600000000000000"/>
              </a:rPr>
              <a:t> </a:t>
            </a:r>
            <a:r>
              <a:rPr lang="ko-KR" altLang="en-US" sz="2400" dirty="0">
                <a:ea typeface="a뉴고딕M" panose="02020600000000000000"/>
              </a:rPr>
              <a:t>및 의료시설의 확산과</a:t>
            </a:r>
            <a:r>
              <a:rPr lang="en-US" altLang="ko-KR" sz="2400" dirty="0">
                <a:ea typeface="a뉴고딕M" panose="02020600000000000000"/>
              </a:rPr>
              <a:t> </a:t>
            </a:r>
            <a:r>
              <a:rPr lang="ko-KR" altLang="en-US" sz="2400" dirty="0">
                <a:ea typeface="a뉴고딕M" panose="02020600000000000000"/>
              </a:rPr>
              <a:t>보급으로 인한 사망률의 저하</a:t>
            </a:r>
            <a:endParaRPr lang="en-US" altLang="ko-KR" sz="2400" dirty="0">
              <a:ea typeface="a뉴고딕M" panose="02020600000000000000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ea typeface="a뉴고딕M" panose="02020600000000000000"/>
              </a:rPr>
              <a:t>산업화 </a:t>
            </a:r>
            <a:r>
              <a:rPr lang="en-US" altLang="ko-KR" sz="2400" dirty="0">
                <a:ea typeface="a뉴고딕M" panose="02020600000000000000"/>
              </a:rPr>
              <a:t>– </a:t>
            </a:r>
            <a:r>
              <a:rPr lang="ko-KR" altLang="en-US" sz="2400" dirty="0">
                <a:ea typeface="a뉴고딕M" panose="02020600000000000000"/>
              </a:rPr>
              <a:t>산업화는 </a:t>
            </a:r>
            <a:r>
              <a:rPr lang="ko-KR" altLang="en-US" sz="2400" dirty="0" err="1">
                <a:ea typeface="a뉴고딕M" panose="02020600000000000000"/>
              </a:rPr>
              <a:t>도농간</a:t>
            </a:r>
            <a:r>
              <a:rPr lang="ko-KR" altLang="en-US" sz="2400" dirty="0">
                <a:ea typeface="a뉴고딕M" panose="02020600000000000000"/>
              </a:rPr>
              <a:t> 개발격차와 소득격차를 초래하여 과다하고 빈곤한 농촌인구의 도시로의 대량유입을 자극</a:t>
            </a:r>
            <a:r>
              <a:rPr lang="en-US" altLang="ko-KR" sz="2400" dirty="0">
                <a:ea typeface="a뉴고딕M" panose="02020600000000000000"/>
              </a:rPr>
              <a:t>. </a:t>
            </a:r>
            <a:r>
              <a:rPr lang="ko-KR" altLang="en-US" sz="2400" dirty="0">
                <a:ea typeface="a뉴고딕M" panose="02020600000000000000"/>
              </a:rPr>
              <a:t>또한 도시산업의 발달은 대규모 기업을 출현시키고 많은 노동력을 흡수하여 급속한 도시화를 촉진</a:t>
            </a:r>
            <a:endParaRPr lang="en-US" altLang="ko-KR" sz="2400" dirty="0">
              <a:ea typeface="a뉴고딕M" panose="02020600000000000000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ea typeface="a뉴고딕M" panose="02020600000000000000"/>
              </a:rPr>
              <a:t>농업의 과학적 관리 </a:t>
            </a:r>
            <a:r>
              <a:rPr lang="en-US" altLang="ko-KR" sz="2400" dirty="0">
                <a:ea typeface="a뉴고딕M" panose="02020600000000000000"/>
              </a:rPr>
              <a:t>– </a:t>
            </a:r>
            <a:r>
              <a:rPr lang="ko-KR" altLang="en-US" sz="2400" dirty="0">
                <a:ea typeface="a뉴고딕M" panose="02020600000000000000"/>
              </a:rPr>
              <a:t>농촌 잉여노동력이 도시로 집중</a:t>
            </a:r>
            <a:endParaRPr lang="en-US" altLang="ko-KR" sz="2400" dirty="0">
              <a:ea typeface="a뉴고딕M" panose="02020600000000000000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ea typeface="a뉴고딕M" panose="02020600000000000000"/>
              </a:rPr>
              <a:t>현대 교통</a:t>
            </a:r>
            <a:r>
              <a:rPr lang="en-US" altLang="ko-KR" sz="2400" dirty="0">
                <a:ea typeface="a뉴고딕M" panose="02020600000000000000"/>
              </a:rPr>
              <a:t>, </a:t>
            </a:r>
            <a:r>
              <a:rPr lang="ko-KR" altLang="en-US" sz="2400" dirty="0">
                <a:ea typeface="a뉴고딕M" panose="02020600000000000000"/>
              </a:rPr>
              <a:t>정보</a:t>
            </a:r>
            <a:r>
              <a:rPr lang="en-US" altLang="ko-KR" sz="2400" dirty="0">
                <a:ea typeface="a뉴고딕M" panose="02020600000000000000"/>
              </a:rPr>
              <a:t>, </a:t>
            </a:r>
            <a:r>
              <a:rPr lang="ko-KR" altLang="en-US" sz="2400" dirty="0">
                <a:ea typeface="a뉴고딕M" panose="02020600000000000000"/>
              </a:rPr>
              <a:t>통신 체계의 발달</a:t>
            </a:r>
            <a:endParaRPr lang="en-US" altLang="ko-KR" sz="2400" dirty="0">
              <a:ea typeface="a뉴고딕M" panose="02020600000000000000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ea typeface="a뉴고딕M" panose="02020600000000000000"/>
              </a:rPr>
              <a:t>정부의 정책</a:t>
            </a:r>
            <a:endParaRPr lang="en-US" altLang="ko-KR" sz="2400" dirty="0">
              <a:ea typeface="a뉴고딕M" panose="0202060000000000000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A609D04-E442-4BA6-8048-3A0CA7A61E16}"/>
              </a:ext>
            </a:extLst>
          </p:cNvPr>
          <p:cNvSpPr txBox="1"/>
          <p:nvPr/>
        </p:nvSpPr>
        <p:spPr>
          <a:xfrm>
            <a:off x="179512" y="3136612"/>
            <a:ext cx="2232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도시화의 요인</a:t>
            </a:r>
          </a:p>
        </p:txBody>
      </p:sp>
    </p:spTree>
    <p:extLst>
      <p:ext uri="{BB962C8B-B14F-4D97-AF65-F5344CB8AC3E}">
        <p14:creationId xmlns:p14="http://schemas.microsoft.com/office/powerpoint/2010/main" val="274386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43808" y="864108"/>
            <a:ext cx="5688631" cy="512064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ea typeface="a뉴고딕M" panose="02020600000000000000"/>
              </a:rPr>
              <a:t>도시의 기준</a:t>
            </a:r>
            <a:r>
              <a:rPr lang="en-US" altLang="ko-KR" sz="2400" dirty="0">
                <a:ea typeface="a뉴고딕M" panose="02020600000000000000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ko-KR" altLang="en-US" sz="2200" dirty="0">
                <a:ea typeface="a뉴고딕M" panose="02020600000000000000"/>
              </a:rPr>
              <a:t>인구 </a:t>
            </a:r>
            <a:r>
              <a:rPr lang="en-US" altLang="ko-KR" sz="2200" dirty="0">
                <a:ea typeface="a뉴고딕M" panose="02020600000000000000"/>
              </a:rPr>
              <a:t>5</a:t>
            </a:r>
            <a:r>
              <a:rPr lang="ko-KR" altLang="en-US" sz="2200" dirty="0">
                <a:ea typeface="a뉴고딕M" panose="02020600000000000000"/>
              </a:rPr>
              <a:t>만명 이상의 지역으로 비농업 종사 인구가 전체의 </a:t>
            </a:r>
            <a:r>
              <a:rPr lang="en-US" altLang="ko-KR" sz="2200" dirty="0">
                <a:ea typeface="a뉴고딕M" panose="02020600000000000000"/>
              </a:rPr>
              <a:t>50% </a:t>
            </a:r>
            <a:r>
              <a:rPr lang="ko-KR" altLang="en-US" sz="2200" dirty="0">
                <a:ea typeface="a뉴고딕M" panose="02020600000000000000"/>
              </a:rPr>
              <a:t>이상일 때 市</a:t>
            </a:r>
            <a:endParaRPr lang="en-US" altLang="ko-KR" sz="2200" dirty="0">
              <a:ea typeface="a뉴고딕M" panose="02020600000000000000"/>
            </a:endParaRPr>
          </a:p>
          <a:p>
            <a:pPr lvl="1">
              <a:lnSpc>
                <a:spcPct val="150000"/>
              </a:lnSpc>
            </a:pPr>
            <a:r>
              <a:rPr lang="ko-KR" altLang="en-US" sz="2200" dirty="0">
                <a:ea typeface="a뉴고딕M" panose="02020600000000000000"/>
              </a:rPr>
              <a:t>인구 </a:t>
            </a:r>
            <a:r>
              <a:rPr lang="en-US" altLang="ko-KR" sz="2200" dirty="0">
                <a:ea typeface="a뉴고딕M" panose="02020600000000000000"/>
              </a:rPr>
              <a:t>2</a:t>
            </a:r>
            <a:r>
              <a:rPr lang="ko-KR" altLang="en-US" sz="2200" dirty="0">
                <a:ea typeface="a뉴고딕M" panose="02020600000000000000"/>
              </a:rPr>
              <a:t>만명 이상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비농업 종사 인구비율이 </a:t>
            </a:r>
            <a:r>
              <a:rPr lang="en-US" altLang="ko-KR" sz="2200" dirty="0">
                <a:ea typeface="a뉴고딕M" panose="02020600000000000000"/>
              </a:rPr>
              <a:t>40% </a:t>
            </a:r>
            <a:r>
              <a:rPr lang="ko-KR" altLang="en-US" sz="2200" dirty="0">
                <a:ea typeface="a뉴고딕M" panose="02020600000000000000"/>
              </a:rPr>
              <a:t>이상일 때 邑</a:t>
            </a:r>
            <a:endParaRPr lang="en-US" altLang="ko-KR" sz="2200" dirty="0">
              <a:ea typeface="a뉴고딕M" panose="02020600000000000000"/>
            </a:endParaRPr>
          </a:p>
          <a:p>
            <a:pPr lvl="1">
              <a:lnSpc>
                <a:spcPct val="150000"/>
              </a:lnSpc>
            </a:pPr>
            <a:r>
              <a:rPr lang="ko-KR" altLang="en-US" sz="2200" dirty="0">
                <a:ea typeface="a뉴고딕M" panose="02020600000000000000"/>
              </a:rPr>
              <a:t>통상 행정구역 단위 </a:t>
            </a:r>
            <a:r>
              <a:rPr lang="en-US" altLang="ko-KR" sz="2200" dirty="0">
                <a:ea typeface="a뉴고딕M" panose="02020600000000000000"/>
              </a:rPr>
              <a:t>‘</a:t>
            </a:r>
            <a:r>
              <a:rPr lang="ko-KR" altLang="en-US" sz="2200" dirty="0">
                <a:ea typeface="a뉴고딕M" panose="02020600000000000000"/>
              </a:rPr>
              <a:t>시</a:t>
            </a:r>
            <a:r>
              <a:rPr lang="en-US" altLang="ko-KR" sz="2200" dirty="0">
                <a:ea typeface="a뉴고딕M" panose="02020600000000000000"/>
              </a:rPr>
              <a:t>＇</a:t>
            </a:r>
            <a:r>
              <a:rPr lang="ko-KR" altLang="en-US" sz="2200" dirty="0">
                <a:ea typeface="a뉴고딕M" panose="02020600000000000000"/>
              </a:rPr>
              <a:t>와 동일시되지만 광의로는 읍을 포함하기도 함</a:t>
            </a:r>
            <a:r>
              <a:rPr lang="en-US" altLang="ko-KR" sz="2200" dirty="0">
                <a:ea typeface="a뉴고딕M" panose="0202060000000000000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ea typeface="a뉴고딕M" panose="02020600000000000000"/>
              </a:rPr>
              <a:t>조선시대의 도시 </a:t>
            </a:r>
            <a:r>
              <a:rPr lang="en-US" altLang="ko-KR" sz="2400" dirty="0">
                <a:ea typeface="a뉴고딕M" panose="02020600000000000000"/>
              </a:rPr>
              <a:t>(1789, </a:t>
            </a:r>
            <a:r>
              <a:rPr lang="ko-KR" altLang="en-US" sz="2400" dirty="0">
                <a:ea typeface="a뉴고딕M" panose="02020600000000000000"/>
              </a:rPr>
              <a:t>정조</a:t>
            </a:r>
            <a:r>
              <a:rPr lang="en-US" altLang="ko-KR" sz="2400" dirty="0">
                <a:ea typeface="a뉴고딕M" panose="02020600000000000000"/>
              </a:rPr>
              <a:t>14</a:t>
            </a:r>
            <a:r>
              <a:rPr lang="ko-KR" altLang="en-US" sz="2400" dirty="0">
                <a:ea typeface="a뉴고딕M" panose="02020600000000000000"/>
              </a:rPr>
              <a:t>년 호구총수</a:t>
            </a:r>
            <a:r>
              <a:rPr lang="en-US" altLang="ko-KR" sz="2400" dirty="0">
                <a:ea typeface="a뉴고딕M" panose="0202060000000000000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2200" dirty="0">
                <a:ea typeface="a뉴고딕M" panose="02020600000000000000"/>
              </a:rPr>
              <a:t>인구 </a:t>
            </a:r>
            <a:r>
              <a:rPr lang="en-US" altLang="ko-KR" sz="2200" dirty="0">
                <a:ea typeface="a뉴고딕M" panose="02020600000000000000"/>
              </a:rPr>
              <a:t>2</a:t>
            </a:r>
            <a:r>
              <a:rPr lang="ko-KR" altLang="en-US" sz="2200" dirty="0">
                <a:ea typeface="a뉴고딕M" panose="02020600000000000000"/>
              </a:rPr>
              <a:t>만 이상 행정구역은 </a:t>
            </a:r>
            <a:r>
              <a:rPr lang="en-US" altLang="ko-KR" sz="2200" dirty="0">
                <a:ea typeface="a뉴고딕M" panose="02020600000000000000"/>
              </a:rPr>
              <a:t>3</a:t>
            </a:r>
            <a:r>
              <a:rPr lang="ko-KR" altLang="en-US" sz="2200" dirty="0">
                <a:ea typeface="a뉴고딕M" panose="02020600000000000000"/>
              </a:rPr>
              <a:t>곳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총 </a:t>
            </a:r>
            <a:r>
              <a:rPr lang="en-US" altLang="ko-KR" sz="2200" dirty="0">
                <a:ea typeface="a뉴고딕M" panose="02020600000000000000"/>
              </a:rPr>
              <a:t>24</a:t>
            </a:r>
            <a:r>
              <a:rPr lang="ko-KR" altLang="en-US" sz="2200" dirty="0">
                <a:ea typeface="a뉴고딕M" panose="02020600000000000000"/>
              </a:rPr>
              <a:t>만</a:t>
            </a:r>
            <a:endParaRPr lang="en-US" altLang="ko-KR" sz="2200" dirty="0">
              <a:ea typeface="a뉴고딕M" panose="02020600000000000000"/>
            </a:endParaRPr>
          </a:p>
          <a:p>
            <a:pPr lvl="1">
              <a:lnSpc>
                <a:spcPct val="150000"/>
              </a:lnSpc>
            </a:pPr>
            <a:r>
              <a:rPr lang="ko-KR" altLang="en-US" sz="2200" dirty="0">
                <a:ea typeface="a뉴고딕M" panose="02020600000000000000"/>
              </a:rPr>
              <a:t>한성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개성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평양</a:t>
            </a:r>
            <a:endParaRPr lang="en-US" altLang="ko-KR" sz="2400" dirty="0">
              <a:ea typeface="a뉴고딕M" panose="0202060000000000000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A609D04-E442-4BA6-8048-3A0CA7A61E16}"/>
              </a:ext>
            </a:extLst>
          </p:cNvPr>
          <p:cNvSpPr txBox="1"/>
          <p:nvPr/>
        </p:nvSpPr>
        <p:spPr>
          <a:xfrm>
            <a:off x="179512" y="3136612"/>
            <a:ext cx="2232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한국의</a:t>
            </a:r>
            <a:endParaRPr lang="en-US" altLang="ko-KR" sz="3200" dirty="0">
              <a:solidFill>
                <a:schemeClr val="bg1"/>
              </a:solidFill>
              <a:ea typeface="a뉴고딕M" panose="02020600000000000000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도시화</a:t>
            </a:r>
          </a:p>
        </p:txBody>
      </p:sp>
    </p:spTree>
    <p:extLst>
      <p:ext uri="{BB962C8B-B14F-4D97-AF65-F5344CB8AC3E}">
        <p14:creationId xmlns:p14="http://schemas.microsoft.com/office/powerpoint/2010/main" val="56812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43808" y="864108"/>
            <a:ext cx="5688631" cy="5120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ea typeface="a뉴고딕M" panose="02020600000000000000"/>
              </a:rPr>
              <a:t>1955</a:t>
            </a:r>
            <a:r>
              <a:rPr lang="ko-KR" altLang="en-US" sz="2200" dirty="0">
                <a:ea typeface="a뉴고딕M" panose="02020600000000000000"/>
              </a:rPr>
              <a:t>년 남한 인구 중 </a:t>
            </a:r>
            <a:r>
              <a:rPr lang="en-US" altLang="ko-KR" sz="2200" dirty="0">
                <a:ea typeface="a뉴고딕M" panose="02020600000000000000"/>
              </a:rPr>
              <a:t>660</a:t>
            </a:r>
            <a:r>
              <a:rPr lang="ko-KR" altLang="en-US" sz="2200" dirty="0">
                <a:ea typeface="a뉴고딕M" panose="02020600000000000000"/>
              </a:rPr>
              <a:t>만 명이 인구 </a:t>
            </a:r>
            <a:r>
              <a:rPr lang="en-US" altLang="ko-KR" sz="2200" dirty="0">
                <a:ea typeface="a뉴고딕M" panose="02020600000000000000"/>
              </a:rPr>
              <a:t>2</a:t>
            </a:r>
            <a:r>
              <a:rPr lang="ko-KR" altLang="en-US" sz="2200" dirty="0">
                <a:ea typeface="a뉴고딕M" panose="02020600000000000000"/>
              </a:rPr>
              <a:t>만 이상의 도시에 거주</a:t>
            </a:r>
            <a:r>
              <a:rPr lang="en-US" altLang="ko-KR" sz="2200" dirty="0">
                <a:ea typeface="a뉴고딕M" panose="02020600000000000000"/>
              </a:rPr>
              <a:t>. </a:t>
            </a:r>
            <a:r>
              <a:rPr lang="ko-KR" altLang="en-US" sz="2200" dirty="0">
                <a:ea typeface="a뉴고딕M" panose="02020600000000000000"/>
              </a:rPr>
              <a:t>도시화율 </a:t>
            </a:r>
            <a:r>
              <a:rPr lang="en-US" altLang="ko-KR" sz="2200" dirty="0">
                <a:ea typeface="a뉴고딕M" panose="02020600000000000000"/>
              </a:rPr>
              <a:t>31%</a:t>
            </a:r>
          </a:p>
          <a:p>
            <a:pPr>
              <a:lnSpc>
                <a:spcPct val="150000"/>
              </a:lnSpc>
            </a:pPr>
            <a:r>
              <a:rPr lang="en-US" altLang="ko-KR" sz="2200" dirty="0" smtClean="0">
                <a:ea typeface="a뉴고딕M" panose="02020600000000000000"/>
              </a:rPr>
              <a:t>2022</a:t>
            </a:r>
            <a:r>
              <a:rPr lang="ko-KR" altLang="en-US" sz="2200" dirty="0" smtClean="0">
                <a:ea typeface="a뉴고딕M" panose="02020600000000000000"/>
              </a:rPr>
              <a:t>년 </a:t>
            </a:r>
            <a:r>
              <a:rPr lang="ko-KR" altLang="en-US" sz="2200" dirty="0">
                <a:ea typeface="a뉴고딕M" panose="02020600000000000000"/>
              </a:rPr>
              <a:t>전국 인구 </a:t>
            </a:r>
            <a:r>
              <a:rPr lang="en-US" altLang="ko-KR" sz="2200" dirty="0" smtClean="0">
                <a:ea typeface="a뉴고딕M" panose="02020600000000000000"/>
              </a:rPr>
              <a:t>51,439,048</a:t>
            </a:r>
            <a:r>
              <a:rPr lang="ko-KR" altLang="en-US" sz="2200" dirty="0" smtClean="0">
                <a:ea typeface="a뉴고딕M" panose="02020600000000000000"/>
              </a:rPr>
              <a:t>명 </a:t>
            </a:r>
            <a:r>
              <a:rPr lang="ko-KR" altLang="en-US" sz="2200" dirty="0">
                <a:ea typeface="a뉴고딕M" panose="02020600000000000000"/>
              </a:rPr>
              <a:t>중 </a:t>
            </a:r>
            <a:r>
              <a:rPr lang="en-US" altLang="ko-KR" sz="2200" dirty="0" smtClean="0">
                <a:ea typeface="a뉴고딕M" panose="02020600000000000000"/>
              </a:rPr>
              <a:t>47,038,612</a:t>
            </a:r>
            <a:r>
              <a:rPr lang="ko-KR" altLang="en-US" sz="2200" dirty="0" smtClean="0">
                <a:ea typeface="a뉴고딕M" panose="02020600000000000000"/>
              </a:rPr>
              <a:t>명이 동</a:t>
            </a:r>
            <a:r>
              <a:rPr lang="en-US" altLang="ko-KR" sz="2200" dirty="0" smtClean="0">
                <a:ea typeface="a뉴고딕M" panose="02020600000000000000"/>
              </a:rPr>
              <a:t>, </a:t>
            </a:r>
            <a:r>
              <a:rPr lang="ko-KR" altLang="en-US" sz="2200" dirty="0" smtClean="0">
                <a:ea typeface="a뉴고딕M" panose="02020600000000000000"/>
              </a:rPr>
              <a:t>읍 지역에 거주</a:t>
            </a:r>
            <a:r>
              <a:rPr lang="en-US" altLang="ko-KR" sz="2200" dirty="0" smtClean="0">
                <a:ea typeface="a뉴고딕M" panose="02020600000000000000"/>
              </a:rPr>
              <a:t>.</a:t>
            </a:r>
            <a:r>
              <a:rPr lang="ko-KR" altLang="en-US" sz="2200" dirty="0" smtClean="0">
                <a:ea typeface="a뉴고딕M" panose="02020600000000000000"/>
              </a:rPr>
              <a:t> </a:t>
            </a:r>
            <a:r>
              <a:rPr lang="ko-KR" altLang="en-US" sz="2200" dirty="0" err="1">
                <a:ea typeface="a뉴고딕M" panose="02020600000000000000"/>
              </a:rPr>
              <a:t>도시화율</a:t>
            </a:r>
            <a:r>
              <a:rPr lang="ko-KR" altLang="en-US" sz="2200" dirty="0">
                <a:ea typeface="a뉴고딕M" panose="02020600000000000000"/>
              </a:rPr>
              <a:t> </a:t>
            </a:r>
            <a:r>
              <a:rPr lang="en-US" altLang="ko-KR" sz="2200" dirty="0" smtClean="0">
                <a:ea typeface="a뉴고딕M" panose="02020600000000000000"/>
              </a:rPr>
              <a:t>91.45%</a:t>
            </a:r>
            <a:endParaRPr lang="en-US" altLang="ko-KR" sz="2200" dirty="0">
              <a:ea typeface="a뉴고딕M" panose="0202060000000000000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A609D04-E442-4BA6-8048-3A0CA7A61E16}"/>
              </a:ext>
            </a:extLst>
          </p:cNvPr>
          <p:cNvSpPr txBox="1"/>
          <p:nvPr/>
        </p:nvSpPr>
        <p:spPr>
          <a:xfrm>
            <a:off x="179512" y="3136612"/>
            <a:ext cx="2232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한국의</a:t>
            </a:r>
            <a:endParaRPr lang="en-US" altLang="ko-KR" sz="3200" dirty="0">
              <a:solidFill>
                <a:schemeClr val="bg1"/>
              </a:solidFill>
              <a:ea typeface="a뉴고딕M" panose="02020600000000000000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도시화</a:t>
            </a:r>
          </a:p>
        </p:txBody>
      </p:sp>
    </p:spTree>
    <p:extLst>
      <p:ext uri="{BB962C8B-B14F-4D97-AF65-F5344CB8AC3E}">
        <p14:creationId xmlns:p14="http://schemas.microsoft.com/office/powerpoint/2010/main" val="224964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27784" y="836712"/>
            <a:ext cx="6192688" cy="514803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ea typeface="a뉴고딕M" panose="02020600000000000000"/>
              </a:rPr>
              <a:t>서울 금천구 시흥동</a:t>
            </a:r>
            <a:r>
              <a:rPr lang="en-US" altLang="ko-KR" sz="2000" dirty="0">
                <a:ea typeface="a뉴고딕M" panose="02020600000000000000"/>
              </a:rPr>
              <a:t>? </a:t>
            </a:r>
            <a:r>
              <a:rPr lang="ko-KR" altLang="en-US" sz="2000" dirty="0">
                <a:ea typeface="a뉴고딕M" panose="02020600000000000000"/>
              </a:rPr>
              <a:t>경기도 시흥시</a:t>
            </a:r>
            <a:r>
              <a:rPr lang="en-US" altLang="ko-KR" sz="2000" dirty="0">
                <a:ea typeface="a뉴고딕M" panose="0202060000000000000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ea typeface="a뉴고딕M" panose="02020600000000000000"/>
              </a:rPr>
              <a:t>사회변동 과정에서 이별한 이산가족</a:t>
            </a:r>
            <a:endParaRPr lang="en-US" altLang="ko-KR" sz="2000" dirty="0">
              <a:ea typeface="a뉴고딕M" panose="0202060000000000000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ea typeface="a뉴고딕M" panose="02020600000000000000"/>
              </a:rPr>
              <a:t>1914</a:t>
            </a:r>
            <a:r>
              <a:rPr lang="ko-KR" altLang="en-US" sz="2000" dirty="0">
                <a:ea typeface="a뉴고딕M" panose="02020600000000000000"/>
              </a:rPr>
              <a:t>년 처음으로 독립된 행정구역 시흥 등장 </a:t>
            </a:r>
            <a:r>
              <a:rPr lang="en-US" altLang="ko-KR" sz="2000" dirty="0">
                <a:ea typeface="a뉴고딕M" panose="02020600000000000000"/>
              </a:rPr>
              <a:t>– </a:t>
            </a:r>
            <a:r>
              <a:rPr lang="ko-KR" altLang="en-US" sz="2000" dirty="0">
                <a:ea typeface="a뉴고딕M" panose="02020600000000000000"/>
              </a:rPr>
              <a:t>현재의 서울 영등포</a:t>
            </a:r>
            <a:r>
              <a:rPr lang="en-US" altLang="ko-KR" sz="2000" dirty="0">
                <a:ea typeface="a뉴고딕M" panose="02020600000000000000"/>
              </a:rPr>
              <a:t>, </a:t>
            </a:r>
            <a:r>
              <a:rPr lang="ko-KR" altLang="en-US" sz="2000" dirty="0">
                <a:ea typeface="a뉴고딕M" panose="02020600000000000000"/>
              </a:rPr>
              <a:t>당산</a:t>
            </a:r>
            <a:r>
              <a:rPr lang="en-US" altLang="ko-KR" sz="2000" dirty="0">
                <a:ea typeface="a뉴고딕M" panose="02020600000000000000"/>
              </a:rPr>
              <a:t>, </a:t>
            </a:r>
            <a:r>
              <a:rPr lang="ko-KR" altLang="en-US" sz="2000" dirty="0">
                <a:ea typeface="a뉴고딕M" panose="02020600000000000000"/>
              </a:rPr>
              <a:t>도림</a:t>
            </a:r>
            <a:r>
              <a:rPr lang="en-US" altLang="ko-KR" sz="2000" dirty="0">
                <a:ea typeface="a뉴고딕M" panose="02020600000000000000"/>
              </a:rPr>
              <a:t>, </a:t>
            </a:r>
            <a:r>
              <a:rPr lang="ko-KR" altLang="en-US" sz="2000" dirty="0">
                <a:ea typeface="a뉴고딕M" panose="02020600000000000000"/>
              </a:rPr>
              <a:t>가리봉</a:t>
            </a:r>
            <a:r>
              <a:rPr lang="en-US" altLang="ko-KR" sz="2000" dirty="0">
                <a:ea typeface="a뉴고딕M" panose="02020600000000000000"/>
              </a:rPr>
              <a:t>, </a:t>
            </a:r>
            <a:r>
              <a:rPr lang="ko-KR" altLang="en-US" sz="2000" dirty="0">
                <a:ea typeface="a뉴고딕M" panose="02020600000000000000"/>
              </a:rPr>
              <a:t>봉천</a:t>
            </a:r>
            <a:r>
              <a:rPr lang="en-US" altLang="ko-KR" sz="2000" dirty="0">
                <a:ea typeface="a뉴고딕M" panose="02020600000000000000"/>
              </a:rPr>
              <a:t>, </a:t>
            </a:r>
            <a:r>
              <a:rPr lang="ko-KR" altLang="en-US" sz="2000" dirty="0">
                <a:ea typeface="a뉴고딕M" panose="02020600000000000000"/>
              </a:rPr>
              <a:t>신림</a:t>
            </a:r>
            <a:r>
              <a:rPr lang="en-US" altLang="ko-KR" sz="2000" dirty="0">
                <a:ea typeface="a뉴고딕M" panose="02020600000000000000"/>
              </a:rPr>
              <a:t>, </a:t>
            </a:r>
            <a:r>
              <a:rPr lang="ko-KR" altLang="en-US" sz="2000" dirty="0">
                <a:ea typeface="a뉴고딕M" panose="02020600000000000000"/>
              </a:rPr>
              <a:t>인천의 </a:t>
            </a:r>
            <a:r>
              <a:rPr lang="ko-KR" altLang="en-US" sz="2000" dirty="0" err="1">
                <a:ea typeface="a뉴고딕M" panose="02020600000000000000"/>
              </a:rPr>
              <a:t>소래</a:t>
            </a:r>
            <a:r>
              <a:rPr lang="en-US" altLang="ko-KR" sz="2000" dirty="0">
                <a:ea typeface="a뉴고딕M" panose="02020600000000000000"/>
              </a:rPr>
              <a:t>, </a:t>
            </a:r>
            <a:r>
              <a:rPr lang="ko-KR" altLang="en-US" sz="2000" dirty="0">
                <a:ea typeface="a뉴고딕M" panose="02020600000000000000"/>
              </a:rPr>
              <a:t>경기도의 과천</a:t>
            </a:r>
            <a:r>
              <a:rPr lang="en-US" altLang="ko-KR" sz="2000" dirty="0">
                <a:ea typeface="a뉴고딕M" panose="02020600000000000000"/>
              </a:rPr>
              <a:t>, </a:t>
            </a:r>
            <a:r>
              <a:rPr lang="ko-KR" altLang="en-US" sz="2000" dirty="0">
                <a:ea typeface="a뉴고딕M" panose="02020600000000000000"/>
              </a:rPr>
              <a:t>광명</a:t>
            </a:r>
            <a:r>
              <a:rPr lang="en-US" altLang="ko-KR" sz="2000" dirty="0">
                <a:ea typeface="a뉴고딕M" panose="02020600000000000000"/>
              </a:rPr>
              <a:t>, </a:t>
            </a:r>
            <a:r>
              <a:rPr lang="ko-KR" altLang="en-US" sz="2000" dirty="0">
                <a:ea typeface="a뉴고딕M" panose="02020600000000000000"/>
              </a:rPr>
              <a:t>군포</a:t>
            </a:r>
            <a:r>
              <a:rPr lang="en-US" altLang="ko-KR" sz="2000" dirty="0">
                <a:ea typeface="a뉴고딕M" panose="02020600000000000000"/>
              </a:rPr>
              <a:t>, </a:t>
            </a:r>
            <a:r>
              <a:rPr lang="ko-KR" altLang="en-US" sz="2000" dirty="0">
                <a:ea typeface="a뉴고딕M" panose="02020600000000000000"/>
              </a:rPr>
              <a:t>의왕</a:t>
            </a:r>
            <a:r>
              <a:rPr lang="en-US" altLang="ko-KR" sz="2000" dirty="0">
                <a:ea typeface="a뉴고딕M" panose="02020600000000000000"/>
              </a:rPr>
              <a:t>, </a:t>
            </a:r>
            <a:r>
              <a:rPr lang="ko-KR" altLang="en-US" sz="2000" dirty="0">
                <a:ea typeface="a뉴고딕M" panose="02020600000000000000"/>
              </a:rPr>
              <a:t>안양</a:t>
            </a:r>
            <a:r>
              <a:rPr lang="en-US" altLang="ko-KR" sz="2000" dirty="0">
                <a:ea typeface="a뉴고딕M" panose="02020600000000000000"/>
              </a:rPr>
              <a:t>, </a:t>
            </a:r>
            <a:r>
              <a:rPr lang="ko-KR" altLang="en-US" sz="2000" dirty="0">
                <a:ea typeface="a뉴고딕M" panose="02020600000000000000"/>
              </a:rPr>
              <a:t>안산 등을 포괄했던 거대한 郡으로서 농촌지역</a:t>
            </a:r>
            <a:endParaRPr lang="en-US" altLang="ko-KR" sz="2000" dirty="0">
              <a:ea typeface="a뉴고딕M" panose="02020600000000000000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ea typeface="a뉴고딕M" panose="02020600000000000000"/>
              </a:rPr>
              <a:t>위 지역들이 서울</a:t>
            </a:r>
            <a:r>
              <a:rPr lang="en-US" altLang="ko-KR" sz="2000" dirty="0">
                <a:ea typeface="a뉴고딕M" panose="02020600000000000000"/>
              </a:rPr>
              <a:t>, </a:t>
            </a:r>
            <a:r>
              <a:rPr lang="ko-KR" altLang="en-US" sz="2000" dirty="0">
                <a:ea typeface="a뉴고딕M" panose="02020600000000000000"/>
              </a:rPr>
              <a:t>인천</a:t>
            </a:r>
            <a:r>
              <a:rPr lang="en-US" altLang="ko-KR" sz="2000" dirty="0">
                <a:ea typeface="a뉴고딕M" panose="02020600000000000000"/>
              </a:rPr>
              <a:t>, </a:t>
            </a:r>
            <a:r>
              <a:rPr lang="ko-KR" altLang="en-US" sz="2000" dirty="0">
                <a:ea typeface="a뉴고딕M" panose="02020600000000000000"/>
              </a:rPr>
              <a:t>경기도의 여러 시 등으로 분리 또는 통합하는 과정을 거듭한 결과 현재의 시흥 형성</a:t>
            </a:r>
            <a:endParaRPr lang="en-US" altLang="ko-KR" sz="2000" dirty="0">
              <a:ea typeface="a뉴고딕M" panose="02020600000000000000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ea typeface="a뉴고딕M" panose="02020600000000000000"/>
              </a:rPr>
              <a:t>금천구 시흥동은 시흥군이 넓은 지역을 차지하고 있던 시절의 흔적</a:t>
            </a:r>
            <a:endParaRPr lang="en-US" altLang="ko-KR" sz="2400" dirty="0">
              <a:ea typeface="a뉴고딕M" panose="0202060000000000000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A609D04-E442-4BA6-8048-3A0CA7A61E16}"/>
              </a:ext>
            </a:extLst>
          </p:cNvPr>
          <p:cNvSpPr txBox="1"/>
          <p:nvPr/>
        </p:nvSpPr>
        <p:spPr>
          <a:xfrm>
            <a:off x="179512" y="313661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시흥</a:t>
            </a:r>
          </a:p>
        </p:txBody>
      </p:sp>
    </p:spTree>
    <p:extLst>
      <p:ext uri="{BB962C8B-B14F-4D97-AF65-F5344CB8AC3E}">
        <p14:creationId xmlns:p14="http://schemas.microsoft.com/office/powerpoint/2010/main" val="3039979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27784" y="836712"/>
            <a:ext cx="6192688" cy="514803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ea typeface="a뉴고딕M" panose="02020600000000000000"/>
              </a:rPr>
              <a:t>현재의 시흥은 산업화와 도시화 과정의 결과</a:t>
            </a:r>
            <a:endParaRPr lang="en-US" altLang="ko-KR" sz="2400" dirty="0">
              <a:ea typeface="a뉴고딕M" panose="02020600000000000000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ea typeface="a뉴고딕M" panose="02020600000000000000"/>
              </a:rPr>
              <a:t>서울의 비대화와 확장의 결과 시흥의 큰 부분이 서울에 편입</a:t>
            </a:r>
            <a:endParaRPr lang="en-US" altLang="ko-KR" sz="2400" dirty="0">
              <a:ea typeface="a뉴고딕M" panose="02020600000000000000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ea typeface="a뉴고딕M" panose="02020600000000000000"/>
              </a:rPr>
              <a:t>수도권 지역으로서 시흥 인구가 급증하고 위성도시 기능의 분화</a:t>
            </a:r>
            <a:r>
              <a:rPr lang="en-US" altLang="ko-KR" sz="2400" dirty="0">
                <a:ea typeface="a뉴고딕M" panose="02020600000000000000"/>
              </a:rPr>
              <a:t>(</a:t>
            </a:r>
            <a:r>
              <a:rPr lang="ko-KR" altLang="en-US" sz="2400" dirty="0">
                <a:ea typeface="a뉴고딕M" panose="02020600000000000000"/>
              </a:rPr>
              <a:t>공업기능의 교외화</a:t>
            </a:r>
            <a:r>
              <a:rPr lang="en-US" altLang="ko-KR" sz="2400" dirty="0">
                <a:ea typeface="a뉴고딕M" panose="02020600000000000000"/>
              </a:rPr>
              <a:t>)</a:t>
            </a:r>
            <a:r>
              <a:rPr lang="ko-KR" altLang="en-US" sz="2400" dirty="0">
                <a:ea typeface="a뉴고딕M" panose="02020600000000000000"/>
              </a:rPr>
              <a:t>가 필요해짐에 따라 다시 시흥의 일부가 독립된 시들로 분리</a:t>
            </a:r>
            <a:endParaRPr lang="en-US" altLang="ko-KR" sz="2400" dirty="0">
              <a:ea typeface="a뉴고딕M" panose="02020600000000000000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ea typeface="a뉴고딕M" panose="02020600000000000000"/>
              </a:rPr>
              <a:t>현재의 시흥시는 </a:t>
            </a:r>
            <a:r>
              <a:rPr lang="en-US" altLang="ko-KR" sz="2400" dirty="0">
                <a:ea typeface="a뉴고딕M" panose="02020600000000000000"/>
              </a:rPr>
              <a:t>1989</a:t>
            </a:r>
            <a:r>
              <a:rPr lang="ko-KR" altLang="en-US" sz="2400" dirty="0">
                <a:ea typeface="a뉴고딕M" panose="02020600000000000000"/>
              </a:rPr>
              <a:t>년에 시로 승격</a:t>
            </a:r>
            <a:r>
              <a:rPr lang="en-US" altLang="ko-KR" sz="2400" dirty="0">
                <a:ea typeface="a뉴고딕M" panose="02020600000000000000"/>
              </a:rPr>
              <a:t>. </a:t>
            </a:r>
            <a:r>
              <a:rPr lang="ko-KR" altLang="en-US" sz="2400" dirty="0">
                <a:ea typeface="a뉴고딕M" panose="02020600000000000000"/>
              </a:rPr>
              <a:t>더 이상 경계가 서울과 닿아 있지 않고</a:t>
            </a:r>
            <a:r>
              <a:rPr lang="en-US" altLang="ko-KR" sz="2400" dirty="0">
                <a:ea typeface="a뉴고딕M" panose="02020600000000000000"/>
              </a:rPr>
              <a:t>, </a:t>
            </a:r>
            <a:r>
              <a:rPr lang="ko-KR" altLang="en-US" sz="2400" dirty="0">
                <a:ea typeface="a뉴고딕M" panose="02020600000000000000"/>
              </a:rPr>
              <a:t>인천광역시</a:t>
            </a:r>
            <a:r>
              <a:rPr lang="en-US" altLang="ko-KR" sz="2400" dirty="0">
                <a:ea typeface="a뉴고딕M" panose="02020600000000000000"/>
              </a:rPr>
              <a:t>, </a:t>
            </a:r>
            <a:r>
              <a:rPr lang="ko-KR" altLang="en-US" sz="2400" dirty="0">
                <a:ea typeface="a뉴고딕M" panose="02020600000000000000"/>
              </a:rPr>
              <a:t>경기 서남부</a:t>
            </a:r>
            <a:r>
              <a:rPr lang="en-US" altLang="ko-KR" sz="2400" dirty="0">
                <a:ea typeface="a뉴고딕M" panose="02020600000000000000"/>
              </a:rPr>
              <a:t>, </a:t>
            </a:r>
            <a:r>
              <a:rPr lang="ko-KR" altLang="en-US" sz="2400" dirty="0">
                <a:ea typeface="a뉴고딕M" panose="02020600000000000000"/>
              </a:rPr>
              <a:t>서해안에 인접</a:t>
            </a:r>
            <a:endParaRPr lang="en-US" altLang="ko-KR" sz="2400" dirty="0">
              <a:ea typeface="a뉴고딕M" panose="02020600000000000000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ea typeface="a뉴고딕M" panose="02020600000000000000"/>
              </a:rPr>
              <a:t>2023</a:t>
            </a:r>
            <a:r>
              <a:rPr lang="ko-KR" altLang="en-US" sz="2400" dirty="0" smtClean="0">
                <a:ea typeface="a뉴고딕M" panose="02020600000000000000"/>
              </a:rPr>
              <a:t>년 </a:t>
            </a:r>
            <a:r>
              <a:rPr lang="en-US" altLang="ko-KR" sz="2400" dirty="0">
                <a:ea typeface="a뉴고딕M" panose="02020600000000000000"/>
              </a:rPr>
              <a:t>6</a:t>
            </a:r>
            <a:r>
              <a:rPr lang="ko-KR" altLang="en-US" sz="2400" dirty="0" smtClean="0">
                <a:ea typeface="a뉴고딕M" panose="02020600000000000000"/>
              </a:rPr>
              <a:t>월 </a:t>
            </a:r>
            <a:r>
              <a:rPr lang="ko-KR" altLang="en-US" sz="2400" dirty="0">
                <a:ea typeface="a뉴고딕M" panose="02020600000000000000"/>
              </a:rPr>
              <a:t>인구 </a:t>
            </a:r>
            <a:r>
              <a:rPr lang="en-US" altLang="ko-KR" sz="2400" dirty="0" smtClean="0">
                <a:ea typeface="a뉴고딕M" panose="02020600000000000000"/>
              </a:rPr>
              <a:t>579,503</a:t>
            </a:r>
            <a:r>
              <a:rPr lang="ko-KR" altLang="en-US" sz="2400" dirty="0" smtClean="0">
                <a:ea typeface="a뉴고딕M" panose="02020600000000000000"/>
              </a:rPr>
              <a:t>명</a:t>
            </a:r>
            <a:r>
              <a:rPr lang="en-US" altLang="ko-KR" sz="2400" dirty="0">
                <a:ea typeface="a뉴고딕M" panose="02020600000000000000"/>
              </a:rPr>
              <a:t>. </a:t>
            </a:r>
            <a:r>
              <a:rPr lang="ko-KR" altLang="en-US" sz="2400" dirty="0">
                <a:ea typeface="a뉴고딕M" panose="02020600000000000000"/>
              </a:rPr>
              <a:t>이중 외국인 </a:t>
            </a:r>
            <a:r>
              <a:rPr lang="en-US" altLang="ko-KR" sz="2400" dirty="0" smtClean="0">
                <a:ea typeface="a뉴고딕M" panose="02020600000000000000"/>
              </a:rPr>
              <a:t>61,066</a:t>
            </a:r>
            <a:r>
              <a:rPr lang="ko-KR" altLang="en-US" sz="2400" dirty="0" smtClean="0">
                <a:ea typeface="a뉴고딕M" panose="02020600000000000000"/>
              </a:rPr>
              <a:t>명</a:t>
            </a:r>
            <a:endParaRPr lang="en-US" altLang="ko-KR" sz="2400" dirty="0" smtClean="0">
              <a:ea typeface="a뉴고딕M" panose="02020600000000000000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ea typeface="a뉴고딕M" panose="02020600000000000000"/>
              </a:rPr>
              <a:t>2024</a:t>
            </a:r>
            <a:r>
              <a:rPr lang="ko-KR" altLang="en-US" sz="2400" dirty="0" smtClean="0">
                <a:ea typeface="a뉴고딕M" panose="02020600000000000000"/>
              </a:rPr>
              <a:t>년 </a:t>
            </a:r>
            <a:r>
              <a:rPr lang="en-US" altLang="ko-KR" sz="2400" dirty="0" smtClean="0">
                <a:ea typeface="a뉴고딕M" panose="02020600000000000000"/>
              </a:rPr>
              <a:t>7</a:t>
            </a:r>
            <a:r>
              <a:rPr lang="ko-KR" altLang="en-US" sz="2400" dirty="0" smtClean="0">
                <a:ea typeface="a뉴고딕M" panose="02020600000000000000"/>
              </a:rPr>
              <a:t>월 인구 약 </a:t>
            </a:r>
            <a:r>
              <a:rPr lang="en-US" altLang="ko-KR" sz="2400" dirty="0" smtClean="0">
                <a:ea typeface="a뉴고딕M" panose="02020600000000000000"/>
              </a:rPr>
              <a:t>587,000. </a:t>
            </a:r>
            <a:r>
              <a:rPr lang="ko-KR" altLang="en-US" sz="2400" dirty="0" smtClean="0">
                <a:ea typeface="a뉴고딕M" panose="02020600000000000000"/>
              </a:rPr>
              <a:t>외국인 약 </a:t>
            </a:r>
            <a:r>
              <a:rPr lang="en-US" altLang="ko-KR" sz="2400" dirty="0" smtClean="0">
                <a:ea typeface="a뉴고딕M" panose="02020600000000000000"/>
              </a:rPr>
              <a:t>68,600.</a:t>
            </a:r>
            <a:endParaRPr lang="en-US" altLang="ko-KR" sz="2400" dirty="0">
              <a:ea typeface="a뉴고딕M" panose="0202060000000000000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A609D04-E442-4BA6-8048-3A0CA7A61E16}"/>
              </a:ext>
            </a:extLst>
          </p:cNvPr>
          <p:cNvSpPr txBox="1"/>
          <p:nvPr/>
        </p:nvSpPr>
        <p:spPr>
          <a:xfrm>
            <a:off x="179512" y="313661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시흥</a:t>
            </a:r>
          </a:p>
        </p:txBody>
      </p:sp>
    </p:spTree>
    <p:extLst>
      <p:ext uri="{BB962C8B-B14F-4D97-AF65-F5344CB8AC3E}">
        <p14:creationId xmlns:p14="http://schemas.microsoft.com/office/powerpoint/2010/main" val="2882013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a뉴고딕M"/>
              </a:rPr>
              <a:t>시흥의</a:t>
            </a:r>
            <a:r>
              <a:rPr lang="en-US" altLang="ko-KR" dirty="0">
                <a:ea typeface="a뉴고딕M"/>
              </a:rPr>
              <a:t> </a:t>
            </a:r>
            <a:br>
              <a:rPr lang="en-US" altLang="ko-KR" dirty="0">
                <a:ea typeface="a뉴고딕M"/>
              </a:rPr>
            </a:br>
            <a:r>
              <a:rPr lang="ko-KR" altLang="en-US" dirty="0">
                <a:ea typeface="a뉴고딕M"/>
              </a:rPr>
              <a:t>정체성 위기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Adobe 명조 Std M"/>
              </a:rPr>
              <a:t>1914</a:t>
            </a:r>
            <a:r>
              <a:rPr lang="ko-KR" altLang="en-US" dirty="0">
                <a:ea typeface="Adobe 명조 Std M"/>
              </a:rPr>
              <a:t>년 </a:t>
            </a:r>
            <a:r>
              <a:rPr lang="ko-KR" altLang="en-US" dirty="0" err="1">
                <a:ea typeface="Adobe 명조 Std M"/>
              </a:rPr>
              <a:t>시흥군</a:t>
            </a:r>
            <a:r>
              <a:rPr lang="ko-KR" altLang="en-US" dirty="0">
                <a:ea typeface="Adobe 명조 Std M"/>
              </a:rPr>
              <a:t> 탄생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이후로 인근 </a:t>
            </a:r>
            <a:r>
              <a:rPr lang="ko-KR" altLang="en-US" dirty="0" err="1">
                <a:ea typeface="Adobe 명조 Std M"/>
              </a:rPr>
              <a:t>시군들과</a:t>
            </a:r>
            <a:r>
              <a:rPr lang="ko-KR" altLang="en-US" dirty="0">
                <a:ea typeface="Adobe 명조 Std M"/>
              </a:rPr>
              <a:t> 통합 및 분리 반복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ea typeface="Adobe 명조 Std M"/>
              </a:rPr>
              <a:t>1989</a:t>
            </a:r>
            <a:r>
              <a:rPr lang="ko-KR" altLang="en-US" dirty="0">
                <a:ea typeface="Adobe 명조 Std M"/>
              </a:rPr>
              <a:t>년 시 승격 당시 인구 </a:t>
            </a:r>
            <a:r>
              <a:rPr lang="en-US" altLang="ko-KR" dirty="0">
                <a:ea typeface="Adobe 명조 Std M"/>
              </a:rPr>
              <a:t>9</a:t>
            </a:r>
            <a:r>
              <a:rPr lang="ko-KR" altLang="en-US" dirty="0">
                <a:ea typeface="Adobe 명조 Std M"/>
              </a:rPr>
              <a:t>만</a:t>
            </a:r>
            <a:r>
              <a:rPr lang="en-US" altLang="ko-KR" dirty="0">
                <a:ea typeface="Adobe 명조 Std M"/>
              </a:rPr>
              <a:t>3</a:t>
            </a:r>
            <a:r>
              <a:rPr lang="ko-KR" altLang="en-US" dirty="0">
                <a:ea typeface="Adobe 명조 Std M"/>
              </a:rPr>
              <a:t>천명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ea typeface="Adobe 명조 Std M"/>
              </a:rPr>
              <a:t>2024</a:t>
            </a:r>
            <a:r>
              <a:rPr lang="ko-KR" altLang="en-US" dirty="0" smtClean="0">
                <a:ea typeface="Adobe 명조 Std M"/>
              </a:rPr>
              <a:t>년 </a:t>
            </a:r>
            <a:r>
              <a:rPr lang="ko-KR" altLang="en-US" dirty="0">
                <a:ea typeface="Adobe 명조 Std M"/>
              </a:rPr>
              <a:t>인구 </a:t>
            </a:r>
            <a:r>
              <a:rPr lang="en-US" altLang="ko-KR" dirty="0" smtClean="0">
                <a:ea typeface="Adobe 명조 Std M"/>
              </a:rPr>
              <a:t>58</a:t>
            </a:r>
            <a:r>
              <a:rPr lang="ko-KR" altLang="en-US" dirty="0" smtClean="0">
                <a:ea typeface="Adobe 명조 Std M"/>
              </a:rPr>
              <a:t>만</a:t>
            </a:r>
            <a:r>
              <a:rPr lang="en-US" altLang="ko-KR" dirty="0" smtClean="0">
                <a:ea typeface="Adobe 명조 Std M"/>
              </a:rPr>
              <a:t>7</a:t>
            </a:r>
            <a:r>
              <a:rPr lang="ko-KR" altLang="en-US" dirty="0" smtClean="0">
                <a:ea typeface="Adobe 명조 Std M"/>
              </a:rPr>
              <a:t>천명 </a:t>
            </a:r>
            <a:r>
              <a:rPr lang="en-US" altLang="ko-KR" dirty="0">
                <a:ea typeface="Adobe 명조 Std M"/>
              </a:rPr>
              <a:t>– </a:t>
            </a:r>
            <a:r>
              <a:rPr lang="ko-KR" altLang="en-US" dirty="0">
                <a:ea typeface="Adobe 명조 Std M"/>
              </a:rPr>
              <a:t>외부에서 대규모 인구 유입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시민들의 </a:t>
            </a:r>
            <a:r>
              <a:rPr lang="en-US" altLang="ko-KR" dirty="0">
                <a:ea typeface="Adobe 명조 Std M"/>
              </a:rPr>
              <a:t>‘</a:t>
            </a:r>
            <a:r>
              <a:rPr lang="ko-KR" altLang="en-US" dirty="0">
                <a:ea typeface="Adobe 명조 Std M"/>
              </a:rPr>
              <a:t>정주의식</a:t>
            </a:r>
            <a:r>
              <a:rPr lang="en-US" altLang="ko-KR" dirty="0">
                <a:ea typeface="Adobe 명조 Std M"/>
              </a:rPr>
              <a:t>’ </a:t>
            </a:r>
            <a:r>
              <a:rPr lang="ko-KR" altLang="en-US" dirty="0">
                <a:ea typeface="Adobe 명조 Std M"/>
              </a:rPr>
              <a:t>낮음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지역공동체의식 형성과 확장에 걸림돌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ea typeface="Adobe 명조 Std M"/>
              </a:rPr>
              <a:t>＂</a:t>
            </a:r>
            <a:r>
              <a:rPr lang="ko-KR" altLang="en-US" dirty="0">
                <a:ea typeface="Adobe 명조 Std M"/>
              </a:rPr>
              <a:t>생태문화도시</a:t>
            </a:r>
            <a:r>
              <a:rPr lang="en-US" altLang="ko-KR" dirty="0">
                <a:ea typeface="Adobe 명조 Std M"/>
              </a:rPr>
              <a:t>”</a:t>
            </a:r>
            <a:r>
              <a:rPr lang="ko-KR" altLang="en-US" dirty="0">
                <a:ea typeface="Adobe 명조 Std M"/>
              </a:rPr>
              <a:t> 시흥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27784" y="836712"/>
            <a:ext cx="6192688" cy="51480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ea typeface="a뉴고딕M" panose="02020600000000000000"/>
              </a:rPr>
              <a:t>시흥의 역사는 산업화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정보화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세계화의 영향을 고스란히 반영</a:t>
            </a:r>
            <a:endParaRPr lang="en-US" altLang="ko-KR" sz="2200" dirty="0">
              <a:ea typeface="a뉴고딕M" panose="02020600000000000000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ea typeface="a뉴고딕M" panose="02020600000000000000"/>
              </a:rPr>
              <a:t>일상의 사회적 삶이 이루어지고 있는 근린영역을 이해하고 탐구하고 문제를 인식함으로써 한국사회 전체의 이해를 위한 인식론적 확장과 발전 가능</a:t>
            </a:r>
            <a:endParaRPr lang="en-US" altLang="ko-KR" sz="2200" dirty="0">
              <a:ea typeface="a뉴고딕M" panose="0202060000000000000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A609D04-E442-4BA6-8048-3A0CA7A61E16}"/>
              </a:ext>
            </a:extLst>
          </p:cNvPr>
          <p:cNvSpPr txBox="1"/>
          <p:nvPr/>
        </p:nvSpPr>
        <p:spPr>
          <a:xfrm>
            <a:off x="179512" y="313661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왜 시흥</a:t>
            </a:r>
            <a:r>
              <a:rPr lang="en-US" altLang="ko-KR" sz="3200" dirty="0">
                <a:solidFill>
                  <a:schemeClr val="bg1"/>
                </a:solidFill>
                <a:ea typeface="a뉴고딕M" panose="02020600000000000000"/>
              </a:rPr>
              <a:t>?</a:t>
            </a:r>
            <a:endParaRPr lang="ko-KR" altLang="en-US" sz="3200" dirty="0">
              <a:solidFill>
                <a:schemeClr val="bg1"/>
              </a:solidFill>
              <a:ea typeface="a뉴고딕M" panose="0202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25980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6934"/>
            <a:ext cx="9144000" cy="1149913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도시의 개념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1258C76-88A8-439A-B27B-89F64137BD21}"/>
              </a:ext>
            </a:extLst>
          </p:cNvPr>
          <p:cNvSpPr txBox="1"/>
          <p:nvPr/>
        </p:nvSpPr>
        <p:spPr>
          <a:xfrm>
            <a:off x="2915816" y="1628800"/>
            <a:ext cx="56886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/>
              <a:t>city</a:t>
            </a:r>
            <a:r>
              <a:rPr lang="ko-KR" altLang="en-US" sz="2200" dirty="0"/>
              <a:t> </a:t>
            </a:r>
            <a:r>
              <a:rPr lang="en-US" altLang="ko-KR" sz="2200" dirty="0"/>
              <a:t>– </a:t>
            </a:r>
            <a:r>
              <a:rPr lang="ko-KR" altLang="en-US" sz="2200" dirty="0"/>
              <a:t>정치</a:t>
            </a:r>
            <a:r>
              <a:rPr lang="en-US" altLang="ko-KR" sz="2200" dirty="0"/>
              <a:t>, </a:t>
            </a:r>
            <a:r>
              <a:rPr lang="ko-KR" altLang="en-US" sz="2200" dirty="0"/>
              <a:t>행정적 기능을 수행하는 정부단위</a:t>
            </a:r>
            <a:endParaRPr lang="en-US" altLang="ko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/>
              <a:t>urban</a:t>
            </a:r>
            <a:r>
              <a:rPr lang="ko-KR" altLang="en-US" sz="2200" dirty="0"/>
              <a:t> </a:t>
            </a:r>
            <a:r>
              <a:rPr lang="en-US" altLang="ko-KR" sz="2200" dirty="0"/>
              <a:t>– </a:t>
            </a:r>
            <a:r>
              <a:rPr lang="ko-KR" altLang="en-US" sz="2200" dirty="0"/>
              <a:t>인구밀도가</a:t>
            </a:r>
            <a:r>
              <a:rPr lang="en-US" altLang="ko-KR" sz="2200" dirty="0"/>
              <a:t> </a:t>
            </a:r>
            <a:r>
              <a:rPr lang="ko-KR" altLang="en-US" sz="2200" dirty="0"/>
              <a:t>높은 장소</a:t>
            </a:r>
            <a:r>
              <a:rPr lang="en-US" altLang="ko-KR" sz="2200" dirty="0"/>
              <a:t>, </a:t>
            </a:r>
            <a:r>
              <a:rPr lang="ko-KR" altLang="en-US" sz="2200" dirty="0"/>
              <a:t>그곳에 살고 있는 사람들의 생활양식</a:t>
            </a:r>
            <a:endParaRPr lang="en-US" altLang="ko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/>
              <a:t>都市 </a:t>
            </a:r>
            <a:r>
              <a:rPr lang="en-US" altLang="ko-KR" sz="2200" dirty="0"/>
              <a:t>- </a:t>
            </a:r>
            <a:r>
              <a:rPr lang="ko-KR" altLang="en-US" sz="2200" dirty="0"/>
              <a:t>都와 市의 복합어</a:t>
            </a:r>
            <a:r>
              <a:rPr lang="en-US" altLang="ko-KR" sz="2200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200" dirty="0"/>
              <a:t>都는 왕과 관료들이 거주하는 정치</a:t>
            </a:r>
            <a:r>
              <a:rPr lang="en-US" altLang="ko-KR" sz="2200" dirty="0"/>
              <a:t>, </a:t>
            </a:r>
            <a:r>
              <a:rPr lang="ko-KR" altLang="en-US" sz="2200" dirty="0"/>
              <a:t>행정의 중심지</a:t>
            </a:r>
            <a:endParaRPr lang="en-US" altLang="ko-K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200" dirty="0"/>
              <a:t>市는 재화와 서비스를 생산</a:t>
            </a:r>
            <a:r>
              <a:rPr lang="en-US" altLang="ko-KR" sz="2200" dirty="0"/>
              <a:t>, </a:t>
            </a:r>
            <a:r>
              <a:rPr lang="ko-KR" altLang="en-US" sz="2200" dirty="0"/>
              <a:t>판매</a:t>
            </a:r>
            <a:r>
              <a:rPr lang="en-US" altLang="ko-KR" sz="2200" dirty="0"/>
              <a:t>, </a:t>
            </a:r>
            <a:r>
              <a:rPr lang="ko-KR" altLang="en-US" sz="2200" dirty="0"/>
              <a:t>교환하는 경제활동장소인 시장</a:t>
            </a:r>
            <a:endParaRPr lang="en-US" altLang="ko-K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200" dirty="0"/>
              <a:t>도시는 정치</a:t>
            </a:r>
            <a:r>
              <a:rPr lang="en-US" altLang="ko-KR" sz="2200" dirty="0"/>
              <a:t>, </a:t>
            </a:r>
            <a:r>
              <a:rPr lang="ko-KR" altLang="en-US" sz="2200" dirty="0"/>
              <a:t>행정</a:t>
            </a:r>
            <a:r>
              <a:rPr lang="en-US" altLang="ko-KR" sz="2200" dirty="0"/>
              <a:t>, </a:t>
            </a:r>
            <a:r>
              <a:rPr lang="ko-KR" altLang="en-US" sz="2200" dirty="0"/>
              <a:t>경제활동의 중심지 의미</a:t>
            </a:r>
            <a:r>
              <a:rPr lang="ko-KR" altLang="en-US" sz="2800" dirty="0"/>
              <a:t>    </a:t>
            </a:r>
            <a:endParaRPr lang="en-US" altLang="ko-KR" sz="2800" dirty="0">
              <a:ea typeface="a뉴고딕M" panose="02020600000000000000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="" xmlns:a16="http://schemas.microsoft.com/office/drawing/2014/main" id="{8DF44F5B-B696-46A0-84CB-128273BC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89" y="1916832"/>
            <a:ext cx="2210612" cy="3808189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a뉴고딕M" panose="02020600000000000000" pitchFamily="18" charset="-127"/>
                <a:ea typeface="a뉴고딕M" panose="02020600000000000000" pitchFamily="18" charset="-127"/>
              </a:rPr>
              <a:t>   어의</a:t>
            </a:r>
            <a:endParaRPr lang="ko-KR" altLang="en-US" sz="3200" dirty="0">
              <a:latin typeface="a뉴고딕M" panose="02020600000000000000" pitchFamily="18" charset="-127"/>
              <a:ea typeface="a뉴고딕M" panose="02020600000000000000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89688" y="1123838"/>
            <a:ext cx="2453485" cy="4601183"/>
          </a:xfrm>
        </p:spPr>
        <p:txBody>
          <a:bodyPr/>
          <a:lstStyle/>
          <a:p>
            <a:r>
              <a:rPr lang="en-US" altLang="ko-KR" dirty="0">
                <a:latin typeface="a뉴고딕M"/>
                <a:ea typeface="a뉴고딕M"/>
              </a:rPr>
              <a:t>Town-Gown</a:t>
            </a:r>
            <a:br>
              <a:rPr lang="en-US" altLang="ko-KR" dirty="0">
                <a:latin typeface="a뉴고딕M"/>
                <a:ea typeface="a뉴고딕M"/>
              </a:rPr>
            </a:br>
            <a:r>
              <a:rPr lang="en-US" altLang="ko-KR" dirty="0">
                <a:latin typeface="a뉴고딕M"/>
                <a:ea typeface="a뉴고딕M"/>
              </a:rPr>
              <a:t> Relations</a:t>
            </a:r>
            <a:endParaRPr lang="ko-KR" altLang="en-US" dirty="0">
              <a:latin typeface="a뉴고딕M"/>
              <a:ea typeface="a뉴고딕M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endParaRPr lang="en-US" altLang="ko-KR" dirty="0">
              <a:latin typeface="Adobe 명조 Std M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114300" indent="0">
              <a:buNone/>
            </a:pPr>
            <a:endParaRPr lang="en-US" altLang="ko-KR" dirty="0">
              <a:latin typeface="Adobe 명조 Std M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114300" indent="0">
              <a:lnSpc>
                <a:spcPct val="160000"/>
              </a:lnSpc>
              <a:buNone/>
            </a:pPr>
            <a:r>
              <a:rPr lang="en-US" altLang="ko-KR" dirty="0">
                <a:latin typeface="Adobe 명조 Std M"/>
                <a:ea typeface="Adobe 명조 Std M"/>
                <a:cs typeface="함초롬바탕" panose="02030504000101010101" pitchFamily="18" charset="-127"/>
              </a:rPr>
              <a:t>“</a:t>
            </a:r>
            <a:r>
              <a:rPr lang="ko-KR" altLang="en-US" dirty="0">
                <a:latin typeface="Adobe 명조 Std M"/>
                <a:ea typeface="Adobe 명조 Std M"/>
                <a:cs typeface="함초롬바탕" panose="02030504000101010101" pitchFamily="18" charset="-127"/>
              </a:rPr>
              <a:t>우리는 우리들의 터전인 지역에 대해 중요한 책임감을 가지고 있다는 점을 기억해야 합니다</a:t>
            </a:r>
            <a:r>
              <a:rPr lang="en-US" altLang="ko-KR" dirty="0">
                <a:latin typeface="Adobe 명조 Std M"/>
                <a:ea typeface="Adobe 명조 Std M"/>
                <a:cs typeface="함초롬바탕" panose="02030504000101010101" pitchFamily="18" charset="-127"/>
              </a:rPr>
              <a:t>. </a:t>
            </a:r>
            <a:r>
              <a:rPr lang="ko-KR" altLang="en-US" dirty="0">
                <a:latin typeface="Adobe 명조 Std M"/>
                <a:ea typeface="Adobe 명조 Std M"/>
                <a:cs typeface="함초롬바탕" panose="02030504000101010101" pitchFamily="18" charset="-127"/>
              </a:rPr>
              <a:t>우리는 우리 대학이 위치한 도시의 문화적 삶과 시민들의 건강과 아이들의 교육에 많은 공헌을 하고 있습니다</a:t>
            </a:r>
            <a:r>
              <a:rPr lang="en-US" altLang="ko-KR" dirty="0">
                <a:latin typeface="Adobe 명조 Std M"/>
                <a:ea typeface="Adobe 명조 Std M"/>
                <a:cs typeface="함초롬바탕" panose="02030504000101010101" pitchFamily="18" charset="-127"/>
              </a:rPr>
              <a:t>. </a:t>
            </a:r>
            <a:r>
              <a:rPr lang="ko-KR" altLang="en-US" dirty="0">
                <a:latin typeface="Adobe 명조 Std M"/>
                <a:ea typeface="Adobe 명조 Std M"/>
                <a:cs typeface="함초롬바탕" panose="02030504000101010101" pitchFamily="18" charset="-127"/>
              </a:rPr>
              <a:t>하지만 우리는 더 많은 노력을 기울여야 합니다</a:t>
            </a:r>
            <a:r>
              <a:rPr lang="en-US" altLang="ko-KR" dirty="0">
                <a:latin typeface="Adobe 명조 Std M"/>
                <a:ea typeface="Adobe 명조 Std M"/>
                <a:cs typeface="함초롬바탕" panose="02030504000101010101" pitchFamily="18" charset="-127"/>
              </a:rPr>
              <a:t>.</a:t>
            </a:r>
            <a:r>
              <a:rPr lang="ko-KR" altLang="en-US" dirty="0">
                <a:latin typeface="Adobe 명조 Std M"/>
                <a:ea typeface="Adobe 명조 Std M"/>
                <a:cs typeface="함초롬바탕" panose="02030504000101010101" pitchFamily="18" charset="-127"/>
              </a:rPr>
              <a:t>”</a:t>
            </a:r>
          </a:p>
          <a:p>
            <a:pPr marL="114300" indent="0">
              <a:buNone/>
            </a:pPr>
            <a:endParaRPr lang="en-US" altLang="ko-KR" dirty="0">
              <a:latin typeface="Adobe 명조 Std M"/>
            </a:endParaRPr>
          </a:p>
          <a:p>
            <a:pPr marL="114300" indent="0">
              <a:buNone/>
            </a:pPr>
            <a:r>
              <a:rPr lang="en-US" altLang="ko-KR" dirty="0">
                <a:latin typeface="Adobe 명조 Std M"/>
              </a:rPr>
              <a:t>		Richard Levin</a:t>
            </a:r>
          </a:p>
          <a:p>
            <a:pPr marL="114300" indent="0">
              <a:buNone/>
            </a:pPr>
            <a:r>
              <a:rPr lang="en-US" altLang="ko-KR" dirty="0">
                <a:latin typeface="Adobe 명조 Std M"/>
              </a:rPr>
              <a:t>		Yale University </a:t>
            </a:r>
            <a:r>
              <a:rPr lang="ko-KR" altLang="en-US" dirty="0">
                <a:latin typeface="Adobe 명조 Std M"/>
                <a:ea typeface="Adobe 명조 Std M"/>
                <a:cs typeface="함초롬바탕" panose="02030504000101010101" pitchFamily="18" charset="-127"/>
              </a:rPr>
              <a:t>총장 취임사</a:t>
            </a:r>
            <a:endParaRPr lang="en-US" altLang="ko-KR" dirty="0">
              <a:latin typeface="Adobe 명조 Std M"/>
              <a:ea typeface="Adobe 명조 Std M"/>
              <a:cs typeface="함초롬바탕" panose="02030504000101010101" pitchFamily="18" charset="-127"/>
            </a:endParaRPr>
          </a:p>
          <a:p>
            <a:pPr marL="114300" indent="0">
              <a:buNone/>
            </a:pPr>
            <a:r>
              <a:rPr lang="en-US" altLang="ko-KR" dirty="0">
                <a:latin typeface="Adobe 명조 Std M"/>
                <a:ea typeface="Adobe 명조 Std M"/>
                <a:cs typeface="함초롬바탕" panose="02030504000101010101" pitchFamily="18" charset="-127"/>
              </a:rPr>
              <a:t>		                     (1993</a:t>
            </a:r>
            <a:r>
              <a:rPr lang="ko-KR" altLang="en-US" dirty="0">
                <a:latin typeface="Adobe 명조 Std M"/>
                <a:ea typeface="Adobe 명조 Std M"/>
                <a:cs typeface="함초롬바탕" panose="02030504000101010101" pitchFamily="18" charset="-127"/>
              </a:rPr>
              <a:t>년</a:t>
            </a:r>
            <a:r>
              <a:rPr lang="en-US" altLang="ko-KR" dirty="0">
                <a:latin typeface="Adobe 명조 Std M"/>
                <a:ea typeface="Adobe 명조 Std M"/>
                <a:cs typeface="함초롬바탕" panose="02030504000101010101" pitchFamily="18" charset="-127"/>
              </a:rPr>
              <a:t>)</a:t>
            </a:r>
            <a:endParaRPr lang="ko-KR" altLang="en-US" dirty="0">
              <a:latin typeface="Adobe 명조 Std M"/>
              <a:ea typeface="Adobe 명조 Std M"/>
              <a:cs typeface="함초롬바탕" panose="02030504000101010101" pitchFamily="18" charset="-127"/>
            </a:endParaRPr>
          </a:p>
          <a:p>
            <a:endParaRPr lang="ko-KR" altLang="en-US" dirty="0">
              <a:latin typeface="Adobe 명조 Std M"/>
              <a:ea typeface="Adobe 명조 Std M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Yale &amp;</a:t>
            </a:r>
            <a:br>
              <a:rPr lang="en-US" altLang="ko-KR" dirty="0"/>
            </a:br>
            <a:r>
              <a:rPr lang="en-US" altLang="ko-KR" dirty="0"/>
              <a:t>New Haven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hlinkClick r:id="rId2"/>
              </a:rPr>
              <a:t>The Yale Daily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>
                <a:hlinkClick r:id="rId3"/>
              </a:rPr>
              <a:t>학생</a:t>
            </a:r>
            <a:r>
              <a:rPr lang="en-US" altLang="ko-KR" sz="2000" dirty="0">
                <a:hlinkClick r:id="rId3"/>
              </a:rPr>
              <a:t> </a:t>
            </a:r>
            <a:r>
              <a:rPr lang="ko-KR" altLang="en-US" sz="2000" dirty="0">
                <a:hlinkClick r:id="rId3"/>
              </a:rPr>
              <a:t>시의원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Robert</a:t>
            </a:r>
            <a:r>
              <a:rPr lang="ko-KR" altLang="en-US" sz="2000" dirty="0"/>
              <a:t> </a:t>
            </a:r>
            <a:r>
              <a:rPr lang="en-US" altLang="ko-KR" sz="2000" dirty="0"/>
              <a:t>Dahl, Who Governs?: Democracy and Power in an American City.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a뉴고딕M"/>
                <a:ea typeface="a뉴고딕M"/>
              </a:rPr>
              <a:t>한국공</a:t>
            </a:r>
            <a:r>
              <a:rPr lang="ko-KR" altLang="en-US" dirty="0">
                <a:latin typeface="a뉴고딕M"/>
                <a:ea typeface="a뉴고딕M"/>
              </a:rPr>
              <a:t>대</a:t>
            </a:r>
            <a:r>
              <a:rPr lang="ko-KR" altLang="en-US" dirty="0" smtClean="0">
                <a:latin typeface="a뉴고딕M"/>
                <a:ea typeface="a뉴고딕M"/>
              </a:rPr>
              <a:t>와</a:t>
            </a:r>
            <a:r>
              <a:rPr lang="en-US" altLang="ko-KR" dirty="0">
                <a:latin typeface="a뉴고딕M"/>
                <a:ea typeface="a뉴고딕M"/>
              </a:rPr>
              <a:t/>
            </a:r>
            <a:br>
              <a:rPr lang="en-US" altLang="ko-KR" dirty="0">
                <a:latin typeface="a뉴고딕M"/>
                <a:ea typeface="a뉴고딕M"/>
              </a:rPr>
            </a:br>
            <a:r>
              <a:rPr lang="ko-KR" altLang="en-US" dirty="0">
                <a:latin typeface="a뉴고딕M"/>
                <a:ea typeface="a뉴고딕M"/>
              </a:rPr>
              <a:t>시흥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altLang="ko-KR" dirty="0">
              <a:latin typeface="Adobe 명조 Std M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dirty="0">
              <a:latin typeface="Adobe 명조 Std M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2100" dirty="0">
              <a:latin typeface="Adobe 명조 Std M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4500" dirty="0">
                <a:latin typeface="Adobe 명조 Std M"/>
                <a:ea typeface="Adobe 명조 Std M"/>
                <a:cs typeface="함초롬바탕" panose="02030504000101010101" pitchFamily="18" charset="-127"/>
              </a:rPr>
              <a:t>시흥시 유일의 </a:t>
            </a:r>
            <a:r>
              <a:rPr lang="en-US" altLang="ko-KR" sz="4500" dirty="0">
                <a:latin typeface="Adobe 명조 Std M"/>
                <a:ea typeface="Adobe 명조 Std M"/>
                <a:cs typeface="함초롬바탕" panose="02030504000101010101" pitchFamily="18" charset="-127"/>
              </a:rPr>
              <a:t>4</a:t>
            </a:r>
            <a:r>
              <a:rPr lang="ko-KR" altLang="en-US" sz="4500" dirty="0">
                <a:latin typeface="Adobe 명조 Std M"/>
                <a:ea typeface="Adobe 명조 Std M"/>
                <a:cs typeface="함초롬바탕" panose="02030504000101010101" pitchFamily="18" charset="-127"/>
              </a:rPr>
              <a:t>년제 대학</a:t>
            </a:r>
            <a:endParaRPr lang="en-US" altLang="ko-KR" sz="4500" dirty="0">
              <a:latin typeface="Adobe 명조 Std M"/>
              <a:ea typeface="Adobe 명조 Std M"/>
              <a:cs typeface="함초롬바탕" panose="02030504000101010101" pitchFamily="18" charset="-127"/>
            </a:endParaRPr>
          </a:p>
          <a:p>
            <a:endParaRPr lang="en-US" altLang="ko-KR" sz="4500" dirty="0">
              <a:latin typeface="Adobe 명조 Std M"/>
              <a:ea typeface="Adobe 명조 Std M"/>
              <a:cs typeface="함초롬바탕" panose="02030504000101010101" pitchFamily="18" charset="-127"/>
            </a:endParaRPr>
          </a:p>
          <a:p>
            <a:r>
              <a:rPr lang="ko-KR" altLang="en-US" sz="4500" dirty="0">
                <a:latin typeface="Adobe 명조 Std M"/>
                <a:ea typeface="Adobe 명조 Std M"/>
                <a:cs typeface="함초롬바탕" panose="02030504000101010101" pitchFamily="18" charset="-127"/>
              </a:rPr>
              <a:t>시흥시 인구의 </a:t>
            </a:r>
            <a:r>
              <a:rPr lang="en-US" altLang="ko-KR" sz="4500" dirty="0">
                <a:latin typeface="Adobe 명조 Std M"/>
                <a:ea typeface="Adobe 명조 Std M"/>
                <a:cs typeface="함초롬바탕" panose="02030504000101010101" pitchFamily="18" charset="-127"/>
              </a:rPr>
              <a:t>2%</a:t>
            </a:r>
          </a:p>
          <a:p>
            <a:endParaRPr lang="en-US" altLang="ko-KR" sz="4500" dirty="0">
              <a:latin typeface="Adobe 명조 Std M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4500" dirty="0">
                <a:latin typeface="Adobe 명조 Std M"/>
                <a:ea typeface="Adobe 명조 Std M"/>
                <a:cs typeface="함초롬바탕" panose="02030504000101010101" pitchFamily="18" charset="-127"/>
              </a:rPr>
              <a:t>시화국가산업단지와 접해있는 캠퍼스</a:t>
            </a:r>
            <a:endParaRPr lang="en-US" altLang="ko-KR" sz="4500" dirty="0">
              <a:latin typeface="Adobe 명조 Std M"/>
              <a:ea typeface="Adobe 명조 Std M"/>
              <a:cs typeface="함초롬바탕" panose="02030504000101010101" pitchFamily="18" charset="-127"/>
            </a:endParaRPr>
          </a:p>
          <a:p>
            <a:endParaRPr lang="en-US" altLang="ko-KR" sz="4500" dirty="0">
              <a:latin typeface="Adobe 명조 Std M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4500" dirty="0">
                <a:latin typeface="Adobe 명조 Std M"/>
                <a:ea typeface="Adobe 명조 Std M"/>
                <a:cs typeface="함초롬바탕" panose="02030504000101010101" pitchFamily="18" charset="-127"/>
              </a:rPr>
              <a:t>엔지니어 인력 양성</a:t>
            </a:r>
            <a:endParaRPr lang="en-US" altLang="ko-KR" sz="4500" dirty="0">
              <a:latin typeface="Adobe 명조 Std M"/>
              <a:ea typeface="Adobe 명조 Std M"/>
              <a:cs typeface="함초롬바탕" panose="02030504000101010101" pitchFamily="18" charset="-127"/>
            </a:endParaRPr>
          </a:p>
          <a:p>
            <a:endParaRPr lang="en-US" altLang="ko-KR" sz="4500" dirty="0">
              <a:latin typeface="Adobe 명조 Std M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4500" dirty="0">
                <a:latin typeface="Adobe 명조 Std M"/>
                <a:ea typeface="Adobe 명조 Std M"/>
                <a:cs typeface="함초롬바탕" panose="02030504000101010101" pitchFamily="18" charset="-127"/>
              </a:rPr>
              <a:t>산학협력 활발</a:t>
            </a:r>
            <a:endParaRPr lang="en-US" altLang="ko-KR" sz="4500" dirty="0">
              <a:latin typeface="Adobe 명조 Std M"/>
              <a:ea typeface="Adobe 명조 Std M"/>
              <a:cs typeface="함초롬바탕" panose="02030504000101010101" pitchFamily="18" charset="-127"/>
            </a:endParaRPr>
          </a:p>
          <a:p>
            <a:endParaRPr lang="en-US" altLang="ko-KR" sz="2100" dirty="0">
              <a:latin typeface="Adobe 명조 Std M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buNone/>
            </a:pPr>
            <a:r>
              <a:rPr lang="en-US" altLang="ko-KR" sz="2100" dirty="0">
                <a:latin typeface="Adobe 명조 Std M"/>
                <a:ea typeface="함초롬바탕" panose="02030504000101010101" pitchFamily="18" charset="-127"/>
                <a:cs typeface="함초롬바탕" panose="02030504000101010101" pitchFamily="18" charset="-127"/>
              </a:rPr>
              <a:t>		</a:t>
            </a:r>
          </a:p>
          <a:p>
            <a:endParaRPr lang="en-US" altLang="ko-KR" dirty="0">
              <a:latin typeface="Adobe 명조 Std M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dirty="0">
              <a:latin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a뉴고딕M"/>
              </a:rPr>
              <a:t>그러나</a:t>
            </a:r>
            <a:r>
              <a:rPr lang="en-US" altLang="ko-KR" dirty="0">
                <a:ea typeface="a뉴고딕M"/>
              </a:rPr>
              <a:t>…</a:t>
            </a:r>
            <a:endParaRPr lang="ko-KR" altLang="en-US" dirty="0">
              <a:ea typeface="a뉴고딕M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Adobe 명조 Std M"/>
                <a:ea typeface="Adobe 명조 Std M"/>
                <a:cs typeface="함초롬바탕" panose="02030504000101010101" pitchFamily="18" charset="-127"/>
              </a:rPr>
              <a:t>한국공</a:t>
            </a:r>
            <a:r>
              <a:rPr lang="ko-KR" altLang="en-US" dirty="0">
                <a:latin typeface="Adobe 명조 Std M"/>
                <a:ea typeface="Adobe 명조 Std M"/>
                <a:cs typeface="함초롬바탕" panose="02030504000101010101" pitchFamily="18" charset="-127"/>
              </a:rPr>
              <a:t>대</a:t>
            </a:r>
            <a:r>
              <a:rPr lang="ko-KR" altLang="en-US" dirty="0" smtClean="0">
                <a:latin typeface="Adobe 명조 Std M"/>
                <a:ea typeface="Adobe 명조 Std M"/>
                <a:cs typeface="함초롬바탕" panose="02030504000101010101" pitchFamily="18" charset="-127"/>
              </a:rPr>
              <a:t> </a:t>
            </a:r>
            <a:r>
              <a:rPr lang="ko-KR" altLang="en-US" dirty="0">
                <a:latin typeface="Adobe 명조 Std M"/>
                <a:ea typeface="Adobe 명조 Std M"/>
                <a:cs typeface="함초롬바탕" panose="02030504000101010101" pitchFamily="18" charset="-127"/>
              </a:rPr>
              <a:t>학생들이 시흥시 지역사회를 이해하고 지역사회 활동에 활발히 참여하고 있는가</a:t>
            </a:r>
            <a:r>
              <a:rPr lang="en-US" altLang="ko-KR" dirty="0">
                <a:latin typeface="Adobe 명조 Std M"/>
                <a:ea typeface="Adobe 명조 Std M"/>
                <a:cs typeface="함초롬바탕" panose="02030504000101010101" pitchFamily="18" charset="-127"/>
              </a:rPr>
              <a:t>?</a:t>
            </a:r>
          </a:p>
          <a:p>
            <a:endParaRPr lang="en-US" altLang="ko-KR" dirty="0">
              <a:latin typeface="Adobe 명조 Std M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buNone/>
            </a:pPr>
            <a:endParaRPr lang="en-US" altLang="ko-KR" dirty="0">
              <a:latin typeface="Adobe 명조 Std M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dirty="0" smtClean="0">
                <a:latin typeface="Adobe 명조 Std M"/>
                <a:ea typeface="Adobe 명조 Std M"/>
                <a:cs typeface="함초롬바탕" panose="02030504000101010101" pitchFamily="18" charset="-127"/>
              </a:rPr>
              <a:t>시흥</a:t>
            </a:r>
            <a:r>
              <a:rPr lang="ko-KR" altLang="en-US" dirty="0">
                <a:latin typeface="Adobe 명조 Std M"/>
                <a:ea typeface="Adobe 명조 Std M"/>
                <a:cs typeface="함초롬바탕" panose="02030504000101010101" pitchFamily="18" charset="-127"/>
              </a:rPr>
              <a:t>시</a:t>
            </a:r>
            <a:r>
              <a:rPr lang="ko-KR" altLang="en-US" dirty="0" smtClean="0">
                <a:latin typeface="Adobe 명조 Std M"/>
                <a:ea typeface="Adobe 명조 Std M"/>
                <a:cs typeface="함초롬바탕" panose="02030504000101010101" pitchFamily="18" charset="-127"/>
              </a:rPr>
              <a:t>는 한국공대 </a:t>
            </a:r>
            <a:r>
              <a:rPr lang="ko-KR" altLang="en-US" dirty="0">
                <a:latin typeface="Adobe 명조 Std M"/>
                <a:ea typeface="Adobe 명조 Std M"/>
                <a:cs typeface="함초롬바탕" panose="02030504000101010101" pitchFamily="18" charset="-127"/>
              </a:rPr>
              <a:t>학생들을 협력의 동반자로 인식하고 있는가</a:t>
            </a:r>
            <a:r>
              <a:rPr lang="en-US" altLang="ko-KR" dirty="0">
                <a:latin typeface="Adobe 명조 Std M"/>
                <a:ea typeface="Adobe 명조 Std M"/>
                <a:cs typeface="함초롬바탕" panose="02030504000101010101" pitchFamily="18" charset="-127"/>
              </a:rPr>
              <a:t>?</a:t>
            </a:r>
            <a:endParaRPr lang="ko-KR" altLang="en-US" dirty="0">
              <a:latin typeface="Adobe 명조 Std M"/>
              <a:ea typeface="Adobe 명조 Std M"/>
              <a:cs typeface="함초롬바탕" panose="02030504000101010101" pitchFamily="18" charset="-127"/>
            </a:endParaRPr>
          </a:p>
          <a:p>
            <a:endParaRPr lang="ko-KR" altLang="en-US" dirty="0">
              <a:ea typeface="Adobe 명조 Std M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>
                <a:ea typeface="a뉴고딕M" panose="02020600000000000000"/>
              </a:rPr>
              <a:t>장소</a:t>
            </a:r>
            <a:r>
              <a:rPr lang="en-US" altLang="ko-KR" sz="2200" dirty="0">
                <a:ea typeface="a뉴고딕M" panose="02020600000000000000"/>
              </a:rPr>
              <a:t> </a:t>
            </a:r>
            <a:r>
              <a:rPr lang="ko-KR" altLang="en-US" sz="2200" dirty="0">
                <a:ea typeface="a뉴고딕M" panose="02020600000000000000"/>
              </a:rPr>
              <a:t>혹은 특정 위치</a:t>
            </a:r>
            <a:r>
              <a:rPr lang="en-US" altLang="ko-KR" sz="2200" dirty="0">
                <a:ea typeface="a뉴고딕M" panose="02020600000000000000"/>
              </a:rPr>
              <a:t>(location)</a:t>
            </a:r>
            <a:r>
              <a:rPr lang="ko-KR" altLang="en-US" sz="2200" dirty="0">
                <a:ea typeface="a뉴고딕M" panose="02020600000000000000"/>
              </a:rPr>
              <a:t>에 초점</a:t>
            </a:r>
            <a:endParaRPr lang="en-US" altLang="ko-KR" sz="2200" dirty="0">
              <a:ea typeface="a뉴고딕M" panose="02020600000000000000"/>
            </a:endParaRPr>
          </a:p>
          <a:p>
            <a:endParaRPr lang="en-US" altLang="ko-KR" sz="2200" dirty="0">
              <a:ea typeface="a뉴고딕M" panose="02020600000000000000"/>
            </a:endParaRPr>
          </a:p>
          <a:p>
            <a:r>
              <a:rPr lang="ko-KR" altLang="en-US" sz="2200" dirty="0" err="1">
                <a:ea typeface="a뉴고딕M" panose="02020600000000000000"/>
              </a:rPr>
              <a:t>도시란</a:t>
            </a:r>
            <a:r>
              <a:rPr lang="ko-KR" altLang="en-US" sz="2200" dirty="0">
                <a:ea typeface="a뉴고딕M" panose="02020600000000000000"/>
              </a:rPr>
              <a:t> 지표면의 일부를 점유하고 있는 지역으로서</a:t>
            </a:r>
            <a:endParaRPr lang="en-US" altLang="ko-KR" sz="2200" dirty="0">
              <a:ea typeface="a뉴고딕M" panose="02020600000000000000"/>
            </a:endParaRPr>
          </a:p>
          <a:p>
            <a:pPr lvl="1"/>
            <a:endParaRPr lang="en-US" altLang="ko-KR" sz="2200" dirty="0">
              <a:ea typeface="a뉴고딕M" panose="02020600000000000000"/>
            </a:endParaRPr>
          </a:p>
          <a:p>
            <a:pPr lvl="1"/>
            <a:r>
              <a:rPr lang="ko-KR" altLang="en-US" sz="2200" dirty="0">
                <a:ea typeface="a뉴고딕M" panose="02020600000000000000"/>
              </a:rPr>
              <a:t>비교적 좁은 장소에 다수의 인구가 집중하여 거주하고 인구밀도가 높으며</a:t>
            </a:r>
            <a:endParaRPr lang="en-US" altLang="ko-KR" sz="2200" dirty="0">
              <a:ea typeface="a뉴고딕M" panose="02020600000000000000"/>
            </a:endParaRPr>
          </a:p>
          <a:p>
            <a:pPr lvl="1"/>
            <a:r>
              <a:rPr lang="ko-KR" altLang="en-US" sz="2200" dirty="0">
                <a:ea typeface="a뉴고딕M" panose="02020600000000000000"/>
              </a:rPr>
              <a:t>주민들은 주로 </a:t>
            </a:r>
            <a:r>
              <a:rPr lang="ko-KR" altLang="en-US" sz="2200" dirty="0" err="1">
                <a:ea typeface="a뉴고딕M" panose="02020600000000000000"/>
              </a:rPr>
              <a:t>비농업적인</a:t>
            </a:r>
            <a:r>
              <a:rPr lang="ko-KR" altLang="en-US" sz="2200" dirty="0">
                <a:ea typeface="a뉴고딕M" panose="02020600000000000000"/>
              </a:rPr>
              <a:t> 활동에 종사하고</a:t>
            </a:r>
            <a:endParaRPr lang="en-US" altLang="ko-KR" sz="2200" dirty="0">
              <a:ea typeface="a뉴고딕M" panose="02020600000000000000"/>
            </a:endParaRPr>
          </a:p>
          <a:p>
            <a:pPr lvl="1"/>
            <a:r>
              <a:rPr lang="ko-KR" altLang="en-US" sz="2200" dirty="0">
                <a:ea typeface="a뉴고딕M" panose="02020600000000000000"/>
              </a:rPr>
              <a:t>행정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경제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문화 등 인간활동의 중심지 역할을 한다</a:t>
            </a:r>
            <a:r>
              <a:rPr lang="en-US" altLang="ko-KR" sz="2200" dirty="0">
                <a:ea typeface="a뉴고딕M" panose="0202060000000000000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A609D04-E442-4BA6-8048-3A0CA7A61E16}"/>
              </a:ext>
            </a:extLst>
          </p:cNvPr>
          <p:cNvSpPr txBox="1"/>
          <p:nvPr/>
        </p:nvSpPr>
        <p:spPr>
          <a:xfrm>
            <a:off x="323528" y="3239762"/>
            <a:ext cx="2304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지리학적</a:t>
            </a:r>
            <a:endParaRPr lang="en-US" altLang="ko-KR" sz="3200" dirty="0">
              <a:solidFill>
                <a:schemeClr val="bg1"/>
              </a:solidFill>
              <a:ea typeface="a뉴고딕M" panose="02020600000000000000"/>
            </a:endParaRPr>
          </a:p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견해</a:t>
            </a:r>
          </a:p>
        </p:txBody>
      </p:sp>
    </p:spTree>
    <p:extLst>
      <p:ext uri="{BB962C8B-B14F-4D97-AF65-F5344CB8AC3E}">
        <p14:creationId xmlns:p14="http://schemas.microsoft.com/office/powerpoint/2010/main" val="151083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a뉴고딕M" panose="02020600000000000000"/>
              </a:rPr>
              <a:t>도시는 복합적</a:t>
            </a:r>
            <a:r>
              <a:rPr lang="en-US" altLang="ko-KR" dirty="0">
                <a:ea typeface="a뉴고딕M" panose="02020600000000000000"/>
              </a:rPr>
              <a:t>, </a:t>
            </a:r>
            <a:r>
              <a:rPr lang="ko-KR" altLang="en-US" dirty="0">
                <a:ea typeface="a뉴고딕M" panose="02020600000000000000"/>
              </a:rPr>
              <a:t>다원적인 사회조직으로서</a:t>
            </a:r>
            <a:r>
              <a:rPr lang="en-US" altLang="ko-KR" dirty="0">
                <a:ea typeface="a뉴고딕M" panose="02020600000000000000"/>
              </a:rPr>
              <a:t>, </a:t>
            </a:r>
            <a:r>
              <a:rPr lang="ko-KR" altLang="en-US" dirty="0">
                <a:ea typeface="a뉴고딕M" panose="02020600000000000000"/>
              </a:rPr>
              <a:t>농촌과 달리</a:t>
            </a:r>
            <a:endParaRPr lang="en-US" altLang="ko-KR" dirty="0">
              <a:ea typeface="a뉴고딕M" panose="02020600000000000000"/>
            </a:endParaRPr>
          </a:p>
          <a:p>
            <a:pPr lvl="1"/>
            <a:r>
              <a:rPr lang="ko-KR" altLang="en-US" dirty="0">
                <a:ea typeface="a뉴고딕M" panose="02020600000000000000"/>
              </a:rPr>
              <a:t>인구규모와 인구밀도가 높고</a:t>
            </a:r>
            <a:endParaRPr lang="en-US" altLang="ko-KR" dirty="0">
              <a:ea typeface="a뉴고딕M" panose="02020600000000000000"/>
            </a:endParaRPr>
          </a:p>
          <a:p>
            <a:pPr lvl="1"/>
            <a:r>
              <a:rPr lang="ko-KR" altLang="en-US" dirty="0">
                <a:ea typeface="a뉴고딕M" panose="02020600000000000000"/>
              </a:rPr>
              <a:t>주로 다양한 비농업적 활동이 이루어지며</a:t>
            </a:r>
            <a:endParaRPr lang="en-US" altLang="ko-KR" dirty="0">
              <a:ea typeface="a뉴고딕M" panose="02020600000000000000"/>
            </a:endParaRPr>
          </a:p>
          <a:p>
            <a:pPr lvl="1"/>
            <a:r>
              <a:rPr lang="ko-KR" altLang="en-US" dirty="0" err="1">
                <a:ea typeface="a뉴고딕M" panose="02020600000000000000"/>
              </a:rPr>
              <a:t>도시성</a:t>
            </a:r>
            <a:r>
              <a:rPr lang="ko-KR" altLang="en-US" dirty="0">
                <a:ea typeface="a뉴고딕M" panose="02020600000000000000"/>
              </a:rPr>
              <a:t> 혹은 도시문화</a:t>
            </a:r>
            <a:r>
              <a:rPr lang="en-US" altLang="ko-KR" dirty="0">
                <a:ea typeface="a뉴고딕M" panose="02020600000000000000"/>
              </a:rPr>
              <a:t>(urbanism)</a:t>
            </a:r>
            <a:r>
              <a:rPr lang="ko-KR" altLang="en-US" dirty="0">
                <a:ea typeface="a뉴고딕M" panose="02020600000000000000"/>
              </a:rPr>
              <a:t>의</a:t>
            </a:r>
            <a:r>
              <a:rPr lang="en-US" altLang="ko-KR" dirty="0">
                <a:ea typeface="a뉴고딕M" panose="02020600000000000000"/>
              </a:rPr>
              <a:t> </a:t>
            </a:r>
            <a:r>
              <a:rPr lang="ko-KR" altLang="en-US" dirty="0">
                <a:ea typeface="a뉴고딕M" panose="02020600000000000000"/>
              </a:rPr>
              <a:t>정도가 높은 특성을 지닌 곳</a:t>
            </a:r>
            <a:endParaRPr lang="en-US" altLang="ko-KR" dirty="0">
              <a:ea typeface="a뉴고딕M" panose="02020600000000000000"/>
            </a:endParaRPr>
          </a:p>
          <a:p>
            <a:endParaRPr lang="en-US" altLang="ko-KR" dirty="0">
              <a:ea typeface="a뉴고딕M" panose="02020600000000000000"/>
            </a:endParaRPr>
          </a:p>
          <a:p>
            <a:r>
              <a:rPr lang="ko-KR" altLang="en-US" dirty="0">
                <a:ea typeface="a뉴고딕M" panose="02020600000000000000"/>
              </a:rPr>
              <a:t>즉</a:t>
            </a:r>
            <a:r>
              <a:rPr lang="en-US" altLang="ko-KR" dirty="0">
                <a:ea typeface="a뉴고딕M" panose="02020600000000000000"/>
              </a:rPr>
              <a:t>, </a:t>
            </a:r>
            <a:r>
              <a:rPr lang="ko-KR" altLang="en-US" dirty="0">
                <a:ea typeface="a뉴고딕M" panose="02020600000000000000"/>
              </a:rPr>
              <a:t>도시는</a:t>
            </a:r>
            <a:endParaRPr lang="en-US" altLang="ko-KR" dirty="0">
              <a:ea typeface="a뉴고딕M" panose="02020600000000000000"/>
            </a:endParaRPr>
          </a:p>
          <a:p>
            <a:pPr lvl="1"/>
            <a:r>
              <a:rPr lang="ko-KR" altLang="en-US" dirty="0">
                <a:ea typeface="a뉴고딕M" panose="02020600000000000000"/>
              </a:rPr>
              <a:t>정주인구가 집중되어 인구밀도가 높은 곳이고</a:t>
            </a:r>
            <a:endParaRPr lang="en-US" altLang="ko-KR" dirty="0">
              <a:ea typeface="a뉴고딕M" panose="02020600000000000000"/>
            </a:endParaRPr>
          </a:p>
          <a:p>
            <a:pPr lvl="1"/>
            <a:r>
              <a:rPr lang="ko-KR" altLang="en-US" dirty="0">
                <a:ea typeface="a뉴고딕M" panose="02020600000000000000"/>
              </a:rPr>
              <a:t>재화와 서비스 및 교통을 집중 분산시키는 </a:t>
            </a:r>
            <a:r>
              <a:rPr lang="ko-KR" altLang="en-US" dirty="0" err="1">
                <a:ea typeface="a뉴고딕M" panose="02020600000000000000"/>
              </a:rPr>
              <a:t>결절점이며</a:t>
            </a:r>
            <a:endParaRPr lang="en-US" altLang="ko-KR" dirty="0">
              <a:ea typeface="a뉴고딕M" panose="02020600000000000000"/>
            </a:endParaRPr>
          </a:p>
          <a:p>
            <a:pPr lvl="1"/>
            <a:r>
              <a:rPr lang="ko-KR" altLang="en-US" dirty="0">
                <a:ea typeface="a뉴고딕M" panose="02020600000000000000"/>
              </a:rPr>
              <a:t>복잡성과 전문성 및 이질성을 지닌 사회이고</a:t>
            </a:r>
            <a:endParaRPr lang="en-US" altLang="ko-KR" dirty="0">
              <a:ea typeface="a뉴고딕M" panose="02020600000000000000"/>
            </a:endParaRPr>
          </a:p>
          <a:p>
            <a:pPr lvl="1"/>
            <a:r>
              <a:rPr lang="ko-KR" altLang="en-US" dirty="0">
                <a:ea typeface="a뉴고딕M" panose="02020600000000000000"/>
              </a:rPr>
              <a:t>도시주민들은 농촌주민들과는 다른 도시문화 혹은 도시풍의 생활양식을 가지고 있다</a:t>
            </a:r>
            <a:r>
              <a:rPr lang="en-US" altLang="ko-KR" dirty="0">
                <a:ea typeface="a뉴고딕M" panose="0202060000000000000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A609D04-E442-4BA6-8048-3A0CA7A61E16}"/>
              </a:ext>
            </a:extLst>
          </p:cNvPr>
          <p:cNvSpPr txBox="1"/>
          <p:nvPr/>
        </p:nvSpPr>
        <p:spPr>
          <a:xfrm>
            <a:off x="323528" y="3239762"/>
            <a:ext cx="2304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사회학적 </a:t>
            </a:r>
            <a:endParaRPr lang="en-US" altLang="ko-KR" sz="3200" dirty="0">
              <a:solidFill>
                <a:schemeClr val="bg1"/>
              </a:solidFill>
              <a:ea typeface="a뉴고딕M" panose="02020600000000000000"/>
            </a:endParaRPr>
          </a:p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견해</a:t>
            </a:r>
          </a:p>
        </p:txBody>
      </p:sp>
    </p:spTree>
    <p:extLst>
      <p:ext uri="{BB962C8B-B14F-4D97-AF65-F5344CB8AC3E}">
        <p14:creationId xmlns:p14="http://schemas.microsoft.com/office/powerpoint/2010/main" val="1827612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01951" y="908720"/>
            <a:ext cx="5486400" cy="50760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ea typeface="a뉴고딕M" panose="02020600000000000000"/>
              </a:rPr>
              <a:t>도시 여부를 결정하는 데 사용하는 가장 보편적인 기준</a:t>
            </a:r>
            <a:endParaRPr lang="en-US" altLang="ko-KR" sz="2200" dirty="0">
              <a:ea typeface="a뉴고딕M" panose="02020600000000000000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ea typeface="a뉴고딕M" panose="02020600000000000000"/>
              </a:rPr>
              <a:t>나라마다 다름</a:t>
            </a:r>
            <a:endParaRPr lang="en-US" altLang="ko-KR" sz="2200" dirty="0">
              <a:ea typeface="a뉴고딕M" panose="02020600000000000000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ea typeface="a뉴고딕M" panose="02020600000000000000"/>
              </a:rPr>
              <a:t>덴마크</a:t>
            </a:r>
            <a:r>
              <a:rPr lang="en-US" altLang="ko-KR" sz="1800" dirty="0">
                <a:ea typeface="a뉴고딕M" panose="02020600000000000000"/>
              </a:rPr>
              <a:t>: </a:t>
            </a:r>
            <a:r>
              <a:rPr lang="ko-KR" altLang="en-US" sz="1800" dirty="0" err="1">
                <a:ea typeface="a뉴고딕M" panose="02020600000000000000"/>
              </a:rPr>
              <a:t>평방킬로미터당</a:t>
            </a:r>
            <a:r>
              <a:rPr lang="ko-KR" altLang="en-US" sz="1800" dirty="0">
                <a:ea typeface="a뉴고딕M" panose="02020600000000000000"/>
              </a:rPr>
              <a:t> 인구가 </a:t>
            </a:r>
            <a:r>
              <a:rPr lang="en-US" altLang="ko-KR" sz="1800" dirty="0">
                <a:ea typeface="a뉴고딕M" panose="02020600000000000000"/>
              </a:rPr>
              <a:t>250</a:t>
            </a:r>
            <a:r>
              <a:rPr lang="ko-KR" altLang="en-US" sz="1800" dirty="0">
                <a:ea typeface="a뉴고딕M" panose="02020600000000000000"/>
              </a:rPr>
              <a:t>명 이상</a:t>
            </a:r>
            <a:endParaRPr lang="en-US" altLang="ko-KR" sz="1800" dirty="0">
              <a:ea typeface="a뉴고딕M" panose="02020600000000000000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ea typeface="a뉴고딕M" panose="02020600000000000000"/>
              </a:rPr>
              <a:t>미국</a:t>
            </a:r>
            <a:r>
              <a:rPr lang="en-US" altLang="ko-KR" sz="1800" dirty="0">
                <a:ea typeface="a뉴고딕M" panose="02020600000000000000"/>
              </a:rPr>
              <a:t>: 2,500</a:t>
            </a:r>
            <a:r>
              <a:rPr lang="ko-KR" altLang="en-US" sz="1800" dirty="0">
                <a:ea typeface="a뉴고딕M" panose="02020600000000000000"/>
              </a:rPr>
              <a:t>명 이상</a:t>
            </a:r>
            <a:endParaRPr lang="en-US" altLang="ko-KR" sz="1800" dirty="0">
              <a:ea typeface="a뉴고딕M" panose="02020600000000000000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ea typeface="a뉴고딕M" panose="02020600000000000000"/>
              </a:rPr>
              <a:t>그리스</a:t>
            </a:r>
            <a:r>
              <a:rPr lang="en-US" altLang="ko-KR" sz="1800" dirty="0">
                <a:ea typeface="a뉴고딕M" panose="02020600000000000000"/>
              </a:rPr>
              <a:t>: 1</a:t>
            </a:r>
            <a:r>
              <a:rPr lang="ko-KR" altLang="en-US" sz="1800" dirty="0">
                <a:ea typeface="a뉴고딕M" panose="02020600000000000000"/>
              </a:rPr>
              <a:t>만명 이상</a:t>
            </a:r>
            <a:endParaRPr lang="en-US" altLang="ko-KR" sz="1800" dirty="0">
              <a:ea typeface="a뉴고딕M" panose="02020600000000000000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ea typeface="a뉴고딕M" panose="02020600000000000000"/>
              </a:rPr>
              <a:t>한국</a:t>
            </a:r>
            <a:r>
              <a:rPr lang="en-US" altLang="ko-KR" sz="1800" dirty="0">
                <a:ea typeface="a뉴고딕M" panose="02020600000000000000"/>
              </a:rPr>
              <a:t>: 5</a:t>
            </a:r>
            <a:r>
              <a:rPr lang="ko-KR" altLang="en-US" sz="1800" dirty="0">
                <a:ea typeface="a뉴고딕M" panose="02020600000000000000"/>
              </a:rPr>
              <a:t>만명 이상</a:t>
            </a:r>
            <a:endParaRPr lang="en-US" altLang="ko-KR" sz="1800" dirty="0">
              <a:ea typeface="a뉴고딕M" panose="02020600000000000000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ea typeface="a뉴고딕M" panose="02020600000000000000"/>
              </a:rPr>
              <a:t>국제연합</a:t>
            </a:r>
            <a:r>
              <a:rPr lang="en-US" altLang="ko-KR" sz="1800" dirty="0">
                <a:ea typeface="a뉴고딕M" panose="02020600000000000000"/>
              </a:rPr>
              <a:t>: 2</a:t>
            </a:r>
            <a:r>
              <a:rPr lang="ko-KR" altLang="en-US" sz="1800" dirty="0">
                <a:ea typeface="a뉴고딕M" panose="02020600000000000000"/>
              </a:rPr>
              <a:t>만명 이상</a:t>
            </a:r>
            <a:endParaRPr lang="en-US" altLang="ko-KR" sz="1800" dirty="0">
              <a:ea typeface="a뉴고딕M" panose="0202060000000000000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16934"/>
            <a:ext cx="9144000" cy="1052736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/>
              <a:t>도시의 정의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CFFDCD6-1BDD-431C-9548-2A36618D904C}"/>
              </a:ext>
            </a:extLst>
          </p:cNvPr>
          <p:cNvSpPr txBox="1"/>
          <p:nvPr/>
        </p:nvSpPr>
        <p:spPr>
          <a:xfrm>
            <a:off x="323528" y="3187109"/>
            <a:ext cx="2016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인구기준</a:t>
            </a:r>
            <a:endParaRPr lang="en-US" altLang="ko-KR" sz="3200" dirty="0">
              <a:solidFill>
                <a:schemeClr val="bg1"/>
              </a:solidFill>
              <a:ea typeface="a뉴고딕M" panose="0202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93293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/>
              <a:t>물질적인 부를 상징하고 정주인구를 수용하고 있는 인공물들이 집결되어 있는 곳</a:t>
            </a:r>
            <a:endParaRPr lang="en-US" altLang="ko-KR" sz="2200" dirty="0"/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ea typeface="a뉴고딕M" panose="02020600000000000000"/>
              </a:rPr>
              <a:t>도시민들이 공동으로 이용하는 도시기반시설</a:t>
            </a:r>
            <a:r>
              <a:rPr lang="en-US" altLang="ko-KR" sz="2000" dirty="0">
                <a:ea typeface="a뉴고딕M" panose="02020600000000000000"/>
              </a:rPr>
              <a:t>(</a:t>
            </a:r>
            <a:r>
              <a:rPr lang="ko-KR" altLang="en-US" sz="2000" dirty="0">
                <a:ea typeface="a뉴고딕M" panose="02020600000000000000"/>
              </a:rPr>
              <a:t>도로</a:t>
            </a:r>
            <a:r>
              <a:rPr lang="en-US" altLang="ko-KR" sz="2000" dirty="0">
                <a:ea typeface="a뉴고딕M" panose="02020600000000000000"/>
              </a:rPr>
              <a:t>, </a:t>
            </a:r>
            <a:r>
              <a:rPr lang="ko-KR" altLang="en-US" sz="2000" dirty="0">
                <a:ea typeface="a뉴고딕M" panose="02020600000000000000"/>
              </a:rPr>
              <a:t>철도</a:t>
            </a:r>
            <a:r>
              <a:rPr lang="en-US" altLang="ko-KR" sz="2000" dirty="0">
                <a:ea typeface="a뉴고딕M" panose="02020600000000000000"/>
              </a:rPr>
              <a:t>, </a:t>
            </a:r>
            <a:r>
              <a:rPr lang="ko-KR" altLang="en-US" sz="2000" dirty="0">
                <a:ea typeface="a뉴고딕M" panose="02020600000000000000"/>
              </a:rPr>
              <a:t>전철</a:t>
            </a:r>
            <a:r>
              <a:rPr lang="en-US" altLang="ko-KR" sz="2000" dirty="0">
                <a:ea typeface="a뉴고딕M" panose="02020600000000000000"/>
              </a:rPr>
              <a:t>, </a:t>
            </a:r>
            <a:r>
              <a:rPr lang="ko-KR" altLang="en-US" sz="2000" dirty="0">
                <a:ea typeface="a뉴고딕M" panose="02020600000000000000"/>
              </a:rPr>
              <a:t>상하수도</a:t>
            </a:r>
            <a:r>
              <a:rPr lang="en-US" altLang="ko-KR" sz="2000" dirty="0">
                <a:ea typeface="a뉴고딕M" panose="02020600000000000000"/>
              </a:rPr>
              <a:t>, </a:t>
            </a:r>
            <a:r>
              <a:rPr lang="ko-KR" altLang="en-US" sz="2000" dirty="0">
                <a:ea typeface="a뉴고딕M" panose="02020600000000000000"/>
              </a:rPr>
              <a:t>쓰레기처리장</a:t>
            </a:r>
            <a:r>
              <a:rPr lang="en-US" altLang="ko-KR" sz="2000" dirty="0">
                <a:ea typeface="a뉴고딕M" panose="02020600000000000000"/>
              </a:rPr>
              <a:t>, </a:t>
            </a:r>
            <a:r>
              <a:rPr lang="ko-KR" altLang="en-US" sz="2000" dirty="0">
                <a:ea typeface="a뉴고딕M" panose="02020600000000000000"/>
              </a:rPr>
              <a:t>학교</a:t>
            </a:r>
            <a:r>
              <a:rPr lang="en-US" altLang="ko-KR" sz="2000" dirty="0">
                <a:ea typeface="a뉴고딕M" panose="02020600000000000000"/>
              </a:rPr>
              <a:t>, </a:t>
            </a:r>
            <a:r>
              <a:rPr lang="ko-KR" altLang="en-US" sz="2000" dirty="0">
                <a:ea typeface="a뉴고딕M" panose="02020600000000000000"/>
              </a:rPr>
              <a:t>병원</a:t>
            </a:r>
            <a:r>
              <a:rPr lang="en-US" altLang="ko-KR" sz="2000" dirty="0">
                <a:ea typeface="a뉴고딕M" panose="02020600000000000000"/>
              </a:rPr>
              <a:t>, </a:t>
            </a:r>
            <a:r>
              <a:rPr lang="ko-KR" altLang="en-US" sz="2000" dirty="0">
                <a:ea typeface="a뉴고딕M" panose="02020600000000000000"/>
              </a:rPr>
              <a:t>공원</a:t>
            </a:r>
            <a:r>
              <a:rPr lang="en-US" altLang="ko-KR" sz="2000" dirty="0">
                <a:ea typeface="a뉴고딕M" panose="02020600000000000000"/>
              </a:rPr>
              <a:t>, </a:t>
            </a:r>
            <a:r>
              <a:rPr lang="ko-KR" altLang="en-US" sz="2000" dirty="0">
                <a:ea typeface="a뉴고딕M" panose="02020600000000000000"/>
              </a:rPr>
              <a:t>도서관 등</a:t>
            </a:r>
            <a:r>
              <a:rPr lang="en-US" altLang="ko-KR" sz="2000" dirty="0">
                <a:ea typeface="a뉴고딕M" panose="02020600000000000000"/>
              </a:rPr>
              <a:t>)</a:t>
            </a:r>
            <a:r>
              <a:rPr lang="ko-KR" altLang="en-US" sz="2000" dirty="0">
                <a:ea typeface="a뉴고딕M" panose="02020600000000000000"/>
              </a:rPr>
              <a:t> </a:t>
            </a:r>
            <a:endParaRPr lang="en-US" altLang="ko-KR" sz="2000" dirty="0">
              <a:ea typeface="a뉴고딕M" panose="02020600000000000000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ea typeface="a뉴고딕M" panose="02020600000000000000"/>
              </a:rPr>
              <a:t>주택</a:t>
            </a:r>
            <a:r>
              <a:rPr lang="en-US" altLang="ko-KR" sz="2000" dirty="0">
                <a:ea typeface="a뉴고딕M" panose="02020600000000000000"/>
              </a:rPr>
              <a:t>, </a:t>
            </a:r>
            <a:r>
              <a:rPr lang="ko-KR" altLang="en-US" sz="2000" dirty="0">
                <a:ea typeface="a뉴고딕M" panose="02020600000000000000"/>
              </a:rPr>
              <a:t>궁전</a:t>
            </a:r>
            <a:r>
              <a:rPr lang="en-US" altLang="ko-KR" sz="2000" dirty="0">
                <a:ea typeface="a뉴고딕M" panose="02020600000000000000"/>
              </a:rPr>
              <a:t>, </a:t>
            </a:r>
            <a:r>
              <a:rPr lang="ko-KR" altLang="en-US" sz="2000" dirty="0">
                <a:ea typeface="a뉴고딕M" panose="02020600000000000000"/>
              </a:rPr>
              <a:t>사원</a:t>
            </a:r>
            <a:r>
              <a:rPr lang="en-US" altLang="ko-KR" sz="2000" dirty="0">
                <a:ea typeface="a뉴고딕M" panose="02020600000000000000"/>
              </a:rPr>
              <a:t>, </a:t>
            </a:r>
            <a:r>
              <a:rPr lang="ko-KR" altLang="en-US" sz="2000" dirty="0">
                <a:ea typeface="a뉴고딕M" panose="02020600000000000000"/>
              </a:rPr>
              <a:t>상가 등 부를 상징하는 건축물</a:t>
            </a:r>
            <a:endParaRPr lang="en-US" altLang="ko-KR" sz="2000" dirty="0">
              <a:ea typeface="a뉴고딕M" panose="0202060000000000000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A609D04-E442-4BA6-8048-3A0CA7A61E16}"/>
              </a:ext>
            </a:extLst>
          </p:cNvPr>
          <p:cNvSpPr txBox="1"/>
          <p:nvPr/>
        </p:nvSpPr>
        <p:spPr>
          <a:xfrm>
            <a:off x="323528" y="2420888"/>
            <a:ext cx="2232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물리적 </a:t>
            </a:r>
            <a:endParaRPr lang="en-US" altLang="ko-KR" sz="3200" dirty="0">
              <a:solidFill>
                <a:schemeClr val="bg1"/>
              </a:solidFill>
              <a:ea typeface="a뉴고딕M" panose="02020600000000000000"/>
            </a:endParaRPr>
          </a:p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기준</a:t>
            </a:r>
            <a:endParaRPr lang="ko-KR" altLang="en-US" sz="2800" dirty="0">
              <a:solidFill>
                <a:schemeClr val="bg1"/>
              </a:solidFill>
              <a:ea typeface="a뉴고딕M" panose="0202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176364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농업부문에 종사하는 인구가 상대적으로 적고 비농업부문에 종사하는 인구가 많은 곳 </a:t>
            </a:r>
            <a:r>
              <a:rPr lang="en-US" altLang="ko-KR" sz="2400" dirty="0"/>
              <a:t>= </a:t>
            </a:r>
            <a:r>
              <a:rPr lang="ko-KR" altLang="en-US" sz="2400" dirty="0"/>
              <a:t>비농업지역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A609D04-E442-4BA6-8048-3A0CA7A61E16}"/>
              </a:ext>
            </a:extLst>
          </p:cNvPr>
          <p:cNvSpPr txBox="1"/>
          <p:nvPr/>
        </p:nvSpPr>
        <p:spPr>
          <a:xfrm>
            <a:off x="323528" y="2670375"/>
            <a:ext cx="2232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경제적 </a:t>
            </a:r>
            <a:endParaRPr lang="en-US" altLang="ko-KR" sz="3200" dirty="0">
              <a:solidFill>
                <a:schemeClr val="bg1"/>
              </a:solidFill>
              <a:ea typeface="a뉴고딕M" panose="02020600000000000000"/>
            </a:endParaRPr>
          </a:p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기준</a:t>
            </a:r>
            <a:endParaRPr lang="ko-KR" altLang="en-US" sz="2800" dirty="0">
              <a:solidFill>
                <a:schemeClr val="bg1"/>
              </a:solidFill>
              <a:ea typeface="a뉴고딕M" panose="0202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331972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/>
              <a:t>농촌사회에 비해서 규모가 크고 문화적으로 이질적이며</a:t>
            </a:r>
            <a:r>
              <a:rPr lang="en-US" altLang="ko-KR" sz="2200" dirty="0"/>
              <a:t>, </a:t>
            </a:r>
            <a:r>
              <a:rPr lang="ko-KR" altLang="en-US" sz="2200" dirty="0"/>
              <a:t>사회적으로 다양성을 지니는 장소</a:t>
            </a:r>
            <a:endParaRPr lang="en-US" altLang="ko-KR" sz="2200" dirty="0"/>
          </a:p>
          <a:p>
            <a:r>
              <a:rPr lang="ko-KR" altLang="en-US" sz="2200" dirty="0"/>
              <a:t>인간관계는 이익사회 혹은 공식적인 역할관계 </a:t>
            </a:r>
            <a:r>
              <a:rPr lang="en-US" altLang="ko-KR" sz="2200" dirty="0"/>
              <a:t>(vs</a:t>
            </a:r>
            <a:r>
              <a:rPr lang="ko-KR" altLang="en-US" sz="2200" dirty="0"/>
              <a:t> 공동사회 혹은 </a:t>
            </a:r>
            <a:r>
              <a:rPr lang="en-US" altLang="ko-KR" sz="2200" dirty="0"/>
              <a:t>1</a:t>
            </a:r>
            <a:r>
              <a:rPr lang="ko-KR" altLang="en-US" sz="2200" dirty="0"/>
              <a:t>차집단의 관계</a:t>
            </a:r>
            <a:r>
              <a:rPr lang="en-US" altLang="ko-KR" sz="2200" dirty="0"/>
              <a:t>)</a:t>
            </a:r>
          </a:p>
          <a:p>
            <a:r>
              <a:rPr lang="ko-KR" altLang="en-US" sz="2200" dirty="0"/>
              <a:t>사회조직의</a:t>
            </a:r>
            <a:r>
              <a:rPr lang="en-US" altLang="ko-KR" sz="2200" dirty="0"/>
              <a:t> </a:t>
            </a:r>
            <a:r>
              <a:rPr lang="ko-KR" altLang="en-US" sz="2200" dirty="0"/>
              <a:t>형태는 유기적 </a:t>
            </a:r>
            <a:r>
              <a:rPr lang="en-US" altLang="ko-KR" sz="2200" dirty="0"/>
              <a:t>(vs</a:t>
            </a:r>
            <a:r>
              <a:rPr lang="ko-KR" altLang="en-US" sz="2200" dirty="0"/>
              <a:t> 기계적</a:t>
            </a:r>
            <a:r>
              <a:rPr lang="en-US" altLang="ko-KR" sz="2200" dirty="0"/>
              <a:t>)</a:t>
            </a:r>
          </a:p>
          <a:p>
            <a:r>
              <a:rPr lang="ko-KR" altLang="en-US" sz="2200" dirty="0"/>
              <a:t>예술과 문화를 생성</a:t>
            </a:r>
            <a:r>
              <a:rPr lang="en-US" altLang="ko-KR" sz="2200" dirty="0"/>
              <a:t>, </a:t>
            </a:r>
            <a:r>
              <a:rPr lang="ko-KR" altLang="en-US" sz="2200" dirty="0"/>
              <a:t>유지</a:t>
            </a:r>
            <a:r>
              <a:rPr lang="en-US" altLang="ko-KR" sz="2200" dirty="0"/>
              <a:t>, </a:t>
            </a:r>
            <a:r>
              <a:rPr lang="ko-KR" altLang="en-US" sz="2200" dirty="0"/>
              <a:t>계승</a:t>
            </a:r>
            <a:r>
              <a:rPr lang="en-US" altLang="ko-KR" sz="2200" dirty="0"/>
              <a:t>, </a:t>
            </a:r>
            <a:r>
              <a:rPr lang="ko-KR" altLang="en-US" sz="2200" dirty="0"/>
              <a:t>발전시키는 문명의 그릇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A609D04-E442-4BA6-8048-3A0CA7A61E16}"/>
              </a:ext>
            </a:extLst>
          </p:cNvPr>
          <p:cNvSpPr txBox="1"/>
          <p:nvPr/>
        </p:nvSpPr>
        <p:spPr>
          <a:xfrm>
            <a:off x="323528" y="3132040"/>
            <a:ext cx="2232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사회문화적</a:t>
            </a:r>
            <a:endParaRPr lang="en-US" altLang="ko-KR" sz="3200" dirty="0">
              <a:solidFill>
                <a:schemeClr val="bg1"/>
              </a:solidFill>
              <a:ea typeface="a뉴고딕M" panose="02020600000000000000"/>
            </a:endParaRPr>
          </a:p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기준</a:t>
            </a:r>
            <a:endParaRPr lang="ko-KR" altLang="en-US" sz="2800" dirty="0">
              <a:solidFill>
                <a:schemeClr val="bg1"/>
              </a:solidFill>
              <a:ea typeface="a뉴고딕M" panose="0202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27916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71800" y="864108"/>
            <a:ext cx="5904655" cy="53732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ea typeface="a뉴고딕M" panose="02020600000000000000"/>
              </a:rPr>
              <a:t>법적으로 지리적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공간적 범위가 정해진 정치적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행정적 기능을 수행하는 제한된 자치적 정부단위</a:t>
            </a:r>
            <a:endParaRPr lang="en-US" altLang="ko-KR" sz="2200" dirty="0">
              <a:ea typeface="a뉴고딕M" panose="02020600000000000000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ea typeface="a뉴고딕M" panose="02020600000000000000"/>
              </a:rPr>
              <a:t>정치활동의 무대이고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공공정책을 수립 집행하며 공공서비스를 공급</a:t>
            </a:r>
            <a:endParaRPr lang="en-US" altLang="ko-KR" sz="2200" dirty="0">
              <a:ea typeface="a뉴고딕M" panose="0202060000000000000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>
              <a:ea typeface="a뉴고딕M" panose="0202060000000000000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gradFill flip="none" rotWithShape="1">
            <a:gsLst>
              <a:gs pos="0">
                <a:srgbClr val="6D3B2D">
                  <a:shade val="30000"/>
                  <a:satMod val="115000"/>
                </a:srgbClr>
              </a:gs>
              <a:gs pos="50000">
                <a:srgbClr val="6D3B2D">
                  <a:shade val="67500"/>
                  <a:satMod val="115000"/>
                </a:srgbClr>
              </a:gs>
              <a:gs pos="100000">
                <a:srgbClr val="6D3B2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A609D04-E442-4BA6-8048-3A0CA7A61E16}"/>
              </a:ext>
            </a:extLst>
          </p:cNvPr>
          <p:cNvSpPr txBox="1"/>
          <p:nvPr/>
        </p:nvSpPr>
        <p:spPr>
          <a:xfrm>
            <a:off x="107504" y="3132040"/>
            <a:ext cx="2232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정치적</a:t>
            </a:r>
            <a:endParaRPr lang="en-US" altLang="ko-KR" sz="3200" dirty="0">
              <a:solidFill>
                <a:schemeClr val="bg1"/>
              </a:solidFill>
              <a:ea typeface="a뉴고딕M" panose="02020600000000000000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행정적</a:t>
            </a:r>
            <a:endParaRPr lang="en-US" altLang="ko-KR" sz="3200" dirty="0">
              <a:solidFill>
                <a:schemeClr val="bg1"/>
              </a:solidFill>
              <a:ea typeface="a뉴고딕M" panose="02020600000000000000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기준 </a:t>
            </a:r>
          </a:p>
        </p:txBody>
      </p:sp>
    </p:spTree>
    <p:extLst>
      <p:ext uri="{BB962C8B-B14F-4D97-AF65-F5344CB8AC3E}">
        <p14:creationId xmlns:p14="http://schemas.microsoft.com/office/powerpoint/2010/main" val="171007074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1482</TotalTime>
  <Words>1009</Words>
  <Application>Microsoft Office PowerPoint</Application>
  <PresentationFormat>화면 슬라이드 쇼(4:3)</PresentationFormat>
  <Paragraphs>160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Frame</vt:lpstr>
      <vt:lpstr>도시와 도시성 도시의 사회학적 이해 제2주</vt:lpstr>
      <vt:lpstr>   어의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시흥의  정체성 위기</vt:lpstr>
      <vt:lpstr>PowerPoint 프레젠테이션</vt:lpstr>
      <vt:lpstr>Town-Gown  Relations</vt:lpstr>
      <vt:lpstr>Yale &amp; New Haven</vt:lpstr>
      <vt:lpstr>한국공대와 시흥</vt:lpstr>
      <vt:lpstr>그러나…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user</cp:lastModifiedBy>
  <cp:revision>119</cp:revision>
  <dcterms:created xsi:type="dcterms:W3CDTF">2016-12-18T12:30:09Z</dcterms:created>
  <dcterms:modified xsi:type="dcterms:W3CDTF">2024-09-12T04:58:52Z</dcterms:modified>
</cp:coreProperties>
</file>