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8" r:id="rId2"/>
    <p:sldId id="259" r:id="rId3"/>
    <p:sldId id="263" r:id="rId4"/>
    <p:sldId id="264" r:id="rId5"/>
    <p:sldId id="260" r:id="rId6"/>
    <p:sldId id="265" r:id="rId7"/>
    <p:sldId id="266" r:id="rId8"/>
    <p:sldId id="267" r:id="rId9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EFA"/>
    <a:srgbClr val="A8CDF6"/>
    <a:srgbClr val="95CCFC"/>
    <a:srgbClr val="95C9FF"/>
    <a:srgbClr val="FFFFCC"/>
    <a:srgbClr val="F4F1B2"/>
    <a:srgbClr val="306C58"/>
    <a:srgbClr val="9134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 varScale="1">
        <p:scale>
          <a:sx n="136" d="100"/>
          <a:sy n="136" d="100"/>
        </p:scale>
        <p:origin x="726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3CA7FE1-B33C-4C09-8519-DD70880509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39508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6467381-2703-4554-8F61-6C948F371D4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73808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3262FF58-E526-4BCF-9FEE-B921F5E0C49B}" type="slidenum">
              <a:rPr lang="en-US" altLang="ko-KR" sz="1200" smtClean="0"/>
              <a:pPr eaLnBrk="1" hangingPunct="1"/>
              <a:t>1</a:t>
            </a:fld>
            <a:endParaRPr lang="en-US" altLang="ko-KR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7230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lt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29" t="17232" r="9392" b="2030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0" y="3073400"/>
            <a:ext cx="9144000" cy="838200"/>
            <a:chOff x="0" y="1920"/>
            <a:chExt cx="5760" cy="528"/>
          </a:xfrm>
        </p:grpSpPr>
        <p:sp>
          <p:nvSpPr>
            <p:cNvPr id="6" name="Line 27"/>
            <p:cNvSpPr>
              <a:spLocks noChangeShapeType="1"/>
            </p:cNvSpPr>
            <p:nvPr userDrawn="1"/>
          </p:nvSpPr>
          <p:spPr bwMode="ltGray">
            <a:xfrm>
              <a:off x="0" y="1920"/>
              <a:ext cx="5760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7" name="Line 28"/>
            <p:cNvSpPr>
              <a:spLocks noChangeShapeType="1"/>
            </p:cNvSpPr>
            <p:nvPr userDrawn="1"/>
          </p:nvSpPr>
          <p:spPr bwMode="ltGray">
            <a:xfrm>
              <a:off x="0" y="2448"/>
              <a:ext cx="5760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8" name="Line 30"/>
          <p:cNvSpPr>
            <a:spLocks noChangeShapeType="1"/>
          </p:cNvSpPr>
          <p:nvPr/>
        </p:nvSpPr>
        <p:spPr bwMode="ltGray">
          <a:xfrm>
            <a:off x="2286000" y="3911600"/>
            <a:ext cx="0" cy="19050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Line 31"/>
          <p:cNvSpPr>
            <a:spLocks noChangeShapeType="1"/>
          </p:cNvSpPr>
          <p:nvPr/>
        </p:nvSpPr>
        <p:spPr bwMode="ltGray">
          <a:xfrm>
            <a:off x="2057400" y="5562600"/>
            <a:ext cx="50292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grpSp>
        <p:nvGrpSpPr>
          <p:cNvPr id="10" name="Group 32"/>
          <p:cNvGrpSpPr>
            <a:grpSpLocks/>
          </p:cNvGrpSpPr>
          <p:nvPr/>
        </p:nvGrpSpPr>
        <p:grpSpPr bwMode="auto">
          <a:xfrm>
            <a:off x="0" y="3022600"/>
            <a:ext cx="9144000" cy="838200"/>
            <a:chOff x="0" y="1920"/>
            <a:chExt cx="5760" cy="528"/>
          </a:xfrm>
        </p:grpSpPr>
        <p:sp>
          <p:nvSpPr>
            <p:cNvPr id="11" name="Line 33"/>
            <p:cNvSpPr>
              <a:spLocks noChangeShapeType="1"/>
            </p:cNvSpPr>
            <p:nvPr userDrawn="1"/>
          </p:nvSpPr>
          <p:spPr bwMode="ltGray">
            <a:xfrm>
              <a:off x="0" y="1920"/>
              <a:ext cx="5760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2" name="Line 34"/>
            <p:cNvSpPr>
              <a:spLocks noChangeShapeType="1"/>
            </p:cNvSpPr>
            <p:nvPr userDrawn="1"/>
          </p:nvSpPr>
          <p:spPr bwMode="ltGray">
            <a:xfrm>
              <a:off x="0" y="2448"/>
              <a:ext cx="5760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invGray">
          <a:xfrm>
            <a:off x="0" y="3124200"/>
            <a:ext cx="9144000" cy="685800"/>
          </a:xfrm>
          <a:solidFill>
            <a:schemeClr val="tx1"/>
          </a:solidFill>
        </p:spPr>
        <p:txBody>
          <a:bodyPr/>
          <a:lstStyle>
            <a:lvl1pPr algn="ctr">
              <a:defRPr sz="4800">
                <a:solidFill>
                  <a:schemeClr val="bg1"/>
                </a:solidFill>
                <a:effectLst>
                  <a:outerShdw blurRad="38100" dist="38100" dir="2700000" algn="tl">
                    <a:srgbClr val="4D4D4D"/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5105400"/>
            <a:ext cx="5486400" cy="508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3C8CE82-025B-4F3F-9880-A93B2F1C7B1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863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62D53F-C372-4F8C-8B5D-9B9A2C0D98B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76115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1981200" cy="5486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91200" cy="5486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564C74-FE0E-484E-89FE-8586417DB70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1803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2E4E74-4DDB-4726-B32D-0A1B0FB57D1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직사각형 5"/>
          <p:cNvSpPr/>
          <p:nvPr userDrawn="1"/>
        </p:nvSpPr>
        <p:spPr>
          <a:xfrm>
            <a:off x="7092280" y="6324600"/>
            <a:ext cx="2051720" cy="533400"/>
          </a:xfrm>
          <a:prstGeom prst="rect">
            <a:avLst/>
          </a:prstGeom>
          <a:solidFill>
            <a:srgbClr val="9BCEFA"/>
          </a:solidFill>
          <a:ln w="3175">
            <a:solidFill>
              <a:srgbClr val="95CC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618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9BB7D-C983-4FA8-9F00-BB8A461FC0D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4584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862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24400" y="1371600"/>
            <a:ext cx="38862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26C74A-D408-4E76-9E89-E0ECBF26D3E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8119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AF8B54-6E46-47A2-AF64-DEF0140400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8907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7105EB-9BC1-4F76-9ACB-60452FBA6C7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07063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162FD-9B64-4468-9BD9-FF66D2A2BED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548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675BA2-E8CC-4AC5-8669-3D496F5C342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3994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56AE3E-2CC8-4A2E-A77F-6F1DFA8E6FF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4004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29" t="17232" r="9392" b="2030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9248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13500"/>
            <a:ext cx="19050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33800" y="6413500"/>
            <a:ext cx="16002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8CCA6AB3-D143-4C22-A5DA-3B3AD20CD3A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685800" y="609600"/>
            <a:ext cx="7848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43" name="Line 19"/>
          <p:cNvSpPr>
            <a:spLocks noChangeShapeType="1"/>
          </p:cNvSpPr>
          <p:nvPr/>
        </p:nvSpPr>
        <p:spPr bwMode="auto">
          <a:xfrm>
            <a:off x="685800" y="1219200"/>
            <a:ext cx="8458200" cy="0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sys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pic>
        <p:nvPicPr>
          <p:cNvPr id="2056" name="Picture 20" descr="KPU-log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188" y="6359525"/>
            <a:ext cx="16922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+mj-lt"/>
          <a:ea typeface="HY동녘B" pitchFamily="18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MD솔체" pitchFamily="18" charset="-127"/>
          <a:ea typeface="HY동녘B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MD솔체" pitchFamily="18" charset="-127"/>
          <a:ea typeface="HY동녘B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MD솔체" pitchFamily="18" charset="-127"/>
          <a:ea typeface="HY동녘B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MD솔체" pitchFamily="18" charset="-127"/>
          <a:ea typeface="HY동녘B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£"/>
        <a:defRPr kumimoji="1" sz="2800">
          <a:solidFill>
            <a:schemeClr val="tx1"/>
          </a:solidFill>
          <a:latin typeface="+mn-lt"/>
          <a:ea typeface="HY동녘M" pitchFamily="18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HY동녘M" pitchFamily="18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400">
          <a:solidFill>
            <a:schemeClr val="tx1"/>
          </a:solidFill>
          <a:latin typeface="+mn-lt"/>
          <a:ea typeface="HY동녘M" pitchFamily="18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HY동녘M" pitchFamily="18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HY동녘M" pitchFamily="18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29" t="17232" r="9392" b="2030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571625"/>
            <a:ext cx="9144000" cy="17287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altLang="ko-KR" sz="2800" dirty="0">
                <a:solidFill>
                  <a:schemeClr val="tx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Databases</a:t>
            </a:r>
            <a:br>
              <a:rPr lang="en-US" altLang="ko-KR" dirty="0">
                <a:solidFill>
                  <a:schemeClr val="tx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데이터베이스</a:t>
            </a:r>
            <a:endParaRPr lang="ko-KR" altLang="en-US" sz="4400" dirty="0">
              <a:solidFill>
                <a:schemeClr val="tx2">
                  <a:lumMod val="7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35150" y="4797425"/>
            <a:ext cx="5767388" cy="13684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한국공학대학교</a:t>
            </a:r>
          </a:p>
          <a:p>
            <a:pPr eaLnBrk="1" hangingPunct="1">
              <a:defRPr/>
            </a:pP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게임공학과</a:t>
            </a:r>
          </a:p>
          <a:p>
            <a:pPr eaLnBrk="1" hangingPunct="1">
              <a:defRPr/>
            </a:pP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장 지 </a:t>
            </a:r>
            <a:r>
              <a:rPr lang="ko-KR" altLang="en-US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웅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729"/>
    </mc:Choice>
    <mc:Fallback xmlns="">
      <p:transition spd="slow" advTm="10572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데이터베이스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371600"/>
            <a:ext cx="8784976" cy="4724400"/>
          </a:xfrm>
        </p:spPr>
        <p:txBody>
          <a:bodyPr/>
          <a:lstStyle/>
          <a:p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담당교수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  <a:p>
            <a:pPr lvl="1"/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이름 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장지웅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  <a:p>
            <a:pPr lvl="1"/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Office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: E213</a:t>
            </a:r>
          </a:p>
          <a:p>
            <a:pPr lvl="1"/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Tel : x0554</a:t>
            </a:r>
          </a:p>
          <a:p>
            <a:pPr marL="0" indent="0">
              <a:buNone/>
            </a:pP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              010-5409-9893</a:t>
            </a:r>
          </a:p>
          <a:p>
            <a:pPr lvl="1"/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E-mail : jwchang@tukorea.ac.kr </a:t>
            </a:r>
          </a:p>
          <a:p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교재 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없음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참고서적 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: </a:t>
            </a:r>
          </a:p>
          <a:p>
            <a:pPr marL="0" indent="0">
              <a:buNone/>
            </a:pP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  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Elmasri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and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Navathe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, Fundamentals of Database Systems</a:t>
            </a:r>
          </a:p>
          <a:p>
            <a:pPr marL="0" indent="0">
              <a:buNone/>
            </a:pPr>
            <a:r>
              <a:rPr lang="en-US" altLang="ko-KR" sz="2000" dirty="0"/>
              <a:t>    </a:t>
            </a:r>
            <a:r>
              <a:rPr lang="ko-KR" altLang="en-US" sz="2000" dirty="0"/>
              <a:t>데이터베이스 시스템</a:t>
            </a:r>
            <a:r>
              <a:rPr lang="en-US" altLang="ko-KR" sz="2000" dirty="0"/>
              <a:t>, </a:t>
            </a:r>
            <a:r>
              <a:rPr lang="ko-KR" altLang="en-US" sz="2000" dirty="0"/>
              <a:t>황규영 등 옮김</a:t>
            </a:r>
            <a:r>
              <a:rPr lang="en-US" altLang="ko-KR" sz="2000" dirty="0"/>
              <a:t>, </a:t>
            </a:r>
            <a:r>
              <a:rPr lang="ko-KR" altLang="en-US" sz="2000" dirty="0"/>
              <a:t>홍릉과학출판사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   (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단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특정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DBMS 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이름이 들어간 책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, …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의 설계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, …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사용법 등의 책은 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2000" dirty="0"/>
              <a:t>      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적합하지 않음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037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5454"/>
    </mc:Choice>
    <mc:Fallback xmlns="">
      <p:transition spd="slow" advTm="29545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성적평가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err="1"/>
              <a:t>텀프로젝트</a:t>
            </a:r>
            <a:r>
              <a:rPr lang="en-US" altLang="ko-KR" sz="2000" dirty="0"/>
              <a:t>: 20%</a:t>
            </a:r>
          </a:p>
          <a:p>
            <a:r>
              <a:rPr lang="ko-KR" altLang="en-US" sz="2000" dirty="0"/>
              <a:t>중간고사</a:t>
            </a:r>
            <a:r>
              <a:rPr lang="en-US" altLang="ko-KR" sz="2000" dirty="0"/>
              <a:t> : 40%</a:t>
            </a:r>
          </a:p>
          <a:p>
            <a:r>
              <a:rPr lang="ko-KR" altLang="en-US" sz="2000" dirty="0"/>
              <a:t>기말고사 </a:t>
            </a:r>
            <a:r>
              <a:rPr lang="en-US" altLang="ko-KR" sz="2000" dirty="0"/>
              <a:t>: 40%</a:t>
            </a:r>
          </a:p>
          <a:p>
            <a:r>
              <a:rPr lang="ko-KR" altLang="en-US" sz="2000" dirty="0"/>
              <a:t>출결점수 </a:t>
            </a:r>
            <a:r>
              <a:rPr lang="en-US" altLang="ko-KR" sz="2000" dirty="0"/>
              <a:t>: </a:t>
            </a:r>
            <a:r>
              <a:rPr lang="ko-KR" altLang="en-US" sz="2000" dirty="0"/>
              <a:t>없음</a:t>
            </a:r>
            <a:r>
              <a:rPr lang="en-US" altLang="ko-KR" sz="2000" dirty="0"/>
              <a:t>. </a:t>
            </a:r>
            <a:r>
              <a:rPr lang="ko-KR" altLang="en-US" sz="2000" dirty="0"/>
              <a:t>단 </a:t>
            </a:r>
            <a:r>
              <a:rPr lang="en-US" altLang="ko-KR" sz="2000" dirty="0"/>
              <a:t>25%(15</a:t>
            </a:r>
            <a:r>
              <a:rPr lang="ko-KR" altLang="en-US" sz="2000" dirty="0"/>
              <a:t>시간</a:t>
            </a:r>
            <a:r>
              <a:rPr lang="en-US" altLang="ko-KR" sz="2000" dirty="0"/>
              <a:t>)</a:t>
            </a:r>
            <a:r>
              <a:rPr lang="ko-KR" altLang="en-US" sz="2000" dirty="0"/>
              <a:t>이상 결석하면 </a:t>
            </a:r>
            <a:r>
              <a:rPr lang="en-US" altLang="ko-KR" sz="2000" dirty="0"/>
              <a:t>F</a:t>
            </a:r>
          </a:p>
          <a:p>
            <a:pPr lvl="1"/>
            <a:r>
              <a:rPr lang="ko-KR" altLang="en-US" sz="1800" dirty="0">
                <a:solidFill>
                  <a:srgbClr val="FF0000"/>
                </a:solidFill>
              </a:rPr>
              <a:t>학기 중에 개별적으로 출석 인정을 요청하지 말 것</a:t>
            </a:r>
            <a:endParaRPr lang="en-US" altLang="ko-KR" sz="18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ko-KR" sz="1800" dirty="0">
                <a:solidFill>
                  <a:srgbClr val="FF0000"/>
                </a:solidFill>
              </a:rPr>
              <a:t>    (</a:t>
            </a:r>
            <a:r>
              <a:rPr lang="ko-KR" altLang="en-US" sz="1800" dirty="0">
                <a:solidFill>
                  <a:srgbClr val="FF0000"/>
                </a:solidFill>
              </a:rPr>
              <a:t>개별 요청하는 경우 </a:t>
            </a:r>
            <a:r>
              <a:rPr lang="ko-KR" altLang="en-US" sz="1800" dirty="0" err="1">
                <a:solidFill>
                  <a:srgbClr val="FF0000"/>
                </a:solidFill>
              </a:rPr>
              <a:t>불인정함</a:t>
            </a:r>
            <a:r>
              <a:rPr lang="en-US" altLang="ko-KR" sz="1800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ko-KR" altLang="en-US" sz="1800" dirty="0">
                <a:solidFill>
                  <a:srgbClr val="FF0000"/>
                </a:solidFill>
              </a:rPr>
              <a:t>출석 정리는 학기 말에 한꺼번에 처리함</a:t>
            </a:r>
            <a:endParaRPr lang="en-US" altLang="ko-KR" sz="1800" dirty="0">
              <a:solidFill>
                <a:srgbClr val="FF0000"/>
              </a:solidFill>
            </a:endParaRPr>
          </a:p>
          <a:p>
            <a:pPr lvl="1"/>
            <a:r>
              <a:rPr lang="ko-KR" altLang="en-US" sz="1800" dirty="0"/>
              <a:t>관련 증빙 자료는 잘 보관하고 있을 것</a:t>
            </a:r>
            <a:endParaRPr lang="en-US" altLang="ko-KR" sz="1800" dirty="0"/>
          </a:p>
          <a:p>
            <a:pPr lvl="1"/>
            <a:r>
              <a:rPr lang="ko-KR" altLang="en-US" sz="1800" dirty="0" err="1"/>
              <a:t>전자출결에</a:t>
            </a:r>
            <a:r>
              <a:rPr lang="ko-KR" altLang="en-US" sz="1800" dirty="0"/>
              <a:t> 문제가 있으면 이의신청 해 둘 것</a:t>
            </a:r>
            <a:endParaRPr lang="en-US" altLang="ko-KR" sz="1800" dirty="0"/>
          </a:p>
          <a:p>
            <a:r>
              <a:rPr lang="ko-KR" altLang="en-US" sz="2000" dirty="0" err="1"/>
              <a:t>텀프로젝트</a:t>
            </a:r>
            <a:r>
              <a:rPr lang="ko-KR" altLang="en-US" sz="2000" dirty="0"/>
              <a:t> 제출 방법</a:t>
            </a:r>
            <a:endParaRPr lang="en-US" altLang="ko-KR" sz="2000" dirty="0"/>
          </a:p>
          <a:p>
            <a:pPr lvl="1"/>
            <a:r>
              <a:rPr lang="en-US" altLang="ko-KR" sz="1600" dirty="0"/>
              <a:t>4</a:t>
            </a:r>
            <a:r>
              <a:rPr lang="ko-KR" altLang="en-US" sz="1600" dirty="0"/>
              <a:t>회 분할 과제 부여</a:t>
            </a:r>
            <a:endParaRPr lang="en-US" altLang="ko-KR" sz="1600" dirty="0"/>
          </a:p>
          <a:p>
            <a:pPr lvl="1"/>
            <a:r>
              <a:rPr lang="ko-KR" altLang="en-US" sz="1600" dirty="0">
                <a:solidFill>
                  <a:srgbClr val="FF0000"/>
                </a:solidFill>
              </a:rPr>
              <a:t>마지막 최종 결과물만 평가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lvl="1"/>
            <a:r>
              <a:rPr lang="ko-KR" altLang="en-US" sz="1600" dirty="0"/>
              <a:t>최종 결과물이 미진한 경우에 한해 중간 과제 제출물 평가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 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149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1703"/>
    </mc:Choice>
    <mc:Fallback xmlns="">
      <p:transition spd="slow" advTm="41170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게임공학과와 데이터베이스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1353138" y="1700808"/>
            <a:ext cx="6513923" cy="1872208"/>
            <a:chOff x="1429518" y="2924944"/>
            <a:chExt cx="6513923" cy="1872208"/>
          </a:xfrm>
        </p:grpSpPr>
        <p:grpSp>
          <p:nvGrpSpPr>
            <p:cNvPr id="6" name="그룹 5"/>
            <p:cNvGrpSpPr/>
            <p:nvPr/>
          </p:nvGrpSpPr>
          <p:grpSpPr>
            <a:xfrm>
              <a:off x="1429518" y="2924944"/>
              <a:ext cx="1368152" cy="1872208"/>
              <a:chOff x="323528" y="3212976"/>
              <a:chExt cx="1797968" cy="1080120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323528" y="3573016"/>
                <a:ext cx="1797968" cy="72008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C</a:t>
                </a:r>
              </a:p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C++</a:t>
                </a:r>
                <a:endParaRPr lang="ko-KR" altLang="en-US" sz="16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323528" y="3212976"/>
                <a:ext cx="1797968" cy="36962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1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학년</a:t>
                </a: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3144775" y="2924944"/>
              <a:ext cx="1368152" cy="1872208"/>
              <a:chOff x="323528" y="3212976"/>
              <a:chExt cx="1797968" cy="1080120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323528" y="3573016"/>
                <a:ext cx="1797968" cy="72008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FF0000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자료구조</a:t>
                </a:r>
                <a:endParaRPr lang="en-US" altLang="ko-KR" sz="1600" dirty="0">
                  <a:solidFill>
                    <a:srgbClr val="FF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운영체제</a:t>
                </a:r>
                <a:endParaRPr lang="en-US" altLang="ko-KR" sz="16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컴퓨터구조</a:t>
                </a:r>
                <a:endParaRPr lang="en-US" altLang="ko-KR" sz="16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알고리즘</a:t>
                </a: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323528" y="3212976"/>
                <a:ext cx="1797968" cy="36962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2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학년</a:t>
                </a:r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4860032" y="2924944"/>
              <a:ext cx="1466030" cy="1872208"/>
              <a:chOff x="323528" y="3212976"/>
              <a:chExt cx="1797968" cy="1080120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323528" y="3573016"/>
                <a:ext cx="1797968" cy="72008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FF0000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데이터베이스</a:t>
                </a: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323528" y="3212976"/>
                <a:ext cx="1797968" cy="36962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3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학년 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2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학기</a:t>
                </a: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6575289" y="2924944"/>
              <a:ext cx="1368152" cy="1872208"/>
              <a:chOff x="323528" y="3212976"/>
              <a:chExt cx="1797968" cy="1080120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323528" y="3573016"/>
                <a:ext cx="1797968" cy="72008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게임서버</a:t>
                </a:r>
                <a:endParaRPr lang="en-US" altLang="ko-KR" sz="16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프로그래밍</a:t>
                </a: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323528" y="3212976"/>
                <a:ext cx="1797968" cy="36962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4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학년</a:t>
                </a:r>
              </a:p>
            </p:txBody>
          </p:sp>
        </p:grpSp>
      </p:grpSp>
      <p:grpSp>
        <p:nvGrpSpPr>
          <p:cNvPr id="22" name="그룹 21"/>
          <p:cNvGrpSpPr/>
          <p:nvPr/>
        </p:nvGrpSpPr>
        <p:grpSpPr>
          <a:xfrm>
            <a:off x="3923928" y="3700412"/>
            <a:ext cx="1466030" cy="1054482"/>
            <a:chOff x="3923928" y="3700412"/>
            <a:chExt cx="1466030" cy="1054482"/>
          </a:xfrm>
        </p:grpSpPr>
        <p:sp>
          <p:nvSpPr>
            <p:cNvPr id="20" name="직사각형 19"/>
            <p:cNvSpPr/>
            <p:nvPr/>
          </p:nvSpPr>
          <p:spPr>
            <a:xfrm>
              <a:off x="3923928" y="4180466"/>
              <a:ext cx="1466030" cy="5744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rgbClr val="FF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화일처리론</a:t>
              </a:r>
              <a:endParaRPr lang="ko-KR" altLang="en-US" sz="16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923928" y="3700412"/>
              <a:ext cx="1466030" cy="4966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3</a:t>
              </a:r>
              <a:r>
                <a:rPr lang="ko-KR" altLang="en-US" sz="16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학년 </a:t>
              </a:r>
              <a:r>
                <a:rPr lang="en-US" altLang="ko-KR" sz="16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1</a:t>
              </a:r>
              <a:r>
                <a:rPr lang="ko-KR" altLang="en-US" sz="16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학기</a:t>
              </a: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899592" y="4982920"/>
            <a:ext cx="7344816" cy="1139248"/>
            <a:chOff x="899592" y="4982920"/>
            <a:chExt cx="7344816" cy="1139248"/>
          </a:xfrm>
        </p:grpSpPr>
        <p:sp>
          <p:nvSpPr>
            <p:cNvPr id="23" name="직사각형 22"/>
            <p:cNvSpPr/>
            <p:nvPr/>
          </p:nvSpPr>
          <p:spPr>
            <a:xfrm>
              <a:off x="2123728" y="4982920"/>
              <a:ext cx="6120680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모든 데이터가 </a:t>
              </a:r>
              <a:r>
                <a:rPr lang="ko-KR" altLang="en-US" sz="2000" dirty="0">
                  <a:solidFill>
                    <a:srgbClr val="FF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메모리</a:t>
              </a:r>
              <a:r>
                <a:rPr lang="ko-KR" altLang="en-US" sz="20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에 있을 때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899592" y="4982920"/>
              <a:ext cx="1224136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자료구조</a:t>
              </a:r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123728" y="5618112"/>
              <a:ext cx="6120680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모든 데이터가 </a:t>
              </a:r>
              <a:r>
                <a:rPr lang="ko-KR" altLang="en-US" sz="2000" dirty="0">
                  <a:solidFill>
                    <a:srgbClr val="FF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디스크</a:t>
              </a:r>
              <a:r>
                <a:rPr lang="ko-KR" altLang="en-US" sz="20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에 있을 때</a:t>
              </a: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899592" y="5618112"/>
              <a:ext cx="1224136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latin typeface="HY견고딕" panose="02030600000101010101" pitchFamily="18" charset="-127"/>
                  <a:ea typeface="HY견고딕" panose="02030600000101010101" pitchFamily="18" charset="-127"/>
                </a:rPr>
                <a:t>화일처리론</a:t>
              </a:r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6397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3366"/>
    </mc:Choice>
    <mc:Fallback xmlns="">
      <p:transition spd="slow" advTm="93336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371600"/>
            <a:ext cx="8350696" cy="4724400"/>
          </a:xfrm>
        </p:spPr>
        <p:txBody>
          <a:bodyPr/>
          <a:lstStyle/>
          <a:p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강의 방법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  <a:p>
            <a:pPr lvl="1"/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얇고 넓게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2400" dirty="0" err="1">
                <a:latin typeface="HY견고딕" pitchFamily="18" charset="-127"/>
                <a:ea typeface="HY견고딕" pitchFamily="18" charset="-127"/>
              </a:rPr>
              <a:t>데이타베이스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 전 분야를 다룬다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457200" lvl="1" indent="0">
              <a:buNone/>
            </a:pP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강의 목표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  <a:p>
            <a:pPr lvl="1"/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“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데이터베이스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”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라는 분야가 있으며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어떤 연구가 수행되어 왔는지 이해한다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vl="1"/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3654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8796"/>
    </mc:Choice>
    <mc:Fallback xmlns="">
      <p:transition spd="slow" advTm="19879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과제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371600"/>
            <a:ext cx="8062664" cy="4724400"/>
          </a:xfrm>
        </p:spPr>
        <p:txBody>
          <a:bodyPr/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작성 후 </a:t>
            </a:r>
            <a:r>
              <a:rPr lang="en-US" altLang="ko-KR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eclass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 제출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마감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9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월 </a:t>
            </a:r>
            <a:r>
              <a:rPr lang="en-US" altLang="ko-KR" sz="2400" dirty="0"/>
              <a:t>11</a:t>
            </a:r>
            <a:r>
              <a:rPr lang="ko-KR" altLang="en-US" sz="2400" dirty="0"/>
              <a:t>일 자정</a:t>
            </a:r>
            <a:r>
              <a:rPr lang="en-US" altLang="ko-KR" sz="2400" dirty="0"/>
              <a:t>)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데이터베이스는 어떤 과목인가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</a:p>
          <a:p>
            <a:pPr lvl="1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이번 학기 데이터베이스를 수강하는 각오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r>
              <a:rPr lang="ko-KR" altLang="en-US" sz="2000" dirty="0" err="1"/>
              <a:t>빅</a:t>
            </a:r>
            <a:r>
              <a:rPr lang="ko-KR" altLang="en-US" sz="2000" dirty="0"/>
              <a:t> 데이터 관련 동영상 시청 후 소감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sz="1800" dirty="0"/>
              <a:t>(</a:t>
            </a:r>
            <a:r>
              <a:rPr lang="ko-KR" altLang="en-US" sz="1800" dirty="0"/>
              <a:t>예</a:t>
            </a:r>
            <a:r>
              <a:rPr lang="en-US" altLang="ko-KR" sz="1800" dirty="0"/>
              <a:t>)</a:t>
            </a:r>
            <a:endParaRPr lang="en-US" altLang="ko-KR" dirty="0"/>
          </a:p>
          <a:p>
            <a:pPr lvl="2"/>
            <a:r>
              <a:rPr lang="ko-KR" altLang="en-US" sz="2000" dirty="0" err="1"/>
              <a:t>빅</a:t>
            </a:r>
            <a:r>
              <a:rPr lang="ko-KR" altLang="en-US" sz="2000" dirty="0"/>
              <a:t> 데이터</a:t>
            </a:r>
            <a:r>
              <a:rPr lang="en-US" altLang="ko-KR" sz="2000" dirty="0"/>
              <a:t>(Big Data), </a:t>
            </a:r>
            <a:r>
              <a:rPr lang="ko-KR" altLang="en-US" sz="2000" dirty="0"/>
              <a:t>세상을 바꾸다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pPr marL="914400" lvl="2" indent="0">
              <a:buNone/>
            </a:pPr>
            <a:r>
              <a:rPr lang="en-US" altLang="ko-KR" sz="1800" dirty="0"/>
              <a:t>https://news.kbs.co.kr/news/view.do?ncd=2428163</a:t>
            </a:r>
          </a:p>
          <a:p>
            <a:pPr lvl="2"/>
            <a:r>
              <a:rPr lang="ko-KR" altLang="en-US" sz="1800" dirty="0"/>
              <a:t>인공지능과 </a:t>
            </a:r>
            <a:r>
              <a:rPr lang="ko-KR" altLang="en-US" sz="1800" dirty="0" err="1"/>
              <a:t>빅데이터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1800" dirty="0"/>
              <a:t>      https://www.youtube.com/watch?v=TMjRAkVAWM0</a:t>
            </a:r>
            <a:endParaRPr lang="ko-KR" alt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01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5987"/>
    </mc:Choice>
    <mc:Fallback xmlns="">
      <p:transition spd="slow" advTm="28598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텀프로젝트</a:t>
            </a:r>
            <a:r>
              <a:rPr lang="ko-KR" altLang="en-US" dirty="0"/>
              <a:t> 수행방법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371600"/>
            <a:ext cx="8134672" cy="4724400"/>
          </a:xfrm>
        </p:spPr>
        <p:txBody>
          <a:bodyPr/>
          <a:lstStyle/>
          <a:p>
            <a:r>
              <a:rPr lang="ko-KR" altLang="en-US" dirty="0"/>
              <a:t>왜 </a:t>
            </a:r>
            <a:r>
              <a:rPr lang="ko-KR" altLang="en-US" dirty="0" err="1"/>
              <a:t>텀프로젝트를</a:t>
            </a:r>
            <a:r>
              <a:rPr lang="ko-KR" altLang="en-US" dirty="0"/>
              <a:t> 잘 수행하지 못하는가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장기 프로젝트에 실패하는 이유</a:t>
            </a:r>
            <a:endParaRPr lang="en-US" altLang="ko-KR" dirty="0"/>
          </a:p>
          <a:p>
            <a:pPr marL="914400" lvl="2" indent="0">
              <a:buNone/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비빔밥을 만들자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sz="2000" dirty="0"/>
              <a:t>      1) </a:t>
            </a:r>
            <a:r>
              <a:rPr lang="ko-KR" altLang="en-US" sz="2000" dirty="0"/>
              <a:t>육회비빔밥</a:t>
            </a:r>
            <a:r>
              <a:rPr lang="en-US" altLang="ko-KR" sz="2000" dirty="0"/>
              <a:t>? </a:t>
            </a:r>
            <a:r>
              <a:rPr lang="ko-KR" altLang="en-US" sz="2000" dirty="0"/>
              <a:t>산채비빔밥</a:t>
            </a:r>
            <a:r>
              <a:rPr lang="en-US" altLang="ko-KR" sz="2000" dirty="0"/>
              <a:t>? </a:t>
            </a:r>
            <a:r>
              <a:rPr lang="ko-KR" altLang="en-US" sz="2000" dirty="0"/>
              <a:t>돌솥비빔밥</a:t>
            </a:r>
            <a:r>
              <a:rPr lang="en-US" altLang="ko-KR" sz="2000" dirty="0"/>
              <a:t>?</a:t>
            </a:r>
          </a:p>
          <a:p>
            <a:pPr marL="914400" lvl="2" indent="0">
              <a:buNone/>
            </a:pPr>
            <a:r>
              <a:rPr lang="en-US" altLang="ko-KR" sz="2000" dirty="0"/>
              <a:t>      2) </a:t>
            </a:r>
            <a:r>
              <a:rPr lang="ko-KR" altLang="en-US" sz="2000" dirty="0"/>
              <a:t>고기는</a:t>
            </a:r>
            <a:r>
              <a:rPr lang="en-US" altLang="ko-KR" sz="2000" dirty="0"/>
              <a:t>? </a:t>
            </a:r>
            <a:r>
              <a:rPr lang="ko-KR" altLang="en-US" sz="2000" dirty="0"/>
              <a:t>갈은 고기</a:t>
            </a:r>
            <a:r>
              <a:rPr lang="en-US" altLang="ko-KR" sz="2000" dirty="0"/>
              <a:t>? </a:t>
            </a:r>
            <a:r>
              <a:rPr lang="ko-KR" altLang="en-US" sz="2000" dirty="0"/>
              <a:t>한우</a:t>
            </a:r>
            <a:r>
              <a:rPr lang="en-US" altLang="ko-KR" sz="2000" dirty="0"/>
              <a:t>? </a:t>
            </a:r>
            <a:r>
              <a:rPr lang="ko-KR" altLang="en-US" sz="2000" dirty="0"/>
              <a:t>수입산</a:t>
            </a:r>
            <a:r>
              <a:rPr lang="en-US" altLang="ko-KR" sz="2000" dirty="0"/>
              <a:t>? </a:t>
            </a:r>
            <a:r>
              <a:rPr lang="ko-KR" altLang="en-US" sz="2000" dirty="0"/>
              <a:t>소고기</a:t>
            </a:r>
            <a:r>
              <a:rPr lang="en-US" altLang="ko-KR" sz="2000" dirty="0"/>
              <a:t>? </a:t>
            </a:r>
            <a:r>
              <a:rPr lang="ko-KR" altLang="en-US" sz="2000" dirty="0"/>
              <a:t>닭고기</a:t>
            </a:r>
            <a:r>
              <a:rPr lang="en-US" altLang="ko-KR" sz="2000" dirty="0"/>
              <a:t>?</a:t>
            </a:r>
          </a:p>
          <a:p>
            <a:pPr marL="914400" lvl="2" indent="0">
              <a:buNone/>
            </a:pPr>
            <a:r>
              <a:rPr lang="en-US" altLang="ko-KR" sz="2000" dirty="0"/>
              <a:t>      3) </a:t>
            </a:r>
            <a:r>
              <a:rPr lang="ko-KR" altLang="en-US" sz="2000" dirty="0"/>
              <a:t>채소는</a:t>
            </a:r>
            <a:r>
              <a:rPr lang="en-US" altLang="ko-KR" sz="2000" dirty="0"/>
              <a:t>? </a:t>
            </a:r>
            <a:r>
              <a:rPr lang="ko-KR" altLang="en-US" sz="2000" dirty="0"/>
              <a:t>상추</a:t>
            </a:r>
            <a:r>
              <a:rPr lang="en-US" altLang="ko-KR" sz="2000" dirty="0"/>
              <a:t>? </a:t>
            </a:r>
            <a:r>
              <a:rPr lang="ko-KR" altLang="en-US" sz="2000" dirty="0"/>
              <a:t>콩나물</a:t>
            </a:r>
            <a:r>
              <a:rPr lang="en-US" altLang="ko-KR" sz="2000" dirty="0"/>
              <a:t>? </a:t>
            </a:r>
            <a:r>
              <a:rPr lang="ko-KR" altLang="en-US" sz="2000" dirty="0"/>
              <a:t>시금치</a:t>
            </a:r>
            <a:r>
              <a:rPr lang="en-US" altLang="ko-KR" sz="2000" dirty="0"/>
              <a:t>? </a:t>
            </a:r>
            <a:r>
              <a:rPr lang="ko-KR" altLang="en-US" sz="2000" dirty="0"/>
              <a:t>오이</a:t>
            </a:r>
            <a:r>
              <a:rPr lang="en-US" altLang="ko-KR" sz="2000" dirty="0"/>
              <a:t>? </a:t>
            </a:r>
            <a:r>
              <a:rPr lang="ko-KR" altLang="en-US" sz="2000" dirty="0"/>
              <a:t>버섯</a:t>
            </a:r>
            <a:r>
              <a:rPr lang="en-US" altLang="ko-KR" sz="2000" dirty="0"/>
              <a:t>? </a:t>
            </a:r>
          </a:p>
          <a:p>
            <a:pPr marL="914400" lvl="2" indent="0">
              <a:buNone/>
            </a:pPr>
            <a:r>
              <a:rPr lang="en-US" altLang="ko-KR" sz="2000" dirty="0"/>
              <a:t>      4) </a:t>
            </a:r>
            <a:r>
              <a:rPr lang="ko-KR" altLang="en-US" sz="2000" dirty="0" err="1"/>
              <a:t>비빔장은</a:t>
            </a:r>
            <a:r>
              <a:rPr lang="en-US" altLang="ko-KR" sz="2000" dirty="0"/>
              <a:t>? </a:t>
            </a:r>
            <a:r>
              <a:rPr lang="ko-KR" altLang="en-US" sz="2000" dirty="0"/>
              <a:t>고추장</a:t>
            </a:r>
            <a:r>
              <a:rPr lang="en-US" altLang="ko-KR" sz="2000" dirty="0"/>
              <a:t>? </a:t>
            </a:r>
            <a:r>
              <a:rPr lang="ko-KR" altLang="en-US" sz="2000" dirty="0"/>
              <a:t>간장</a:t>
            </a:r>
            <a:r>
              <a:rPr lang="en-US" altLang="ko-KR" sz="2000" dirty="0"/>
              <a:t>? </a:t>
            </a:r>
            <a:r>
              <a:rPr lang="ko-KR" altLang="en-US" sz="2000" dirty="0"/>
              <a:t>된장</a:t>
            </a:r>
            <a:r>
              <a:rPr lang="en-US" altLang="ko-KR" sz="2000" dirty="0"/>
              <a:t>? </a:t>
            </a:r>
            <a:r>
              <a:rPr lang="ko-KR" altLang="en-US" sz="2000" dirty="0" err="1"/>
              <a:t>비빔장</a:t>
            </a:r>
            <a:r>
              <a:rPr lang="en-US" altLang="ko-KR" sz="2000" dirty="0"/>
              <a:t>?</a:t>
            </a:r>
          </a:p>
          <a:p>
            <a:pPr marL="914400" lvl="2" indent="0">
              <a:buNone/>
            </a:pPr>
            <a:r>
              <a:rPr lang="en-US" altLang="ko-KR" sz="2000" dirty="0"/>
              <a:t>      5) </a:t>
            </a:r>
            <a:r>
              <a:rPr lang="ko-KR" altLang="en-US" sz="2000" dirty="0"/>
              <a:t>필요한 재료는 어디서 사지</a:t>
            </a:r>
            <a:r>
              <a:rPr lang="en-US" altLang="ko-KR" sz="2000" dirty="0"/>
              <a:t>?  </a:t>
            </a:r>
            <a:r>
              <a:rPr lang="ko-KR" altLang="en-US" sz="2000" dirty="0"/>
              <a:t>걸어 가나</a:t>
            </a:r>
            <a:r>
              <a:rPr lang="en-US" altLang="ko-KR" sz="2000" dirty="0"/>
              <a:t>? </a:t>
            </a:r>
            <a:r>
              <a:rPr lang="ko-KR" altLang="en-US" sz="2000" dirty="0"/>
              <a:t>차로 가나</a:t>
            </a:r>
            <a:r>
              <a:rPr lang="en-US" altLang="ko-KR" sz="2000" dirty="0"/>
              <a:t>?</a:t>
            </a:r>
          </a:p>
          <a:p>
            <a:pPr marL="914400" lvl="2" indent="0">
              <a:buNone/>
            </a:pPr>
            <a:endParaRPr lang="en-US" altLang="ko-KR" sz="2000" dirty="0"/>
          </a:p>
          <a:p>
            <a:pPr lvl="2">
              <a:buFont typeface="Wingdings" panose="05000000000000000000" pitchFamily="2" charset="2"/>
              <a:buChar char="è"/>
            </a:pPr>
            <a:r>
              <a:rPr lang="ko-KR" altLang="en-US" sz="2000" dirty="0">
                <a:sym typeface="Wingdings" panose="05000000000000000000" pitchFamily="2" charset="2"/>
              </a:rPr>
              <a:t>     아</a:t>
            </a:r>
            <a:r>
              <a:rPr lang="en-US" altLang="ko-KR" sz="2000" dirty="0">
                <a:sym typeface="Wingdings" panose="05000000000000000000" pitchFamily="2" charset="2"/>
              </a:rPr>
              <a:t>! </a:t>
            </a:r>
            <a:r>
              <a:rPr lang="ko-KR" altLang="en-US" sz="2000" dirty="0">
                <a:sym typeface="Wingdings" panose="05000000000000000000" pitchFamily="2" charset="2"/>
              </a:rPr>
              <a:t>복잡해</a:t>
            </a:r>
            <a:r>
              <a:rPr lang="en-US" altLang="ko-KR" sz="2000" dirty="0">
                <a:sym typeface="Wingdings" panose="05000000000000000000" pitchFamily="2" charset="2"/>
              </a:rPr>
              <a:t>!! </a:t>
            </a:r>
            <a:r>
              <a:rPr lang="ko-KR" altLang="en-US" sz="2000" dirty="0">
                <a:sym typeface="Wingdings" panose="05000000000000000000" pitchFamily="2" charset="2"/>
              </a:rPr>
              <a:t>좀 쉬었다가 생각하자</a:t>
            </a:r>
            <a:endParaRPr lang="en-US" altLang="ko-KR" sz="2000" dirty="0"/>
          </a:p>
          <a:p>
            <a:pPr marL="457200" lvl="1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914400" lvl="2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170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8074"/>
    </mc:Choice>
    <mc:Fallback xmlns="">
      <p:transition spd="slow" advTm="518074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장기 프로젝트 실행방법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구체적이고 명확한 실행계획을 세운다</a:t>
            </a:r>
            <a:endParaRPr lang="en-US" altLang="ko-KR" sz="2000" dirty="0"/>
          </a:p>
          <a:p>
            <a:pPr lvl="1"/>
            <a:r>
              <a:rPr lang="ko-KR" altLang="en-US" sz="1600" dirty="0"/>
              <a:t>여러 개의 단기 프로젝트로 분해</a:t>
            </a:r>
            <a:endParaRPr lang="en-US" altLang="ko-KR" sz="1600" dirty="0"/>
          </a:p>
          <a:p>
            <a:pPr lvl="1"/>
            <a:r>
              <a:rPr lang="ko-KR" altLang="en-US" sz="1600" dirty="0"/>
              <a:t>단기 프로젝트의 소요 시간 산정 및 수행순서 결정</a:t>
            </a:r>
            <a:endParaRPr lang="en-US" altLang="ko-KR" sz="1600" dirty="0"/>
          </a:p>
          <a:p>
            <a:pPr lvl="1"/>
            <a:r>
              <a:rPr lang="ko-KR" altLang="en-US" sz="1600" dirty="0"/>
              <a:t>잘 모르겠으면 일단 </a:t>
            </a:r>
            <a:r>
              <a:rPr lang="en-US" altLang="ko-KR" sz="1600" dirty="0"/>
              <a:t>skip    </a:t>
            </a:r>
          </a:p>
          <a:p>
            <a:pPr lvl="1"/>
            <a:endParaRPr lang="en-US" altLang="ko-KR" sz="1600" dirty="0"/>
          </a:p>
          <a:p>
            <a:r>
              <a:rPr lang="ko-KR" altLang="en-US" sz="2000" dirty="0"/>
              <a:t>당장 할 수 있는 것을 먼저 실행한다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1600" dirty="0"/>
              <a:t>     예</a:t>
            </a:r>
            <a:r>
              <a:rPr lang="en-US" altLang="ko-KR" sz="1600" dirty="0"/>
              <a:t>) </a:t>
            </a:r>
            <a:r>
              <a:rPr lang="ko-KR" altLang="en-US" sz="1600" dirty="0"/>
              <a:t>비빔밥을 만들자 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>
                <a:sym typeface="Wingdings" panose="05000000000000000000" pitchFamily="2" charset="2"/>
              </a:rPr>
              <a:t>           1) </a:t>
            </a:r>
            <a:r>
              <a:rPr lang="ko-KR" altLang="en-US" sz="1600" dirty="0">
                <a:sym typeface="Wingdings" panose="05000000000000000000" pitchFamily="2" charset="2"/>
              </a:rPr>
              <a:t>일단 밥을 하자</a:t>
            </a:r>
            <a:r>
              <a:rPr lang="en-US" altLang="ko-KR" sz="1600" dirty="0">
                <a:sym typeface="Wingdings" panose="05000000000000000000" pitchFamily="2" charset="2"/>
              </a:rPr>
              <a:t>!!</a:t>
            </a:r>
          </a:p>
          <a:p>
            <a:pPr marL="0" indent="0">
              <a:buNone/>
            </a:pPr>
            <a:r>
              <a:rPr lang="en-US" altLang="ko-KR" sz="1600" dirty="0">
                <a:sym typeface="Wingdings" panose="05000000000000000000" pitchFamily="2" charset="2"/>
              </a:rPr>
              <a:t>              </a:t>
            </a:r>
            <a:r>
              <a:rPr lang="en-US" altLang="ko-KR" sz="1000" dirty="0"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sym typeface="Wingdings" panose="05000000000000000000" pitchFamily="2" charset="2"/>
              </a:rPr>
              <a:t>2) </a:t>
            </a:r>
            <a:r>
              <a:rPr lang="ko-KR" altLang="en-US" sz="1600" dirty="0">
                <a:sym typeface="Wingdings" panose="05000000000000000000" pitchFamily="2" charset="2"/>
              </a:rPr>
              <a:t>고기는 아직 결정 못했는데 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600" dirty="0">
                <a:sym typeface="Wingdings" panose="05000000000000000000" pitchFamily="2" charset="2"/>
              </a:rPr>
              <a:t>                   </a:t>
            </a:r>
            <a:r>
              <a:rPr lang="ko-KR" altLang="en-US" sz="1600" dirty="0">
                <a:sym typeface="Wingdings" panose="05000000000000000000" pitchFamily="2" charset="2"/>
              </a:rPr>
              <a:t>계란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상추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콩나물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고추장은 기본이지</a:t>
            </a:r>
            <a:r>
              <a:rPr lang="en-US" altLang="ko-KR" sz="1600" dirty="0">
                <a:sym typeface="Wingdings" panose="05000000000000000000" pitchFamily="2" charset="2"/>
              </a:rPr>
              <a:t>! </a:t>
            </a:r>
            <a:r>
              <a:rPr lang="ko-KR" altLang="en-US" sz="1600" dirty="0">
                <a:sym typeface="Wingdings" panose="05000000000000000000" pitchFamily="2" charset="2"/>
              </a:rPr>
              <a:t>사러 가자</a:t>
            </a:r>
            <a:r>
              <a:rPr lang="en-US" altLang="ko-KR" sz="1600" dirty="0">
                <a:sym typeface="Wingdings" panose="05000000000000000000" pitchFamily="2" charset="2"/>
              </a:rPr>
              <a:t>!</a:t>
            </a:r>
          </a:p>
          <a:p>
            <a:pPr marL="0" indent="0">
              <a:buNone/>
            </a:pPr>
            <a:r>
              <a:rPr lang="en-US" altLang="ko-KR" sz="1600" dirty="0">
                <a:sym typeface="Wingdings" panose="05000000000000000000" pitchFamily="2" charset="2"/>
              </a:rPr>
              <a:t>               3) </a:t>
            </a:r>
            <a:r>
              <a:rPr lang="ko-KR" altLang="en-US" sz="1600" dirty="0">
                <a:sym typeface="Wingdings" panose="05000000000000000000" pitchFamily="2" charset="2"/>
              </a:rPr>
              <a:t>갈은 소고기 넣는 것이 좋겠어</a:t>
            </a:r>
            <a:r>
              <a:rPr lang="en-US" altLang="ko-KR" sz="1600" dirty="0">
                <a:sym typeface="Wingdings" panose="05000000000000000000" pitchFamily="2" charset="2"/>
              </a:rPr>
              <a:t>.  </a:t>
            </a:r>
            <a:r>
              <a:rPr lang="ko-KR" alt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또</a:t>
            </a:r>
            <a:r>
              <a:rPr lang="ko-KR" altLang="en-US" sz="1600" dirty="0">
                <a:sym typeface="Wingdings" panose="05000000000000000000" pitchFamily="2" charset="2"/>
              </a:rPr>
              <a:t> 사러 가자</a:t>
            </a:r>
            <a:r>
              <a:rPr lang="en-US" altLang="ko-KR" sz="1600" dirty="0">
                <a:sym typeface="Wingdings" panose="05000000000000000000" pitchFamily="2" charset="2"/>
              </a:rPr>
              <a:t>!</a:t>
            </a:r>
          </a:p>
          <a:p>
            <a:pPr marL="0" indent="0">
              <a:buNone/>
            </a:pPr>
            <a:endParaRPr lang="en-US" altLang="ko-KR" sz="1600" dirty="0">
              <a:sym typeface="Wingdings" panose="05000000000000000000" pitchFamily="2" charset="2"/>
            </a:endParaRPr>
          </a:p>
          <a:p>
            <a:r>
              <a:rPr lang="ko-KR" altLang="en-US" sz="2000" dirty="0" err="1"/>
              <a:t>텀프로젝트</a:t>
            </a:r>
            <a:r>
              <a:rPr lang="ko-KR" altLang="en-US" sz="2000" dirty="0"/>
              <a:t> 제출 방법</a:t>
            </a:r>
            <a:endParaRPr lang="en-US" altLang="ko-KR" sz="2000" dirty="0"/>
          </a:p>
          <a:p>
            <a:pPr lvl="1"/>
            <a:r>
              <a:rPr lang="en-US" altLang="ko-KR" sz="1600" dirty="0"/>
              <a:t>4</a:t>
            </a:r>
            <a:r>
              <a:rPr lang="ko-KR" altLang="en-US" sz="1600" dirty="0"/>
              <a:t>회 분할 과제 부여</a:t>
            </a:r>
            <a:endParaRPr lang="en-US" altLang="ko-KR" sz="1600" dirty="0"/>
          </a:p>
          <a:p>
            <a:pPr lvl="1"/>
            <a:r>
              <a:rPr lang="ko-KR" altLang="en-US" sz="1600" dirty="0"/>
              <a:t>마지막 최종 결과물만 평가</a:t>
            </a:r>
            <a:endParaRPr lang="en-US" altLang="ko-KR" sz="1600" dirty="0"/>
          </a:p>
          <a:p>
            <a:pPr lvl="1"/>
            <a:r>
              <a:rPr lang="ko-KR" altLang="en-US" sz="1600" dirty="0"/>
              <a:t>최종 결과물이 미진한 경우에 한해 중간 과제 제출물 평가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20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69692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5044"/>
    </mc:Choice>
    <mc:Fallback xmlns="">
      <p:transition spd="slow" advTm="1225044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6|226|37.8"/>
</p:tagLst>
</file>

<file path=ppt/theme/theme1.xml><?xml version="1.0" encoding="utf-8"?>
<a:theme xmlns:a="http://schemas.openxmlformats.org/drawingml/2006/main" name="인터넷 세상">
  <a:themeElements>
    <a:clrScheme name="인터넷 세상 2">
      <a:dk1>
        <a:srgbClr val="000000"/>
      </a:dk1>
      <a:lt1>
        <a:srgbClr val="FFFFFF"/>
      </a:lt1>
      <a:dk2>
        <a:srgbClr val="003399"/>
      </a:dk2>
      <a:lt2>
        <a:srgbClr val="4D4D4D"/>
      </a:lt2>
      <a:accent1>
        <a:srgbClr val="336699"/>
      </a:accent1>
      <a:accent2>
        <a:srgbClr val="009999"/>
      </a:accent2>
      <a:accent3>
        <a:srgbClr val="FFFFFF"/>
      </a:accent3>
      <a:accent4>
        <a:srgbClr val="000000"/>
      </a:accent4>
      <a:accent5>
        <a:srgbClr val="ADB8CA"/>
      </a:accent5>
      <a:accent6>
        <a:srgbClr val="008A8A"/>
      </a:accent6>
      <a:hlink>
        <a:srgbClr val="CCECFF"/>
      </a:hlink>
      <a:folHlink>
        <a:srgbClr val="C0C0C0"/>
      </a:folHlink>
    </a:clrScheme>
    <a:fontScheme name="인터넷 세상">
      <a:majorFont>
        <a:latin typeface="MD솔체"/>
        <a:ea typeface="MD솔체"/>
        <a:cs typeface=""/>
      </a:majorFont>
      <a:minorFont>
        <a:latin typeface="MD솔체"/>
        <a:ea typeface="MD솔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인터넷 세상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인터넷 세상 2">
        <a:dk1>
          <a:srgbClr val="000000"/>
        </a:dk1>
        <a:lt1>
          <a:srgbClr val="FFFFFF"/>
        </a:lt1>
        <a:dk2>
          <a:srgbClr val="003399"/>
        </a:dk2>
        <a:lt2>
          <a:srgbClr val="4D4D4D"/>
        </a:lt2>
        <a:accent1>
          <a:srgbClr val="336699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008A8A"/>
        </a:accent6>
        <a:hlink>
          <a:srgbClr val="CCECFF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1407</TotalTime>
  <Words>493</Words>
  <Application>Microsoft Office PowerPoint</Application>
  <PresentationFormat>화면 슬라이드 쇼(4:3)</PresentationFormat>
  <Paragraphs>99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HY견고딕</vt:lpstr>
      <vt:lpstr>MD솔체</vt:lpstr>
      <vt:lpstr>굴림</vt:lpstr>
      <vt:lpstr>Wingdings</vt:lpstr>
      <vt:lpstr>인터넷 세상</vt:lpstr>
      <vt:lpstr> Databases 데이터베이스</vt:lpstr>
      <vt:lpstr>데이터베이스</vt:lpstr>
      <vt:lpstr>성적평가</vt:lpstr>
      <vt:lpstr>게임공학과와 데이터베이스</vt:lpstr>
      <vt:lpstr>PowerPoint 프레젠테이션</vt:lpstr>
      <vt:lpstr>과제</vt:lpstr>
      <vt:lpstr>텀프로젝트 수행방법</vt:lpstr>
      <vt:lpstr>장기 프로젝트 실행방법 </vt:lpstr>
    </vt:vector>
  </TitlesOfParts>
  <Company>우리집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장지웅</dc:creator>
  <cp:lastModifiedBy>장지웅(A0072)</cp:lastModifiedBy>
  <cp:revision>96</cp:revision>
  <dcterms:created xsi:type="dcterms:W3CDTF">2007-03-04T09:35:15Z</dcterms:created>
  <dcterms:modified xsi:type="dcterms:W3CDTF">2024-09-02T01:22:50Z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TC010610151042</vt:lpwstr>
  </property>
</Properties>
</file>