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67" r:id="rId4"/>
    <p:sldId id="262" r:id="rId5"/>
    <p:sldId id="271" r:id="rId6"/>
    <p:sldId id="264" r:id="rId7"/>
    <p:sldId id="266" r:id="rId8"/>
    <p:sldId id="265" r:id="rId9"/>
    <p:sldId id="268" r:id="rId10"/>
    <p:sldId id="272" r:id="rId11"/>
    <p:sldId id="270" r:id="rId12"/>
    <p:sldId id="269" r:id="rId13"/>
    <p:sldId id="263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Pretendard ExtraBold" panose="02000903000000020004" pitchFamily="50" charset="-127"/>
      <p:bold r:id="rId18"/>
    </p:embeddedFont>
    <p:embeddedFont>
      <p:font typeface="Pretendard" panose="02000803000000020004" pitchFamily="50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B3D7EC"/>
    <a:srgbClr val="173F7C"/>
    <a:srgbClr val="0C50A3"/>
    <a:srgbClr val="008FD3"/>
    <a:srgbClr val="0491D4"/>
    <a:srgbClr val="8ACCD5"/>
    <a:srgbClr val="CCFFFF"/>
    <a:srgbClr val="C5F1F3"/>
    <a:srgbClr val="B3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E09C6-40D2-4623-9545-C9FAED574F1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B576C-3E27-444B-AFFC-9643F9440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4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68596-0C82-43DC-AF91-023A1FB51E3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10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CD32-3B75-4AD5-8560-F6DD765E967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6FF3-A3E5-4E98-A796-EC31203F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5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CD32-3B75-4AD5-8560-F6DD765E967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6FF3-A3E5-4E98-A796-EC31203F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CD32-3B75-4AD5-8560-F6DD765E967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6FF3-A3E5-4E98-A796-EC31203F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268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D505B-072E-4806-859D-DDFE33F342B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2025-03-25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27B83-A409-4B9C-AEF2-1EDB3CC896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740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D505B-072E-4806-859D-DDFE33F342B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2025-03-25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27B83-A409-4B9C-AEF2-1EDB3CC896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24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D505B-072E-4806-859D-DDFE33F342B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2025-03-25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27B83-A409-4B9C-AEF2-1EDB3CC896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334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D505B-072E-4806-859D-DDFE33F342B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2025-03-25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27B83-A409-4B9C-AEF2-1EDB3CC896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723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D505B-072E-4806-859D-DDFE33F342B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2025-03-25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27B83-A409-4B9C-AEF2-1EDB3CC896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397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D505B-072E-4806-859D-DDFE33F342B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2025-03-25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27B83-A409-4B9C-AEF2-1EDB3CC896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59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D505B-072E-4806-859D-DDFE33F342B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2025-03-25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27B83-A409-4B9C-AEF2-1EDB3CC896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142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D505B-072E-4806-859D-DDFE33F342B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2025-03-25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27B83-A409-4B9C-AEF2-1EDB3CC896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91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CD32-3B75-4AD5-8560-F6DD765E967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6FF3-A3E5-4E98-A796-EC31203F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36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D505B-072E-4806-859D-DDFE33F342B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2025-03-25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27B83-A409-4B9C-AEF2-1EDB3CC896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02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D505B-072E-4806-859D-DDFE33F342B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2025-03-25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27B83-A409-4B9C-AEF2-1EDB3CC896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082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D505B-072E-4806-859D-DDFE33F342B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2025-03-25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27B83-A409-4B9C-AEF2-1EDB3CC896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67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CD32-3B75-4AD5-8560-F6DD765E967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6FF3-A3E5-4E98-A796-EC31203F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0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CD32-3B75-4AD5-8560-F6DD765E967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6FF3-A3E5-4E98-A796-EC31203F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2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CD32-3B75-4AD5-8560-F6DD765E967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6FF3-A3E5-4E98-A796-EC31203F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5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CD32-3B75-4AD5-8560-F6DD765E967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6FF3-A3E5-4E98-A796-EC31203F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55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CD32-3B75-4AD5-8560-F6DD765E967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6FF3-A3E5-4E98-A796-EC31203F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2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CD32-3B75-4AD5-8560-F6DD765E967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6FF3-A3E5-4E98-A796-EC31203F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3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CD32-3B75-4AD5-8560-F6DD765E967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16FF3-A3E5-4E98-A796-EC31203F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2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CD32-3B75-4AD5-8560-F6DD765E9675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16FF3-A3E5-4E98-A796-EC31203F26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8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D505B-072E-4806-859D-DDFE33F342B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2025-03-25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A27B83-A409-4B9C-AEF2-1EDB3CC8960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67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uscc@tukorea.ac.kr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hyperlink" Target="mailto:uscc@tukorea.ac.kr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" y="0"/>
            <a:ext cx="12188516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269032" y="205273"/>
            <a:ext cx="6106830" cy="1446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23948" y="205273"/>
            <a:ext cx="4915803" cy="1446245"/>
          </a:xfrm>
          <a:prstGeom prst="roundRect">
            <a:avLst/>
          </a:prstGeom>
          <a:solidFill>
            <a:srgbClr val="8ACCD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2564" y="244123"/>
            <a:ext cx="4607352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2025-1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지역사회참여교과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(CE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교과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)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학습조교 </a:t>
            </a:r>
            <a:r>
              <a:rPr lang="ko-KR" altLang="en-US" sz="3200" smtClean="0">
                <a:solidFill>
                  <a:prstClr val="black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활동 가이드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8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6718" y="83975"/>
            <a:ext cx="11991975" cy="6686549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30753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6403" y="1030198"/>
            <a:ext cx="2719014" cy="492443"/>
          </a:xfrm>
          <a:prstGeom prst="rect">
            <a:avLst/>
          </a:prstGeom>
          <a:solidFill>
            <a:srgbClr val="00627D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ko-KR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CCEC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신분증 및 통장사본 </a:t>
            </a:r>
            <a:endParaRPr kumimoji="0" lang="ko-KR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EC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239218" y="413252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활동보고서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341969" y="1382411"/>
            <a:ext cx="7099425" cy="5156867"/>
          </a:xfrm>
          <a:prstGeom prst="roundRect">
            <a:avLst>
              <a:gd name="adj" fmla="val 6069"/>
            </a:avLst>
          </a:prstGeom>
          <a:solidFill>
            <a:schemeClr val="bg1"/>
          </a:solidFill>
          <a:ln>
            <a:solidFill>
              <a:srgbClr val="687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45176" y="1543510"/>
            <a:ext cx="5013627" cy="461665"/>
          </a:xfrm>
          <a:prstGeom prst="rect">
            <a:avLst/>
          </a:prstGeom>
          <a:solidFill>
            <a:srgbClr val="CCDBDE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smtClean="0">
                <a:solidFill>
                  <a:prstClr val="black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신분증 및 통장사본</a:t>
            </a:r>
            <a:r>
              <a:rPr lang="en-US" altLang="ko-KR" sz="2400" b="1" smtClean="0">
                <a:solidFill>
                  <a:prstClr val="black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</a:t>
            </a:r>
            <a:r>
              <a:rPr lang="ko-KR" altLang="en-US" sz="2400" b="1" smtClean="0">
                <a:solidFill>
                  <a:prstClr val="black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학습조교</a:t>
            </a:r>
            <a:r>
              <a:rPr lang="en-US" altLang="ko-KR" sz="2400" b="1" smtClean="0">
                <a:solidFill>
                  <a:prstClr val="black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&amp;</a:t>
            </a:r>
            <a:r>
              <a:rPr lang="ko-KR" altLang="en-US" sz="2400" b="1" smtClean="0">
                <a:solidFill>
                  <a:prstClr val="black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모든학생</a:t>
            </a:r>
            <a:r>
              <a:rPr lang="en-US" altLang="ko-KR" sz="2400" b="1" smtClean="0">
                <a:solidFill>
                  <a:prstClr val="black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)</a:t>
            </a:r>
            <a:r>
              <a:rPr lang="ko-KR" altLang="en-US" sz="2400" b="1" smtClean="0">
                <a:solidFill>
                  <a:prstClr val="black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463026" y="2050892"/>
            <a:ext cx="670441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1)</a:t>
            </a: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신분증 앞 부분 사진파일 양식에 넣어서 제출</a:t>
            </a:r>
            <a:endParaRPr lang="en-US" altLang="ko-KR" sz="2000" b="1" smtClean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fontAlgn="base" latinLnBrk="0"/>
            <a:r>
              <a:rPr lang="en-US" altLang="ko-KR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</a:t>
            </a:r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 (</a:t>
            </a: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주민번호 뒷자리까지 나오게 넣기</a:t>
            </a:r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)</a:t>
            </a:r>
          </a:p>
          <a:p>
            <a:pPr fontAlgn="base" latinLnBrk="0"/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2) </a:t>
            </a:r>
            <a:r>
              <a:rPr lang="ko-KR" altLang="en-US" sz="2000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통장사본 위 입력칸에 은행</a:t>
            </a:r>
            <a:r>
              <a:rPr lang="en-US" altLang="ko-KR" sz="2000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,</a:t>
            </a:r>
            <a:r>
              <a:rPr lang="ko-KR" altLang="en-US" sz="2000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계좌번호 정확하게 입력하기</a:t>
            </a:r>
            <a:r>
              <a:rPr lang="en-US" altLang="ko-KR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!</a:t>
            </a:r>
            <a:endParaRPr lang="ko-KR" altLang="en-US" sz="2000">
              <a:solidFill>
                <a:srgbClr val="FF0000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fontAlgn="base" latinLnBrk="0"/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  </a:t>
            </a: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예</a:t>
            </a:r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) </a:t>
            </a: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국민 </a:t>
            </a:r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123-456-789 (</a:t>
            </a: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입력한 계좌번호와 통장사본    일치해야함</a:t>
            </a:r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) </a:t>
            </a:r>
          </a:p>
          <a:p>
            <a:pPr fontAlgn="base" latinLnBrk="0"/>
            <a:r>
              <a:rPr lang="ko-KR" altLang="en-US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잘못된예시</a:t>
            </a:r>
            <a:r>
              <a:rPr lang="en-US" altLang="ko-KR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) </a:t>
            </a:r>
            <a:r>
              <a:rPr lang="ko-KR" altLang="en-US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국민</a:t>
            </a:r>
            <a:r>
              <a:rPr lang="en-US" altLang="ko-KR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123-456-789 </a:t>
            </a:r>
            <a:r>
              <a:rPr lang="ko-KR" altLang="en-US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적어놓고 통장사본 사진에 카카오뱅크 캡쳐 사진 </a:t>
            </a:r>
            <a:r>
              <a:rPr lang="en-US" altLang="ko-KR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XXXXXXX</a:t>
            </a:r>
          </a:p>
          <a:p>
            <a:pPr fontAlgn="base" latinLnBrk="0"/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3) </a:t>
            </a: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맨</a:t>
            </a:r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</a:t>
            </a: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아래 서명란에 본인이 수기로 한 싸인 사진파일 넣기</a:t>
            </a:r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!</a:t>
            </a:r>
          </a:p>
          <a:p>
            <a:pPr fontAlgn="base" latinLnBrk="0"/>
            <a:endParaRPr lang="en-US" altLang="ko-KR" sz="2000" b="1" smtClean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fontAlgn="base" latinLnBrk="0"/>
            <a:endParaRPr lang="en-US" altLang="ko-KR" sz="1400" b="1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fontAlgn="base" latinLnBrk="0"/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fontAlgn="base" latinLnBrk="0"/>
            <a:r>
              <a:rPr lang="en-US" altLang="ko-KR" sz="1600" b="1" smtClean="0">
                <a:solidFill>
                  <a:srgbClr val="FF0000"/>
                </a:solidFill>
              </a:rPr>
              <a:t>**</a:t>
            </a:r>
            <a:r>
              <a:rPr lang="ko-KR" altLang="en-US" sz="1600" b="1" smtClean="0">
                <a:solidFill>
                  <a:srgbClr val="FF0000"/>
                </a:solidFill>
              </a:rPr>
              <a:t>본인 서명 없을 시</a:t>
            </a:r>
            <a:r>
              <a:rPr lang="en-US" altLang="ko-KR" sz="1600" b="1" smtClean="0">
                <a:solidFill>
                  <a:srgbClr val="FF0000"/>
                </a:solidFill>
              </a:rPr>
              <a:t>, </a:t>
            </a:r>
            <a:r>
              <a:rPr lang="ko-KR" altLang="en-US" sz="1600" b="1" smtClean="0">
                <a:solidFill>
                  <a:srgbClr val="FF0000"/>
                </a:solidFill>
              </a:rPr>
              <a:t>활동비 지급불가</a:t>
            </a:r>
            <a:endParaRPr lang="en-US" altLang="ko-KR" sz="1600" b="1" smtClean="0">
              <a:solidFill>
                <a:srgbClr val="FF0000"/>
              </a:solidFill>
            </a:endParaRPr>
          </a:p>
          <a:p>
            <a:pPr fontAlgn="base" latinLnBrk="0"/>
            <a:r>
              <a:rPr lang="en-US" altLang="ko-KR" sz="1600" b="1" smtClean="0">
                <a:solidFill>
                  <a:srgbClr val="FF0000"/>
                </a:solidFill>
              </a:rPr>
              <a:t>**</a:t>
            </a:r>
            <a:r>
              <a:rPr lang="ko-KR" altLang="en-US" sz="1600" b="1" smtClean="0">
                <a:solidFill>
                  <a:srgbClr val="FF0000"/>
                </a:solidFill>
              </a:rPr>
              <a:t>활동보고서 파일 취합 시</a:t>
            </a:r>
            <a:r>
              <a:rPr lang="en-US" altLang="ko-KR" sz="1600" b="1" smtClean="0">
                <a:solidFill>
                  <a:srgbClr val="FF0000"/>
                </a:solidFill>
              </a:rPr>
              <a:t>, </a:t>
            </a:r>
            <a:r>
              <a:rPr lang="ko-KR" altLang="en-US" sz="1600" b="1" smtClean="0">
                <a:solidFill>
                  <a:srgbClr val="FF0000"/>
                </a:solidFill>
              </a:rPr>
              <a:t>학습조교가 서명 제대로 되어있는지 검토 확인 후 메일로 제출 필수</a:t>
            </a:r>
            <a:endParaRPr lang="en-US" altLang="ko-KR" sz="1600" b="1" smtClean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5315" y="476108"/>
            <a:ext cx="5867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2025-1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지역사회참여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(CE, Community 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Engagement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)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교과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45" y="1614075"/>
            <a:ext cx="3351848" cy="4713742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7365224" descr="EMB0000357814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176" y="4515820"/>
            <a:ext cx="1720850" cy="75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6718" y="83975"/>
            <a:ext cx="11991975" cy="6686549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92299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45315" y="476108"/>
            <a:ext cx="58625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latinLnBrk="0">
              <a:defRPr/>
            </a:pPr>
            <a:r>
              <a:rPr lang="en-US" altLang="ko-KR" sz="1600" b="1" kern="0" smtClean="0">
                <a:solidFill>
                  <a:prstClr val="black">
                    <a:lumMod val="50000"/>
                    <a:lumOff val="50000"/>
                  </a:prst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2025-1 </a:t>
            </a:r>
            <a:r>
              <a:rPr lang="ko-KR" altLang="en-US" sz="1600" b="1" kern="0">
                <a:solidFill>
                  <a:prstClr val="black">
                    <a:lumMod val="50000"/>
                    <a:lumOff val="50000"/>
                  </a:prst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지역사회참여</a:t>
            </a:r>
            <a:r>
              <a:rPr lang="en-US" altLang="ko-KR" sz="1600" b="1" kern="0">
                <a:solidFill>
                  <a:prstClr val="black">
                    <a:lumMod val="50000"/>
                    <a:lumOff val="50000"/>
                  </a:prst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(CE, Community  </a:t>
            </a:r>
            <a:r>
              <a:rPr lang="en-US" altLang="ko-KR" sz="1600" b="1">
                <a:solidFill>
                  <a:prstClr val="black">
                    <a:lumMod val="50000"/>
                    <a:lumOff val="50000"/>
                  </a:prst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Engagement</a:t>
            </a:r>
            <a:r>
              <a:rPr lang="en-US" altLang="ko-KR" sz="1600" b="1" kern="0">
                <a:solidFill>
                  <a:prstClr val="black">
                    <a:lumMod val="50000"/>
                    <a:lumOff val="50000"/>
                  </a:prst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)</a:t>
            </a:r>
            <a:r>
              <a:rPr lang="ko-KR" altLang="en-US" sz="1600" b="1" kern="0">
                <a:solidFill>
                  <a:prstClr val="black">
                    <a:lumMod val="50000"/>
                    <a:lumOff val="50000"/>
                  </a:prst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교과</a:t>
            </a:r>
            <a:endParaRPr lang="ko-KR" altLang="en-US" sz="3600" b="1" kern="0" dirty="0">
              <a:solidFill>
                <a:prstClr val="black">
                  <a:lumMod val="50000"/>
                  <a:lumOff val="50000"/>
                </a:prst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5200" y="1030198"/>
            <a:ext cx="3740126" cy="492443"/>
          </a:xfrm>
          <a:prstGeom prst="rect">
            <a:avLst/>
          </a:prstGeom>
          <a:solidFill>
            <a:srgbClr val="00627D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CE</a:t>
            </a:r>
            <a:r>
              <a: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교과 </a:t>
            </a:r>
            <a:r>
              <a:rPr kumimoji="0" lang="ko-KR" alt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수업활동</a:t>
            </a:r>
            <a:r>
              <a:rPr kumimoji="0" lang="ko-KR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지원 안내</a:t>
            </a:r>
            <a:endParaRPr kumimoji="0" lang="ko-KR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FF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72" name="자유형 71">
            <a:extLst>
              <a:ext uri="{FF2B5EF4-FFF2-40B4-BE49-F238E27FC236}">
                <a16:creationId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714890" y="2198157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890194" y="4839757"/>
            <a:ext cx="227469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25</a:t>
            </a:r>
            <a:r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만원</a:t>
            </a:r>
            <a:endParaRPr kumimoji="0" lang="en-US" altLang="ko-KR" sz="24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mtClean="0"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학생조교 활동보고서</a:t>
            </a:r>
            <a:endParaRPr lang="en-US" altLang="ko-KR" sz="1400" b="1" smtClean="0">
              <a:solidFill>
                <a:prstClr val="black">
                  <a:lumMod val="65000"/>
                  <a:lumOff val="35000"/>
                </a:prstClr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smtClean="0"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신분증 및 통장사본</a:t>
            </a:r>
            <a:endParaRPr lang="en-US" altLang="ko-KR" sz="1400" b="1" smtClean="0">
              <a:solidFill>
                <a:prstClr val="black">
                  <a:lumMod val="65000"/>
                  <a:lumOff val="35000"/>
                </a:prstClr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mtClean="0"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* </a:t>
            </a:r>
            <a:r>
              <a:rPr lang="ko-KR" altLang="en-US" sz="1400" b="1" smtClean="0"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양식은 구글드라이브로 공유 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75" name="Freeform 11">
            <a:extLst>
              <a:ext uri="{FF2B5EF4-FFF2-40B4-BE49-F238E27FC236}">
                <a16:creationId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1619214" y="2756362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1019305" y="3497219"/>
            <a:ext cx="1607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학습조교장학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77" name="원호 76">
            <a:extLst>
              <a:ext uri="{FF2B5EF4-FFF2-40B4-BE49-F238E27FC236}">
                <a16:creationId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927518" y="2408610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자유형 77">
            <a:extLst>
              <a:ext uri="{FF2B5EF4-FFF2-40B4-BE49-F238E27FC236}">
                <a16:creationId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4715915" y="219442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5620239" y="275263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4993666" y="3405626"/>
            <a:ext cx="16818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체험 및 탐방활동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81" name="원호 80">
            <a:extLst>
              <a:ext uri="{FF2B5EF4-FFF2-40B4-BE49-F238E27FC236}">
                <a16:creationId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4928543" y="240487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id="{0363AEBC-2082-401A-B77D-2F120128FFEB}"/>
              </a:ext>
            </a:extLst>
          </p:cNvPr>
          <p:cNvSpPr/>
          <p:nvPr/>
        </p:nvSpPr>
        <p:spPr>
          <a:xfrm>
            <a:off x="8521840" y="2186256"/>
            <a:ext cx="2237372" cy="4259181"/>
          </a:xfrm>
          <a:custGeom>
            <a:avLst/>
            <a:gdLst>
              <a:gd name="connsiteX0" fmla="*/ 1119772 w 2237372"/>
              <a:gd name="connsiteY0" fmla="*/ 210456 h 4259181"/>
              <a:gd name="connsiteX1" fmla="*/ 212628 w 2237372"/>
              <a:gd name="connsiteY1" fmla="*/ 1117600 h 4259181"/>
              <a:gd name="connsiteX2" fmla="*/ 1119772 w 2237372"/>
              <a:gd name="connsiteY2" fmla="*/ 2024744 h 4259181"/>
              <a:gd name="connsiteX3" fmla="*/ 2026916 w 2237372"/>
              <a:gd name="connsiteY3" fmla="*/ 1117600 h 4259181"/>
              <a:gd name="connsiteX4" fmla="*/ 1119772 w 2237372"/>
              <a:gd name="connsiteY4" fmla="*/ 210456 h 4259181"/>
              <a:gd name="connsiteX5" fmla="*/ 1119772 w 2237372"/>
              <a:gd name="connsiteY5" fmla="*/ 0 h 4259181"/>
              <a:gd name="connsiteX6" fmla="*/ 2237372 w 2237372"/>
              <a:gd name="connsiteY6" fmla="*/ 1117600 h 4259181"/>
              <a:gd name="connsiteX7" fmla="*/ 1119772 w 2237372"/>
              <a:gd name="connsiteY7" fmla="*/ 2235200 h 4259181"/>
              <a:gd name="connsiteX8" fmla="*/ 348247 w 2237372"/>
              <a:gd name="connsiteY8" fmla="*/ 2235200 h 4259181"/>
              <a:gd name="connsiteX9" fmla="*/ 230493 w 2237372"/>
              <a:gd name="connsiteY9" fmla="*/ 2258973 h 4259181"/>
              <a:gd name="connsiteX10" fmla="*/ 45719 w 2237372"/>
              <a:gd name="connsiteY10" fmla="*/ 2537732 h 4259181"/>
              <a:gd name="connsiteX11" fmla="*/ 45719 w 2237372"/>
              <a:gd name="connsiteY11" fmla="*/ 2963181 h 4259181"/>
              <a:gd name="connsiteX12" fmla="*/ 45719 w 2237372"/>
              <a:gd name="connsiteY12" fmla="*/ 3012657 h 4259181"/>
              <a:gd name="connsiteX13" fmla="*/ 45719 w 2237372"/>
              <a:gd name="connsiteY13" fmla="*/ 4259181 h 4259181"/>
              <a:gd name="connsiteX14" fmla="*/ 0 w 2237372"/>
              <a:gd name="connsiteY14" fmla="*/ 4259181 h 4259181"/>
              <a:gd name="connsiteX15" fmla="*/ 0 w 2237372"/>
              <a:gd name="connsiteY15" fmla="*/ 2963181 h 4259181"/>
              <a:gd name="connsiteX16" fmla="*/ 2171 w 2237372"/>
              <a:gd name="connsiteY16" fmla="*/ 2963181 h 4259181"/>
              <a:gd name="connsiteX17" fmla="*/ 2171 w 2237372"/>
              <a:gd name="connsiteY17" fmla="*/ 2235199 h 4259181"/>
              <a:gd name="connsiteX18" fmla="*/ 2172 w 2237372"/>
              <a:gd name="connsiteY18" fmla="*/ 2235199 h 4259181"/>
              <a:gd name="connsiteX19" fmla="*/ 2172 w 2237372"/>
              <a:gd name="connsiteY19" fmla="*/ 1117600 h 4259181"/>
              <a:gd name="connsiteX20" fmla="*/ 1119772 w 2237372"/>
              <a:gd name="connsiteY20" fmla="*/ 0 h 425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37372" h="4259181">
                <a:moveTo>
                  <a:pt x="1119772" y="210456"/>
                </a:moveTo>
                <a:cubicBezTo>
                  <a:pt x="618770" y="210456"/>
                  <a:pt x="212628" y="616598"/>
                  <a:pt x="212628" y="1117600"/>
                </a:cubicBezTo>
                <a:cubicBezTo>
                  <a:pt x="212628" y="1618602"/>
                  <a:pt x="618770" y="2024744"/>
                  <a:pt x="1119772" y="2024744"/>
                </a:cubicBezTo>
                <a:cubicBezTo>
                  <a:pt x="1620774" y="2024744"/>
                  <a:pt x="2026916" y="1618602"/>
                  <a:pt x="2026916" y="1117600"/>
                </a:cubicBezTo>
                <a:cubicBezTo>
                  <a:pt x="2026916" y="616598"/>
                  <a:pt x="1620774" y="210456"/>
                  <a:pt x="1119772" y="210456"/>
                </a:cubicBezTo>
                <a:close/>
                <a:moveTo>
                  <a:pt x="1119772" y="0"/>
                </a:moveTo>
                <a:cubicBezTo>
                  <a:pt x="1737005" y="0"/>
                  <a:pt x="2237372" y="500367"/>
                  <a:pt x="2237372" y="1117600"/>
                </a:cubicBezTo>
                <a:cubicBezTo>
                  <a:pt x="2237372" y="1734833"/>
                  <a:pt x="1737005" y="2235200"/>
                  <a:pt x="1119772" y="2235200"/>
                </a:cubicBezTo>
                <a:lnTo>
                  <a:pt x="348247" y="2235200"/>
                </a:lnTo>
                <a:lnTo>
                  <a:pt x="230493" y="2258973"/>
                </a:lnTo>
                <a:cubicBezTo>
                  <a:pt x="121909" y="2304901"/>
                  <a:pt x="45719" y="2412419"/>
                  <a:pt x="45719" y="2537732"/>
                </a:cubicBezTo>
                <a:lnTo>
                  <a:pt x="45719" y="2963181"/>
                </a:lnTo>
                <a:lnTo>
                  <a:pt x="45719" y="3012657"/>
                </a:lnTo>
                <a:lnTo>
                  <a:pt x="45719" y="4259181"/>
                </a:lnTo>
                <a:lnTo>
                  <a:pt x="0" y="4259181"/>
                </a:lnTo>
                <a:lnTo>
                  <a:pt x="0" y="2963181"/>
                </a:lnTo>
                <a:lnTo>
                  <a:pt x="2171" y="2963181"/>
                </a:lnTo>
                <a:lnTo>
                  <a:pt x="2171" y="2235199"/>
                </a:lnTo>
                <a:lnTo>
                  <a:pt x="2172" y="2235199"/>
                </a:lnTo>
                <a:lnTo>
                  <a:pt x="2172" y="1117600"/>
                </a:lnTo>
                <a:cubicBezTo>
                  <a:pt x="2172" y="500367"/>
                  <a:pt x="502539" y="0"/>
                  <a:pt x="1119772" y="0"/>
                </a:cubicBezTo>
                <a:close/>
              </a:path>
            </a:pathLst>
          </a:cu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Freeform 11">
            <a:extLst>
              <a:ext uri="{FF2B5EF4-FFF2-40B4-BE49-F238E27FC236}">
                <a16:creationId xmlns:a16="http://schemas.microsoft.com/office/drawing/2014/main" id="{5D3B3173-3133-4055-B9BD-B77632B02347}"/>
              </a:ext>
            </a:extLst>
          </p:cNvPr>
          <p:cNvSpPr>
            <a:spLocks noEditPoints="1"/>
          </p:cNvSpPr>
          <p:nvPr/>
        </p:nvSpPr>
        <p:spPr bwMode="auto">
          <a:xfrm>
            <a:off x="9426164" y="2744461"/>
            <a:ext cx="488043" cy="59917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38DFDA8-2903-4BD6-BF9D-0E7C666CFB74}"/>
              </a:ext>
            </a:extLst>
          </p:cNvPr>
          <p:cNvSpPr/>
          <p:nvPr/>
        </p:nvSpPr>
        <p:spPr>
          <a:xfrm>
            <a:off x="8911239" y="3496619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우수 성과 </a:t>
            </a:r>
            <a:r>
              <a:rPr lang="ko-KR" alt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시상</a:t>
            </a:r>
            <a:endParaRPr kumimoji="0" lang="ko-KR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85" name="원호 84">
            <a:extLst>
              <a:ext uri="{FF2B5EF4-FFF2-40B4-BE49-F238E27FC236}">
                <a16:creationId xmlns:a16="http://schemas.microsoft.com/office/drawing/2014/main" id="{E2163613-3107-47E1-9C46-C5FB7FB0CD81}"/>
              </a:ext>
            </a:extLst>
          </p:cNvPr>
          <p:cNvSpPr/>
          <p:nvPr/>
        </p:nvSpPr>
        <p:spPr>
          <a:xfrm>
            <a:off x="8734468" y="2396709"/>
            <a:ext cx="1814287" cy="1814287"/>
          </a:xfrm>
          <a:prstGeom prst="arc">
            <a:avLst>
              <a:gd name="adj1" fmla="val 10511135"/>
              <a:gd name="adj2" fmla="val 5630065"/>
            </a:avLst>
          </a:prstGeom>
          <a:ln w="825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4922721" y="4921206"/>
            <a:ext cx="25390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외부 활동 시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1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인당 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2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만원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8725949" y="4835257"/>
            <a:ext cx="2095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총장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시장</a:t>
            </a:r>
            <a:r>
              <a:rPr kumimoji="0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, </a:t>
            </a: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시의원 </a:t>
            </a:r>
            <a:r>
              <a:rPr kumimoji="0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/>
            </a:r>
            <a:br>
              <a:rPr kumimoji="0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</a:b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명의의 </a:t>
            </a:r>
            <a:endParaRPr kumimoji="0" lang="en-US" altLang="ko-KR" sz="18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표창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및 시상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85259" y="1587410"/>
            <a:ext cx="570060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CE</a:t>
            </a:r>
            <a:r>
              <a:rPr kumimoji="0" lang="ko-KR" altLang="en-US" sz="2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교교 학생 조교 및 수강생 지원은 다음과 같습니다</a:t>
            </a:r>
            <a:r>
              <a:rPr kumimoji="0" lang="en-US" altLang="ko-KR" sz="2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.</a:t>
            </a:r>
            <a:endParaRPr kumimoji="0" lang="ko-KR" altLang="en-US" sz="21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562815" y="6009574"/>
            <a:ext cx="3021168" cy="434830"/>
          </a:xfrm>
          <a:prstGeom prst="rect">
            <a:avLst/>
          </a:prstGeom>
          <a:solidFill>
            <a:srgbClr val="F472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  성과발표회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추후 안내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239218" y="413252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수업활동 지원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04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6718" y="75662"/>
            <a:ext cx="11991975" cy="6686549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92299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45315" y="476108"/>
            <a:ext cx="5867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2025-1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지역사회참여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(CE, Community 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Engagement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)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교과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3326" y="984075"/>
            <a:ext cx="4284929" cy="769441"/>
          </a:xfrm>
          <a:prstGeom prst="rect">
            <a:avLst/>
          </a:prstGeom>
          <a:solidFill>
            <a:srgbClr val="7CA6AD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2025-1 </a:t>
            </a: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CE</a:t>
            </a: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교과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33" y="1729604"/>
            <a:ext cx="3810000" cy="3810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061581" y="5227611"/>
            <a:ext cx="3150105" cy="415009"/>
          </a:xfrm>
          <a:prstGeom prst="rect">
            <a:avLst/>
          </a:prstGeom>
          <a:solidFill>
            <a:srgbClr val="7CA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시흥시 캐릭터 </a:t>
            </a: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해로토로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30580" y="3103179"/>
            <a:ext cx="7081659" cy="1396109"/>
          </a:xfrm>
          <a:prstGeom prst="roundRect">
            <a:avLst/>
          </a:prstGeom>
          <a:solidFill>
            <a:srgbClr val="EFF4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1266315" y="3234232"/>
            <a:ext cx="105811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254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감사합니다</a:t>
            </a:r>
            <a:r>
              <a:rPr lang="en-US" altLang="ko-KR" sz="3000" b="1" dirty="0">
                <a:solidFill>
                  <a:srgbClr val="004254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r>
              <a:rPr lang="en-US" altLang="ko-KR" sz="3000" b="1" dirty="0" smtClean="0">
                <a:solidFill>
                  <a:srgbClr val="004254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  <a:sym typeface="Wingdings" panose="05000000000000000000" pitchFamily="2" charset="2"/>
              </a:rPr>
              <a:t></a:t>
            </a:r>
            <a:endParaRPr kumimoji="0" lang="en-US" altLang="ko-KR" sz="3000" b="1" i="0" u="none" strike="noStrike" kern="1200" cap="none" spc="0" normalizeH="0" baseline="0" noProof="0" dirty="0" smtClean="0">
              <a:ln>
                <a:noFill/>
              </a:ln>
              <a:solidFill>
                <a:srgbClr val="004254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71452" y="3827620"/>
            <a:ext cx="67056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254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한 학기 동안 잘 부탁드립니다</a:t>
            </a:r>
            <a:r>
              <a:rPr kumimoji="0" lang="en-US" altLang="ko-KR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254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.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004254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52" name="_x372273744" descr="EMB000015580e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191" y="5990432"/>
            <a:ext cx="993775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467" y="6019744"/>
            <a:ext cx="1762125" cy="42862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579596" y="6081631"/>
            <a:ext cx="0" cy="3111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03749" y="6047709"/>
            <a:ext cx="2023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C50A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대학공유협력센터</a:t>
            </a:r>
            <a:endParaRPr lang="ko-KR" altLang="en-US" sz="1600" b="1" dirty="0">
              <a:solidFill>
                <a:srgbClr val="0C50A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7965311" y="6081631"/>
            <a:ext cx="0" cy="3111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989464" y="6047709"/>
            <a:ext cx="1348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173F7C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대학협력팀</a:t>
            </a:r>
            <a:endParaRPr lang="ko-KR" altLang="en-US" sz="1600" b="1" dirty="0">
              <a:solidFill>
                <a:srgbClr val="173F7C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6718" y="75662"/>
            <a:ext cx="11991975" cy="6686549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92299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45315" y="476108"/>
            <a:ext cx="5867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2025-1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지역사회참여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(CE, Community 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Engagement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)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교과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7055" y="1084998"/>
            <a:ext cx="10924590" cy="1686194"/>
          </a:xfrm>
          <a:prstGeom prst="roundRect">
            <a:avLst/>
          </a:prstGeom>
          <a:solidFill>
            <a:srgbClr val="D9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737" y="1212807"/>
            <a:ext cx="8094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기존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정규 수업 내용에 시흥시의 다양한 현안과 문제를 주제로 접목하여 수업 및 과제를 수행하는 교과목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1932" y="1375390"/>
            <a:ext cx="23988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01334" y="1820462"/>
            <a:ext cx="107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교과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230032" y="2043804"/>
            <a:ext cx="3816000" cy="516818"/>
          </a:xfrm>
          <a:prstGeom prst="roundRect">
            <a:avLst/>
          </a:prstGeom>
          <a:solidFill>
            <a:srgbClr val="C4D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지역사회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이해형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7183298" y="2043804"/>
            <a:ext cx="3817264" cy="516818"/>
          </a:xfrm>
          <a:prstGeom prst="roundRect">
            <a:avLst/>
          </a:prstGeom>
          <a:solidFill>
            <a:srgbClr val="C4D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지역사회 문제 </a:t>
            </a: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해결형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06718" y="-5418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7365" y="3172408"/>
            <a:ext cx="1081833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학생이 주도하여 사회 문제 해결과 긍정적인 사회적 가치 창출에 기여하는 경험을 할 수 있음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교과를 통한 대학생 지역사회 참여 활성화</a:t>
            </a:r>
            <a:r>
              <a:rPr kumimoji="0" lang="en-US" altLang="ko-KR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, </a:t>
            </a: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사회문제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해결 역량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강화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3. 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대학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-</a:t>
            </a: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연고 도시 간 협력 강화 및 잠재적 지역 혁신 인재 육성</a:t>
            </a:r>
            <a:endParaRPr kumimoji="0" lang="en-US" altLang="ko-K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9" name="_x372273744" descr="EMB000015580e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191" y="5990432"/>
            <a:ext cx="993775" cy="4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467" y="6019744"/>
            <a:ext cx="1762125" cy="428625"/>
          </a:xfrm>
          <a:prstGeom prst="rect">
            <a:avLst/>
          </a:prstGeom>
        </p:spPr>
      </p:pic>
      <p:cxnSp>
        <p:nvCxnSpPr>
          <p:cNvPr id="51" name="직선 연결선 50"/>
          <p:cNvCxnSpPr/>
          <p:nvPr/>
        </p:nvCxnSpPr>
        <p:spPr>
          <a:xfrm>
            <a:off x="4579596" y="6081631"/>
            <a:ext cx="0" cy="3111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03749" y="6047709"/>
            <a:ext cx="2023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C50A3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대학공유협력센터</a:t>
            </a:r>
            <a:endParaRPr lang="ko-KR" altLang="en-US" sz="1600" b="1" dirty="0">
              <a:solidFill>
                <a:srgbClr val="0C50A3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7965311" y="6081631"/>
            <a:ext cx="0" cy="3111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989464" y="6047709"/>
            <a:ext cx="1348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173F7C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대학협력팀</a:t>
            </a:r>
            <a:endParaRPr lang="ko-KR" altLang="en-US" sz="1600" b="1" dirty="0">
              <a:solidFill>
                <a:srgbClr val="173F7C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239218" y="41325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CE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교과 안내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6718" y="83975"/>
            <a:ext cx="11991975" cy="6686549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92299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64265" y="1552729"/>
            <a:ext cx="11328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학습 조교들</a:t>
            </a:r>
            <a:r>
              <a:rPr kumimoji="0" lang="ko-KR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은 다음의 결과물을 제출해야 합니다</a:t>
            </a:r>
            <a:r>
              <a:rPr kumimoji="0" lang="en-US" altLang="ko-KR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.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58597" y="2020017"/>
            <a:ext cx="10820663" cy="923330"/>
            <a:chOff x="458597" y="2020017"/>
            <a:chExt cx="10820663" cy="923330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679183" y="2171392"/>
              <a:ext cx="10600077" cy="640034"/>
            </a:xfrm>
            <a:prstGeom prst="roundRect">
              <a:avLst/>
            </a:prstGeom>
            <a:solidFill>
              <a:srgbClr val="D9E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85033" y="2270982"/>
              <a:ext cx="1029109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학생 조교 활동 보고서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58597" y="2020017"/>
              <a:ext cx="7398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627D"/>
                  </a:solidFill>
                  <a:effectLst/>
                  <a:uLnTx/>
                  <a:uFillTx/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 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27D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75200" y="1030198"/>
            <a:ext cx="7209025" cy="492443"/>
          </a:xfrm>
          <a:prstGeom prst="rect">
            <a:avLst/>
          </a:prstGeom>
          <a:solidFill>
            <a:srgbClr val="00627D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ko-KR" sz="2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CE</a:t>
            </a:r>
            <a:r>
              <a:rPr kumimoji="0" lang="ko-KR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교과 수업 성과물 제출 가이드 </a:t>
            </a:r>
            <a:r>
              <a:rPr lang="en-US" altLang="ko-KR" sz="2600" b="1" dirty="0" smtClean="0">
                <a:solidFill>
                  <a:srgbClr val="CCFF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※</a:t>
            </a:r>
            <a:r>
              <a:rPr kumimoji="0" lang="ko-KR" alt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학습조교</a:t>
            </a:r>
            <a:r>
              <a:rPr kumimoji="0" lang="ko-KR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제출 자료</a:t>
            </a:r>
            <a:endParaRPr kumimoji="0" lang="ko-KR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EC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53818" y="4642943"/>
            <a:ext cx="1078303" cy="367022"/>
          </a:xfrm>
          <a:prstGeom prst="rect">
            <a:avLst/>
          </a:prstGeom>
          <a:solidFill>
            <a:srgbClr val="0062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763604" y="4339975"/>
            <a:ext cx="10874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100" b="1" i="0" u="none" strike="noStrike" kern="1200" cap="none" spc="0" normalizeH="0" baseline="0" noProof="0" smtClean="0">
                <a:ln>
                  <a:noFill/>
                </a:ln>
                <a:solidFill>
                  <a:srgbClr val="00627D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※ </a:t>
            </a:r>
            <a:r>
              <a:rPr kumimoji="0" lang="ko-KR" altLang="en-US" sz="2100" b="1" i="0" u="none" strike="noStrike" kern="1200" cap="none" spc="0" normalizeH="0" baseline="0" noProof="0" smtClean="0">
                <a:ln>
                  <a:noFill/>
                </a:ln>
                <a:solidFill>
                  <a:srgbClr val="00627D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①</a:t>
            </a:r>
            <a:r>
              <a:rPr kumimoji="0" lang="ko-KR" altLang="en-US" sz="2100" b="1" i="0" u="none" strike="noStrike" kern="1200" cap="none" spc="0" normalizeH="0" noProof="0" smtClean="0">
                <a:ln>
                  <a:noFill/>
                </a:ln>
                <a:solidFill>
                  <a:srgbClr val="00627D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</a:t>
            </a:r>
            <a:r>
              <a:rPr lang="ko-KR" altLang="en-US" sz="2100" b="1" noProof="0" smtClean="0">
                <a:solidFill>
                  <a:srgbClr val="00627D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웹하드 업로드 후 </a:t>
            </a:r>
            <a:r>
              <a:rPr lang="en-US" altLang="ko-KR" sz="2100" b="1" noProof="0" smtClean="0">
                <a:solidFill>
                  <a:srgbClr val="00627D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url </a:t>
            </a:r>
            <a:r>
              <a:rPr lang="ko-KR" altLang="en-US" sz="2100" b="1" noProof="0" smtClean="0">
                <a:solidFill>
                  <a:srgbClr val="00627D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공유 </a:t>
            </a:r>
            <a:r>
              <a:rPr kumimoji="0" lang="ko-KR" altLang="en-US" sz="2100" b="1" i="0" u="none" strike="noStrike" kern="1200" cap="none" spc="0" normalizeH="0" baseline="0" noProof="0" smtClean="0">
                <a:ln>
                  <a:noFill/>
                </a:ln>
                <a:solidFill>
                  <a:srgbClr val="00627D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제출 또는 </a:t>
            </a:r>
            <a:endParaRPr kumimoji="0" lang="en-US" altLang="ko-KR" sz="2100" b="1" i="0" u="none" strike="noStrike" kern="1200" cap="none" spc="0" normalizeH="0" baseline="0" noProof="0" smtClean="0">
              <a:ln>
                <a:noFill/>
              </a:ln>
              <a:solidFill>
                <a:srgbClr val="00627D"/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b="1">
                <a:solidFill>
                  <a:srgbClr val="00627D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</a:t>
            </a:r>
            <a:r>
              <a:rPr lang="en-US" altLang="ko-KR" sz="2100" b="1" smtClean="0">
                <a:solidFill>
                  <a:srgbClr val="00627D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  </a:t>
            </a:r>
            <a:r>
              <a:rPr kumimoji="0" lang="ko-KR" altLang="en-US" sz="2100" b="1" i="0" u="none" strike="noStrike" kern="1200" cap="none" spc="0" normalizeH="0" baseline="0" noProof="0" smtClean="0">
                <a:ln>
                  <a:noFill/>
                </a:ln>
                <a:solidFill>
                  <a:srgbClr val="00627D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②</a:t>
            </a:r>
            <a:r>
              <a:rPr lang="en-US" altLang="ko-KR" sz="2100" b="1" smtClean="0">
                <a:solidFill>
                  <a:srgbClr val="00627D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</a:t>
            </a:r>
            <a:r>
              <a:rPr lang="ko-KR" altLang="en-US" sz="2100" b="1" smtClean="0">
                <a:solidFill>
                  <a:srgbClr val="00627D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담당자와 논의</a:t>
            </a:r>
            <a:r>
              <a:rPr kumimoji="0" lang="ko-KR" altLang="en-US" sz="2100" b="1" i="0" u="none" strike="noStrike" kern="1200" cap="none" spc="0" normalizeH="0" baseline="0" noProof="0" smtClean="0">
                <a:ln>
                  <a:noFill/>
                </a:ln>
                <a:solidFill>
                  <a:srgbClr val="00627D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</a:t>
            </a:r>
            <a:r>
              <a:rPr kumimoji="0" lang="ko-KR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27D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후 이메일 제출 중 </a:t>
            </a:r>
            <a:r>
              <a:rPr kumimoji="0" lang="ko-KR" altLang="en-US" sz="21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627D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선택하여 </a:t>
            </a:r>
            <a:r>
              <a:rPr kumimoji="0" lang="en-US" altLang="ko-KR" sz="2100" b="1" i="0" u="sng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6</a:t>
            </a:r>
            <a:r>
              <a:rPr lang="ko-KR" altLang="en-US" sz="2100" b="1" u="sng" smtClean="0">
                <a:solidFill>
                  <a:srgbClr val="CCFFFF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월 </a:t>
            </a:r>
            <a:r>
              <a:rPr lang="en-US" altLang="ko-KR" sz="2100" b="1" u="sng">
                <a:solidFill>
                  <a:srgbClr val="CCFFFF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5</a:t>
            </a:r>
            <a:r>
              <a:rPr lang="ko-KR" altLang="en-US" sz="2100" b="1" u="sng" smtClean="0">
                <a:solidFill>
                  <a:srgbClr val="CCFFFF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일    </a:t>
            </a:r>
            <a:r>
              <a:rPr lang="ko-KR" altLang="en-US" sz="2100" b="1" u="sng" smtClean="0">
                <a:solidFill>
                  <a:srgbClr val="00627D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까지 </a:t>
            </a:r>
            <a:r>
              <a:rPr kumimoji="0" lang="ko-KR" altLang="en-US" sz="21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627D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제출</a:t>
            </a:r>
            <a:r>
              <a:rPr kumimoji="0" lang="ko-KR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27D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해야 함</a:t>
            </a:r>
            <a:r>
              <a:rPr kumimoji="0" lang="en-US" altLang="ko-KR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27D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.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627D"/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88435" y="3490058"/>
            <a:ext cx="10739126" cy="923330"/>
            <a:chOff x="588435" y="3149381"/>
            <a:chExt cx="10739126" cy="92333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79183" y="3309314"/>
              <a:ext cx="10600077" cy="640034"/>
            </a:xfrm>
            <a:prstGeom prst="roundRect">
              <a:avLst/>
            </a:prstGeom>
            <a:solidFill>
              <a:srgbClr val="D9E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36468" y="3402733"/>
              <a:ext cx="1029109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5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찍은 사진 원본 모두</a:t>
              </a:r>
              <a:r>
                <a:rPr kumimoji="0" lang="en-US" altLang="ko-KR" sz="25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, </a:t>
              </a:r>
              <a:r>
                <a:rPr kumimoji="0" lang="ko-KR" altLang="en-US" sz="25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외부 활동이 있는 경우 영상 </a:t>
              </a:r>
              <a:r>
                <a:rPr kumimoji="0" lang="en-US" altLang="ko-KR" sz="25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1</a:t>
              </a:r>
              <a:r>
                <a:rPr kumimoji="0" lang="ko-KR" altLang="en-US" sz="25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개 이상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8435" y="3149381"/>
              <a:ext cx="7398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4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627D"/>
                  </a:solidFill>
                  <a:effectLst/>
                  <a:uLnTx/>
                  <a:uFillTx/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27D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965983" y="2811426"/>
            <a:ext cx="11021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 시간 활동을 요약해서 적는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자료입니다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구글드라이브에서 양식 다운로드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239218" y="413252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제출자료 안내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5336" y="6066572"/>
            <a:ext cx="10639175" cy="43614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5699" y="6111812"/>
            <a:ext cx="1065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*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학습조교 오픈채팅을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통해 질문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및 소통 가능</a:t>
            </a:r>
            <a:r>
              <a:rPr lang="en-US" altLang="ko-KR" sz="1600" noProof="0" smtClean="0">
                <a:solidFill>
                  <a:prstClr val="black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(</a:t>
            </a:r>
            <a:r>
              <a:rPr lang="ko-KR" altLang="en-US" sz="1600" noProof="0" smtClean="0">
                <a:solidFill>
                  <a:prstClr val="black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대학공유협력센터 </a:t>
            </a:r>
            <a:r>
              <a:rPr lang="en-US" altLang="ko-KR" sz="1600" noProof="0" smtClean="0">
                <a:solidFill>
                  <a:prstClr val="black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031-8041-0823)</a:t>
            </a:r>
            <a:r>
              <a:rPr lang="ko-KR" altLang="en-US" sz="1600" noProof="0" smtClean="0">
                <a:solidFill>
                  <a:prstClr val="black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추후 카카오톡 오픈채팅방 링크 공유 예정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45315" y="476108"/>
            <a:ext cx="5867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2025-1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지역사회참여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(CE, Community 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Engagement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)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교과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52272" y="4994268"/>
            <a:ext cx="10707938" cy="923330"/>
            <a:chOff x="552272" y="4994268"/>
            <a:chExt cx="10707938" cy="923330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660133" y="5128589"/>
              <a:ext cx="10600077" cy="640034"/>
            </a:xfrm>
            <a:prstGeom prst="roundRect">
              <a:avLst/>
            </a:prstGeom>
            <a:solidFill>
              <a:srgbClr val="D9E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65983" y="5228179"/>
              <a:ext cx="1029109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500" b="1" smtClean="0">
                  <a:solidFill>
                    <a:prstClr val="black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팀별 외부활동 일정</a:t>
              </a:r>
              <a:r>
                <a:rPr lang="en-US" altLang="ko-KR" sz="2500" b="1" smtClean="0">
                  <a:solidFill>
                    <a:prstClr val="black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, </a:t>
              </a:r>
              <a:r>
                <a:rPr lang="ko-KR" altLang="en-US" sz="2500" b="1" smtClean="0">
                  <a:solidFill>
                    <a:prstClr val="black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활동보고서 및 증빙서류 취합 후 제출</a:t>
              </a:r>
              <a:endPara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52272" y="4994268"/>
              <a:ext cx="7398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5400" b="1" dirty="0">
                  <a:solidFill>
                    <a:srgbClr val="00627D"/>
                  </a:solidFill>
                  <a:latin typeface="Pretendard ExtraBold" panose="02000903000000020004" pitchFamily="50" charset="-127"/>
                  <a:ea typeface="Pretendard ExtraBold" panose="02000903000000020004" pitchFamily="50" charset="-127"/>
                  <a:cs typeface="Pretendard ExtraBold" panose="02000903000000020004" pitchFamily="50" charset="-127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27D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3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6718" y="83975"/>
            <a:ext cx="11991975" cy="6686549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30753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6403" y="1030198"/>
            <a:ext cx="3007555" cy="492443"/>
          </a:xfrm>
          <a:prstGeom prst="rect">
            <a:avLst/>
          </a:prstGeom>
          <a:solidFill>
            <a:srgbClr val="00627D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ko-KR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학생</a:t>
            </a:r>
            <a:r>
              <a:rPr kumimoji="0" lang="ko-KR" altLang="en-US" sz="2600" b="1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조교 활동 보고서</a:t>
            </a:r>
            <a:endParaRPr kumimoji="0" lang="ko-KR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EC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239218" y="413252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활동보고서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286269" y="1382412"/>
            <a:ext cx="7099425" cy="5156867"/>
          </a:xfrm>
          <a:prstGeom prst="roundRect">
            <a:avLst>
              <a:gd name="adj" fmla="val 6069"/>
            </a:avLst>
          </a:prstGeom>
          <a:solidFill>
            <a:schemeClr val="bg1"/>
          </a:solidFill>
          <a:ln>
            <a:solidFill>
              <a:srgbClr val="687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42665" y="1514365"/>
            <a:ext cx="5829686" cy="461665"/>
          </a:xfrm>
          <a:prstGeom prst="rect">
            <a:avLst/>
          </a:prstGeom>
          <a:solidFill>
            <a:srgbClr val="CCDBDE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smtClean="0">
                <a:solidFill>
                  <a:prstClr val="black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2025-1</a:t>
            </a:r>
            <a:r>
              <a:rPr lang="ko-KR" altLang="en-US" sz="2400" b="1" smtClean="0">
                <a:solidFill>
                  <a:prstClr val="black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학기 </a:t>
            </a:r>
            <a:r>
              <a:rPr lang="en-US" altLang="ko-KR" sz="2400" b="1" smtClean="0">
                <a:solidFill>
                  <a:prstClr val="black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CE</a:t>
            </a:r>
            <a:r>
              <a:rPr lang="ko-KR" altLang="en-US" sz="2400" b="1" smtClean="0">
                <a:solidFill>
                  <a:prstClr val="black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교과 학습조교 오픈채팅방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463026" y="2050892"/>
            <a:ext cx="670441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20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endParaRPr lang="en-US" altLang="ko-KR" sz="1400" b="1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5315" y="476108"/>
            <a:ext cx="5867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2024-1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지역사회참여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(CE, Community 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Engagement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)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교과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59" y="1614075"/>
            <a:ext cx="3450050" cy="4879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727275" y="4820814"/>
            <a:ext cx="6328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과목명</a:t>
            </a:r>
            <a:r>
              <a:rPr lang="en-US" altLang="ko-KR" smtClean="0"/>
              <a:t>_</a:t>
            </a:r>
            <a:r>
              <a:rPr lang="ko-KR" altLang="en-US" smtClean="0"/>
              <a:t>분반</a:t>
            </a:r>
            <a:r>
              <a:rPr lang="en-US" altLang="ko-KR" smtClean="0"/>
              <a:t>_</a:t>
            </a:r>
            <a:r>
              <a:rPr lang="ko-KR" altLang="en-US" smtClean="0"/>
              <a:t>이름 </a:t>
            </a:r>
            <a:endParaRPr lang="en-US" altLang="ko-KR" smtClean="0"/>
          </a:p>
          <a:p>
            <a:pPr algn="ctr"/>
            <a:r>
              <a:rPr lang="ko-KR" altLang="en-US" smtClean="0"/>
              <a:t>문의가능시간 </a:t>
            </a:r>
            <a:r>
              <a:rPr lang="en-US" altLang="ko-KR" smtClean="0"/>
              <a:t>: 9:30~12:00</a:t>
            </a:r>
          </a:p>
          <a:p>
            <a:pPr algn="ctr"/>
            <a:r>
              <a:rPr lang="en-US" altLang="ko-KR"/>
              <a:t> </a:t>
            </a:r>
            <a:r>
              <a:rPr lang="en-US" altLang="ko-KR" smtClean="0"/>
              <a:t>                  13:00~17:30</a:t>
            </a:r>
          </a:p>
          <a:p>
            <a:pPr algn="ctr"/>
            <a:r>
              <a:rPr lang="en-US" altLang="ko-KR" smtClean="0"/>
              <a:t>1:1</a:t>
            </a:r>
            <a:r>
              <a:rPr lang="ko-KR" altLang="en-US" smtClean="0"/>
              <a:t>채팅으로 문의 가능 </a:t>
            </a:r>
            <a:endParaRPr lang="en-US" altLang="ko-KR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816" y="2146612"/>
            <a:ext cx="2603536" cy="260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6718" y="83975"/>
            <a:ext cx="11991975" cy="6686549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30753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6403" y="1030198"/>
            <a:ext cx="3007555" cy="492443"/>
          </a:xfrm>
          <a:prstGeom prst="rect">
            <a:avLst/>
          </a:prstGeom>
          <a:solidFill>
            <a:srgbClr val="00627D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ko-KR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학생</a:t>
            </a:r>
            <a:r>
              <a:rPr kumimoji="0" lang="ko-KR" altLang="en-US" sz="2600" b="1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조교 활동 보고서</a:t>
            </a:r>
            <a:endParaRPr kumimoji="0" lang="ko-KR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EC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239218" y="413252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활동보고서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341969" y="1382411"/>
            <a:ext cx="7099425" cy="5156867"/>
          </a:xfrm>
          <a:prstGeom prst="roundRect">
            <a:avLst>
              <a:gd name="adj" fmla="val 6069"/>
            </a:avLst>
          </a:prstGeom>
          <a:solidFill>
            <a:schemeClr val="bg1"/>
          </a:solidFill>
          <a:ln>
            <a:solidFill>
              <a:srgbClr val="687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73840" y="1529362"/>
            <a:ext cx="5013627" cy="461665"/>
          </a:xfrm>
          <a:prstGeom prst="rect">
            <a:avLst/>
          </a:prstGeom>
          <a:solidFill>
            <a:srgbClr val="CCDBDE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학습조교 활동보고서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463026" y="2050892"/>
            <a:ext cx="6704416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 latinLnBrk="0">
              <a:buAutoNum type="arabicParenR"/>
            </a:pP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수업 </a:t>
            </a:r>
            <a:r>
              <a:rPr lang="ko-KR" altLang="en-US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주제</a:t>
            </a:r>
            <a:r>
              <a:rPr lang="en-US" altLang="ko-KR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/</a:t>
            </a: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내용 </a:t>
            </a:r>
            <a:r>
              <a:rPr lang="en-US" altLang="ko-KR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1~2</a:t>
            </a:r>
            <a:r>
              <a:rPr lang="ko-KR" altLang="en-US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줄로 간단하게 요약하여 </a:t>
            </a: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작성</a:t>
            </a:r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</a:t>
            </a:r>
          </a:p>
          <a:p>
            <a:pPr fontAlgn="base" latinLnBrk="0"/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(</a:t>
            </a:r>
            <a:r>
              <a:rPr lang="ko-KR" altLang="en-US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매주 수업사진 촬영</a:t>
            </a: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후 보고서에 첨부</a:t>
            </a:r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_</a:t>
            </a: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시험기간제외</a:t>
            </a:r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)</a:t>
            </a:r>
            <a:endParaRPr lang="ko-KR" altLang="en-US" sz="200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fontAlgn="base" latinLnBrk="0"/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2) </a:t>
            </a:r>
            <a:r>
              <a:rPr lang="ko-KR" altLang="en-US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발표 </a:t>
            </a: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수업 작성 예시</a:t>
            </a:r>
            <a:endParaRPr lang="ko-KR" altLang="en-US" sz="200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fontAlgn="base" latinLnBrk="0"/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   </a:t>
            </a: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예</a:t>
            </a:r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) </a:t>
            </a:r>
            <a:r>
              <a:rPr lang="ko-KR" altLang="en-US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발표 총 </a:t>
            </a:r>
            <a:r>
              <a:rPr lang="en-US" altLang="ko-KR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</a:t>
            </a:r>
            <a:r>
              <a:rPr lang="ko-KR" altLang="en-US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팀</a:t>
            </a:r>
            <a:r>
              <a:rPr lang="en-US" altLang="ko-KR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, A</a:t>
            </a:r>
            <a:r>
              <a:rPr lang="ko-KR" altLang="en-US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팀 발표 제목 혹은 간단한 발표 내용</a:t>
            </a:r>
            <a:r>
              <a:rPr lang="en-US" altLang="ko-KR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(1~2</a:t>
            </a:r>
            <a:r>
              <a:rPr lang="ko-KR" altLang="en-US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줄</a:t>
            </a:r>
            <a:r>
              <a:rPr lang="en-US" altLang="ko-KR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)</a:t>
            </a:r>
            <a:endParaRPr lang="ko-KR" altLang="en-US" sz="200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fontAlgn="base" latinLnBrk="0"/>
            <a:r>
              <a:rPr lang="ko-KR" altLang="en-US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</a:t>
            </a: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                        </a:t>
            </a:r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B</a:t>
            </a:r>
            <a:r>
              <a:rPr lang="ko-KR" altLang="en-US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팀 발표 제목 혹은 간단한 발표 내용</a:t>
            </a:r>
            <a:r>
              <a:rPr lang="en-US" altLang="ko-KR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(1~2</a:t>
            </a:r>
            <a:r>
              <a:rPr lang="ko-KR" altLang="en-US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줄</a:t>
            </a:r>
            <a:r>
              <a:rPr lang="en-US" altLang="ko-KR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)</a:t>
            </a:r>
            <a:endParaRPr lang="ko-KR" altLang="en-US" sz="200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fontAlgn="base" latinLnBrk="0"/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3) </a:t>
            </a:r>
            <a:r>
              <a:rPr lang="ko-KR" altLang="en-US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시험기간</a:t>
            </a:r>
            <a:r>
              <a:rPr lang="en-US" altLang="ko-KR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:</a:t>
            </a:r>
            <a:r>
              <a:rPr lang="ko-KR" altLang="en-US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</a:t>
            </a:r>
            <a:r>
              <a:rPr lang="ko-KR" altLang="en-US" sz="2000" b="1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중간고사</a:t>
            </a:r>
            <a:r>
              <a:rPr lang="en-US" altLang="ko-KR" sz="2000" b="1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, </a:t>
            </a:r>
            <a:r>
              <a:rPr lang="ko-KR" altLang="en-US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기말고사 라고 작성</a:t>
            </a:r>
            <a:r>
              <a:rPr lang="en-US" altLang="ko-KR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, </a:t>
            </a:r>
            <a:r>
              <a:rPr lang="ko-KR" altLang="en-US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사진 첨부 </a:t>
            </a:r>
            <a:r>
              <a:rPr lang="en-US" altLang="ko-KR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X</a:t>
            </a:r>
            <a:br>
              <a:rPr lang="en-US" altLang="ko-KR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</a:br>
            <a:r>
              <a:rPr lang="en-US" altLang="ko-KR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   * </a:t>
            </a:r>
            <a:r>
              <a:rPr lang="ko-KR" altLang="en-US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시험기간 제외 한 모든 수업 사진 </a:t>
            </a:r>
            <a:r>
              <a:rPr lang="en-US" altLang="ko-KR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1</a:t>
            </a:r>
            <a:r>
              <a:rPr lang="ko-KR" altLang="en-US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매 이상 첨부 </a:t>
            </a:r>
            <a:endParaRPr lang="ko-KR" altLang="en-US" sz="2000">
              <a:solidFill>
                <a:srgbClr val="FF0000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fontAlgn="base" latinLnBrk="0"/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4) </a:t>
            </a: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팀별 외부 활동이 있는 주차의 경우</a:t>
            </a:r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, </a:t>
            </a: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학습조교가 속한 팀       </a:t>
            </a:r>
            <a:endParaRPr lang="en-US" altLang="ko-KR" sz="2000" b="1" smtClean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fontAlgn="base" latinLnBrk="0"/>
            <a:r>
              <a:rPr lang="en-US" altLang="ko-KR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</a:t>
            </a:r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  </a:t>
            </a: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사진 첨부</a:t>
            </a:r>
            <a:endParaRPr lang="en-US" altLang="ko-KR" sz="2000" b="1" smtClean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fontAlgn="base" latinLnBrk="0"/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5)</a:t>
            </a:r>
            <a:r>
              <a:rPr lang="ko-KR" altLang="en-US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사진 및 동영상 원본 제출</a:t>
            </a:r>
            <a:endParaRPr lang="en-US" altLang="ko-KR" sz="2000" b="1" smtClean="0">
              <a:solidFill>
                <a:srgbClr val="FF0000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fontAlgn="base" latinLnBrk="0"/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   대학공유협력센터 담당자 </a:t>
            </a:r>
            <a:r>
              <a:rPr lang="ko-KR" altLang="en-US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이메일</a:t>
            </a:r>
            <a:r>
              <a:rPr lang="en-US" altLang="ko-KR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(</a:t>
            </a:r>
            <a:r>
              <a:rPr lang="en-US" altLang="ko-KR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  <a:hlinkClick r:id="rId2"/>
              </a:rPr>
              <a:t>uscc@tukorea.ac.kr</a:t>
            </a:r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) </a:t>
            </a: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제출</a:t>
            </a:r>
            <a:endParaRPr lang="ko-KR" altLang="en-US" sz="200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fontAlgn="base" latinLnBrk="0"/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   </a:t>
            </a:r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- </a:t>
            </a: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대용량</a:t>
            </a:r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: </a:t>
            </a: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웹하드 업로드 후 </a:t>
            </a:r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url </a:t>
            </a:r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공유</a:t>
            </a:r>
            <a:endParaRPr lang="en-US" altLang="ko-KR" sz="2000" b="1" smtClean="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fontAlgn="base" latinLnBrk="0"/>
            <a:r>
              <a:rPr lang="en-US" altLang="ko-KR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</a:t>
            </a:r>
            <a:r>
              <a:rPr lang="en-US" altLang="ko-KR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   - </a:t>
            </a:r>
            <a:r>
              <a:rPr lang="ko-KR" altLang="en-US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파일명 예시 </a:t>
            </a:r>
            <a:r>
              <a:rPr lang="en-US" altLang="ko-KR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: </a:t>
            </a:r>
            <a:r>
              <a:rPr lang="ko-KR" altLang="en-US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수업이름</a:t>
            </a:r>
            <a:r>
              <a:rPr lang="en-US" altLang="ko-KR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_1</a:t>
            </a:r>
            <a:r>
              <a:rPr lang="ko-KR" altLang="en-US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주차</a:t>
            </a:r>
            <a:r>
              <a:rPr lang="en-US" altLang="ko-KR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_</a:t>
            </a:r>
            <a:r>
              <a:rPr lang="ko-KR" altLang="en-US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온라인수업</a:t>
            </a:r>
            <a:r>
              <a:rPr lang="en-US" altLang="ko-KR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1.jpg</a:t>
            </a:r>
            <a:endParaRPr lang="ko-KR" altLang="en-US" sz="200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fontAlgn="base" latinLnBrk="0"/>
            <a:r>
              <a:rPr lang="ko-KR" altLang="en-US" sz="2000" b="1" smtClean="0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                        수업이름</a:t>
            </a:r>
            <a:r>
              <a:rPr lang="en-US" altLang="ko-KR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_2</a:t>
            </a:r>
            <a:r>
              <a:rPr lang="ko-KR" altLang="en-US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주차</a:t>
            </a:r>
            <a:r>
              <a:rPr lang="en-US" altLang="ko-KR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_</a:t>
            </a:r>
            <a:r>
              <a:rPr lang="ko-KR" altLang="en-US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시청방문</a:t>
            </a:r>
            <a:r>
              <a:rPr lang="en-US" altLang="ko-KR" sz="2000" b="1"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1.png</a:t>
            </a:r>
            <a:endParaRPr lang="ko-KR" altLang="en-US" sz="2000"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r>
              <a:rPr lang="en-US" altLang="ko-KR" sz="20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/>
            </a:r>
            <a:br>
              <a:rPr lang="en-US" altLang="ko-KR" sz="20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endParaRPr lang="en-US" altLang="ko-KR" sz="1400" b="1" smtClea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5315" y="476108"/>
            <a:ext cx="5867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2025-1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지역사회참여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(CE, Community 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Engagement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)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교과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59" y="1614075"/>
            <a:ext cx="3450050" cy="48798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08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6718" y="83975"/>
            <a:ext cx="11991975" cy="6686549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30753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5200" y="1030198"/>
            <a:ext cx="4023858" cy="492443"/>
          </a:xfrm>
          <a:prstGeom prst="rect">
            <a:avLst/>
          </a:prstGeom>
          <a:solidFill>
            <a:srgbClr val="00627D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ko-KR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학생</a:t>
            </a:r>
            <a:r>
              <a:rPr kumimoji="0" lang="ko-KR" altLang="en-US" sz="2600" b="1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조교 활동 보고서 작성 예</a:t>
            </a:r>
            <a:endParaRPr kumimoji="0" lang="ko-KR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EC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239218" y="413252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활동보고서 예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68" y="1902182"/>
            <a:ext cx="10145396" cy="3697527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645315" y="476108"/>
            <a:ext cx="5867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2025-1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지역사회참여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(CE, Community 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Engagement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)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교과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9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6718" y="83975"/>
            <a:ext cx="11991975" cy="6686549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30753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5200" y="1030198"/>
            <a:ext cx="4023858" cy="492443"/>
          </a:xfrm>
          <a:prstGeom prst="rect">
            <a:avLst/>
          </a:prstGeom>
          <a:solidFill>
            <a:srgbClr val="00627D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ko-KR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학생</a:t>
            </a:r>
            <a:r>
              <a:rPr kumimoji="0" lang="ko-KR" altLang="en-US" sz="2600" b="1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조교 활동 보고서 작성 예</a:t>
            </a:r>
            <a:endParaRPr kumimoji="0" lang="ko-KR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EC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239218" y="413252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활동보고서</a:t>
            </a:r>
            <a:r>
              <a:rPr kumimoji="0" lang="ko-KR" altLang="en-US" sz="1800" b="1" i="0" u="none" strike="noStrike" kern="1200" cap="none" spc="0" normalizeH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예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17" y="2103239"/>
            <a:ext cx="10145396" cy="3693712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645315" y="476108"/>
            <a:ext cx="5867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2025-1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지역사회참여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(CE, Community 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Engagement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)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교과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32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6718" y="83975"/>
            <a:ext cx="11991975" cy="6686549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92299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4657" y="1552590"/>
            <a:ext cx="11328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smtClean="0">
                <a:solidFill>
                  <a:prstClr val="black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활동비 및 증빙자료 안내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75200" y="1030198"/>
            <a:ext cx="4392549" cy="492443"/>
          </a:xfrm>
          <a:prstGeom prst="rect">
            <a:avLst/>
          </a:prstGeom>
          <a:solidFill>
            <a:srgbClr val="00627D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CE</a:t>
            </a:r>
            <a:r>
              <a:rPr kumimoji="0" lang="ko-KR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교과 수업 </a:t>
            </a:r>
            <a:r>
              <a:rPr kumimoji="0" lang="ko-KR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활동비 신청</a:t>
            </a:r>
            <a:r>
              <a:rPr kumimoji="0" lang="ko-KR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가이드</a:t>
            </a:r>
            <a:endParaRPr kumimoji="0" lang="ko-KR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EC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53327" y="2101443"/>
            <a:ext cx="2406251" cy="2079859"/>
          </a:xfrm>
          <a:prstGeom prst="roundRect">
            <a:avLst>
              <a:gd name="adj" fmla="val 6069"/>
            </a:avLst>
          </a:prstGeom>
          <a:solidFill>
            <a:schemeClr val="bg1"/>
          </a:solidFill>
          <a:ln>
            <a:solidFill>
              <a:srgbClr val="687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69465" y="2249355"/>
            <a:ext cx="892610" cy="400110"/>
          </a:xfrm>
          <a:prstGeom prst="rect">
            <a:avLst/>
          </a:prstGeom>
          <a:solidFill>
            <a:srgbClr val="CCDBDE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활동비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7940" y="2756834"/>
            <a:ext cx="582233" cy="58223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77723" y="2756834"/>
            <a:ext cx="582233" cy="582233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519028" y="3467758"/>
            <a:ext cx="2243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1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인당 </a:t>
            </a:r>
            <a:r>
              <a:rPr kumimoji="0" lang="en-US" altLang="ko-KR" sz="23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2</a:t>
            </a:r>
            <a:r>
              <a:rPr kumimoji="0" lang="ko-KR" altLang="en-US" sz="23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만원</a:t>
            </a:r>
            <a:r>
              <a:rPr kumimoji="0" lang="en-US" altLang="ko-KR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/1</a:t>
            </a:r>
            <a:r>
              <a:rPr kumimoji="0" lang="ko-KR" altLang="en-US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회</a:t>
            </a:r>
            <a:r>
              <a:rPr kumimoji="0" lang="ko-KR" altLang="en-US" sz="23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</a:t>
            </a:r>
            <a:endParaRPr kumimoji="0" lang="en-US" altLang="ko-KR" sz="23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marL="0" marR="0" lvl="0" indent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53326" y="4329214"/>
            <a:ext cx="6480693" cy="2079859"/>
          </a:xfrm>
          <a:prstGeom prst="roundRect">
            <a:avLst>
              <a:gd name="adj" fmla="val 6069"/>
            </a:avLst>
          </a:prstGeom>
          <a:solidFill>
            <a:schemeClr val="bg1"/>
          </a:solidFill>
          <a:ln>
            <a:solidFill>
              <a:srgbClr val="687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75163" y="4478389"/>
            <a:ext cx="1791787" cy="400110"/>
          </a:xfrm>
          <a:prstGeom prst="rect">
            <a:avLst/>
          </a:prstGeom>
          <a:solidFill>
            <a:srgbClr val="CCDBDE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제출 및 정산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5" y="5114430"/>
            <a:ext cx="1048448" cy="1048448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B615581C-E4AE-4D17-AD20-9E155AB8DB3D}"/>
              </a:ext>
            </a:extLst>
          </p:cNvPr>
          <p:cNvSpPr/>
          <p:nvPr/>
        </p:nvSpPr>
        <p:spPr>
          <a:xfrm>
            <a:off x="1817646" y="4784074"/>
            <a:ext cx="49869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팀별 활동보고서</a:t>
            </a:r>
            <a:r>
              <a:rPr lang="en-US" altLang="ko-KR" sz="16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, </a:t>
            </a:r>
            <a:r>
              <a:rPr lang="ko-KR" altLang="en-US" sz="16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신분증 및 통장사본 취합 후 메일 제출</a:t>
            </a:r>
            <a:r>
              <a:rPr lang="ko-KR" altLang="en-US" sz="1600" b="1" smtClean="0"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 </a:t>
            </a:r>
            <a:r>
              <a:rPr lang="en-US" altLang="ko-KR" sz="1600" b="1" smtClean="0"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  <a:hlinkClick r:id="rId5"/>
              </a:rPr>
              <a:t>uscc@tukorea.ac.kr</a:t>
            </a:r>
            <a:endParaRPr lang="en-US" altLang="ko-KR" sz="1600" b="1" smtClean="0">
              <a:solidFill>
                <a:prstClr val="black">
                  <a:lumMod val="65000"/>
                  <a:lumOff val="35000"/>
                </a:prstClr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제출시</a:t>
            </a:r>
            <a:r>
              <a:rPr lang="en-US" altLang="ko-KR" sz="16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, </a:t>
            </a:r>
            <a:r>
              <a:rPr lang="ko-KR" altLang="en-US" sz="16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팀별로 파일 압축해서 제출필수</a:t>
            </a:r>
            <a:r>
              <a:rPr lang="en-US" altLang="ko-KR" sz="16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(</a:t>
            </a:r>
            <a:r>
              <a:rPr lang="ko-KR" altLang="en-US" sz="16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예</a:t>
            </a:r>
            <a:r>
              <a:rPr lang="en-US" altLang="ko-KR" sz="16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-</a:t>
            </a:r>
            <a:r>
              <a:rPr lang="ko-KR" altLang="en-US" sz="16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모바일프로그래밍 </a:t>
            </a:r>
            <a:r>
              <a:rPr lang="en-US" altLang="ko-KR" sz="16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1</a:t>
            </a:r>
            <a:r>
              <a:rPr lang="ko-KR" altLang="en-US" sz="16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팀</a:t>
            </a:r>
            <a:r>
              <a:rPr lang="en-US" altLang="ko-KR" sz="16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.zip)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8239218" y="413252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활동비 신청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63" y="2721052"/>
            <a:ext cx="703831" cy="703831"/>
          </a:xfrm>
          <a:prstGeom prst="rect">
            <a:avLst/>
          </a:prstGeom>
        </p:spPr>
      </p:pic>
      <p:sp>
        <p:nvSpPr>
          <p:cNvPr id="69" name="모서리가 둥근 직사각형 68"/>
          <p:cNvSpPr/>
          <p:nvPr/>
        </p:nvSpPr>
        <p:spPr>
          <a:xfrm>
            <a:off x="2999770" y="2106922"/>
            <a:ext cx="3934249" cy="2079859"/>
          </a:xfrm>
          <a:prstGeom prst="roundRect">
            <a:avLst>
              <a:gd name="adj" fmla="val 6069"/>
            </a:avLst>
          </a:prstGeom>
          <a:solidFill>
            <a:schemeClr val="bg1"/>
          </a:solidFill>
          <a:ln>
            <a:solidFill>
              <a:srgbClr val="687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15908" y="2254834"/>
            <a:ext cx="1082987" cy="400110"/>
          </a:xfrm>
          <a:prstGeom prst="rect">
            <a:avLst/>
          </a:prstGeom>
          <a:solidFill>
            <a:srgbClr val="CCDBDE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증빙자료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38821" y="2778250"/>
            <a:ext cx="2811988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6. </a:t>
            </a:r>
            <a:r>
              <a:rPr lang="ko-KR" altLang="en-US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체험 및 탐방활동보고서</a:t>
            </a:r>
            <a:endParaRPr lang="en-US" altLang="ko-KR" sz="2000" b="1" smtClean="0">
              <a:solidFill>
                <a:srgbClr val="FF0000"/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r>
              <a:rPr lang="en-US" altLang="ko-KR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16.</a:t>
            </a:r>
            <a:r>
              <a:rPr lang="ko-KR" altLang="en-US" sz="2000" b="1" smtClean="0">
                <a:solidFill>
                  <a:srgbClr val="FF0000"/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신분증 및 통장사본</a:t>
            </a:r>
            <a:r>
              <a:rPr lang="en-US" altLang="ko-KR" sz="2000" b="1" smtClean="0"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/>
            </a:r>
            <a:br>
              <a:rPr lang="en-US" altLang="ko-KR" sz="2000" b="1" smtClean="0"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</a:br>
            <a:endParaRPr lang="en-US" altLang="ko-KR" sz="2000" b="1" smtClean="0">
              <a:solidFill>
                <a:prstClr val="black">
                  <a:lumMod val="65000"/>
                  <a:lumOff val="35000"/>
                </a:prstClr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  <a:p>
            <a:r>
              <a:rPr lang="en-US" altLang="ko-KR" sz="1400" b="1" smtClean="0"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* </a:t>
            </a:r>
            <a:r>
              <a:rPr lang="ko-KR" altLang="en-US" sz="1400" b="1" smtClean="0">
                <a:solidFill>
                  <a:prstClr val="black">
                    <a:lumMod val="65000"/>
                    <a:lumOff val="35000"/>
                  </a:prstClr>
                </a:solidFill>
                <a:latin typeface="Pretendard" panose="02000803000000020004" pitchFamily="50" charset="-127"/>
                <a:ea typeface="Pretendard" panose="02000803000000020004" pitchFamily="50" charset="-127"/>
                <a:cs typeface="Pretendard" panose="02000803000000020004" pitchFamily="50" charset="-127"/>
              </a:rPr>
              <a:t>구글드라이브에서 양식 다운로드</a:t>
            </a:r>
            <a:endParaRPr lang="en-US" altLang="ko-KR" sz="1400" b="1" smtClean="0">
              <a:solidFill>
                <a:prstClr val="black">
                  <a:lumMod val="65000"/>
                  <a:lumOff val="35000"/>
                </a:prstClr>
              </a:solidFill>
              <a:latin typeface="Pretendard" panose="02000803000000020004" pitchFamily="50" charset="-127"/>
              <a:ea typeface="Pretendard" panose="02000803000000020004" pitchFamily="50" charset="-127"/>
              <a:cs typeface="Pretendard" panose="0200080300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45315" y="476108"/>
            <a:ext cx="5867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2025-1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지역사회참여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(CE, Community 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Engagement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)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교과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199" y="933740"/>
            <a:ext cx="4357434" cy="56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4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6718" y="83975"/>
            <a:ext cx="11991975" cy="6686549"/>
            <a:chOff x="200025" y="200024"/>
            <a:chExt cx="11753850" cy="6486525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00025" y="200024"/>
              <a:ext cx="11753850" cy="6486525"/>
            </a:xfrm>
            <a:prstGeom prst="round2SameRect">
              <a:avLst>
                <a:gd name="adj1" fmla="val 981"/>
                <a:gd name="adj2" fmla="val 0"/>
              </a:avLst>
            </a:prstGeom>
            <a:gradFill>
              <a:gsLst>
                <a:gs pos="8000">
                  <a:srgbClr val="B7D4E7"/>
                </a:gs>
                <a:gs pos="2000">
                  <a:srgbClr val="9BC1DA"/>
                </a:gs>
                <a:gs pos="29000">
                  <a:srgbClr val="D6E9F5"/>
                </a:gs>
                <a:gs pos="29000">
                  <a:srgbClr val="B3D7EC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  <a:effectLst>
              <a:outerShdw blurRad="2032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91525" y="475764"/>
              <a:ext cx="360000" cy="360000"/>
              <a:chOff x="291525" y="577238"/>
              <a:chExt cx="360000" cy="36000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91525" y="577238"/>
                <a:ext cx="360000" cy="360000"/>
              </a:xfrm>
              <a:prstGeom prst="ellipse">
                <a:avLst/>
              </a:prstGeom>
              <a:gradFill flip="none" rotWithShape="1">
                <a:gsLst>
                  <a:gs pos="33000">
                    <a:srgbClr val="00AAD5"/>
                  </a:gs>
                  <a:gs pos="100000">
                    <a:srgbClr val="0094C9"/>
                  </a:gs>
                </a:gsLst>
                <a:path path="shape">
                  <a:fillToRect l="50000" t="50000" r="50000" b="50000"/>
                </a:path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391049" y="695832"/>
                <a:ext cx="180000" cy="122813"/>
                <a:chOff x="391553" y="695240"/>
                <a:chExt cx="180000" cy="122813"/>
              </a:xfrm>
            </p:grpSpPr>
            <p:sp>
              <p:nvSpPr>
                <p:cNvPr id="10" name="L 도형 9"/>
                <p:cNvSpPr/>
                <p:nvPr/>
              </p:nvSpPr>
              <p:spPr>
                <a:xfrm rot="2700000">
                  <a:off x="391555" y="695240"/>
                  <a:ext cx="122813" cy="122813"/>
                </a:xfrm>
                <a:prstGeom prst="corner">
                  <a:avLst>
                    <a:gd name="adj1" fmla="val 28070"/>
                    <a:gd name="adj2" fmla="val 2585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391553" y="734476"/>
                  <a:ext cx="180000" cy="36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23" name="그룹 22"/>
            <p:cNvGrpSpPr/>
            <p:nvPr/>
          </p:nvGrpSpPr>
          <p:grpSpPr>
            <a:xfrm>
              <a:off x="733972" y="504669"/>
              <a:ext cx="288000" cy="288000"/>
              <a:chOff x="743025" y="606143"/>
              <a:chExt cx="288000" cy="2880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743025" y="606143"/>
                <a:ext cx="288000" cy="2880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flipH="1">
                <a:off x="807038" y="690774"/>
                <a:ext cx="161093" cy="140662"/>
              </a:xfrm>
              <a:custGeom>
                <a:avLst/>
                <a:gdLst>
                  <a:gd name="connsiteX0" fmla="*/ 76368 w 174921"/>
                  <a:gd name="connsiteY0" fmla="*/ 0 h 152736"/>
                  <a:gd name="connsiteX1" fmla="*/ 0 w 174921"/>
                  <a:gd name="connsiteY1" fmla="*/ 76368 h 152736"/>
                  <a:gd name="connsiteX2" fmla="*/ 76368 w 174921"/>
                  <a:gd name="connsiteY2" fmla="*/ 152736 h 152736"/>
                  <a:gd name="connsiteX3" fmla="*/ 102566 w 174921"/>
                  <a:gd name="connsiteY3" fmla="*/ 126537 h 152736"/>
                  <a:gd name="connsiteX4" fmla="*/ 66366 w 174921"/>
                  <a:gd name="connsiteY4" fmla="*/ 90337 h 152736"/>
                  <a:gd name="connsiteX5" fmla="*/ 174921 w 174921"/>
                  <a:gd name="connsiteY5" fmla="*/ 90337 h 152736"/>
                  <a:gd name="connsiteX6" fmla="*/ 174921 w 174921"/>
                  <a:gd name="connsiteY6" fmla="*/ 54337 h 152736"/>
                  <a:gd name="connsiteX7" fmla="*/ 71040 w 174921"/>
                  <a:gd name="connsiteY7" fmla="*/ 54337 h 152736"/>
                  <a:gd name="connsiteX8" fmla="*/ 100872 w 174921"/>
                  <a:gd name="connsiteY8" fmla="*/ 24505 h 152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4921" h="152736">
                    <a:moveTo>
                      <a:pt x="76368" y="0"/>
                    </a:moveTo>
                    <a:lnTo>
                      <a:pt x="0" y="76368"/>
                    </a:lnTo>
                    <a:lnTo>
                      <a:pt x="76368" y="152736"/>
                    </a:lnTo>
                    <a:lnTo>
                      <a:pt x="102566" y="126537"/>
                    </a:lnTo>
                    <a:lnTo>
                      <a:pt x="66366" y="90337"/>
                    </a:lnTo>
                    <a:lnTo>
                      <a:pt x="174921" y="90337"/>
                    </a:lnTo>
                    <a:lnTo>
                      <a:pt x="174921" y="54337"/>
                    </a:lnTo>
                    <a:lnTo>
                      <a:pt x="71040" y="54337"/>
                    </a:lnTo>
                    <a:lnTo>
                      <a:pt x="100872" y="24505"/>
                    </a:lnTo>
                    <a:close/>
                  </a:path>
                </a:pathLst>
              </a:custGeom>
              <a:solidFill>
                <a:srgbClr val="EBF3FA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8055984" y="489670"/>
              <a:ext cx="1820094" cy="40262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876078" y="488262"/>
              <a:ext cx="398222" cy="404035"/>
            </a:xfrm>
            <a:prstGeom prst="rect">
              <a:avLst/>
            </a:prstGeom>
            <a:gradFill flip="none" rotWithShape="1">
              <a:gsLst>
                <a:gs pos="0">
                  <a:srgbClr val="D6E9F5"/>
                </a:gs>
                <a:gs pos="100000">
                  <a:srgbClr val="B3D7EC"/>
                </a:gs>
              </a:gsLst>
              <a:lin ang="16200000" scaled="1"/>
              <a:tileRect/>
            </a:gra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0554660" y="271668"/>
              <a:ext cx="1077857" cy="516319"/>
              <a:chOff x="10554660" y="309768"/>
              <a:chExt cx="1077857" cy="516319"/>
            </a:xfrm>
          </p:grpSpPr>
          <p:sp>
            <p:nvSpPr>
              <p:cNvPr id="33" name="모서리가 둥근 직사각형 32"/>
              <p:cNvSpPr/>
              <p:nvPr/>
            </p:nvSpPr>
            <p:spPr>
              <a:xfrm>
                <a:off x="10554660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10626104" y="385788"/>
                <a:ext cx="180000" cy="3600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모서리가 둥근 직사각형 34"/>
              <p:cNvSpPr/>
              <p:nvPr/>
            </p:nvSpPr>
            <p:spPr>
              <a:xfrm>
                <a:off x="10932144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14000">
                    <a:srgbClr val="B7D4E7"/>
                  </a:gs>
                  <a:gs pos="50000">
                    <a:srgbClr val="D6E9F5"/>
                  </a:gs>
                  <a:gs pos="50000">
                    <a:srgbClr val="B3D7EC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액자 35"/>
              <p:cNvSpPr/>
              <p:nvPr/>
            </p:nvSpPr>
            <p:spPr>
              <a:xfrm>
                <a:off x="11041116" y="345281"/>
                <a:ext cx="104943" cy="76507"/>
              </a:xfrm>
              <a:prstGeom prst="frame">
                <a:avLst>
                  <a:gd name="adj1" fmla="val 34286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11309628" y="309768"/>
                <a:ext cx="322889" cy="152040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A9E93"/>
                  </a:gs>
                  <a:gs pos="50000">
                    <a:srgbClr val="E66958"/>
                  </a:gs>
                </a:gsLst>
                <a:lin ang="5400000" scaled="1"/>
                <a:tileRect/>
              </a:gra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덧셈 기호 37"/>
              <p:cNvSpPr/>
              <p:nvPr/>
            </p:nvSpPr>
            <p:spPr>
              <a:xfrm rot="2700000">
                <a:off x="11402111" y="320249"/>
                <a:ext cx="137922" cy="137922"/>
              </a:xfrm>
              <a:prstGeom prst="mathPlus">
                <a:avLst>
                  <a:gd name="adj1" fmla="val 15175"/>
                </a:avLst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449385" y="647299"/>
                <a:ext cx="178924" cy="178788"/>
              </a:xfrm>
              <a:custGeom>
                <a:avLst/>
                <a:gdLst>
                  <a:gd name="T0" fmla="*/ 11090 w 13233"/>
                  <a:gd name="T1" fmla="*/ 4455 h 13229"/>
                  <a:gd name="T2" fmla="*/ 11990 w 13233"/>
                  <a:gd name="T3" fmla="*/ 2957 h 13229"/>
                  <a:gd name="T4" fmla="*/ 11323 w 13233"/>
                  <a:gd name="T5" fmla="*/ 1949 h 13229"/>
                  <a:gd name="T6" fmla="*/ 10821 w 13233"/>
                  <a:gd name="T7" fmla="*/ 1758 h 13229"/>
                  <a:gd name="T8" fmla="*/ 9177 w 13233"/>
                  <a:gd name="T9" fmla="*/ 2363 h 13229"/>
                  <a:gd name="T10" fmla="*/ 7918 w 13233"/>
                  <a:gd name="T11" fmla="*/ 1831 h 13229"/>
                  <a:gd name="T12" fmla="*/ 7428 w 13233"/>
                  <a:gd name="T13" fmla="*/ 171 h 13229"/>
                  <a:gd name="T14" fmla="*/ 6230 w 13233"/>
                  <a:gd name="T15" fmla="*/ 0 h 13229"/>
                  <a:gd name="T16" fmla="*/ 5755 w 13233"/>
                  <a:gd name="T17" fmla="*/ 248 h 13229"/>
                  <a:gd name="T18" fmla="*/ 5163 w 13233"/>
                  <a:gd name="T19" fmla="*/ 1878 h 13229"/>
                  <a:gd name="T20" fmla="*/ 4128 w 13233"/>
                  <a:gd name="T21" fmla="*/ 2332 h 13229"/>
                  <a:gd name="T22" fmla="*/ 2648 w 13233"/>
                  <a:gd name="T23" fmla="*/ 1511 h 13229"/>
                  <a:gd name="T24" fmla="*/ 1681 w 13233"/>
                  <a:gd name="T25" fmla="*/ 2236 h 13229"/>
                  <a:gd name="T26" fmla="*/ 1521 w 13233"/>
                  <a:gd name="T27" fmla="*/ 2748 h 13229"/>
                  <a:gd name="T28" fmla="*/ 2245 w 13233"/>
                  <a:gd name="T29" fmla="*/ 4292 h 13229"/>
                  <a:gd name="T30" fmla="*/ 1832 w 13233"/>
                  <a:gd name="T31" fmla="*/ 5339 h 13229"/>
                  <a:gd name="T32" fmla="*/ 171 w 13233"/>
                  <a:gd name="T33" fmla="*/ 5811 h 13229"/>
                  <a:gd name="T34" fmla="*/ 0 w 13233"/>
                  <a:gd name="T35" fmla="*/ 7007 h 13229"/>
                  <a:gd name="T36" fmla="*/ 248 w 13233"/>
                  <a:gd name="T37" fmla="*/ 7483 h 13229"/>
                  <a:gd name="T38" fmla="*/ 1941 w 13233"/>
                  <a:gd name="T39" fmla="*/ 8249 h 13229"/>
                  <a:gd name="T40" fmla="*/ 1331 w 13233"/>
                  <a:gd name="T41" fmla="*/ 10120 h 13229"/>
                  <a:gd name="T42" fmla="*/ 1397 w 13233"/>
                  <a:gd name="T43" fmla="*/ 10695 h 13229"/>
                  <a:gd name="T44" fmla="*/ 2254 w 13233"/>
                  <a:gd name="T45" fmla="*/ 11503 h 13229"/>
                  <a:gd name="T46" fmla="*/ 3830 w 13233"/>
                  <a:gd name="T47" fmla="*/ 10713 h 13229"/>
                  <a:gd name="T48" fmla="*/ 4905 w 13233"/>
                  <a:gd name="T49" fmla="*/ 11265 h 13229"/>
                  <a:gd name="T50" fmla="*/ 5704 w 13233"/>
                  <a:gd name="T51" fmla="*/ 12894 h 13229"/>
                  <a:gd name="T52" fmla="*/ 6177 w 13233"/>
                  <a:gd name="T53" fmla="*/ 13228 h 13229"/>
                  <a:gd name="T54" fmla="*/ 7351 w 13233"/>
                  <a:gd name="T55" fmla="*/ 13123 h 13229"/>
                  <a:gd name="T56" fmla="*/ 7807 w 13233"/>
                  <a:gd name="T57" fmla="*/ 11428 h 13229"/>
                  <a:gd name="T58" fmla="*/ 8775 w 13233"/>
                  <a:gd name="T59" fmla="*/ 11080 h 13229"/>
                  <a:gd name="T60" fmla="*/ 10429 w 13233"/>
                  <a:gd name="T61" fmla="*/ 11726 h 13229"/>
                  <a:gd name="T62" fmla="*/ 11000 w 13233"/>
                  <a:gd name="T63" fmla="*/ 11627 h 13229"/>
                  <a:gd name="T64" fmla="*/ 11755 w 13233"/>
                  <a:gd name="T65" fmla="*/ 10723 h 13229"/>
                  <a:gd name="T66" fmla="*/ 10864 w 13233"/>
                  <a:gd name="T67" fmla="*/ 9182 h 13229"/>
                  <a:gd name="T68" fmla="*/ 11303 w 13233"/>
                  <a:gd name="T69" fmla="*/ 8253 h 13229"/>
                  <a:gd name="T70" fmla="*/ 12898 w 13233"/>
                  <a:gd name="T71" fmla="*/ 7533 h 13229"/>
                  <a:gd name="T72" fmla="*/ 13232 w 13233"/>
                  <a:gd name="T73" fmla="*/ 7060 h 13229"/>
                  <a:gd name="T74" fmla="*/ 13126 w 13233"/>
                  <a:gd name="T75" fmla="*/ 5887 h 13229"/>
                  <a:gd name="T76" fmla="*/ 6637 w 13233"/>
                  <a:gd name="T77" fmla="*/ 9096 h 13229"/>
                  <a:gd name="T78" fmla="*/ 5958 w 13233"/>
                  <a:gd name="T79" fmla="*/ 9002 h 13229"/>
                  <a:gd name="T80" fmla="*/ 5300 w 13233"/>
                  <a:gd name="T81" fmla="*/ 8705 h 13229"/>
                  <a:gd name="T82" fmla="*/ 4761 w 13233"/>
                  <a:gd name="T83" fmla="*/ 8239 h 13229"/>
                  <a:gd name="T84" fmla="*/ 4375 w 13233"/>
                  <a:gd name="T85" fmla="*/ 7635 h 13229"/>
                  <a:gd name="T86" fmla="*/ 4176 w 13233"/>
                  <a:gd name="T87" fmla="*/ 6931 h 13229"/>
                  <a:gd name="T88" fmla="*/ 4176 w 13233"/>
                  <a:gd name="T89" fmla="*/ 6299 h 13229"/>
                  <a:gd name="T90" fmla="*/ 4375 w 13233"/>
                  <a:gd name="T91" fmla="*/ 5594 h 13229"/>
                  <a:gd name="T92" fmla="*/ 4761 w 13233"/>
                  <a:gd name="T93" fmla="*/ 4992 h 13229"/>
                  <a:gd name="T94" fmla="*/ 5300 w 13233"/>
                  <a:gd name="T95" fmla="*/ 4525 h 13229"/>
                  <a:gd name="T96" fmla="*/ 5958 w 13233"/>
                  <a:gd name="T97" fmla="*/ 4228 h 13229"/>
                  <a:gd name="T98" fmla="*/ 6637 w 13233"/>
                  <a:gd name="T99" fmla="*/ 4135 h 13229"/>
                  <a:gd name="T100" fmla="*/ 7316 w 13233"/>
                  <a:gd name="T101" fmla="*/ 4228 h 13229"/>
                  <a:gd name="T102" fmla="*/ 7974 w 13233"/>
                  <a:gd name="T103" fmla="*/ 4525 h 13229"/>
                  <a:gd name="T104" fmla="*/ 8513 w 13233"/>
                  <a:gd name="T105" fmla="*/ 4992 h 13229"/>
                  <a:gd name="T106" fmla="*/ 8899 w 13233"/>
                  <a:gd name="T107" fmla="*/ 5594 h 13229"/>
                  <a:gd name="T108" fmla="*/ 9098 w 13233"/>
                  <a:gd name="T109" fmla="*/ 6299 h 13229"/>
                  <a:gd name="T110" fmla="*/ 9098 w 13233"/>
                  <a:gd name="T111" fmla="*/ 6931 h 13229"/>
                  <a:gd name="T112" fmla="*/ 8899 w 13233"/>
                  <a:gd name="T113" fmla="*/ 7635 h 13229"/>
                  <a:gd name="T114" fmla="*/ 8513 w 13233"/>
                  <a:gd name="T115" fmla="*/ 8239 h 13229"/>
                  <a:gd name="T116" fmla="*/ 7974 w 13233"/>
                  <a:gd name="T117" fmla="*/ 8705 h 13229"/>
                  <a:gd name="T118" fmla="*/ 7316 w 13233"/>
                  <a:gd name="T119" fmla="*/ 9002 h 13229"/>
                  <a:gd name="T120" fmla="*/ 6637 w 13233"/>
                  <a:gd name="T121" fmla="*/ 9096 h 13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233" h="13229">
                    <a:moveTo>
                      <a:pt x="12749" y="5652"/>
                    </a:moveTo>
                    <a:lnTo>
                      <a:pt x="11437" y="5433"/>
                    </a:lnTo>
                    <a:lnTo>
                      <a:pt x="11401" y="5288"/>
                    </a:lnTo>
                    <a:lnTo>
                      <a:pt x="11313" y="5002"/>
                    </a:lnTo>
                    <a:lnTo>
                      <a:pt x="11209" y="4725"/>
                    </a:lnTo>
                    <a:lnTo>
                      <a:pt x="11090" y="4455"/>
                    </a:lnTo>
                    <a:lnTo>
                      <a:pt x="11023" y="4324"/>
                    </a:lnTo>
                    <a:lnTo>
                      <a:pt x="11862" y="3285"/>
                    </a:lnTo>
                    <a:lnTo>
                      <a:pt x="11894" y="3243"/>
                    </a:lnTo>
                    <a:lnTo>
                      <a:pt x="11944" y="3152"/>
                    </a:lnTo>
                    <a:lnTo>
                      <a:pt x="11976" y="3056"/>
                    </a:lnTo>
                    <a:lnTo>
                      <a:pt x="11990" y="2957"/>
                    </a:lnTo>
                    <a:lnTo>
                      <a:pt x="11988" y="2857"/>
                    </a:lnTo>
                    <a:lnTo>
                      <a:pt x="11968" y="2759"/>
                    </a:lnTo>
                    <a:lnTo>
                      <a:pt x="11931" y="2664"/>
                    </a:lnTo>
                    <a:lnTo>
                      <a:pt x="11878" y="2577"/>
                    </a:lnTo>
                    <a:lnTo>
                      <a:pt x="11844" y="2536"/>
                    </a:lnTo>
                    <a:lnTo>
                      <a:pt x="11323" y="1949"/>
                    </a:lnTo>
                    <a:lnTo>
                      <a:pt x="11287" y="1910"/>
                    </a:lnTo>
                    <a:lnTo>
                      <a:pt x="11205" y="1847"/>
                    </a:lnTo>
                    <a:lnTo>
                      <a:pt x="11115" y="1800"/>
                    </a:lnTo>
                    <a:lnTo>
                      <a:pt x="11020" y="1769"/>
                    </a:lnTo>
                    <a:lnTo>
                      <a:pt x="10921" y="1754"/>
                    </a:lnTo>
                    <a:lnTo>
                      <a:pt x="10821" y="1758"/>
                    </a:lnTo>
                    <a:lnTo>
                      <a:pt x="10722" y="1779"/>
                    </a:lnTo>
                    <a:lnTo>
                      <a:pt x="10627" y="1816"/>
                    </a:lnTo>
                    <a:lnTo>
                      <a:pt x="10581" y="1844"/>
                    </a:lnTo>
                    <a:lnTo>
                      <a:pt x="9460" y="2548"/>
                    </a:lnTo>
                    <a:lnTo>
                      <a:pt x="9367" y="2484"/>
                    </a:lnTo>
                    <a:lnTo>
                      <a:pt x="9177" y="2363"/>
                    </a:lnTo>
                    <a:lnTo>
                      <a:pt x="8980" y="2251"/>
                    </a:lnTo>
                    <a:lnTo>
                      <a:pt x="8778" y="2148"/>
                    </a:lnTo>
                    <a:lnTo>
                      <a:pt x="8570" y="2055"/>
                    </a:lnTo>
                    <a:lnTo>
                      <a:pt x="8358" y="1970"/>
                    </a:lnTo>
                    <a:lnTo>
                      <a:pt x="8141" y="1896"/>
                    </a:lnTo>
                    <a:lnTo>
                      <a:pt x="7918" y="1831"/>
                    </a:lnTo>
                    <a:lnTo>
                      <a:pt x="7807" y="1802"/>
                    </a:lnTo>
                    <a:lnTo>
                      <a:pt x="7587" y="484"/>
                    </a:lnTo>
                    <a:lnTo>
                      <a:pt x="7577" y="432"/>
                    </a:lnTo>
                    <a:lnTo>
                      <a:pt x="7542" y="336"/>
                    </a:lnTo>
                    <a:lnTo>
                      <a:pt x="7492" y="248"/>
                    </a:lnTo>
                    <a:lnTo>
                      <a:pt x="7428" y="171"/>
                    </a:lnTo>
                    <a:lnTo>
                      <a:pt x="7351" y="107"/>
                    </a:lnTo>
                    <a:lnTo>
                      <a:pt x="7265" y="56"/>
                    </a:lnTo>
                    <a:lnTo>
                      <a:pt x="7171" y="20"/>
                    </a:lnTo>
                    <a:lnTo>
                      <a:pt x="7069" y="3"/>
                    </a:lnTo>
                    <a:lnTo>
                      <a:pt x="7016" y="0"/>
                    </a:lnTo>
                    <a:lnTo>
                      <a:pt x="6230" y="0"/>
                    </a:lnTo>
                    <a:lnTo>
                      <a:pt x="6177" y="3"/>
                    </a:lnTo>
                    <a:lnTo>
                      <a:pt x="6076" y="20"/>
                    </a:lnTo>
                    <a:lnTo>
                      <a:pt x="5981" y="56"/>
                    </a:lnTo>
                    <a:lnTo>
                      <a:pt x="5895" y="107"/>
                    </a:lnTo>
                    <a:lnTo>
                      <a:pt x="5818" y="171"/>
                    </a:lnTo>
                    <a:lnTo>
                      <a:pt x="5755" y="248"/>
                    </a:lnTo>
                    <a:lnTo>
                      <a:pt x="5704" y="336"/>
                    </a:lnTo>
                    <a:lnTo>
                      <a:pt x="5670" y="432"/>
                    </a:lnTo>
                    <a:lnTo>
                      <a:pt x="5660" y="484"/>
                    </a:lnTo>
                    <a:lnTo>
                      <a:pt x="5440" y="1802"/>
                    </a:lnTo>
                    <a:lnTo>
                      <a:pt x="5347" y="1825"/>
                    </a:lnTo>
                    <a:lnTo>
                      <a:pt x="5163" y="1878"/>
                    </a:lnTo>
                    <a:lnTo>
                      <a:pt x="4982" y="1938"/>
                    </a:lnTo>
                    <a:lnTo>
                      <a:pt x="4805" y="2003"/>
                    </a:lnTo>
                    <a:lnTo>
                      <a:pt x="4630" y="2077"/>
                    </a:lnTo>
                    <a:lnTo>
                      <a:pt x="4459" y="2155"/>
                    </a:lnTo>
                    <a:lnTo>
                      <a:pt x="4292" y="2240"/>
                    </a:lnTo>
                    <a:lnTo>
                      <a:pt x="4128" y="2332"/>
                    </a:lnTo>
                    <a:lnTo>
                      <a:pt x="4048" y="2380"/>
                    </a:lnTo>
                    <a:lnTo>
                      <a:pt x="2982" y="1619"/>
                    </a:lnTo>
                    <a:lnTo>
                      <a:pt x="2939" y="1590"/>
                    </a:lnTo>
                    <a:lnTo>
                      <a:pt x="2845" y="1546"/>
                    </a:lnTo>
                    <a:lnTo>
                      <a:pt x="2748" y="1521"/>
                    </a:lnTo>
                    <a:lnTo>
                      <a:pt x="2648" y="1511"/>
                    </a:lnTo>
                    <a:lnTo>
                      <a:pt x="2549" y="1520"/>
                    </a:lnTo>
                    <a:lnTo>
                      <a:pt x="2451" y="1545"/>
                    </a:lnTo>
                    <a:lnTo>
                      <a:pt x="2359" y="1586"/>
                    </a:lnTo>
                    <a:lnTo>
                      <a:pt x="2275" y="1645"/>
                    </a:lnTo>
                    <a:lnTo>
                      <a:pt x="2236" y="1681"/>
                    </a:lnTo>
                    <a:lnTo>
                      <a:pt x="1681" y="2236"/>
                    </a:lnTo>
                    <a:lnTo>
                      <a:pt x="1645" y="2275"/>
                    </a:lnTo>
                    <a:lnTo>
                      <a:pt x="1586" y="2360"/>
                    </a:lnTo>
                    <a:lnTo>
                      <a:pt x="1545" y="2452"/>
                    </a:lnTo>
                    <a:lnTo>
                      <a:pt x="1520" y="2548"/>
                    </a:lnTo>
                    <a:lnTo>
                      <a:pt x="1511" y="2648"/>
                    </a:lnTo>
                    <a:lnTo>
                      <a:pt x="1521" y="2748"/>
                    </a:lnTo>
                    <a:lnTo>
                      <a:pt x="1546" y="2845"/>
                    </a:lnTo>
                    <a:lnTo>
                      <a:pt x="1591" y="2938"/>
                    </a:lnTo>
                    <a:lnTo>
                      <a:pt x="1620" y="2982"/>
                    </a:lnTo>
                    <a:lnTo>
                      <a:pt x="2382" y="4050"/>
                    </a:lnTo>
                    <a:lnTo>
                      <a:pt x="2335" y="4129"/>
                    </a:lnTo>
                    <a:lnTo>
                      <a:pt x="2245" y="4292"/>
                    </a:lnTo>
                    <a:lnTo>
                      <a:pt x="2160" y="4458"/>
                    </a:lnTo>
                    <a:lnTo>
                      <a:pt x="2082" y="4628"/>
                    </a:lnTo>
                    <a:lnTo>
                      <a:pt x="2010" y="4800"/>
                    </a:lnTo>
                    <a:lnTo>
                      <a:pt x="1944" y="4977"/>
                    </a:lnTo>
                    <a:lnTo>
                      <a:pt x="1885" y="5156"/>
                    </a:lnTo>
                    <a:lnTo>
                      <a:pt x="1832" y="5339"/>
                    </a:lnTo>
                    <a:lnTo>
                      <a:pt x="1809" y="5431"/>
                    </a:lnTo>
                    <a:lnTo>
                      <a:pt x="484" y="5652"/>
                    </a:lnTo>
                    <a:lnTo>
                      <a:pt x="432" y="5662"/>
                    </a:lnTo>
                    <a:lnTo>
                      <a:pt x="336" y="5696"/>
                    </a:lnTo>
                    <a:lnTo>
                      <a:pt x="248" y="5747"/>
                    </a:lnTo>
                    <a:lnTo>
                      <a:pt x="171" y="5811"/>
                    </a:lnTo>
                    <a:lnTo>
                      <a:pt x="106" y="5887"/>
                    </a:lnTo>
                    <a:lnTo>
                      <a:pt x="55" y="5973"/>
                    </a:lnTo>
                    <a:lnTo>
                      <a:pt x="20" y="6068"/>
                    </a:lnTo>
                    <a:lnTo>
                      <a:pt x="1" y="6170"/>
                    </a:lnTo>
                    <a:lnTo>
                      <a:pt x="0" y="6222"/>
                    </a:lnTo>
                    <a:lnTo>
                      <a:pt x="0" y="7007"/>
                    </a:lnTo>
                    <a:lnTo>
                      <a:pt x="1" y="7060"/>
                    </a:lnTo>
                    <a:lnTo>
                      <a:pt x="20" y="7161"/>
                    </a:lnTo>
                    <a:lnTo>
                      <a:pt x="55" y="7256"/>
                    </a:lnTo>
                    <a:lnTo>
                      <a:pt x="106" y="7343"/>
                    </a:lnTo>
                    <a:lnTo>
                      <a:pt x="171" y="7419"/>
                    </a:lnTo>
                    <a:lnTo>
                      <a:pt x="248" y="7483"/>
                    </a:lnTo>
                    <a:lnTo>
                      <a:pt x="336" y="7533"/>
                    </a:lnTo>
                    <a:lnTo>
                      <a:pt x="432" y="7568"/>
                    </a:lnTo>
                    <a:lnTo>
                      <a:pt x="484" y="7579"/>
                    </a:lnTo>
                    <a:lnTo>
                      <a:pt x="1809" y="7799"/>
                    </a:lnTo>
                    <a:lnTo>
                      <a:pt x="1849" y="7951"/>
                    </a:lnTo>
                    <a:lnTo>
                      <a:pt x="1941" y="8249"/>
                    </a:lnTo>
                    <a:lnTo>
                      <a:pt x="2050" y="8538"/>
                    </a:lnTo>
                    <a:lnTo>
                      <a:pt x="2176" y="8818"/>
                    </a:lnTo>
                    <a:lnTo>
                      <a:pt x="2247" y="8953"/>
                    </a:lnTo>
                    <a:lnTo>
                      <a:pt x="1412" y="9987"/>
                    </a:lnTo>
                    <a:lnTo>
                      <a:pt x="1381" y="10029"/>
                    </a:lnTo>
                    <a:lnTo>
                      <a:pt x="1331" y="10120"/>
                    </a:lnTo>
                    <a:lnTo>
                      <a:pt x="1299" y="10215"/>
                    </a:lnTo>
                    <a:lnTo>
                      <a:pt x="1285" y="10315"/>
                    </a:lnTo>
                    <a:lnTo>
                      <a:pt x="1287" y="10415"/>
                    </a:lnTo>
                    <a:lnTo>
                      <a:pt x="1306" y="10513"/>
                    </a:lnTo>
                    <a:lnTo>
                      <a:pt x="1342" y="10607"/>
                    </a:lnTo>
                    <a:lnTo>
                      <a:pt x="1397" y="10695"/>
                    </a:lnTo>
                    <a:lnTo>
                      <a:pt x="1430" y="10736"/>
                    </a:lnTo>
                    <a:lnTo>
                      <a:pt x="1952" y="11323"/>
                    </a:lnTo>
                    <a:lnTo>
                      <a:pt x="1988" y="11360"/>
                    </a:lnTo>
                    <a:lnTo>
                      <a:pt x="2069" y="11424"/>
                    </a:lnTo>
                    <a:lnTo>
                      <a:pt x="2159" y="11472"/>
                    </a:lnTo>
                    <a:lnTo>
                      <a:pt x="2254" y="11503"/>
                    </a:lnTo>
                    <a:lnTo>
                      <a:pt x="2353" y="11516"/>
                    </a:lnTo>
                    <a:lnTo>
                      <a:pt x="2453" y="11514"/>
                    </a:lnTo>
                    <a:lnTo>
                      <a:pt x="2552" y="11493"/>
                    </a:lnTo>
                    <a:lnTo>
                      <a:pt x="2647" y="11454"/>
                    </a:lnTo>
                    <a:lnTo>
                      <a:pt x="2693" y="11428"/>
                    </a:lnTo>
                    <a:lnTo>
                      <a:pt x="3830" y="10713"/>
                    </a:lnTo>
                    <a:lnTo>
                      <a:pt x="3921" y="10774"/>
                    </a:lnTo>
                    <a:lnTo>
                      <a:pt x="4107" y="10890"/>
                    </a:lnTo>
                    <a:lnTo>
                      <a:pt x="4299" y="10997"/>
                    </a:lnTo>
                    <a:lnTo>
                      <a:pt x="4496" y="11094"/>
                    </a:lnTo>
                    <a:lnTo>
                      <a:pt x="4697" y="11184"/>
                    </a:lnTo>
                    <a:lnTo>
                      <a:pt x="4905" y="11265"/>
                    </a:lnTo>
                    <a:lnTo>
                      <a:pt x="5115" y="11337"/>
                    </a:lnTo>
                    <a:lnTo>
                      <a:pt x="5331" y="11400"/>
                    </a:lnTo>
                    <a:lnTo>
                      <a:pt x="5440" y="11428"/>
                    </a:lnTo>
                    <a:lnTo>
                      <a:pt x="5660" y="12745"/>
                    </a:lnTo>
                    <a:lnTo>
                      <a:pt x="5670" y="12797"/>
                    </a:lnTo>
                    <a:lnTo>
                      <a:pt x="5704" y="12894"/>
                    </a:lnTo>
                    <a:lnTo>
                      <a:pt x="5755" y="12982"/>
                    </a:lnTo>
                    <a:lnTo>
                      <a:pt x="5818" y="13059"/>
                    </a:lnTo>
                    <a:lnTo>
                      <a:pt x="5895" y="13123"/>
                    </a:lnTo>
                    <a:lnTo>
                      <a:pt x="5981" y="13174"/>
                    </a:lnTo>
                    <a:lnTo>
                      <a:pt x="6076" y="13209"/>
                    </a:lnTo>
                    <a:lnTo>
                      <a:pt x="6177" y="13228"/>
                    </a:lnTo>
                    <a:lnTo>
                      <a:pt x="6230" y="13229"/>
                    </a:lnTo>
                    <a:lnTo>
                      <a:pt x="7016" y="13229"/>
                    </a:lnTo>
                    <a:lnTo>
                      <a:pt x="7069" y="13228"/>
                    </a:lnTo>
                    <a:lnTo>
                      <a:pt x="7171" y="13209"/>
                    </a:lnTo>
                    <a:lnTo>
                      <a:pt x="7265" y="13174"/>
                    </a:lnTo>
                    <a:lnTo>
                      <a:pt x="7351" y="13123"/>
                    </a:lnTo>
                    <a:lnTo>
                      <a:pt x="7428" y="13059"/>
                    </a:lnTo>
                    <a:lnTo>
                      <a:pt x="7492" y="12982"/>
                    </a:lnTo>
                    <a:lnTo>
                      <a:pt x="7542" y="12894"/>
                    </a:lnTo>
                    <a:lnTo>
                      <a:pt x="7577" y="12797"/>
                    </a:lnTo>
                    <a:lnTo>
                      <a:pt x="7587" y="12745"/>
                    </a:lnTo>
                    <a:lnTo>
                      <a:pt x="7807" y="11428"/>
                    </a:lnTo>
                    <a:lnTo>
                      <a:pt x="7898" y="11404"/>
                    </a:lnTo>
                    <a:lnTo>
                      <a:pt x="8080" y="11352"/>
                    </a:lnTo>
                    <a:lnTo>
                      <a:pt x="8258" y="11295"/>
                    </a:lnTo>
                    <a:lnTo>
                      <a:pt x="8435" y="11229"/>
                    </a:lnTo>
                    <a:lnTo>
                      <a:pt x="8606" y="11158"/>
                    </a:lnTo>
                    <a:lnTo>
                      <a:pt x="8775" y="11080"/>
                    </a:lnTo>
                    <a:lnTo>
                      <a:pt x="8941" y="10997"/>
                    </a:lnTo>
                    <a:lnTo>
                      <a:pt x="9102" y="10907"/>
                    </a:lnTo>
                    <a:lnTo>
                      <a:pt x="9182" y="10860"/>
                    </a:lnTo>
                    <a:lnTo>
                      <a:pt x="10292" y="11652"/>
                    </a:lnTo>
                    <a:lnTo>
                      <a:pt x="10336" y="11681"/>
                    </a:lnTo>
                    <a:lnTo>
                      <a:pt x="10429" y="11726"/>
                    </a:lnTo>
                    <a:lnTo>
                      <a:pt x="10527" y="11752"/>
                    </a:lnTo>
                    <a:lnTo>
                      <a:pt x="10627" y="11761"/>
                    </a:lnTo>
                    <a:lnTo>
                      <a:pt x="10726" y="11753"/>
                    </a:lnTo>
                    <a:lnTo>
                      <a:pt x="10823" y="11728"/>
                    </a:lnTo>
                    <a:lnTo>
                      <a:pt x="10915" y="11686"/>
                    </a:lnTo>
                    <a:lnTo>
                      <a:pt x="11000" y="11627"/>
                    </a:lnTo>
                    <a:lnTo>
                      <a:pt x="11039" y="11590"/>
                    </a:lnTo>
                    <a:lnTo>
                      <a:pt x="11594" y="11036"/>
                    </a:lnTo>
                    <a:lnTo>
                      <a:pt x="11629" y="10997"/>
                    </a:lnTo>
                    <a:lnTo>
                      <a:pt x="11688" y="10913"/>
                    </a:lnTo>
                    <a:lnTo>
                      <a:pt x="11730" y="10821"/>
                    </a:lnTo>
                    <a:lnTo>
                      <a:pt x="11755" y="10723"/>
                    </a:lnTo>
                    <a:lnTo>
                      <a:pt x="11764" y="10625"/>
                    </a:lnTo>
                    <a:lnTo>
                      <a:pt x="11754" y="10525"/>
                    </a:lnTo>
                    <a:lnTo>
                      <a:pt x="11729" y="10427"/>
                    </a:lnTo>
                    <a:lnTo>
                      <a:pt x="11684" y="10334"/>
                    </a:lnTo>
                    <a:lnTo>
                      <a:pt x="11654" y="10290"/>
                    </a:lnTo>
                    <a:lnTo>
                      <a:pt x="10864" y="9182"/>
                    </a:lnTo>
                    <a:lnTo>
                      <a:pt x="10911" y="9102"/>
                    </a:lnTo>
                    <a:lnTo>
                      <a:pt x="11002" y="8940"/>
                    </a:lnTo>
                    <a:lnTo>
                      <a:pt x="11087" y="8772"/>
                    </a:lnTo>
                    <a:lnTo>
                      <a:pt x="11165" y="8603"/>
                    </a:lnTo>
                    <a:lnTo>
                      <a:pt x="11238" y="8429"/>
                    </a:lnTo>
                    <a:lnTo>
                      <a:pt x="11303" y="8253"/>
                    </a:lnTo>
                    <a:lnTo>
                      <a:pt x="11362" y="8073"/>
                    </a:lnTo>
                    <a:lnTo>
                      <a:pt x="11415" y="7890"/>
                    </a:lnTo>
                    <a:lnTo>
                      <a:pt x="11438" y="7797"/>
                    </a:lnTo>
                    <a:lnTo>
                      <a:pt x="12749" y="7579"/>
                    </a:lnTo>
                    <a:lnTo>
                      <a:pt x="12801" y="7568"/>
                    </a:lnTo>
                    <a:lnTo>
                      <a:pt x="12898" y="7533"/>
                    </a:lnTo>
                    <a:lnTo>
                      <a:pt x="12986" y="7483"/>
                    </a:lnTo>
                    <a:lnTo>
                      <a:pt x="13062" y="7419"/>
                    </a:lnTo>
                    <a:lnTo>
                      <a:pt x="13126" y="7343"/>
                    </a:lnTo>
                    <a:lnTo>
                      <a:pt x="13177" y="7256"/>
                    </a:lnTo>
                    <a:lnTo>
                      <a:pt x="13213" y="7161"/>
                    </a:lnTo>
                    <a:lnTo>
                      <a:pt x="13232" y="7060"/>
                    </a:lnTo>
                    <a:lnTo>
                      <a:pt x="13233" y="7007"/>
                    </a:lnTo>
                    <a:lnTo>
                      <a:pt x="13233" y="6222"/>
                    </a:lnTo>
                    <a:lnTo>
                      <a:pt x="13231" y="6170"/>
                    </a:lnTo>
                    <a:lnTo>
                      <a:pt x="13213" y="6068"/>
                    </a:lnTo>
                    <a:lnTo>
                      <a:pt x="13177" y="5973"/>
                    </a:lnTo>
                    <a:lnTo>
                      <a:pt x="13126" y="5887"/>
                    </a:lnTo>
                    <a:lnTo>
                      <a:pt x="13062" y="5811"/>
                    </a:lnTo>
                    <a:lnTo>
                      <a:pt x="12985" y="5747"/>
                    </a:lnTo>
                    <a:lnTo>
                      <a:pt x="12897" y="5696"/>
                    </a:lnTo>
                    <a:lnTo>
                      <a:pt x="12801" y="5662"/>
                    </a:lnTo>
                    <a:lnTo>
                      <a:pt x="12749" y="5652"/>
                    </a:lnTo>
                    <a:close/>
                    <a:moveTo>
                      <a:pt x="6637" y="9096"/>
                    </a:moveTo>
                    <a:lnTo>
                      <a:pt x="6573" y="9095"/>
                    </a:lnTo>
                    <a:lnTo>
                      <a:pt x="6446" y="9088"/>
                    </a:lnTo>
                    <a:lnTo>
                      <a:pt x="6321" y="9076"/>
                    </a:lnTo>
                    <a:lnTo>
                      <a:pt x="6198" y="9057"/>
                    </a:lnTo>
                    <a:lnTo>
                      <a:pt x="6076" y="9033"/>
                    </a:lnTo>
                    <a:lnTo>
                      <a:pt x="5958" y="9002"/>
                    </a:lnTo>
                    <a:lnTo>
                      <a:pt x="5842" y="8965"/>
                    </a:lnTo>
                    <a:lnTo>
                      <a:pt x="5728" y="8923"/>
                    </a:lnTo>
                    <a:lnTo>
                      <a:pt x="5616" y="8876"/>
                    </a:lnTo>
                    <a:lnTo>
                      <a:pt x="5507" y="8824"/>
                    </a:lnTo>
                    <a:lnTo>
                      <a:pt x="5402" y="8767"/>
                    </a:lnTo>
                    <a:lnTo>
                      <a:pt x="5300" y="8705"/>
                    </a:lnTo>
                    <a:lnTo>
                      <a:pt x="5201" y="8637"/>
                    </a:lnTo>
                    <a:lnTo>
                      <a:pt x="5105" y="8566"/>
                    </a:lnTo>
                    <a:lnTo>
                      <a:pt x="5013" y="8490"/>
                    </a:lnTo>
                    <a:lnTo>
                      <a:pt x="4926" y="8410"/>
                    </a:lnTo>
                    <a:lnTo>
                      <a:pt x="4841" y="8326"/>
                    </a:lnTo>
                    <a:lnTo>
                      <a:pt x="4761" y="8239"/>
                    </a:lnTo>
                    <a:lnTo>
                      <a:pt x="4685" y="8147"/>
                    </a:lnTo>
                    <a:lnTo>
                      <a:pt x="4613" y="8050"/>
                    </a:lnTo>
                    <a:lnTo>
                      <a:pt x="4547" y="7952"/>
                    </a:lnTo>
                    <a:lnTo>
                      <a:pt x="4485" y="7850"/>
                    </a:lnTo>
                    <a:lnTo>
                      <a:pt x="4427" y="7744"/>
                    </a:lnTo>
                    <a:lnTo>
                      <a:pt x="4375" y="7635"/>
                    </a:lnTo>
                    <a:lnTo>
                      <a:pt x="4327" y="7524"/>
                    </a:lnTo>
                    <a:lnTo>
                      <a:pt x="4287" y="7410"/>
                    </a:lnTo>
                    <a:lnTo>
                      <a:pt x="4250" y="7294"/>
                    </a:lnTo>
                    <a:lnTo>
                      <a:pt x="4219" y="7175"/>
                    </a:lnTo>
                    <a:lnTo>
                      <a:pt x="4195" y="7054"/>
                    </a:lnTo>
                    <a:lnTo>
                      <a:pt x="4176" y="6931"/>
                    </a:lnTo>
                    <a:lnTo>
                      <a:pt x="4164" y="6806"/>
                    </a:lnTo>
                    <a:lnTo>
                      <a:pt x="4157" y="6678"/>
                    </a:lnTo>
                    <a:lnTo>
                      <a:pt x="4156" y="6615"/>
                    </a:lnTo>
                    <a:lnTo>
                      <a:pt x="4157" y="6551"/>
                    </a:lnTo>
                    <a:lnTo>
                      <a:pt x="4164" y="6424"/>
                    </a:lnTo>
                    <a:lnTo>
                      <a:pt x="4176" y="6299"/>
                    </a:lnTo>
                    <a:lnTo>
                      <a:pt x="4195" y="6176"/>
                    </a:lnTo>
                    <a:lnTo>
                      <a:pt x="4219" y="6055"/>
                    </a:lnTo>
                    <a:lnTo>
                      <a:pt x="4250" y="5935"/>
                    </a:lnTo>
                    <a:lnTo>
                      <a:pt x="4287" y="5819"/>
                    </a:lnTo>
                    <a:lnTo>
                      <a:pt x="4327" y="5705"/>
                    </a:lnTo>
                    <a:lnTo>
                      <a:pt x="4375" y="5594"/>
                    </a:lnTo>
                    <a:lnTo>
                      <a:pt x="4427" y="5486"/>
                    </a:lnTo>
                    <a:lnTo>
                      <a:pt x="4485" y="5381"/>
                    </a:lnTo>
                    <a:lnTo>
                      <a:pt x="4547" y="5278"/>
                    </a:lnTo>
                    <a:lnTo>
                      <a:pt x="4613" y="5179"/>
                    </a:lnTo>
                    <a:lnTo>
                      <a:pt x="4685" y="5084"/>
                    </a:lnTo>
                    <a:lnTo>
                      <a:pt x="4761" y="4992"/>
                    </a:lnTo>
                    <a:lnTo>
                      <a:pt x="4841" y="4903"/>
                    </a:lnTo>
                    <a:lnTo>
                      <a:pt x="4926" y="4819"/>
                    </a:lnTo>
                    <a:lnTo>
                      <a:pt x="5013" y="4740"/>
                    </a:lnTo>
                    <a:lnTo>
                      <a:pt x="5105" y="4663"/>
                    </a:lnTo>
                    <a:lnTo>
                      <a:pt x="5201" y="4592"/>
                    </a:lnTo>
                    <a:lnTo>
                      <a:pt x="5300" y="4525"/>
                    </a:lnTo>
                    <a:lnTo>
                      <a:pt x="5402" y="4463"/>
                    </a:lnTo>
                    <a:lnTo>
                      <a:pt x="5507" y="4406"/>
                    </a:lnTo>
                    <a:lnTo>
                      <a:pt x="5616" y="4353"/>
                    </a:lnTo>
                    <a:lnTo>
                      <a:pt x="5728" y="4307"/>
                    </a:lnTo>
                    <a:lnTo>
                      <a:pt x="5842" y="4265"/>
                    </a:lnTo>
                    <a:lnTo>
                      <a:pt x="5958" y="4228"/>
                    </a:lnTo>
                    <a:lnTo>
                      <a:pt x="6076" y="4198"/>
                    </a:lnTo>
                    <a:lnTo>
                      <a:pt x="6198" y="4173"/>
                    </a:lnTo>
                    <a:lnTo>
                      <a:pt x="6321" y="4154"/>
                    </a:lnTo>
                    <a:lnTo>
                      <a:pt x="6446" y="4142"/>
                    </a:lnTo>
                    <a:lnTo>
                      <a:pt x="6573" y="4135"/>
                    </a:lnTo>
                    <a:lnTo>
                      <a:pt x="6637" y="4135"/>
                    </a:lnTo>
                    <a:lnTo>
                      <a:pt x="6701" y="4135"/>
                    </a:lnTo>
                    <a:lnTo>
                      <a:pt x="6829" y="4142"/>
                    </a:lnTo>
                    <a:lnTo>
                      <a:pt x="6954" y="4154"/>
                    </a:lnTo>
                    <a:lnTo>
                      <a:pt x="7077" y="4173"/>
                    </a:lnTo>
                    <a:lnTo>
                      <a:pt x="7197" y="4198"/>
                    </a:lnTo>
                    <a:lnTo>
                      <a:pt x="7316" y="4228"/>
                    </a:lnTo>
                    <a:lnTo>
                      <a:pt x="7433" y="4265"/>
                    </a:lnTo>
                    <a:lnTo>
                      <a:pt x="7547" y="4307"/>
                    </a:lnTo>
                    <a:lnTo>
                      <a:pt x="7658" y="4353"/>
                    </a:lnTo>
                    <a:lnTo>
                      <a:pt x="7767" y="4406"/>
                    </a:lnTo>
                    <a:lnTo>
                      <a:pt x="7872" y="4463"/>
                    </a:lnTo>
                    <a:lnTo>
                      <a:pt x="7974" y="4525"/>
                    </a:lnTo>
                    <a:lnTo>
                      <a:pt x="8073" y="4592"/>
                    </a:lnTo>
                    <a:lnTo>
                      <a:pt x="8169" y="4663"/>
                    </a:lnTo>
                    <a:lnTo>
                      <a:pt x="8261" y="4740"/>
                    </a:lnTo>
                    <a:lnTo>
                      <a:pt x="8349" y="4819"/>
                    </a:lnTo>
                    <a:lnTo>
                      <a:pt x="8433" y="4903"/>
                    </a:lnTo>
                    <a:lnTo>
                      <a:pt x="8513" y="4992"/>
                    </a:lnTo>
                    <a:lnTo>
                      <a:pt x="8590" y="5084"/>
                    </a:lnTo>
                    <a:lnTo>
                      <a:pt x="8661" y="5179"/>
                    </a:lnTo>
                    <a:lnTo>
                      <a:pt x="8727" y="5278"/>
                    </a:lnTo>
                    <a:lnTo>
                      <a:pt x="8790" y="5381"/>
                    </a:lnTo>
                    <a:lnTo>
                      <a:pt x="8847" y="5486"/>
                    </a:lnTo>
                    <a:lnTo>
                      <a:pt x="8899" y="5594"/>
                    </a:lnTo>
                    <a:lnTo>
                      <a:pt x="8946" y="5705"/>
                    </a:lnTo>
                    <a:lnTo>
                      <a:pt x="8988" y="5819"/>
                    </a:lnTo>
                    <a:lnTo>
                      <a:pt x="9024" y="5935"/>
                    </a:lnTo>
                    <a:lnTo>
                      <a:pt x="9055" y="6055"/>
                    </a:lnTo>
                    <a:lnTo>
                      <a:pt x="9079" y="6176"/>
                    </a:lnTo>
                    <a:lnTo>
                      <a:pt x="9098" y="6299"/>
                    </a:lnTo>
                    <a:lnTo>
                      <a:pt x="9111" y="6424"/>
                    </a:lnTo>
                    <a:lnTo>
                      <a:pt x="9118" y="6551"/>
                    </a:lnTo>
                    <a:lnTo>
                      <a:pt x="9118" y="6615"/>
                    </a:lnTo>
                    <a:lnTo>
                      <a:pt x="9118" y="6678"/>
                    </a:lnTo>
                    <a:lnTo>
                      <a:pt x="9111" y="6806"/>
                    </a:lnTo>
                    <a:lnTo>
                      <a:pt x="9098" y="6931"/>
                    </a:lnTo>
                    <a:lnTo>
                      <a:pt x="9079" y="7054"/>
                    </a:lnTo>
                    <a:lnTo>
                      <a:pt x="9055" y="7175"/>
                    </a:lnTo>
                    <a:lnTo>
                      <a:pt x="9024" y="7294"/>
                    </a:lnTo>
                    <a:lnTo>
                      <a:pt x="8988" y="7410"/>
                    </a:lnTo>
                    <a:lnTo>
                      <a:pt x="8946" y="7524"/>
                    </a:lnTo>
                    <a:lnTo>
                      <a:pt x="8899" y="7635"/>
                    </a:lnTo>
                    <a:lnTo>
                      <a:pt x="8847" y="7744"/>
                    </a:lnTo>
                    <a:lnTo>
                      <a:pt x="8790" y="7850"/>
                    </a:lnTo>
                    <a:lnTo>
                      <a:pt x="8727" y="7952"/>
                    </a:lnTo>
                    <a:lnTo>
                      <a:pt x="8661" y="8050"/>
                    </a:lnTo>
                    <a:lnTo>
                      <a:pt x="8590" y="8147"/>
                    </a:lnTo>
                    <a:lnTo>
                      <a:pt x="8513" y="8239"/>
                    </a:lnTo>
                    <a:lnTo>
                      <a:pt x="8433" y="8326"/>
                    </a:lnTo>
                    <a:lnTo>
                      <a:pt x="8349" y="8410"/>
                    </a:lnTo>
                    <a:lnTo>
                      <a:pt x="8261" y="8490"/>
                    </a:lnTo>
                    <a:lnTo>
                      <a:pt x="8169" y="8566"/>
                    </a:lnTo>
                    <a:lnTo>
                      <a:pt x="8073" y="8637"/>
                    </a:lnTo>
                    <a:lnTo>
                      <a:pt x="7974" y="8705"/>
                    </a:lnTo>
                    <a:lnTo>
                      <a:pt x="7872" y="8767"/>
                    </a:lnTo>
                    <a:lnTo>
                      <a:pt x="7767" y="8824"/>
                    </a:lnTo>
                    <a:lnTo>
                      <a:pt x="7658" y="8876"/>
                    </a:lnTo>
                    <a:lnTo>
                      <a:pt x="7547" y="8923"/>
                    </a:lnTo>
                    <a:lnTo>
                      <a:pt x="7433" y="8965"/>
                    </a:lnTo>
                    <a:lnTo>
                      <a:pt x="7316" y="9002"/>
                    </a:lnTo>
                    <a:lnTo>
                      <a:pt x="7197" y="9033"/>
                    </a:lnTo>
                    <a:lnTo>
                      <a:pt x="7077" y="9057"/>
                    </a:lnTo>
                    <a:lnTo>
                      <a:pt x="6954" y="9076"/>
                    </a:lnTo>
                    <a:lnTo>
                      <a:pt x="6829" y="9088"/>
                    </a:lnTo>
                    <a:lnTo>
                      <a:pt x="6701" y="9095"/>
                    </a:lnTo>
                    <a:lnTo>
                      <a:pt x="6637" y="9096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54" name="Group 12"/>
              <p:cNvGrpSpPr>
                <a:grpSpLocks noChangeAspect="1"/>
              </p:cNvGrpSpPr>
              <p:nvPr/>
            </p:nvGrpSpPr>
            <p:grpSpPr bwMode="auto">
              <a:xfrm>
                <a:off x="10864951" y="643633"/>
                <a:ext cx="218340" cy="173685"/>
                <a:chOff x="2015" y="2759"/>
                <a:chExt cx="841" cy="669"/>
              </a:xfrm>
              <a:solidFill>
                <a:schemeClr val="bg1"/>
              </a:solidFill>
            </p:grpSpPr>
            <p:sp>
              <p:nvSpPr>
                <p:cNvPr id="56" name="Freeform 13"/>
                <p:cNvSpPr>
                  <a:spLocks/>
                </p:cNvSpPr>
                <p:nvPr/>
              </p:nvSpPr>
              <p:spPr bwMode="auto">
                <a:xfrm>
                  <a:off x="2135" y="2894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Freeform 14"/>
                <p:cNvSpPr>
                  <a:spLocks/>
                </p:cNvSpPr>
                <p:nvPr/>
              </p:nvSpPr>
              <p:spPr bwMode="auto">
                <a:xfrm>
                  <a:off x="2015" y="2759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9" name="포인트가 5개인 별 58"/>
              <p:cNvSpPr/>
              <p:nvPr/>
            </p:nvSpPr>
            <p:spPr>
              <a:xfrm>
                <a:off x="11189035" y="637971"/>
                <a:ext cx="179348" cy="179348"/>
              </a:xfrm>
              <a:prstGeom prst="star5">
                <a:avLst>
                  <a:gd name="adj" fmla="val 20625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3" name="덧셈 기호 62"/>
            <p:cNvSpPr/>
            <p:nvPr/>
          </p:nvSpPr>
          <p:spPr>
            <a:xfrm rot="18900000">
              <a:off x="9643221" y="617053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2845" y="489669"/>
            <a:ext cx="6824663" cy="323850"/>
          </a:xfrm>
          <a:prstGeom prst="rect">
            <a:avLst/>
          </a:prstGeom>
          <a:solidFill>
            <a:srgbClr val="EBF3F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934019" y="565763"/>
            <a:ext cx="932285" cy="180000"/>
            <a:chOff x="6934019" y="667237"/>
            <a:chExt cx="932285" cy="180000"/>
          </a:xfrm>
        </p:grpSpPr>
        <p:sp>
          <p:nvSpPr>
            <p:cNvPr id="24" name="자유형 10">
              <a:extLst>
                <a:ext uri="{FF2B5EF4-FFF2-40B4-BE49-F238E27FC236}">
                  <a16:creationId xmlns:a16="http://schemas.microsoft.com/office/drawing/2014/main" id="{081E68D0-4833-4797-B459-B55FFECDFF38}"/>
                </a:ext>
              </a:extLst>
            </p:cNvPr>
            <p:cNvSpPr/>
            <p:nvPr/>
          </p:nvSpPr>
          <p:spPr>
            <a:xfrm>
              <a:off x="6934019" y="681248"/>
              <a:ext cx="167797" cy="165121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이등변 삼각형 24"/>
            <p:cNvSpPr/>
            <p:nvPr/>
          </p:nvSpPr>
          <p:spPr>
            <a:xfrm rot="10800000">
              <a:off x="7238999" y="719767"/>
              <a:ext cx="104556" cy="6036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덧셈 기호 25"/>
            <p:cNvSpPr/>
            <p:nvPr/>
          </p:nvSpPr>
          <p:spPr>
            <a:xfrm rot="18900000">
              <a:off x="7686304" y="667237"/>
              <a:ext cx="180000" cy="180000"/>
            </a:xfrm>
            <a:prstGeom prst="mathPlus">
              <a:avLst>
                <a:gd name="adj1" fmla="val 855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원호 26"/>
            <p:cNvSpPr/>
            <p:nvPr/>
          </p:nvSpPr>
          <p:spPr>
            <a:xfrm>
              <a:off x="7464940" y="690773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262950" y="830753"/>
            <a:ext cx="11628000" cy="570852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dist="12700" dir="16200000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1715749" y="901067"/>
            <a:ext cx="175201" cy="569975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                                                                                                                                                   ▼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6403" y="1030198"/>
            <a:ext cx="3584636" cy="492443"/>
          </a:xfrm>
          <a:prstGeom prst="rect">
            <a:avLst/>
          </a:prstGeom>
          <a:solidFill>
            <a:srgbClr val="00627D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600" b="1" smtClean="0">
                <a:solidFill>
                  <a:srgbClr val="CCECFF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활동보고서 작성 유의사항</a:t>
            </a:r>
            <a:r>
              <a:rPr kumimoji="0" lang="ko-KR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CCECFF"/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endParaRPr kumimoji="0" lang="ko-KR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ECFF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239218" y="413252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활동보고서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358277" y="1244793"/>
            <a:ext cx="7099425" cy="5156867"/>
          </a:xfrm>
          <a:prstGeom prst="roundRect">
            <a:avLst>
              <a:gd name="adj" fmla="val 6069"/>
            </a:avLst>
          </a:prstGeom>
          <a:solidFill>
            <a:schemeClr val="bg1"/>
          </a:solidFill>
          <a:ln>
            <a:solidFill>
              <a:srgbClr val="6872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45176" y="1543510"/>
            <a:ext cx="6125955" cy="461665"/>
          </a:xfrm>
          <a:prstGeom prst="rect">
            <a:avLst/>
          </a:prstGeom>
          <a:solidFill>
            <a:srgbClr val="CCDBDE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smtClean="0">
                <a:solidFill>
                  <a:prstClr val="black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활동보고서 작성 유의사항</a:t>
            </a:r>
            <a:r>
              <a:rPr lang="en-US" altLang="ko-KR" sz="2400" b="1" smtClean="0">
                <a:solidFill>
                  <a:prstClr val="black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</a:t>
            </a:r>
            <a:r>
              <a:rPr lang="ko-KR" altLang="en-US" sz="2400" b="1" smtClean="0">
                <a:solidFill>
                  <a:prstClr val="black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학습조교</a:t>
            </a:r>
            <a:r>
              <a:rPr lang="en-US" altLang="ko-KR" sz="2400" b="1" smtClean="0">
                <a:solidFill>
                  <a:prstClr val="black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&amp;</a:t>
            </a:r>
            <a:r>
              <a:rPr lang="ko-KR" altLang="en-US" sz="2400" b="1" smtClean="0">
                <a:solidFill>
                  <a:prstClr val="black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모든학생</a:t>
            </a:r>
            <a:r>
              <a:rPr lang="en-US" altLang="ko-KR" sz="2400" b="1" smtClean="0">
                <a:solidFill>
                  <a:prstClr val="black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)</a:t>
            </a:r>
            <a:r>
              <a:rPr lang="ko-KR" altLang="en-US" sz="2400" b="1" smtClean="0">
                <a:solidFill>
                  <a:prstClr val="black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463026" y="2050892"/>
            <a:ext cx="670441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b="1" smtClean="0">
                <a:latin typeface="+mj-lt"/>
              </a:rPr>
              <a:t>1)</a:t>
            </a:r>
            <a:r>
              <a:rPr lang="ko-KR" altLang="en-US" sz="2000" b="1" smtClean="0">
                <a:latin typeface="+mj-lt"/>
              </a:rPr>
              <a:t>탐방</a:t>
            </a:r>
            <a:r>
              <a:rPr lang="en-US" altLang="ko-KR" sz="2000" b="1">
                <a:latin typeface="+mj-lt"/>
              </a:rPr>
              <a:t>(</a:t>
            </a:r>
            <a:r>
              <a:rPr lang="ko-KR" altLang="en-US" sz="2000" b="1">
                <a:latin typeface="+mj-lt"/>
              </a:rPr>
              <a:t>활동</a:t>
            </a:r>
            <a:r>
              <a:rPr lang="en-US" altLang="ko-KR" sz="2000" b="1">
                <a:latin typeface="+mj-lt"/>
              </a:rPr>
              <a:t>)</a:t>
            </a:r>
            <a:r>
              <a:rPr lang="ko-KR" altLang="en-US" sz="2000" b="1">
                <a:latin typeface="+mj-lt"/>
              </a:rPr>
              <a:t>일시 </a:t>
            </a:r>
            <a:r>
              <a:rPr lang="en-US" altLang="ko-KR" sz="2000" b="1">
                <a:latin typeface="+mj-lt"/>
              </a:rPr>
              <a:t>: </a:t>
            </a:r>
            <a:r>
              <a:rPr lang="ko-KR" altLang="en-US" sz="2000" b="1">
                <a:solidFill>
                  <a:srgbClr val="FF0000"/>
                </a:solidFill>
                <a:latin typeface="+mj-lt"/>
              </a:rPr>
              <a:t>시간까지 모두 기입 </a:t>
            </a:r>
            <a:r>
              <a:rPr lang="en-US" altLang="ko-KR" sz="2000" b="1">
                <a:latin typeface="+mj-lt"/>
              </a:rPr>
              <a:t>(</a:t>
            </a:r>
            <a:r>
              <a:rPr lang="en-US" altLang="ko-KR" sz="2000" b="1">
                <a:solidFill>
                  <a:srgbClr val="FF0000"/>
                </a:solidFill>
                <a:latin typeface="+mj-lt"/>
              </a:rPr>
              <a:t>4</a:t>
            </a:r>
            <a:r>
              <a:rPr lang="ko-KR" altLang="en-US" sz="2000" b="1">
                <a:solidFill>
                  <a:srgbClr val="FF0000"/>
                </a:solidFill>
                <a:latin typeface="+mj-lt"/>
              </a:rPr>
              <a:t>시간 이상 </a:t>
            </a:r>
            <a:r>
              <a:rPr lang="ko-KR" altLang="en-US" sz="2000" b="1">
                <a:latin typeface="+mj-lt"/>
              </a:rPr>
              <a:t>활동 시 </a:t>
            </a:r>
            <a:r>
              <a:rPr lang="en-US" altLang="ko-KR" sz="2000" b="1">
                <a:latin typeface="+mj-lt"/>
              </a:rPr>
              <a:t>20,000</a:t>
            </a:r>
            <a:r>
              <a:rPr lang="ko-KR" altLang="en-US" sz="2000" b="1">
                <a:latin typeface="+mj-lt"/>
              </a:rPr>
              <a:t>원 지급</a:t>
            </a:r>
            <a:r>
              <a:rPr lang="en-US" altLang="ko-KR" sz="2000" b="1" smtClean="0">
                <a:latin typeface="+mj-lt"/>
              </a:rPr>
              <a:t>) </a:t>
            </a:r>
            <a:r>
              <a:rPr lang="ko-KR" altLang="en-US" sz="2000" b="1" smtClean="0">
                <a:latin typeface="+mj-lt"/>
              </a:rPr>
              <a:t>예시</a:t>
            </a:r>
            <a:r>
              <a:rPr lang="en-US" altLang="ko-KR" sz="2000" b="1" smtClean="0">
                <a:latin typeface="+mj-lt"/>
              </a:rPr>
              <a:t>- 12:00~16:00</a:t>
            </a:r>
          </a:p>
          <a:p>
            <a:pPr marL="457200" indent="-457200" fontAlgn="base">
              <a:buAutoNum type="arabicParenR"/>
            </a:pPr>
            <a:endParaRPr lang="ko-KR" altLang="en-US" sz="2000" b="1">
              <a:latin typeface="+mj-lt"/>
            </a:endParaRPr>
          </a:p>
          <a:p>
            <a:pPr fontAlgn="base"/>
            <a:r>
              <a:rPr lang="en-US" altLang="ko-KR" sz="2000" b="1" smtClean="0">
                <a:latin typeface="+mj-lt"/>
              </a:rPr>
              <a:t>2) </a:t>
            </a:r>
            <a:r>
              <a:rPr lang="ko-KR" altLang="en-US" sz="2000" b="1">
                <a:latin typeface="+mj-lt"/>
              </a:rPr>
              <a:t>활동내역 </a:t>
            </a:r>
            <a:r>
              <a:rPr lang="en-US" altLang="ko-KR" sz="2000" b="1">
                <a:latin typeface="+mj-lt"/>
              </a:rPr>
              <a:t>: </a:t>
            </a:r>
            <a:r>
              <a:rPr lang="ko-KR" altLang="en-US" sz="2000" b="1">
                <a:latin typeface="+mj-lt"/>
              </a:rPr>
              <a:t>활동목적</a:t>
            </a:r>
            <a:r>
              <a:rPr lang="en-US" altLang="ko-KR" sz="2000" b="1">
                <a:latin typeface="+mj-lt"/>
              </a:rPr>
              <a:t>, </a:t>
            </a:r>
            <a:r>
              <a:rPr lang="ko-KR" altLang="en-US" sz="2000" b="1">
                <a:latin typeface="+mj-lt"/>
              </a:rPr>
              <a:t>활동 세부내용</a:t>
            </a:r>
            <a:r>
              <a:rPr lang="en-US" altLang="ko-KR" sz="2000" b="1">
                <a:latin typeface="+mj-lt"/>
              </a:rPr>
              <a:t>, </a:t>
            </a:r>
            <a:r>
              <a:rPr lang="ko-KR" altLang="en-US" sz="2000" b="1">
                <a:latin typeface="+mj-lt"/>
              </a:rPr>
              <a:t>활동 후 느낀점을 포함하여 구체적으로 </a:t>
            </a:r>
            <a:r>
              <a:rPr lang="ko-KR" altLang="en-US" sz="2000" b="1" smtClean="0">
                <a:latin typeface="+mj-lt"/>
              </a:rPr>
              <a:t>작성</a:t>
            </a:r>
            <a:endParaRPr lang="en-US" altLang="ko-KR" sz="2000" b="1" smtClean="0">
              <a:latin typeface="+mj-lt"/>
            </a:endParaRPr>
          </a:p>
          <a:p>
            <a:pPr fontAlgn="base"/>
            <a:endParaRPr lang="ko-KR" altLang="en-US" sz="2000" b="1">
              <a:latin typeface="+mj-lt"/>
            </a:endParaRPr>
          </a:p>
          <a:p>
            <a:pPr fontAlgn="base"/>
            <a:r>
              <a:rPr lang="en-US" altLang="ko-KR" sz="2000" b="1" smtClean="0">
                <a:latin typeface="+mj-lt"/>
              </a:rPr>
              <a:t>3)</a:t>
            </a:r>
            <a:r>
              <a:rPr lang="ko-KR" altLang="en-US" sz="2000" b="1" smtClean="0">
                <a:latin typeface="+mj-lt"/>
              </a:rPr>
              <a:t>별첨자료 </a:t>
            </a:r>
            <a:r>
              <a:rPr lang="en-US" altLang="ko-KR" sz="2000" b="1">
                <a:latin typeface="+mj-lt"/>
              </a:rPr>
              <a:t>: </a:t>
            </a:r>
            <a:r>
              <a:rPr lang="ko-KR" altLang="en-US" sz="2000" b="1">
                <a:latin typeface="+mj-lt"/>
              </a:rPr>
              <a:t>활동사진 </a:t>
            </a:r>
            <a:r>
              <a:rPr lang="en-US" altLang="ko-KR" sz="2000" b="1">
                <a:latin typeface="+mj-lt"/>
              </a:rPr>
              <a:t>4</a:t>
            </a:r>
            <a:r>
              <a:rPr lang="ko-KR" altLang="en-US" sz="2000" b="1">
                <a:latin typeface="+mj-lt"/>
              </a:rPr>
              <a:t>매</a:t>
            </a:r>
            <a:r>
              <a:rPr lang="en-US" altLang="ko-KR" sz="2000" b="1">
                <a:latin typeface="+mj-lt"/>
              </a:rPr>
              <a:t>(</a:t>
            </a:r>
            <a:r>
              <a:rPr lang="ko-KR" altLang="en-US" sz="2000" b="1">
                <a:latin typeface="+mj-lt"/>
              </a:rPr>
              <a:t>활동자 얼굴이 모두 나온 사진</a:t>
            </a:r>
            <a:r>
              <a:rPr lang="en-US" altLang="ko-KR" sz="2000" b="1">
                <a:latin typeface="+mj-lt"/>
              </a:rPr>
              <a:t>), </a:t>
            </a:r>
            <a:r>
              <a:rPr lang="ko-KR" altLang="en-US" sz="2000" b="1">
                <a:latin typeface="+mj-lt"/>
              </a:rPr>
              <a:t>증빙자료</a:t>
            </a:r>
            <a:r>
              <a:rPr lang="en-US" altLang="ko-KR" sz="2000" b="1">
                <a:latin typeface="+mj-lt"/>
              </a:rPr>
              <a:t>(</a:t>
            </a:r>
            <a:r>
              <a:rPr lang="ko-KR" altLang="en-US" sz="2000" b="1">
                <a:latin typeface="+mj-lt"/>
              </a:rPr>
              <a:t>입장권</a:t>
            </a:r>
            <a:r>
              <a:rPr lang="en-US" altLang="ko-KR" sz="2000" b="1">
                <a:latin typeface="+mj-lt"/>
              </a:rPr>
              <a:t>, </a:t>
            </a:r>
            <a:r>
              <a:rPr lang="ko-KR" altLang="en-US" sz="2000" b="1">
                <a:latin typeface="+mj-lt"/>
              </a:rPr>
              <a:t>팸플릿</a:t>
            </a:r>
            <a:r>
              <a:rPr lang="en-US" altLang="ko-KR" sz="2000" b="1">
                <a:latin typeface="+mj-lt"/>
              </a:rPr>
              <a:t>)</a:t>
            </a:r>
            <a:r>
              <a:rPr lang="ko-KR" altLang="en-US" sz="2000" b="1">
                <a:latin typeface="+mj-lt"/>
              </a:rPr>
              <a:t>등 </a:t>
            </a:r>
            <a:r>
              <a:rPr lang="ko-KR" altLang="en-US" sz="2000" b="1" smtClean="0">
                <a:latin typeface="+mj-lt"/>
              </a:rPr>
              <a:t>첨부</a:t>
            </a:r>
            <a:endParaRPr lang="en-US" altLang="ko-KR" sz="2000" b="1" smtClean="0">
              <a:latin typeface="+mj-lt"/>
            </a:endParaRPr>
          </a:p>
          <a:p>
            <a:pPr fontAlgn="base"/>
            <a:endParaRPr lang="ko-KR" altLang="en-US" sz="2000" b="1">
              <a:latin typeface="+mj-lt"/>
            </a:endParaRPr>
          </a:p>
          <a:p>
            <a:pPr fontAlgn="base"/>
            <a:r>
              <a:rPr lang="en-US" altLang="ko-KR" sz="2000" b="1" smtClean="0">
                <a:latin typeface="+mj-lt"/>
              </a:rPr>
              <a:t>4)‘</a:t>
            </a:r>
            <a:r>
              <a:rPr lang="ko-KR" altLang="en-US" sz="2000" b="1">
                <a:solidFill>
                  <a:srgbClr val="FF0000"/>
                </a:solidFill>
                <a:latin typeface="+mj-lt"/>
              </a:rPr>
              <a:t>서명’란은 모두 자필서명으로 작성 </a:t>
            </a:r>
            <a:r>
              <a:rPr lang="en-US" altLang="ko-KR" sz="2000" b="1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2000" b="1" smtClean="0">
                <a:solidFill>
                  <a:srgbClr val="FF0000"/>
                </a:solidFill>
                <a:latin typeface="+mj-lt"/>
              </a:rPr>
              <a:t>활동보고서 서명</a:t>
            </a:r>
            <a:r>
              <a:rPr lang="en-US" altLang="ko-KR" sz="2000" b="1" smtClean="0">
                <a:solidFill>
                  <a:srgbClr val="FF0000"/>
                </a:solidFill>
                <a:latin typeface="+mj-lt"/>
              </a:rPr>
              <a:t>, </a:t>
            </a:r>
            <a:r>
              <a:rPr lang="ko-KR" altLang="en-US" sz="2000" b="1" smtClean="0">
                <a:solidFill>
                  <a:srgbClr val="FF0000"/>
                </a:solidFill>
                <a:latin typeface="+mj-lt"/>
              </a:rPr>
              <a:t>신분증 및 통장사본 서명 필수</a:t>
            </a:r>
            <a:r>
              <a:rPr lang="en-US" altLang="ko-KR" sz="2000" b="1" smtClean="0">
                <a:solidFill>
                  <a:srgbClr val="FF0000"/>
                </a:solidFill>
                <a:latin typeface="+mj-lt"/>
              </a:rPr>
              <a:t>)</a:t>
            </a:r>
          </a:p>
          <a:p>
            <a:pPr fontAlgn="base"/>
            <a:endParaRPr lang="en-US" altLang="ko-KR" sz="2000" b="1">
              <a:latin typeface="+mj-lt"/>
            </a:endParaRPr>
          </a:p>
          <a:p>
            <a:pPr fontAlgn="base"/>
            <a:r>
              <a:rPr lang="en-US" altLang="ko-KR" sz="2000" b="1" smtClean="0">
                <a:latin typeface="+mj-lt"/>
              </a:rPr>
              <a:t>5)</a:t>
            </a:r>
            <a:r>
              <a:rPr lang="ko-KR" altLang="en-US" sz="2000" b="1" smtClean="0">
                <a:solidFill>
                  <a:srgbClr val="FF0000"/>
                </a:solidFill>
                <a:latin typeface="+mj-lt"/>
              </a:rPr>
              <a:t>계좌번호 예금주 확실하게 확인 후 제출 필수</a:t>
            </a:r>
            <a:endParaRPr lang="ko-KR" altLang="en-US" sz="2000" b="1">
              <a:solidFill>
                <a:srgbClr val="FF0000"/>
              </a:solidFill>
              <a:latin typeface="+mj-lt"/>
            </a:endParaRPr>
          </a:p>
          <a:p>
            <a:pPr fontAlgn="base" latinLnBrk="0"/>
            <a:endParaRPr lang="en-US" altLang="ko-KR" sz="1600" b="1" smtClean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45315" y="476108"/>
            <a:ext cx="5867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2025-1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지역사회참여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(CE, Community 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Engagement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)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교과</a:t>
            </a:r>
            <a:endParaRPr kumimoji="0" lang="ko-KR" altLang="en-US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5" y="1578879"/>
            <a:ext cx="3735965" cy="4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832</Words>
  <Application>Microsoft Office PowerPoint</Application>
  <PresentationFormat>와이드스크린</PresentationFormat>
  <Paragraphs>139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Pretendard ExtraBold</vt:lpstr>
      <vt:lpstr>Arial</vt:lpstr>
      <vt:lpstr>Wingdings</vt:lpstr>
      <vt:lpstr>Pretendard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98</cp:revision>
  <dcterms:created xsi:type="dcterms:W3CDTF">2021-06-15T05:36:36Z</dcterms:created>
  <dcterms:modified xsi:type="dcterms:W3CDTF">2025-03-25T06:35:38Z</dcterms:modified>
</cp:coreProperties>
</file>