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71" r:id="rId8"/>
    <p:sldId id="285" r:id="rId9"/>
    <p:sldId id="272" r:id="rId10"/>
    <p:sldId id="286" r:id="rId11"/>
    <p:sldId id="287" r:id="rId12"/>
    <p:sldId id="279" r:id="rId13"/>
    <p:sldId id="280" r:id="rId14"/>
    <p:sldId id="288" r:id="rId15"/>
    <p:sldId id="29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2024-04-04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kGTRWUkY5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3200" dirty="0"/>
              <a:t>5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도표 </a:t>
            </a:r>
            <a:r>
              <a:rPr lang="en-US" altLang="ko-KR" sz="2800" dirty="0"/>
              <a:t>1-6] 30~49</a:t>
            </a:r>
            <a:r>
              <a:rPr lang="ko-KR" altLang="en-US" sz="2800" dirty="0"/>
              <a:t>세 </a:t>
            </a:r>
            <a:r>
              <a:rPr lang="ko-KR" altLang="en-US" sz="2800" dirty="0" err="1"/>
              <a:t>비혼인구</a:t>
            </a:r>
            <a:r>
              <a:rPr lang="ko-KR" altLang="en-US" sz="2800" dirty="0"/>
              <a:t> 추계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전반적인 추세</a:t>
            </a:r>
            <a:r>
              <a:rPr lang="en-US" altLang="ko-KR" sz="2800" dirty="0"/>
              <a:t>?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40~44 </a:t>
            </a:r>
            <a:r>
              <a:rPr lang="ko-KR" altLang="en-US" sz="2800" dirty="0" err="1"/>
              <a:t>비혼인구</a:t>
            </a:r>
            <a:r>
              <a:rPr lang="ko-KR" altLang="en-US" sz="2800" dirty="0"/>
              <a:t> 성별 비율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2010 </a:t>
            </a:r>
            <a:r>
              <a:rPr lang="ko-KR" altLang="en-US" sz="2800" dirty="0"/>
              <a:t>남성 </a:t>
            </a:r>
            <a:r>
              <a:rPr lang="en-US" altLang="ko-KR" sz="2800" dirty="0"/>
              <a:t>30</a:t>
            </a:r>
            <a:r>
              <a:rPr lang="ko-KR" altLang="en-US" sz="2800" dirty="0"/>
              <a:t>만 여성 </a:t>
            </a:r>
            <a:r>
              <a:rPr lang="en-US" altLang="ko-KR" sz="2800" dirty="0"/>
              <a:t>13</a:t>
            </a:r>
            <a:r>
              <a:rPr lang="ko-KR" altLang="en-US" sz="2800" dirty="0"/>
              <a:t>만</a:t>
            </a:r>
            <a:r>
              <a:rPr lang="en-US" altLang="ko-KR" sz="2800" dirty="0"/>
              <a:t>. </a:t>
            </a:r>
            <a:r>
              <a:rPr lang="ko-KR" altLang="en-US" sz="2800" dirty="0"/>
              <a:t>약</a:t>
            </a:r>
            <a:r>
              <a:rPr lang="en-US" altLang="ko-KR" sz="2800" dirty="0"/>
              <a:t>2.3</a:t>
            </a:r>
            <a:r>
              <a:rPr lang="ko-KR" altLang="en-US" sz="2800" dirty="0"/>
              <a:t>배 차이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2030	1.5</a:t>
            </a:r>
            <a:r>
              <a:rPr lang="ko-KR" altLang="en-US" sz="2800" dirty="0"/>
              <a:t>배</a:t>
            </a:r>
            <a:r>
              <a:rPr lang="en-US" altLang="ko-KR" sz="2800" dirty="0"/>
              <a:t>		2040	1.3</a:t>
            </a:r>
            <a:r>
              <a:rPr lang="ko-KR" altLang="en-US" sz="2800" dirty="0"/>
              <a:t>배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여성들의 자발적 비혼 선택 경향이 </a:t>
            </a:r>
            <a:r>
              <a:rPr lang="ko-KR" altLang="en-US" sz="2800" dirty="0" err="1"/>
              <a:t>강해짐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출산율도 영향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3795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003232" cy="524259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여성의 비혼 선택 경향이 남성들보다 강해지는 이유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en-US" altLang="ko-KR" sz="2800" dirty="0"/>
              <a:t>Peter McDonald: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여성의 사회적 지위 </a:t>
            </a:r>
            <a:r>
              <a:rPr lang="en-US" altLang="ko-KR" sz="2800" dirty="0"/>
              <a:t>vs</a:t>
            </a:r>
            <a:r>
              <a:rPr lang="ko-KR" altLang="en-US" sz="2800" dirty="0"/>
              <a:t> 가정에서의 지위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2858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달라진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00200"/>
            <a:ext cx="8136904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400" dirty="0"/>
              <a:t>코호트 가설</a:t>
            </a:r>
            <a:r>
              <a:rPr lang="en-US" altLang="ko-KR" sz="2400" dirty="0"/>
              <a:t>(Relative Cohort Size Hypothesis, R. </a:t>
            </a:r>
            <a:r>
              <a:rPr lang="en-US" altLang="ko-KR" sz="2400" dirty="0" err="1"/>
              <a:t>Easterlin</a:t>
            </a:r>
            <a:r>
              <a:rPr lang="en-US" altLang="ko-KR" sz="2400" dirty="0"/>
              <a:t>)</a:t>
            </a:r>
          </a:p>
          <a:p>
            <a:pPr marL="11430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지금의</a:t>
            </a:r>
            <a:r>
              <a:rPr lang="en-US" altLang="ko-KR" sz="2400" dirty="0"/>
              <a:t> </a:t>
            </a:r>
            <a:r>
              <a:rPr lang="ko-KR" altLang="en-US" sz="2400" dirty="0"/>
              <a:t>삶과 과거 청소년기의 삶을 비교해</a:t>
            </a:r>
            <a:r>
              <a:rPr lang="en-US" altLang="ko-KR" sz="2400" dirty="0"/>
              <a:t>, </a:t>
            </a:r>
            <a:r>
              <a:rPr lang="ko-KR" altLang="en-US" sz="2400" dirty="0"/>
              <a:t>지금의 삶이 더 나으면 결혼을 하고 그렇지 않으면 결혼을 미루는 경향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고도성장기 세대의 자녀들 </a:t>
            </a:r>
            <a:r>
              <a:rPr lang="en-US" altLang="ko-KR" sz="2400" dirty="0"/>
              <a:t>– </a:t>
            </a:r>
            <a:r>
              <a:rPr lang="ko-KR" altLang="en-US" sz="2400" dirty="0"/>
              <a:t>한 번 높아진 눈 높이 </a:t>
            </a:r>
            <a:r>
              <a:rPr lang="en-US" altLang="ko-KR" sz="2400" dirty="0"/>
              <a:t>- </a:t>
            </a:r>
            <a:r>
              <a:rPr lang="ko-KR" altLang="en-US" sz="2400" dirty="0"/>
              <a:t> 그들의 자녀에게 부모가 했던 만큼 해줄 수 있는가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1639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달라진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/>
              <a:t>부모의 학력과 자녀교육에 대한 관심과 투자의 상관관계</a:t>
            </a:r>
            <a:endParaRPr lang="en-US" altLang="ko-KR" sz="2400" dirty="0"/>
          </a:p>
          <a:p>
            <a:r>
              <a:rPr lang="en-US" altLang="ko-KR" sz="2400" dirty="0"/>
              <a:t>90</a:t>
            </a:r>
            <a:r>
              <a:rPr lang="ko-KR" altLang="en-US" sz="2400" dirty="0"/>
              <a:t>년대 후반 </a:t>
            </a:r>
            <a:r>
              <a:rPr lang="ko-KR" altLang="en-US" sz="2400" dirty="0" err="1"/>
              <a:t>출생아의</a:t>
            </a:r>
            <a:r>
              <a:rPr lang="ko-KR" altLang="en-US" sz="2400" dirty="0"/>
              <a:t> 부 </a:t>
            </a:r>
            <a:r>
              <a:rPr lang="en-US" altLang="ko-KR" sz="2400" dirty="0"/>
              <a:t>49%, </a:t>
            </a:r>
            <a:r>
              <a:rPr lang="ko-KR" altLang="en-US" sz="2400" dirty="0"/>
              <a:t>모 대부분 고졸</a:t>
            </a:r>
            <a:endParaRPr lang="en-US" altLang="ko-KR" sz="2400" dirty="0"/>
          </a:p>
          <a:p>
            <a:r>
              <a:rPr lang="en-US" altLang="ko-KR" sz="2400" dirty="0"/>
              <a:t>2002~05 </a:t>
            </a:r>
            <a:r>
              <a:rPr lang="ko-KR" altLang="en-US" sz="2400" dirty="0" err="1"/>
              <a:t>출생아의</a:t>
            </a:r>
            <a:r>
              <a:rPr lang="ko-KR" altLang="en-US" sz="2400" dirty="0"/>
              <a:t> 부 </a:t>
            </a:r>
            <a:r>
              <a:rPr lang="en-US" altLang="ko-KR" sz="2400" dirty="0"/>
              <a:t>52%, </a:t>
            </a:r>
            <a:r>
              <a:rPr lang="ko-KR" altLang="en-US" sz="2400" dirty="0"/>
              <a:t>모 </a:t>
            </a:r>
            <a:r>
              <a:rPr lang="en-US" altLang="ko-KR" sz="2400" dirty="0"/>
              <a:t>44% </a:t>
            </a:r>
            <a:r>
              <a:rPr lang="ko-KR" altLang="en-US" sz="2400" dirty="0"/>
              <a:t>대졸</a:t>
            </a:r>
            <a:endParaRPr lang="en-US" altLang="ko-KR" sz="2400" dirty="0"/>
          </a:p>
          <a:p>
            <a:r>
              <a:rPr lang="en-US" altLang="ko-KR" sz="2400" dirty="0"/>
              <a:t>2019 </a:t>
            </a:r>
            <a:r>
              <a:rPr lang="ko-KR" altLang="en-US" sz="2400" dirty="0"/>
              <a:t>출생아 부 </a:t>
            </a:r>
            <a:r>
              <a:rPr lang="en-US" altLang="ko-KR" sz="2400" dirty="0"/>
              <a:t>70%, </a:t>
            </a:r>
            <a:r>
              <a:rPr lang="ko-KR" altLang="en-US" sz="2400" dirty="0"/>
              <a:t>모 </a:t>
            </a:r>
            <a:r>
              <a:rPr lang="en-US" altLang="ko-KR" sz="2400" dirty="0"/>
              <a:t>78% </a:t>
            </a:r>
            <a:r>
              <a:rPr lang="ko-KR" altLang="en-US" sz="2400" dirty="0"/>
              <a:t>대졸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완벽한 부모 신드롬</a:t>
            </a:r>
            <a:r>
              <a:rPr lang="en-US" altLang="ko-KR" sz="2400" dirty="0"/>
              <a:t>‘  </a:t>
            </a:r>
          </a:p>
        </p:txBody>
      </p:sp>
    </p:spTree>
    <p:extLst>
      <p:ext uri="{BB962C8B-B14F-4D97-AF65-F5344CB8AC3E}">
        <p14:creationId xmlns:p14="http://schemas.microsoft.com/office/powerpoint/2010/main" val="73303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/>
              <a:t>출산 수준을 결정하는 통시적이며 </a:t>
            </a:r>
            <a:r>
              <a:rPr lang="ko-KR" altLang="en-US" sz="2400" dirty="0" err="1"/>
              <a:t>탈공간적인</a:t>
            </a:r>
            <a:r>
              <a:rPr lang="ko-KR" altLang="en-US" sz="2400" dirty="0"/>
              <a:t> 조건은 없을까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670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맬서스와</a:t>
            </a:r>
            <a:r>
              <a:rPr lang="ko-KR" altLang="en-US" dirty="0"/>
              <a:t> 다윈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맬서스의</a:t>
            </a:r>
            <a:r>
              <a:rPr lang="ko-KR" altLang="en-US" sz="2400" dirty="0"/>
              <a:t> 문제의식은 다윈에게 영향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적자생존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맬서스와</a:t>
            </a:r>
            <a:r>
              <a:rPr lang="ko-KR" altLang="en-US" sz="2400" dirty="0"/>
              <a:t> 다윈의 공통점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천적이 없어서 동종 간 주로 경쟁하는 인간은 출산 여부를 결정함으로써 경쟁 정도를 스스로 조절</a:t>
            </a:r>
            <a:endParaRPr lang="en-US" altLang="ko-KR" sz="2400" dirty="0"/>
          </a:p>
          <a:p>
            <a:endParaRPr lang="en-US" altLang="ko-KR" sz="2400" dirty="0"/>
          </a:p>
          <a:p>
            <a:pPr marL="411480" lvl="1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619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저출산 대책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800" dirty="0"/>
              <a:t>2006</a:t>
            </a:r>
            <a:r>
              <a:rPr lang="ko-KR" altLang="en-US" sz="2800" dirty="0"/>
              <a:t>년 이후 저출산 대책 투여 정부 예산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200</a:t>
            </a:r>
            <a:r>
              <a:rPr lang="ko-KR" altLang="en-US" sz="2800" dirty="0"/>
              <a:t>조원 이상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2020</a:t>
            </a:r>
            <a:r>
              <a:rPr lang="ko-KR" altLang="en-US" sz="2800" dirty="0"/>
              <a:t>년 </a:t>
            </a:r>
            <a:r>
              <a:rPr lang="en-US" altLang="ko-KR" sz="2800" dirty="0"/>
              <a:t>12</a:t>
            </a:r>
            <a:r>
              <a:rPr lang="ko-KR" altLang="en-US" sz="2800" dirty="0"/>
              <a:t>월 </a:t>
            </a:r>
            <a:r>
              <a:rPr lang="ko-KR" altLang="en-US" sz="2800" dirty="0" err="1"/>
              <a:t>저출산고령사회위원회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저출산대책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임신 시 </a:t>
            </a:r>
            <a:r>
              <a:rPr lang="en-US" altLang="ko-KR" sz="2800" dirty="0"/>
              <a:t>100</a:t>
            </a:r>
            <a:r>
              <a:rPr lang="ko-KR" altLang="en-US" sz="2800" dirty="0"/>
              <a:t>만원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출산 시 출산축하금 </a:t>
            </a:r>
            <a:r>
              <a:rPr lang="en-US" altLang="ko-KR" sz="2800" dirty="0"/>
              <a:t>200</a:t>
            </a:r>
            <a:r>
              <a:rPr lang="ko-KR" altLang="en-US" sz="2800" dirty="0"/>
              <a:t>만원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>
                <a:hlinkClick r:id="rId2"/>
              </a:rPr>
              <a:t>2023</a:t>
            </a:r>
            <a:r>
              <a:rPr lang="ko-KR" altLang="en-US" sz="2800" dirty="0">
                <a:hlinkClick r:id="rId2"/>
              </a:rPr>
              <a:t>년</a:t>
            </a:r>
            <a:r>
              <a:rPr lang="en-US" altLang="ko-KR" sz="2800" dirty="0">
                <a:hlinkClick r:id="rId2"/>
              </a:rPr>
              <a:t>3</a:t>
            </a:r>
            <a:r>
              <a:rPr lang="ko-KR" altLang="en-US" sz="2800" dirty="0">
                <a:hlinkClick r:id="rId2"/>
              </a:rPr>
              <a:t>월 여당의 저출산 대책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대책의 실효성 없는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TFR</a:t>
            </a:r>
            <a:r>
              <a:rPr lang="ko-KR" altLang="en-US" sz="2800" dirty="0"/>
              <a:t>에 영향 미치는 요인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  <a:p>
            <a:pPr marL="114300" indent="0">
              <a:buNone/>
            </a:pPr>
            <a:r>
              <a:rPr lang="en-US" altLang="ko-KR" sz="2800" dirty="0"/>
              <a:t>    </a:t>
            </a:r>
            <a:r>
              <a:rPr lang="ko-KR" altLang="en-US" sz="2800" dirty="0"/>
              <a:t>근접요인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    </a:t>
            </a:r>
            <a:r>
              <a:rPr lang="ko-KR" altLang="en-US" sz="2800" dirty="0"/>
              <a:t>원거리 요인</a:t>
            </a:r>
          </a:p>
        </p:txBody>
      </p:sp>
    </p:spTree>
    <p:extLst>
      <p:ext uri="{BB962C8B-B14F-4D97-AF65-F5344CB8AC3E}">
        <p14:creationId xmlns:p14="http://schemas.microsoft.com/office/powerpoint/2010/main" val="41569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8E9B24B-240A-8F9B-C45E-42213D29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52736"/>
            <a:ext cx="3895682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생물학적으로 아이를 낳을 수 있는 연령대는 한정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  <a:p>
            <a:pPr marL="114300" indent="0">
              <a:buNone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ko-KR" altLang="en-US" sz="2800" dirty="0">
                <a:sym typeface="Wingdings" panose="05000000000000000000" pitchFamily="2" charset="2"/>
              </a:rPr>
              <a:t>한국 인구구조의 특징</a:t>
            </a:r>
            <a:r>
              <a:rPr lang="en-US" altLang="ko-KR" sz="2800" dirty="0">
                <a:sym typeface="Wingdings" panose="05000000000000000000" pitchFamily="2" charset="2"/>
              </a:rPr>
              <a:t>: </a:t>
            </a:r>
            <a:r>
              <a:rPr lang="ko-KR" altLang="en-US" sz="2800" dirty="0" err="1">
                <a:sym typeface="Wingdings" panose="05000000000000000000" pitchFamily="2" charset="2"/>
              </a:rPr>
              <a:t>가임기</a:t>
            </a:r>
            <a:r>
              <a:rPr lang="ko-KR" altLang="en-US" sz="2800" dirty="0">
                <a:sym typeface="Wingdings" panose="05000000000000000000" pitchFamily="2" charset="2"/>
              </a:rPr>
              <a:t> 여성 수가 연령이 낮을수록 적음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	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262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만혼 대책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혼인</a:t>
            </a:r>
            <a:r>
              <a:rPr lang="en-US" altLang="ko-KR" sz="2800" dirty="0"/>
              <a:t>/</a:t>
            </a:r>
            <a:r>
              <a:rPr lang="ko-KR" altLang="en-US" sz="2800" dirty="0"/>
              <a:t>출산 앞당기기</a:t>
            </a:r>
            <a:r>
              <a:rPr lang="en-US" altLang="ko-KR" sz="2800" dirty="0"/>
              <a:t>? 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현실적으로 어려움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라이프스타일의 변화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624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352025-657D-2C9A-C903-BFF92496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624597"/>
            <a:ext cx="4255377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2021?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  <a:p>
            <a:pPr marL="114300" indent="0">
              <a:buNone/>
            </a:pPr>
            <a:r>
              <a:rPr lang="en-US" altLang="ko-KR" sz="2800" dirty="0"/>
              <a:t>2022?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835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 err="1"/>
              <a:t>생애미혼율</a:t>
            </a:r>
            <a:r>
              <a:rPr lang="en-US" altLang="ko-KR" sz="2800" dirty="0"/>
              <a:t>: </a:t>
            </a:r>
            <a:r>
              <a:rPr lang="ko-KR" altLang="en-US" sz="2800" dirty="0"/>
              <a:t>만</a:t>
            </a:r>
            <a:r>
              <a:rPr lang="en-US" altLang="ko-KR" sz="2800" dirty="0"/>
              <a:t>49</a:t>
            </a:r>
            <a:r>
              <a:rPr lang="ko-KR" altLang="en-US" sz="2800" dirty="0"/>
              <a:t>세까지 미혼 인구 비율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2010:		</a:t>
            </a:r>
            <a:r>
              <a:rPr lang="ko-KR" altLang="en-US" sz="2800" dirty="0"/>
              <a:t>남  </a:t>
            </a:r>
            <a:r>
              <a:rPr lang="en-US" altLang="ko-KR" sz="2800" dirty="0"/>
              <a:t>5.8%	</a:t>
            </a:r>
            <a:r>
              <a:rPr lang="ko-KR" altLang="en-US" sz="2800" dirty="0"/>
              <a:t>여 </a:t>
            </a:r>
            <a:r>
              <a:rPr lang="en-US" altLang="ko-KR" sz="2800" dirty="0"/>
              <a:t>2.7%	</a:t>
            </a:r>
          </a:p>
          <a:p>
            <a:pPr marL="114300" indent="0">
              <a:buNone/>
            </a:pPr>
            <a:r>
              <a:rPr lang="en-US" altLang="ko-KR" sz="2800" dirty="0"/>
              <a:t>	2020:		</a:t>
            </a:r>
            <a:r>
              <a:rPr lang="ko-KR" altLang="en-US" sz="2800" dirty="0"/>
              <a:t>남 </a:t>
            </a:r>
            <a:r>
              <a:rPr lang="en-US" altLang="ko-KR" sz="2800" dirty="0"/>
              <a:t>16.8%	</a:t>
            </a:r>
            <a:r>
              <a:rPr lang="ko-KR" altLang="en-US" sz="2800" dirty="0"/>
              <a:t>여 </a:t>
            </a:r>
            <a:r>
              <a:rPr lang="en-US" altLang="ko-KR" sz="2800" dirty="0"/>
              <a:t>7.6%	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일본의 </a:t>
            </a:r>
            <a:r>
              <a:rPr lang="ko-KR" altLang="en-US" sz="2800" dirty="0" err="1"/>
              <a:t>생애미혼율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2010: 		</a:t>
            </a:r>
            <a:r>
              <a:rPr lang="ko-KR" altLang="en-US" sz="2800" dirty="0"/>
              <a:t>남 </a:t>
            </a:r>
            <a:r>
              <a:rPr lang="en-US" altLang="ko-KR" sz="2800" dirty="0"/>
              <a:t>20.1%	</a:t>
            </a:r>
            <a:r>
              <a:rPr lang="ko-KR" altLang="en-US" sz="2800" dirty="0"/>
              <a:t>여 </a:t>
            </a:r>
            <a:r>
              <a:rPr lang="en-US" altLang="ko-KR" sz="2800" dirty="0"/>
              <a:t>10.6%</a:t>
            </a:r>
          </a:p>
          <a:p>
            <a:pPr marL="114300" indent="0">
              <a:buNone/>
            </a:pPr>
            <a:r>
              <a:rPr lang="en-US" altLang="ko-KR" sz="2800" dirty="0"/>
              <a:t>	2020:		</a:t>
            </a:r>
            <a:r>
              <a:rPr lang="ko-KR" altLang="en-US" sz="2800" dirty="0"/>
              <a:t>남 </a:t>
            </a:r>
            <a:r>
              <a:rPr lang="en-US" altLang="ko-KR" sz="2800" dirty="0"/>
              <a:t>28.3%	</a:t>
            </a:r>
            <a:r>
              <a:rPr lang="ko-KR" altLang="en-US" sz="2800" dirty="0"/>
              <a:t>여 </a:t>
            </a:r>
            <a:r>
              <a:rPr lang="en-US" altLang="ko-KR" sz="2800" dirty="0"/>
              <a:t>17.8%</a:t>
            </a:r>
          </a:p>
        </p:txBody>
      </p:sp>
    </p:spTree>
    <p:extLst>
      <p:ext uri="{BB962C8B-B14F-4D97-AF65-F5344CB8AC3E}">
        <p14:creationId xmlns:p14="http://schemas.microsoft.com/office/powerpoint/2010/main" val="2995689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209</Words>
  <Application>Microsoft Office PowerPoint</Application>
  <PresentationFormat>화면 슬라이드 쇼(4:3)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근접</vt:lpstr>
      <vt:lpstr>인구와 사회      5주차</vt:lpstr>
      <vt:lpstr>저출산 대책</vt:lpstr>
      <vt:lpstr>대책의 실효성 없는 이유</vt:lpstr>
      <vt:lpstr>만혼</vt:lpstr>
      <vt:lpstr>만혼</vt:lpstr>
      <vt:lpstr>만혼 대책?</vt:lpstr>
      <vt:lpstr>비혼</vt:lpstr>
      <vt:lpstr>비혼</vt:lpstr>
      <vt:lpstr>비혼</vt:lpstr>
      <vt:lpstr>비혼</vt:lpstr>
      <vt:lpstr>비혼</vt:lpstr>
      <vt:lpstr>달라진 기준</vt:lpstr>
      <vt:lpstr>달라진 기준</vt:lpstr>
      <vt:lpstr>PowerPoint 프레젠테이션</vt:lpstr>
      <vt:lpstr>맬서스와 다윈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user</cp:lastModifiedBy>
  <cp:revision>49</cp:revision>
  <dcterms:created xsi:type="dcterms:W3CDTF">2020-03-16T04:15:53Z</dcterms:created>
  <dcterms:modified xsi:type="dcterms:W3CDTF">2024-04-04T04:56:05Z</dcterms:modified>
</cp:coreProperties>
</file>