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4" r:id="rId3"/>
    <p:sldId id="265" r:id="rId4"/>
    <p:sldId id="293" r:id="rId5"/>
    <p:sldId id="267" r:id="rId6"/>
    <p:sldId id="270" r:id="rId7"/>
    <p:sldId id="285" r:id="rId8"/>
    <p:sldId id="272" r:id="rId9"/>
    <p:sldId id="286" r:id="rId10"/>
    <p:sldId id="287" r:id="rId11"/>
    <p:sldId id="279" r:id="rId12"/>
    <p:sldId id="280" r:id="rId13"/>
    <p:sldId id="282" r:id="rId14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3A28-5F53-4E63-A7F4-9BE96FC6B4A8}" type="datetimeFigureOut">
              <a:rPr lang="ko-KR" altLang="en-US" smtClean="0"/>
              <a:t>2025-04-07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NmzRQe1JL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인구와 사회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sz="3200" dirty="0"/>
              <a:t>6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 err="1"/>
              <a:t>초저출산과</a:t>
            </a:r>
            <a:r>
              <a:rPr lang="ko-KR" altLang="en-US" dirty="0"/>
              <a:t> 밀도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774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분산의 전략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40768"/>
            <a:ext cx="8003232" cy="5242594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400" dirty="0"/>
              <a:t>전국적인 밀도를 낮추기보다는 서울 혹은 수도권의 편중을 낮춰야 함</a:t>
            </a:r>
            <a:endParaRPr lang="en-US" altLang="ko-KR" sz="2400" dirty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/>
              <a:t>혁신도시와 세종시 </a:t>
            </a:r>
            <a:endParaRPr lang="en-US" altLang="ko-KR" sz="2400" dirty="0"/>
          </a:p>
          <a:p>
            <a:pPr marL="11430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 err="1"/>
              <a:t>인구학적으로</a:t>
            </a:r>
            <a:r>
              <a:rPr lang="ko-KR" altLang="en-US" sz="2400" dirty="0"/>
              <a:t> 바람직한 정책</a:t>
            </a:r>
            <a:endParaRPr lang="en-US" altLang="ko-KR" sz="2400" dirty="0"/>
          </a:p>
          <a:p>
            <a:pPr marL="114300" indent="0"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그러나 인구분산에 실패</a:t>
            </a:r>
            <a:endParaRPr lang="en-US" altLang="ko-KR" sz="2400" dirty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>
                <a:hlinkClick r:id="rId2"/>
              </a:rPr>
              <a:t>실패 요인</a:t>
            </a:r>
            <a:endParaRPr lang="en-US" altLang="ko-KR" sz="2400" dirty="0"/>
          </a:p>
          <a:p>
            <a:pPr marL="114300" indent="0">
              <a:buNone/>
            </a:pPr>
            <a:r>
              <a:rPr lang="en-US" altLang="ko-KR" sz="2400" dirty="0"/>
              <a:t>	</a:t>
            </a:r>
            <a:endParaRPr lang="en-US" altLang="ko-KR" sz="2400" dirty="0" smtClean="0"/>
          </a:p>
          <a:p>
            <a:pPr marL="114300" indent="0">
              <a:buNone/>
            </a:pPr>
            <a:endParaRPr lang="en-US" altLang="ko-KR" sz="2400" dirty="0"/>
          </a:p>
          <a:p>
            <a:pPr marL="114300" indent="0">
              <a:buNone/>
            </a:pPr>
            <a:r>
              <a:rPr lang="ko-KR" altLang="en-US" sz="2400" dirty="0" smtClean="0"/>
              <a:t>건축학적 요인</a:t>
            </a:r>
            <a:endParaRPr lang="en-US" altLang="ko-KR" sz="2400" dirty="0"/>
          </a:p>
          <a:p>
            <a:pPr marL="11430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728589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분산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600200"/>
            <a:ext cx="8136904" cy="4800600"/>
          </a:xfrm>
        </p:spPr>
        <p:txBody>
          <a:bodyPr>
            <a:normAutofit fontScale="92500" lnSpcReduction="10000"/>
          </a:bodyPr>
          <a:lstStyle/>
          <a:p>
            <a:pPr marL="114300" indent="0">
              <a:buNone/>
            </a:pPr>
            <a:r>
              <a:rPr lang="ko-KR" altLang="en-US" sz="2800" dirty="0"/>
              <a:t>인구의 균등 분산 </a:t>
            </a:r>
            <a:r>
              <a:rPr lang="en-US" altLang="ko-KR" sz="2800" dirty="0"/>
              <a:t>vs</a:t>
            </a:r>
            <a:r>
              <a:rPr lang="ko-KR" altLang="en-US" sz="2800" dirty="0"/>
              <a:t> 인구 규모를 고려한 분산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수도권 자원 쪼개 지방 보내기 </a:t>
            </a:r>
            <a:r>
              <a:rPr lang="en-US" altLang="ko-KR" sz="2800" dirty="0"/>
              <a:t>vs</a:t>
            </a:r>
          </a:p>
          <a:p>
            <a:pPr marL="114300" indent="0">
              <a:buNone/>
            </a:pPr>
            <a:r>
              <a:rPr lang="en-US" altLang="ko-KR" sz="2800" dirty="0"/>
              <a:t>	</a:t>
            </a:r>
            <a:r>
              <a:rPr lang="ko-KR" altLang="en-US" sz="2800" dirty="0"/>
              <a:t>지역</a:t>
            </a:r>
            <a:r>
              <a:rPr lang="en-US" altLang="ko-KR" sz="2800" dirty="0"/>
              <a:t> </a:t>
            </a:r>
            <a:r>
              <a:rPr lang="ko-KR" altLang="en-US" sz="2800" dirty="0"/>
              <a:t>자원 뭉쳐서 수도권과 다른 대안 제공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시도 단위의 노력 사례 </a:t>
            </a:r>
            <a:r>
              <a:rPr lang="en-US" altLang="ko-KR" sz="2800" dirty="0"/>
              <a:t>- ‘</a:t>
            </a:r>
            <a:r>
              <a:rPr lang="ko-KR" altLang="en-US" sz="2800" dirty="0" err="1"/>
              <a:t>부울경</a:t>
            </a:r>
            <a:r>
              <a:rPr lang="en-US" altLang="ko-KR" sz="2800" dirty="0"/>
              <a:t>’ </a:t>
            </a:r>
            <a:r>
              <a:rPr lang="ko-KR" altLang="en-US" sz="2800" dirty="0"/>
              <a:t>메가시티 </a:t>
            </a:r>
            <a:r>
              <a:rPr lang="en-US" altLang="ko-KR" sz="2800" dirty="0"/>
              <a:t>/ </a:t>
            </a:r>
            <a:r>
              <a:rPr lang="ko-KR" altLang="en-US" sz="2800" dirty="0"/>
              <a:t>대구</a:t>
            </a:r>
            <a:r>
              <a:rPr lang="en-US" altLang="ko-KR" sz="2800" dirty="0"/>
              <a:t>, </a:t>
            </a:r>
            <a:r>
              <a:rPr lang="ko-KR" altLang="en-US" sz="2800" dirty="0"/>
              <a:t>경북 </a:t>
            </a:r>
            <a:r>
              <a:rPr lang="en-US" altLang="ko-KR" sz="2800" dirty="0"/>
              <a:t>/ </a:t>
            </a:r>
            <a:r>
              <a:rPr lang="ko-KR" altLang="en-US" sz="2800" dirty="0"/>
              <a:t>충남</a:t>
            </a:r>
            <a:r>
              <a:rPr lang="en-US" altLang="ko-KR" sz="2800" dirty="0"/>
              <a:t>, </a:t>
            </a:r>
            <a:r>
              <a:rPr lang="ko-KR" altLang="en-US" sz="2800" dirty="0"/>
              <a:t>충북</a:t>
            </a:r>
            <a:r>
              <a:rPr lang="en-US" altLang="ko-KR" sz="2800" dirty="0"/>
              <a:t>, </a:t>
            </a:r>
            <a:r>
              <a:rPr lang="ko-KR" altLang="en-US" sz="2800" dirty="0"/>
              <a:t>세종</a:t>
            </a:r>
            <a:r>
              <a:rPr lang="en-US" altLang="ko-KR" sz="2800" dirty="0"/>
              <a:t>, </a:t>
            </a:r>
            <a:r>
              <a:rPr lang="ko-KR" altLang="en-US" sz="2800" dirty="0"/>
              <a:t>대전 </a:t>
            </a:r>
            <a:r>
              <a:rPr lang="en-US" altLang="ko-KR" sz="2800" dirty="0"/>
              <a:t>/ </a:t>
            </a:r>
            <a:r>
              <a:rPr lang="ko-KR" altLang="en-US" sz="2800" dirty="0"/>
              <a:t>광주</a:t>
            </a:r>
            <a:r>
              <a:rPr lang="en-US" altLang="ko-KR" sz="2800" dirty="0"/>
              <a:t>, </a:t>
            </a:r>
            <a:r>
              <a:rPr lang="ko-KR" altLang="en-US" sz="2800" dirty="0"/>
              <a:t>전남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현재와 미래에 활용할 수 있는 자원의 양을 고려해 서울에 대응할 만한 지역의 도시는 어떤 형태로 몇 곳이 어디에 세워져야 하는지 연구하는 것이 중요 </a:t>
            </a:r>
            <a:r>
              <a:rPr lang="en-US" altLang="ko-KR" sz="2800" dirty="0"/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2116395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10</a:t>
            </a:r>
            <a:r>
              <a:rPr lang="ko-KR" altLang="en-US" dirty="0"/>
              <a:t>년의 완충지대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931224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/>
              <a:t>앞으로 </a:t>
            </a:r>
            <a:r>
              <a:rPr lang="en-US" altLang="ko-KR" sz="2800" dirty="0"/>
              <a:t>10</a:t>
            </a:r>
            <a:r>
              <a:rPr lang="ko-KR" altLang="en-US" sz="2800" dirty="0"/>
              <a:t>년 정도는 </a:t>
            </a:r>
            <a:r>
              <a:rPr lang="ko-KR" altLang="en-US" sz="2800" dirty="0" err="1"/>
              <a:t>인구급감이</a:t>
            </a:r>
            <a:r>
              <a:rPr lang="ko-KR" altLang="en-US" sz="2800" dirty="0"/>
              <a:t> 일어나지 않을 것</a:t>
            </a: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 	</a:t>
            </a:r>
          </a:p>
          <a:p>
            <a:pPr marL="114300" indent="0">
              <a:buNone/>
            </a:pPr>
            <a:r>
              <a:rPr lang="ko-KR" altLang="en-US" sz="2800" dirty="0"/>
              <a:t>왜</a:t>
            </a:r>
            <a:r>
              <a:rPr lang="en-US" altLang="ko-KR" sz="2800" dirty="0"/>
              <a:t>? 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시장이 버텨주고 정부는 버티기 위한 지원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완충지대 역할 </a:t>
            </a:r>
            <a:r>
              <a:rPr lang="en-US" altLang="ko-KR" sz="2800" dirty="0"/>
              <a:t>– </a:t>
            </a:r>
            <a:r>
              <a:rPr lang="ko-KR" altLang="en-US" sz="2800" dirty="0"/>
              <a:t>대책 마련을 위한 기회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[</a:t>
            </a:r>
            <a:r>
              <a:rPr lang="ko-KR" altLang="en-US" sz="2800" dirty="0"/>
              <a:t>도표 </a:t>
            </a:r>
            <a:r>
              <a:rPr lang="en-US" altLang="ko-KR" sz="2800" dirty="0"/>
              <a:t>1-14, 1-15]</a:t>
            </a:r>
          </a:p>
        </p:txBody>
      </p:sp>
    </p:spTree>
    <p:extLst>
      <p:ext uri="{BB962C8B-B14F-4D97-AF65-F5344CB8AC3E}">
        <p14:creationId xmlns:p14="http://schemas.microsoft.com/office/powerpoint/2010/main" val="733039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댜양성에서</a:t>
            </a:r>
            <a:r>
              <a:rPr lang="ko-KR" altLang="en-US" dirty="0"/>
              <a:t> 해법</a:t>
            </a:r>
            <a:endParaRPr lang="ko-KR" altLang="en-US" sz="36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/>
              <a:t>아이를 낳지 않으려는 사람과 많이 낳으려는 사람의 다양성을 살리는 것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첫 출산 시기</a:t>
            </a:r>
            <a:endParaRPr lang="en-US" altLang="ko-KR" sz="2800" dirty="0"/>
          </a:p>
          <a:p>
            <a:r>
              <a:rPr lang="en-US" altLang="ko-KR" sz="2800" dirty="0"/>
              <a:t> </a:t>
            </a:r>
            <a:r>
              <a:rPr lang="ko-KR" altLang="en-US" sz="2800" dirty="0"/>
              <a:t>출산 연령이 특정 시기에 몰려 있다는 것은 결혼 및 출산에 관해 사회에 매우 강력한 연령규범이 존재한다는 의미</a:t>
            </a:r>
            <a:r>
              <a:rPr lang="en-US" altLang="ko-KR" sz="2800" dirty="0"/>
              <a:t>. (Ex.</a:t>
            </a:r>
            <a:r>
              <a:rPr lang="ko-KR" altLang="en-US" sz="2800" dirty="0"/>
              <a:t> 결혼적령기</a:t>
            </a:r>
            <a:r>
              <a:rPr lang="en-US" altLang="ko-KR" sz="2800" dirty="0"/>
              <a:t>) 	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3321615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sz="44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787208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/>
              <a:t>대학 진학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집값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3995667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한국의 </a:t>
            </a:r>
            <a:r>
              <a:rPr lang="ko-KR" altLang="en-US" dirty="0" err="1"/>
              <a:t>저출산을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 err="1"/>
              <a:t>맬서스는</a:t>
            </a:r>
            <a:r>
              <a:rPr lang="en-US" altLang="ko-KR" sz="2800" dirty="0"/>
              <a:t>:</a:t>
            </a:r>
          </a:p>
          <a:p>
            <a:pPr marL="114300" indent="0">
              <a:buNone/>
            </a:pPr>
            <a:r>
              <a:rPr lang="en-US" altLang="ko-KR" sz="2800" dirty="0"/>
              <a:t>	</a:t>
            </a:r>
          </a:p>
          <a:p>
            <a:pPr marL="114300" indent="0">
              <a:buNone/>
            </a:pPr>
            <a:r>
              <a:rPr lang="ko-KR" altLang="en-US" sz="2800" dirty="0"/>
              <a:t>다윈은</a:t>
            </a:r>
            <a:r>
              <a:rPr lang="en-US" altLang="ko-KR" sz="2800" dirty="0"/>
              <a:t>:</a:t>
            </a:r>
          </a:p>
          <a:p>
            <a:pPr marL="114300" indent="0">
              <a:buNone/>
            </a:pPr>
            <a:r>
              <a:rPr lang="en-US" altLang="ko-KR" sz="2400" dirty="0"/>
              <a:t>	</a:t>
            </a:r>
            <a:endParaRPr lang="en-US" altLang="ko-KR" sz="2400" dirty="0" smtClean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공통점</a:t>
            </a:r>
            <a:r>
              <a:rPr lang="en-US" altLang="ko-KR" sz="2800" dirty="0" smtClean="0"/>
              <a:t>: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6972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동종</a:t>
            </a:r>
            <a:r>
              <a:rPr lang="en-US" altLang="ko-KR" dirty="0"/>
              <a:t>’ </a:t>
            </a:r>
            <a:r>
              <a:rPr lang="ko-KR" altLang="en-US" dirty="0"/>
              <a:t>간 경쟁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7859216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/>
              <a:t>동종은 바라는 자원의 범위가 일치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자원이 한정</a:t>
            </a:r>
            <a:r>
              <a:rPr lang="en-US" altLang="ko-KR" sz="2800" dirty="0"/>
              <a:t>, </a:t>
            </a:r>
            <a:r>
              <a:rPr lang="ko-KR" altLang="en-US" sz="2800" dirty="0"/>
              <a:t>원하는 자원 범위가 동일한 사람들이 닫힌 공간에 있다면</a:t>
            </a:r>
            <a:r>
              <a:rPr lang="en-US" altLang="ko-KR" sz="2800" dirty="0"/>
              <a:t>? </a:t>
            </a:r>
          </a:p>
          <a:p>
            <a:pPr marL="114300" indent="0">
              <a:buNone/>
            </a:pPr>
            <a:r>
              <a:rPr lang="en-US" altLang="ko-KR" sz="2800" dirty="0"/>
              <a:t>	</a:t>
            </a:r>
          </a:p>
          <a:p>
            <a:pPr marL="114300" indent="0">
              <a:buNone/>
            </a:pP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264639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밀도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600200"/>
            <a:ext cx="8003232" cy="48006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800" dirty="0"/>
              <a:t>[</a:t>
            </a:r>
            <a:r>
              <a:rPr lang="ko-KR" altLang="en-US" sz="2800" dirty="0"/>
              <a:t>도표 </a:t>
            </a:r>
            <a:r>
              <a:rPr lang="en-US" altLang="ko-KR" sz="2800" dirty="0"/>
              <a:t>1-7]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Wolfgang Lutz – </a:t>
            </a:r>
            <a:r>
              <a:rPr lang="ko-KR" altLang="en-US" sz="2800" dirty="0"/>
              <a:t>출산의</a:t>
            </a:r>
            <a:r>
              <a:rPr lang="en-US" altLang="ko-KR" sz="2800" dirty="0"/>
              <a:t> </a:t>
            </a:r>
            <a:r>
              <a:rPr lang="ko-KR" altLang="en-US" sz="2800" dirty="0"/>
              <a:t>주요 변수들을 고려한 뒤에도 인구밀도가 </a:t>
            </a:r>
            <a:r>
              <a:rPr lang="en-US" altLang="ko-KR" sz="2800" dirty="0"/>
              <a:t>TFR</a:t>
            </a:r>
            <a:r>
              <a:rPr lang="ko-KR" altLang="en-US" sz="2800" dirty="0"/>
              <a:t>과 밀접한 관련성 가짐을 밝힘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인구밀도가 높은 나라들의 </a:t>
            </a:r>
            <a:r>
              <a:rPr lang="en-US" altLang="ko-KR" sz="2800" dirty="0"/>
              <a:t>TFR</a:t>
            </a:r>
            <a:r>
              <a:rPr lang="ko-KR" altLang="en-US" sz="2800" dirty="0"/>
              <a:t>이 낮음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en-US" altLang="ko-KR" sz="2800" dirty="0"/>
              <a:t>Oliver </a:t>
            </a:r>
            <a:r>
              <a:rPr lang="en-US" altLang="ko-KR" sz="2800" dirty="0" err="1"/>
              <a:t>Sng</a:t>
            </a:r>
            <a:r>
              <a:rPr lang="en-US" altLang="ko-KR" sz="2800" dirty="0"/>
              <a:t> – </a:t>
            </a:r>
          </a:p>
        </p:txBody>
      </p:sp>
    </p:spTree>
    <p:extLst>
      <p:ext uri="{BB962C8B-B14F-4D97-AF65-F5344CB8AC3E}">
        <p14:creationId xmlns:p14="http://schemas.microsoft.com/office/powerpoint/2010/main" val="3626275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밀도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n-US" altLang="ko-KR" sz="2800" dirty="0"/>
              <a:t>[</a:t>
            </a:r>
            <a:r>
              <a:rPr lang="ko-KR" altLang="en-US" sz="2800" dirty="0"/>
              <a:t>도표 </a:t>
            </a:r>
            <a:r>
              <a:rPr lang="en-US" altLang="ko-KR" sz="2800" dirty="0"/>
              <a:t>1-8, 1-9, 1-10]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한국도 경제</a:t>
            </a:r>
            <a:r>
              <a:rPr lang="en-US" altLang="ko-KR" sz="2800" dirty="0"/>
              <a:t>, </a:t>
            </a:r>
            <a:r>
              <a:rPr lang="ko-KR" altLang="en-US" sz="2800" dirty="0"/>
              <a:t>사회</a:t>
            </a:r>
            <a:r>
              <a:rPr lang="en-US" altLang="ko-KR" sz="2800" dirty="0"/>
              <a:t>, </a:t>
            </a:r>
            <a:r>
              <a:rPr lang="ko-KR" altLang="en-US" sz="2800" dirty="0"/>
              <a:t>복지</a:t>
            </a:r>
            <a:r>
              <a:rPr lang="en-US" altLang="ko-KR" sz="2800" dirty="0"/>
              <a:t>, </a:t>
            </a:r>
            <a:r>
              <a:rPr lang="ko-KR" altLang="en-US" sz="2800" dirty="0"/>
              <a:t>주거</a:t>
            </a:r>
            <a:r>
              <a:rPr lang="en-US" altLang="ko-KR" sz="2800" dirty="0"/>
              <a:t>, </a:t>
            </a:r>
            <a:r>
              <a:rPr lang="ko-KR" altLang="en-US" sz="2800" dirty="0"/>
              <a:t>고용</a:t>
            </a:r>
            <a:r>
              <a:rPr lang="en-US" altLang="ko-KR" sz="2800" dirty="0"/>
              <a:t>, </a:t>
            </a:r>
            <a:r>
              <a:rPr lang="ko-KR" altLang="en-US" sz="2800" dirty="0"/>
              <a:t>사교육 등 다양한 변수들을 고려해도 인구밀도가 합계출산율에 미치는 영향력이 </a:t>
            </a:r>
            <a:r>
              <a:rPr lang="ko-KR" altLang="en-US" sz="2800" dirty="0" err="1"/>
              <a:t>뚜렷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i="1" dirty="0"/>
          </a:p>
          <a:p>
            <a:pPr marL="114300" indent="0">
              <a:buNone/>
            </a:pPr>
            <a:endParaRPr lang="en-US" altLang="ko-KR" sz="2800" i="1" dirty="0"/>
          </a:p>
        </p:txBody>
      </p:sp>
    </p:spTree>
    <p:extLst>
      <p:ext uri="{BB962C8B-B14F-4D97-AF65-F5344CB8AC3E}">
        <p14:creationId xmlns:p14="http://schemas.microsoft.com/office/powerpoint/2010/main" val="862415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인구편중도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altLang="ko-KR" sz="2800" dirty="0"/>
              <a:t>[</a:t>
            </a:r>
            <a:r>
              <a:rPr lang="ko-KR" altLang="en-US" sz="2800" dirty="0"/>
              <a:t>표 </a:t>
            </a:r>
            <a:r>
              <a:rPr lang="en-US" altLang="ko-KR" sz="2800" dirty="0"/>
              <a:t>1-11, 1-12]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인구편중도 </a:t>
            </a:r>
            <a:r>
              <a:rPr lang="en-US" altLang="ko-KR" sz="2800" dirty="0"/>
              <a:t>- </a:t>
            </a:r>
            <a:r>
              <a:rPr lang="ko-KR" altLang="en-US" sz="2800" dirty="0"/>
              <a:t>각 나라에서 가장 큰 도시</a:t>
            </a:r>
            <a:r>
              <a:rPr lang="en-US" altLang="ko-KR" sz="2800" dirty="0"/>
              <a:t>(</a:t>
            </a:r>
            <a:r>
              <a:rPr lang="ko-KR" altLang="en-US" sz="2800" dirty="0"/>
              <a:t>지역</a:t>
            </a:r>
            <a:r>
              <a:rPr lang="en-US" altLang="ko-KR" sz="2800" dirty="0"/>
              <a:t>)</a:t>
            </a:r>
            <a:r>
              <a:rPr lang="ko-KR" altLang="en-US" sz="2800" dirty="0"/>
              <a:t>에 전체 인구의 몇 퍼센트가 있는지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편중도 </a:t>
            </a:r>
            <a:r>
              <a:rPr lang="en-US" altLang="ko-KR" sz="2800" dirty="0"/>
              <a:t>9.27% </a:t>
            </a:r>
            <a:r>
              <a:rPr lang="ko-KR" altLang="en-US" sz="2800" dirty="0"/>
              <a:t>미만이면 인구밀도가 높아도 </a:t>
            </a:r>
            <a:r>
              <a:rPr lang="en-US" altLang="ko-KR" sz="2800" dirty="0"/>
              <a:t>TFR</a:t>
            </a:r>
            <a:r>
              <a:rPr lang="ko-KR" altLang="en-US" sz="2800" dirty="0"/>
              <a:t>이 감소하지 않음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편중도 </a:t>
            </a:r>
            <a:r>
              <a:rPr lang="en-US" altLang="ko-KR" sz="2800" dirty="0"/>
              <a:t>27% </a:t>
            </a:r>
            <a:r>
              <a:rPr lang="ko-KR" altLang="en-US" sz="2800" dirty="0"/>
              <a:t>이상이면 인구밀도가 </a:t>
            </a:r>
            <a:r>
              <a:rPr lang="en-US" altLang="ko-KR" sz="2800" dirty="0"/>
              <a:t>TFR</a:t>
            </a:r>
            <a:r>
              <a:rPr lang="ko-KR" altLang="en-US" sz="2800" dirty="0"/>
              <a:t>에 미치는 영향이 매우 커짐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1383599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인구편중도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417638"/>
            <a:ext cx="7620000" cy="498316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/>
              <a:t>인구편중도가 높다는 것인 청년들이 선택할 수 있는 도시가 적다는 것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도시국가들의 </a:t>
            </a:r>
            <a:r>
              <a:rPr lang="en-US" altLang="ko-KR" sz="2800" dirty="0"/>
              <a:t>0</a:t>
            </a:r>
            <a:r>
              <a:rPr lang="ko-KR" altLang="en-US" sz="2800" dirty="0" err="1"/>
              <a:t>점대</a:t>
            </a:r>
            <a:r>
              <a:rPr lang="ko-KR" altLang="en-US" sz="2800" dirty="0"/>
              <a:t> </a:t>
            </a:r>
            <a:r>
              <a:rPr lang="en-US" altLang="ko-KR" sz="2800" dirty="0"/>
              <a:t>TFR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한국도</a:t>
            </a:r>
            <a:r>
              <a:rPr lang="en-US" altLang="ko-KR" sz="2800" dirty="0"/>
              <a:t> </a:t>
            </a:r>
            <a:r>
              <a:rPr lang="ko-KR" altLang="en-US" sz="2800" dirty="0"/>
              <a:t>청년들이 갈 도시가 한 </a:t>
            </a:r>
            <a:r>
              <a:rPr lang="ko-KR" altLang="en-US" sz="2800" dirty="0" err="1"/>
              <a:t>곳밖에</a:t>
            </a:r>
            <a:r>
              <a:rPr lang="ko-KR" altLang="en-US" sz="2800" dirty="0"/>
              <a:t> 없다는 점에서 도시국가들과 유사</a:t>
            </a: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2995689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생태학적 접근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ko-KR" altLang="en-US" sz="2800" dirty="0" err="1"/>
              <a:t>초저출산의</a:t>
            </a:r>
            <a:r>
              <a:rPr lang="ko-KR" altLang="en-US" sz="2800" dirty="0"/>
              <a:t> 기저 원인에는 </a:t>
            </a:r>
            <a:r>
              <a:rPr lang="en-US" altLang="ko-KR" sz="2800" dirty="0"/>
              <a:t>‘</a:t>
            </a:r>
            <a:r>
              <a:rPr lang="ko-KR" altLang="en-US" sz="2800" dirty="0"/>
              <a:t>인구밀도</a:t>
            </a:r>
            <a:r>
              <a:rPr lang="en-US" altLang="ko-KR" sz="2800" dirty="0"/>
              <a:t>‘</a:t>
            </a:r>
            <a:r>
              <a:rPr lang="ko-KR" altLang="en-US" sz="2800" dirty="0"/>
              <a:t>와 </a:t>
            </a:r>
            <a:r>
              <a:rPr lang="en-US" altLang="ko-KR" sz="2800" dirty="0"/>
              <a:t>‘</a:t>
            </a:r>
            <a:r>
              <a:rPr lang="ko-KR" altLang="en-US" sz="2800" dirty="0"/>
              <a:t>인구편중</a:t>
            </a:r>
            <a:r>
              <a:rPr lang="en-US" altLang="ko-KR" sz="2800" dirty="0"/>
              <a:t>‘ 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생태</a:t>
            </a:r>
            <a:r>
              <a:rPr lang="en-US" altLang="ko-KR" sz="2800" dirty="0"/>
              <a:t>/</a:t>
            </a:r>
            <a:r>
              <a:rPr lang="ko-KR" altLang="en-US" sz="2800" dirty="0"/>
              <a:t>진화론적으로 볼 때 한국의 </a:t>
            </a:r>
            <a:r>
              <a:rPr lang="ko-KR" altLang="en-US" sz="2800" dirty="0" err="1" smtClean="0"/>
              <a:t>초저출산은</a:t>
            </a:r>
            <a:r>
              <a:rPr lang="en-US" altLang="ko-KR" sz="2800" dirty="0" smtClean="0"/>
              <a:t>:</a:t>
            </a:r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endParaRPr lang="en-US" altLang="ko-KR" sz="2800" dirty="0"/>
          </a:p>
          <a:p>
            <a:pPr marL="114300" indent="0">
              <a:buNone/>
            </a:pPr>
            <a:r>
              <a:rPr lang="ko-KR" altLang="en-US" sz="2800" dirty="0"/>
              <a:t>인구편중이 만들어낸 </a:t>
            </a:r>
            <a:r>
              <a:rPr lang="en-US" altLang="ko-KR" sz="2800" dirty="0"/>
              <a:t>‘</a:t>
            </a:r>
            <a:r>
              <a:rPr lang="ko-KR" altLang="en-US" sz="2800" dirty="0"/>
              <a:t>심리적 지향점</a:t>
            </a:r>
            <a:r>
              <a:rPr lang="en-US" altLang="ko-KR" sz="2800" dirty="0" smtClean="0"/>
              <a:t>’:</a:t>
            </a:r>
            <a:endParaRPr lang="en-US" altLang="ko-KR" sz="2800" dirty="0"/>
          </a:p>
        </p:txBody>
      </p:sp>
    </p:spTree>
    <p:extLst>
      <p:ext uri="{BB962C8B-B14F-4D97-AF65-F5344CB8AC3E}">
        <p14:creationId xmlns:p14="http://schemas.microsoft.com/office/powerpoint/2010/main" val="5379540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1257</TotalTime>
  <Words>268</Words>
  <Application>Microsoft Office PowerPoint</Application>
  <PresentationFormat>화면 슬라이드 쇼(4:3)</PresentationFormat>
  <Paragraphs>86</Paragraphs>
  <Slides>13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4" baseType="lpstr">
      <vt:lpstr>근접</vt:lpstr>
      <vt:lpstr>인구와 사회      6주차</vt:lpstr>
      <vt:lpstr>PowerPoint 프레젠테이션</vt:lpstr>
      <vt:lpstr>한국의 저출산을</vt:lpstr>
      <vt:lpstr>‘동종’ 간 경쟁</vt:lpstr>
      <vt:lpstr>밀도</vt:lpstr>
      <vt:lpstr>밀도</vt:lpstr>
      <vt:lpstr>인구편중도</vt:lpstr>
      <vt:lpstr>인구편중도</vt:lpstr>
      <vt:lpstr>생태학적 접근</vt:lpstr>
      <vt:lpstr>분산의 전략</vt:lpstr>
      <vt:lpstr>어떤 분산?</vt:lpstr>
      <vt:lpstr>10년의 완충지대</vt:lpstr>
      <vt:lpstr>댜양성에서 해법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and Society</dc:title>
  <dc:creator>ParkHankyoung</dc:creator>
  <cp:lastModifiedBy>user</cp:lastModifiedBy>
  <cp:revision>59</cp:revision>
  <dcterms:created xsi:type="dcterms:W3CDTF">2020-03-16T04:15:53Z</dcterms:created>
  <dcterms:modified xsi:type="dcterms:W3CDTF">2025-04-07T09:34:53Z</dcterms:modified>
</cp:coreProperties>
</file>